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7" r:id="rId2"/>
    <p:sldId id="318" r:id="rId3"/>
    <p:sldId id="319" r:id="rId4"/>
    <p:sldId id="348" r:id="rId5"/>
    <p:sldId id="374" r:id="rId6"/>
    <p:sldId id="323" r:id="rId7"/>
    <p:sldId id="381" r:id="rId8"/>
    <p:sldId id="382" r:id="rId9"/>
    <p:sldId id="326" r:id="rId10"/>
    <p:sldId id="378" r:id="rId11"/>
    <p:sldId id="358" r:id="rId12"/>
    <p:sldId id="290" r:id="rId13"/>
    <p:sldId id="331" r:id="rId14"/>
    <p:sldId id="379" r:id="rId15"/>
    <p:sldId id="353" r:id="rId16"/>
    <p:sldId id="365" r:id="rId17"/>
    <p:sldId id="376" r:id="rId18"/>
    <p:sldId id="369" r:id="rId19"/>
    <p:sldId id="351" r:id="rId20"/>
    <p:sldId id="371" r:id="rId21"/>
    <p:sldId id="370" r:id="rId22"/>
    <p:sldId id="372" r:id="rId23"/>
    <p:sldId id="366" r:id="rId24"/>
    <p:sldId id="383" r:id="rId25"/>
    <p:sldId id="384" r:id="rId26"/>
    <p:sldId id="385" r:id="rId27"/>
    <p:sldId id="367" r:id="rId28"/>
    <p:sldId id="373" r:id="rId29"/>
    <p:sldId id="375" r:id="rId30"/>
    <p:sldId id="390" r:id="rId31"/>
    <p:sldId id="3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2187-7225-4556-9863-69A15A163BD3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52E4-222C-47D7-B324-3DE897746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2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8717-209D-4DED-A107-B562888964C6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8268-D284-4302-A2AD-CD5EDA9C7CE3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A306-48AC-45E6-9A0A-3783474CEB9A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8ED3-5306-4448-AA94-A3FA11D1762B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E1B-5A10-41FB-BAF4-6377281858D7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9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B486-B461-4304-9B97-7E2501AFE7A9}" type="datetime1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8286-50BF-425B-92D3-8312444E3688}" type="datetime1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65C-436C-406A-A3E1-619ED097007E}" type="datetime1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628B-6ECA-4B63-BC2E-8F1D4C71B5C6}" type="datetime1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57F-9C1E-44C3-A011-B3B148E2EF85}" type="datetime1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3790-421B-4182-A663-F97BA4A472AA}" type="datetime1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AF68-C526-4834-A5C5-0953CE002783}" type="datetime1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68877611@N00" TargetMode="External"/><Relationship Id="rId13" Type="http://schemas.openxmlformats.org/officeDocument/2006/relationships/hyperlink" Target="https://github.com/emojione/emojione" TargetMode="External"/><Relationship Id="rId18" Type="http://schemas.openxmlformats.org/officeDocument/2006/relationships/hyperlink" Target="https://en.wikipedia.org/wiki/User:ZooPro" TargetMode="External"/><Relationship Id="rId3" Type="http://schemas.openxmlformats.org/officeDocument/2006/relationships/hyperlink" Target="https://en.wikipedia.org/wiki/en:Creative_Commons" TargetMode="External"/><Relationship Id="rId7" Type="http://schemas.openxmlformats.org/officeDocument/2006/relationships/hyperlink" Target="https://www.panoramio.com/user/5748752?with_photo_id=51204320" TargetMode="External"/><Relationship Id="rId12" Type="http://schemas.openxmlformats.org/officeDocument/2006/relationships/hyperlink" Target="https://github.com/googlei18n/noto-emoji/blob/master/LICENSE" TargetMode="External"/><Relationship Id="rId1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s://commons.wikimedia.org/wiki/User:Arjuncm3" TargetMode="External"/><Relationship Id="rId16" Type="http://schemas.openxmlformats.org/officeDocument/2006/relationships/hyperlink" Target="https://www.flickr.com/people/91501748@N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" TargetMode="External"/><Relationship Id="rId11" Type="http://schemas.openxmlformats.org/officeDocument/2006/relationships/hyperlink" Target="https://github.com/googlei18n/noto-emoji/" TargetMode="External"/><Relationship Id="rId5" Type="http://schemas.openxmlformats.org/officeDocument/2006/relationships/hyperlink" Target="https://unsplash.com/@romankraft" TargetMode="External"/><Relationship Id="rId15" Type="http://schemas.openxmlformats.org/officeDocument/2006/relationships/hyperlink" Target="https://commons.wikimedia.org/wiki/User:%D9%81%D9%84%D9%88%D8%B1%D8%A7%D9%86%D8%B3" TargetMode="External"/><Relationship Id="rId10" Type="http://schemas.openxmlformats.org/officeDocument/2006/relationships/hyperlink" Target="https://www.geograph.org.uk/profile/9274" TargetMode="External"/><Relationship Id="rId19" Type="http://schemas.openxmlformats.org/officeDocument/2006/relationships/hyperlink" Target="https://en.wikipedia.org/" TargetMode="External"/><Relationship Id="rId4" Type="http://schemas.openxmlformats.org/officeDocument/2006/relationships/hyperlink" Target="https://creativecommons.org/licenses/by-sa/3.0/deed.en" TargetMode="External"/><Relationship Id="rId9" Type="http://schemas.openxmlformats.org/officeDocument/2006/relationships/hyperlink" Target="https://creativecommons.org/licenses/by-sa/2.0/deed.en" TargetMode="External"/><Relationship Id="rId14" Type="http://schemas.openxmlformats.org/officeDocument/2006/relationships/hyperlink" Target="https://creativecommons.org/licenses/by-sa/4.0/deed.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Zoo </a:t>
            </a:r>
            <a:r>
              <a:rPr lang="en-GB" sz="4800" b="1" dirty="0" err="1"/>
              <a:t>geschlossen</a:t>
            </a:r>
            <a:endParaRPr lang="en-GB" sz="4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AC4F9-1A93-430A-9DE3-C938F239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3772190"/>
            <a:ext cx="3692236" cy="2769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327" y="6524624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52314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45775"/>
            <a:ext cx="11039061" cy="9674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Zoo </a:t>
            </a:r>
            <a:r>
              <a:rPr lang="en-GB" b="1" dirty="0" err="1"/>
              <a:t>geschlossen</a:t>
            </a:r>
            <a:br>
              <a:rPr lang="en-GB" dirty="0"/>
            </a:b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5530" y="751328"/>
            <a:ext cx="12006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Ein </a:t>
            </a:r>
            <a:r>
              <a:rPr lang="en-GB" sz="3200" dirty="0" err="1"/>
              <a:t>Tierpark</a:t>
            </a:r>
            <a:r>
              <a:rPr lang="en-GB" sz="3200" dirty="0"/>
              <a:t> </a:t>
            </a:r>
            <a:r>
              <a:rPr lang="en-GB" sz="3200" dirty="0" err="1"/>
              <a:t>im</a:t>
            </a:r>
            <a:r>
              <a:rPr lang="en-GB" sz="3200" dirty="0"/>
              <a:t> Gaza-</a:t>
            </a:r>
            <a:r>
              <a:rPr lang="en-GB" sz="3200" dirty="0" err="1"/>
              <a:t>Streifen</a:t>
            </a:r>
            <a:r>
              <a:rPr lang="en-GB" sz="3200" dirty="0"/>
              <a:t> </a:t>
            </a:r>
            <a:r>
              <a:rPr lang="en-GB" sz="3200" dirty="0" err="1"/>
              <a:t>ist</a:t>
            </a:r>
            <a:r>
              <a:rPr lang="en-GB" sz="3200" dirty="0"/>
              <a:t> </a:t>
            </a:r>
            <a:r>
              <a:rPr lang="en-GB" sz="3200" dirty="0" err="1"/>
              <a:t>jetzt</a:t>
            </a:r>
            <a:r>
              <a:rPr lang="en-GB" sz="3200" dirty="0"/>
              <a:t> </a:t>
            </a:r>
            <a:r>
              <a:rPr lang="en-GB" sz="3200" dirty="0" err="1"/>
              <a:t>geschlossen</a:t>
            </a:r>
            <a:r>
              <a:rPr lang="en-GB" sz="3200" dirty="0"/>
              <a:t>. </a:t>
            </a:r>
            <a:r>
              <a:rPr lang="en-GB" sz="3200" dirty="0" err="1"/>
              <a:t>Viele</a:t>
            </a:r>
            <a:r>
              <a:rPr lang="en-GB" sz="3200" dirty="0"/>
              <a:t> </a:t>
            </a:r>
            <a:r>
              <a:rPr lang="en-GB" sz="3200" dirty="0" err="1"/>
              <a:t>Tierschützer</a:t>
            </a:r>
            <a:r>
              <a:rPr lang="en-GB" sz="3200" dirty="0"/>
              <a:t> </a:t>
            </a:r>
            <a:r>
              <a:rPr lang="en-GB" sz="3200" dirty="0" err="1"/>
              <a:t>sind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</a:t>
            </a:r>
            <a:r>
              <a:rPr lang="en-GB" sz="3200" dirty="0" err="1"/>
              <a:t>darüber</a:t>
            </a:r>
            <a:r>
              <a:rPr lang="en-GB" sz="3200" dirty="0"/>
              <a:t>. </a:t>
            </a:r>
            <a:r>
              <a:rPr lang="en-GB" sz="3200" dirty="0" err="1"/>
              <a:t>Für</a:t>
            </a:r>
            <a:r>
              <a:rPr lang="en-GB" sz="3200" dirty="0"/>
              <a:t> </a:t>
            </a:r>
            <a:r>
              <a:rPr lang="en-GB" sz="3200" dirty="0" err="1"/>
              <a:t>sie</a:t>
            </a:r>
            <a:r>
              <a:rPr lang="en-GB" sz="3200" dirty="0"/>
              <a:t> war das der (2)</a:t>
            </a:r>
            <a:r>
              <a:rPr lang="en-GB" sz="3200" b="1" dirty="0">
                <a:solidFill>
                  <a:srgbClr val="FF0000"/>
                </a:solidFill>
              </a:rPr>
              <a:t> _____</a:t>
            </a:r>
            <a:r>
              <a:rPr lang="en-GB" sz="3200" dirty="0"/>
              <a:t> Zoo der  Welt. Die </a:t>
            </a:r>
            <a:r>
              <a:rPr lang="en-GB" sz="3200" dirty="0" err="1"/>
              <a:t>Tieren</a:t>
            </a:r>
            <a:r>
              <a:rPr lang="en-GB" sz="3200" dirty="0"/>
              <a:t> </a:t>
            </a:r>
            <a:r>
              <a:rPr lang="en-GB" sz="3200" dirty="0" err="1"/>
              <a:t>hatten</a:t>
            </a:r>
            <a:r>
              <a:rPr lang="en-GB" sz="3200" dirty="0"/>
              <a:t> </a:t>
            </a:r>
            <a:r>
              <a:rPr lang="en-GB" sz="3200" dirty="0" err="1"/>
              <a:t>zu</a:t>
            </a:r>
            <a:r>
              <a:rPr lang="en-GB" sz="3200" dirty="0"/>
              <a:t> </a:t>
            </a:r>
            <a:r>
              <a:rPr lang="en-GB" sz="3200" dirty="0" err="1"/>
              <a:t>kleine</a:t>
            </a:r>
            <a:r>
              <a:rPr lang="en-GB" sz="3200" dirty="0"/>
              <a:t> (3)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</a:t>
            </a:r>
            <a:r>
              <a:rPr lang="en-GB" sz="3200" dirty="0"/>
              <a:t>. </a:t>
            </a:r>
            <a:r>
              <a:rPr lang="en-GB" sz="3200" dirty="0" err="1"/>
              <a:t>Seit</a:t>
            </a:r>
            <a:r>
              <a:rPr lang="en-GB" sz="3200" dirty="0"/>
              <a:t> </a:t>
            </a:r>
            <a:r>
              <a:rPr lang="en-GB" sz="3200" dirty="0" err="1"/>
              <a:t>langem</a:t>
            </a:r>
            <a:r>
              <a:rPr lang="en-GB" sz="3200" dirty="0"/>
              <a:t> </a:t>
            </a:r>
            <a:r>
              <a:rPr lang="en-GB" sz="3200" dirty="0" err="1"/>
              <a:t>geht</a:t>
            </a:r>
            <a:r>
              <a:rPr lang="en-GB" sz="3200" dirty="0"/>
              <a:t>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großer</a:t>
            </a:r>
            <a:r>
              <a:rPr lang="en-GB" sz="3200" dirty="0"/>
              <a:t> Tiger </a:t>
            </a:r>
            <a:r>
              <a:rPr lang="en-GB" sz="3200" dirty="0" err="1"/>
              <a:t>nur</a:t>
            </a:r>
            <a:r>
              <a:rPr lang="en-GB" sz="3200" dirty="0"/>
              <a:t> </a:t>
            </a:r>
            <a:r>
              <a:rPr lang="en-GB" sz="3200" dirty="0" err="1"/>
              <a:t>im</a:t>
            </a:r>
            <a:r>
              <a:rPr lang="en-GB" sz="3200" dirty="0"/>
              <a:t> (4)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/>
              <a:t>herum</a:t>
            </a:r>
            <a:r>
              <a:rPr lang="en-GB" sz="3200" dirty="0"/>
              <a:t> und </a:t>
            </a:r>
            <a:r>
              <a:rPr lang="en-GB" sz="3200" dirty="0" err="1"/>
              <a:t>blickt</a:t>
            </a:r>
            <a:r>
              <a:rPr lang="en-GB" sz="3200" dirty="0"/>
              <a:t> </a:t>
            </a:r>
            <a:r>
              <a:rPr lang="en-GB" sz="3200" dirty="0" err="1"/>
              <a:t>müde</a:t>
            </a:r>
            <a:r>
              <a:rPr lang="en-GB" sz="3200" dirty="0"/>
              <a:t> </a:t>
            </a:r>
            <a:r>
              <a:rPr lang="en-GB" sz="3200" dirty="0" err="1"/>
              <a:t>durch</a:t>
            </a:r>
            <a:r>
              <a:rPr lang="en-GB" sz="3200" dirty="0"/>
              <a:t> die </a:t>
            </a:r>
            <a:r>
              <a:rPr lang="en-GB" sz="3200" dirty="0" err="1"/>
              <a:t>Stäbe</a:t>
            </a:r>
            <a:r>
              <a:rPr lang="en-GB" sz="3200" dirty="0"/>
              <a:t>, </a:t>
            </a:r>
            <a:r>
              <a:rPr lang="en-GB" sz="3200" dirty="0" err="1"/>
              <a:t>aber</a:t>
            </a:r>
            <a:r>
              <a:rPr lang="en-GB" sz="3200" dirty="0"/>
              <a:t> </a:t>
            </a:r>
            <a:r>
              <a:rPr lang="en-GB" sz="3200" dirty="0" err="1"/>
              <a:t>nicht</a:t>
            </a:r>
            <a:r>
              <a:rPr lang="en-GB" sz="3200" dirty="0"/>
              <a:t> </a:t>
            </a:r>
            <a:r>
              <a:rPr lang="en-GB" sz="3200" dirty="0" err="1"/>
              <a:t>mehr</a:t>
            </a:r>
            <a:r>
              <a:rPr lang="en-GB" sz="3200" dirty="0"/>
              <a:t> - </a:t>
            </a:r>
            <a:r>
              <a:rPr lang="en-GB" sz="3200" dirty="0" err="1"/>
              <a:t>denn</a:t>
            </a:r>
            <a:r>
              <a:rPr lang="en-GB" sz="3200" dirty="0"/>
              <a:t> die (5)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</a:t>
            </a:r>
            <a:r>
              <a:rPr lang="en-GB" sz="3200" dirty="0"/>
              <a:t> </a:t>
            </a:r>
            <a:r>
              <a:rPr lang="en-GB" sz="3200" dirty="0" err="1"/>
              <a:t>fünfzehn</a:t>
            </a:r>
            <a:r>
              <a:rPr lang="en-GB" sz="3200" dirty="0"/>
              <a:t> </a:t>
            </a:r>
            <a:r>
              <a:rPr lang="en-GB" sz="3200" dirty="0" err="1"/>
              <a:t>Tiere</a:t>
            </a:r>
            <a:r>
              <a:rPr lang="en-GB" sz="3200" dirty="0"/>
              <a:t> </a:t>
            </a:r>
            <a:r>
              <a:rPr lang="en-GB" sz="3200" dirty="0" err="1"/>
              <a:t>kommen</a:t>
            </a:r>
            <a:r>
              <a:rPr lang="en-GB" sz="3200" dirty="0"/>
              <a:t> </a:t>
            </a:r>
            <a:r>
              <a:rPr lang="en-GB" sz="3200" dirty="0" err="1"/>
              <a:t>aus</a:t>
            </a:r>
            <a:r>
              <a:rPr lang="en-GB" sz="3200" dirty="0"/>
              <a:t> </a:t>
            </a:r>
            <a:r>
              <a:rPr lang="en-GB" sz="3200" dirty="0" err="1"/>
              <a:t>diesem</a:t>
            </a:r>
            <a:r>
              <a:rPr lang="en-GB" sz="3200" dirty="0"/>
              <a:t> Zoo </a:t>
            </a:r>
            <a:r>
              <a:rPr lang="en-GB" sz="3200" dirty="0" err="1"/>
              <a:t>heraus</a:t>
            </a:r>
            <a:r>
              <a:rPr lang="en-GB" sz="3200" dirty="0"/>
              <a:t> und </a:t>
            </a:r>
            <a:r>
              <a:rPr lang="en-GB" sz="3200" dirty="0" err="1"/>
              <a:t>ziehen</a:t>
            </a:r>
            <a:r>
              <a:rPr lang="en-GB" sz="3200" dirty="0"/>
              <a:t> in </a:t>
            </a:r>
            <a:r>
              <a:rPr lang="en-GB" sz="3200" dirty="0" err="1"/>
              <a:t>bessere</a:t>
            </a:r>
            <a:r>
              <a:rPr lang="en-GB" sz="3200" dirty="0"/>
              <a:t> Zoos um. Der Tiger </a:t>
            </a:r>
            <a:r>
              <a:rPr lang="en-GB" sz="3200" dirty="0" err="1"/>
              <a:t>kommt</a:t>
            </a:r>
            <a:r>
              <a:rPr lang="en-GB" sz="3200" dirty="0"/>
              <a:t> in </a:t>
            </a:r>
            <a:r>
              <a:rPr lang="en-GB" sz="3200" dirty="0" err="1"/>
              <a:t>einen</a:t>
            </a:r>
            <a:r>
              <a:rPr lang="en-GB" sz="3200" dirty="0"/>
              <a:t> Zoo in </a:t>
            </a:r>
            <a:r>
              <a:rPr lang="en-GB" sz="3200" dirty="0" err="1"/>
              <a:t>Südafrika</a:t>
            </a:r>
            <a:r>
              <a:rPr lang="en-GB" sz="3200" dirty="0"/>
              <a:t>, wo </a:t>
            </a:r>
            <a:r>
              <a:rPr lang="en-GB" sz="3200" dirty="0" err="1"/>
              <a:t>er</a:t>
            </a:r>
            <a:r>
              <a:rPr lang="en-GB" sz="3200" dirty="0"/>
              <a:t> in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großem</a:t>
            </a:r>
            <a:r>
              <a:rPr lang="en-GB" sz="3200" dirty="0"/>
              <a:t> (6)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/>
              <a:t>kann</a:t>
            </a:r>
            <a:r>
              <a:rPr lang="en-GB" sz="32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2404" y="5015777"/>
            <a:ext cx="640079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err="1"/>
              <a:t>Wörter</a:t>
            </a:r>
            <a:r>
              <a:rPr lang="en-GB" b="1" u="sng" dirty="0"/>
              <a:t>:</a:t>
            </a:r>
          </a:p>
          <a:p>
            <a:endParaRPr lang="en-GB" b="1" u="sng" dirty="0"/>
          </a:p>
          <a:p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Kreis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</a:rPr>
              <a:t>schlimmste</a:t>
            </a:r>
            <a:r>
              <a:rPr lang="en-GB" sz="2400" b="1" dirty="0">
                <a:solidFill>
                  <a:srgbClr val="FF0000"/>
                </a:solidFill>
              </a:rPr>
              <a:t>      </a:t>
            </a:r>
            <a:r>
              <a:rPr lang="en-GB" b="1" u="sng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C1393-829A-404A-A565-D09BD3DD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5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145775"/>
            <a:ext cx="11039061" cy="9674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Zoo </a:t>
            </a:r>
            <a:r>
              <a:rPr lang="en-GB" b="1" dirty="0" err="1"/>
              <a:t>geschlossen</a:t>
            </a:r>
            <a:br>
              <a:rPr lang="en-GB" dirty="0"/>
            </a:b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5530" y="751328"/>
            <a:ext cx="12006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Ein </a:t>
            </a:r>
            <a:r>
              <a:rPr lang="en-GB" sz="3200" dirty="0" err="1"/>
              <a:t>Tierpark</a:t>
            </a:r>
            <a:r>
              <a:rPr lang="en-GB" sz="3200" dirty="0"/>
              <a:t> </a:t>
            </a:r>
            <a:r>
              <a:rPr lang="en-GB" sz="3200" dirty="0" err="1"/>
              <a:t>im</a:t>
            </a:r>
            <a:r>
              <a:rPr lang="en-GB" sz="3200" dirty="0"/>
              <a:t> Gaza-</a:t>
            </a:r>
            <a:r>
              <a:rPr lang="en-GB" sz="3200" dirty="0" err="1"/>
              <a:t>Streifen</a:t>
            </a:r>
            <a:r>
              <a:rPr lang="en-GB" sz="3200" dirty="0"/>
              <a:t> </a:t>
            </a:r>
            <a:r>
              <a:rPr lang="en-GB" sz="3200" dirty="0" err="1"/>
              <a:t>ist</a:t>
            </a:r>
            <a:r>
              <a:rPr lang="en-GB" sz="3200" dirty="0"/>
              <a:t> </a:t>
            </a:r>
            <a:r>
              <a:rPr lang="en-GB" sz="3200" dirty="0" err="1"/>
              <a:t>jetzt</a:t>
            </a:r>
            <a:r>
              <a:rPr lang="en-GB" sz="3200" dirty="0"/>
              <a:t> </a:t>
            </a:r>
            <a:r>
              <a:rPr lang="en-GB" sz="3200" dirty="0" err="1"/>
              <a:t>geschlossen</a:t>
            </a:r>
            <a:r>
              <a:rPr lang="en-GB" sz="3200" dirty="0"/>
              <a:t>. </a:t>
            </a:r>
            <a:r>
              <a:rPr lang="en-GB" sz="3200" dirty="0" err="1"/>
              <a:t>Viele</a:t>
            </a:r>
            <a:r>
              <a:rPr lang="en-GB" sz="3200" dirty="0"/>
              <a:t> </a:t>
            </a:r>
            <a:r>
              <a:rPr lang="en-GB" sz="3200" dirty="0" err="1"/>
              <a:t>Tierschützer</a:t>
            </a:r>
            <a:r>
              <a:rPr lang="en-GB" sz="3200" dirty="0"/>
              <a:t> </a:t>
            </a:r>
            <a:r>
              <a:rPr lang="en-GB" sz="3200" dirty="0" err="1"/>
              <a:t>sind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3200" dirty="0"/>
              <a:t> </a:t>
            </a:r>
            <a:r>
              <a:rPr lang="en-GB" sz="3200" dirty="0" err="1"/>
              <a:t>darüber</a:t>
            </a:r>
            <a:r>
              <a:rPr lang="en-GB" sz="3200" dirty="0"/>
              <a:t>. </a:t>
            </a:r>
            <a:r>
              <a:rPr lang="en-GB" sz="3200" dirty="0" err="1"/>
              <a:t>Für</a:t>
            </a:r>
            <a:r>
              <a:rPr lang="en-GB" sz="3200" dirty="0"/>
              <a:t> </a:t>
            </a:r>
            <a:r>
              <a:rPr lang="en-GB" sz="3200" dirty="0" err="1"/>
              <a:t>sie</a:t>
            </a:r>
            <a:r>
              <a:rPr lang="en-GB" sz="3200" dirty="0"/>
              <a:t> war das der (2)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schlimmste</a:t>
            </a:r>
            <a:r>
              <a:rPr lang="en-GB" sz="3200" dirty="0"/>
              <a:t> Zoo der  Welt. Die </a:t>
            </a:r>
            <a:r>
              <a:rPr lang="en-GB" sz="3200" dirty="0" err="1"/>
              <a:t>Tieren</a:t>
            </a:r>
            <a:r>
              <a:rPr lang="en-GB" sz="3200" dirty="0"/>
              <a:t> </a:t>
            </a:r>
            <a:r>
              <a:rPr lang="en-GB" sz="3200" dirty="0" err="1"/>
              <a:t>hatten</a:t>
            </a:r>
            <a:r>
              <a:rPr lang="en-GB" sz="3200" dirty="0"/>
              <a:t> </a:t>
            </a:r>
            <a:r>
              <a:rPr lang="en-GB" sz="3200" dirty="0" err="1"/>
              <a:t>zu</a:t>
            </a:r>
            <a:r>
              <a:rPr lang="en-GB" sz="3200" dirty="0"/>
              <a:t> </a:t>
            </a:r>
            <a:r>
              <a:rPr lang="en-GB" sz="3200" dirty="0" err="1"/>
              <a:t>kleine</a:t>
            </a:r>
            <a:r>
              <a:rPr lang="en-GB" sz="3200" dirty="0"/>
              <a:t> (3)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3200" dirty="0"/>
              <a:t>. </a:t>
            </a:r>
            <a:r>
              <a:rPr lang="en-GB" sz="3200" dirty="0" err="1"/>
              <a:t>Seit</a:t>
            </a:r>
            <a:r>
              <a:rPr lang="en-GB" sz="3200" dirty="0"/>
              <a:t> </a:t>
            </a:r>
            <a:r>
              <a:rPr lang="en-GB" sz="3200" dirty="0" err="1"/>
              <a:t>langem</a:t>
            </a:r>
            <a:r>
              <a:rPr lang="en-GB" sz="3200" dirty="0"/>
              <a:t> </a:t>
            </a:r>
            <a:r>
              <a:rPr lang="en-GB" sz="3200" dirty="0" err="1"/>
              <a:t>geht</a:t>
            </a:r>
            <a:r>
              <a:rPr lang="en-GB" sz="3200" dirty="0"/>
              <a:t>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großer</a:t>
            </a:r>
            <a:r>
              <a:rPr lang="en-GB" sz="3200" dirty="0"/>
              <a:t> Tiger </a:t>
            </a:r>
            <a:r>
              <a:rPr lang="en-GB" sz="3200" dirty="0" err="1"/>
              <a:t>nur</a:t>
            </a:r>
            <a:r>
              <a:rPr lang="en-GB" sz="3200" dirty="0"/>
              <a:t> </a:t>
            </a:r>
            <a:r>
              <a:rPr lang="en-GB" sz="3200" dirty="0" err="1"/>
              <a:t>im</a:t>
            </a:r>
            <a:r>
              <a:rPr lang="en-GB" sz="3200" dirty="0"/>
              <a:t> (4)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Kreis </a:t>
            </a:r>
            <a:r>
              <a:rPr lang="en-GB" sz="3200" dirty="0" err="1"/>
              <a:t>herum</a:t>
            </a:r>
            <a:r>
              <a:rPr lang="en-GB" sz="3200" dirty="0"/>
              <a:t> und </a:t>
            </a:r>
            <a:r>
              <a:rPr lang="en-GB" sz="3200" dirty="0" err="1"/>
              <a:t>blickt</a:t>
            </a:r>
            <a:r>
              <a:rPr lang="en-GB" sz="3200" dirty="0"/>
              <a:t> </a:t>
            </a:r>
            <a:r>
              <a:rPr lang="en-GB" sz="3200" dirty="0" err="1"/>
              <a:t>müde</a:t>
            </a:r>
            <a:r>
              <a:rPr lang="en-GB" sz="3200" dirty="0"/>
              <a:t> </a:t>
            </a:r>
            <a:r>
              <a:rPr lang="en-GB" sz="3200" dirty="0" err="1"/>
              <a:t>durch</a:t>
            </a:r>
            <a:r>
              <a:rPr lang="en-GB" sz="3200" dirty="0"/>
              <a:t> die </a:t>
            </a:r>
            <a:r>
              <a:rPr lang="en-GB" sz="3200" dirty="0" err="1"/>
              <a:t>Stäbe</a:t>
            </a:r>
            <a:r>
              <a:rPr lang="en-GB" sz="3200" dirty="0"/>
              <a:t>, </a:t>
            </a:r>
            <a:r>
              <a:rPr lang="en-GB" sz="3200" dirty="0" err="1"/>
              <a:t>aber</a:t>
            </a:r>
            <a:r>
              <a:rPr lang="en-GB" sz="3200" dirty="0"/>
              <a:t> </a:t>
            </a:r>
            <a:r>
              <a:rPr lang="en-GB" sz="3200" dirty="0" err="1"/>
              <a:t>nicht</a:t>
            </a:r>
            <a:r>
              <a:rPr lang="en-GB" sz="3200" dirty="0"/>
              <a:t> </a:t>
            </a:r>
            <a:r>
              <a:rPr lang="en-GB" sz="3200" dirty="0" err="1"/>
              <a:t>mehr</a:t>
            </a:r>
            <a:r>
              <a:rPr lang="en-GB" sz="3200" dirty="0"/>
              <a:t> - </a:t>
            </a:r>
            <a:r>
              <a:rPr lang="en-GB" sz="3200" dirty="0" err="1"/>
              <a:t>denn</a:t>
            </a:r>
            <a:r>
              <a:rPr lang="en-GB" sz="3200" dirty="0"/>
              <a:t> die (5)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3200" dirty="0"/>
              <a:t> </a:t>
            </a:r>
            <a:r>
              <a:rPr lang="en-GB" sz="3200" dirty="0" err="1"/>
              <a:t>fünfzehn</a:t>
            </a:r>
            <a:r>
              <a:rPr lang="en-GB" sz="3200" dirty="0"/>
              <a:t> </a:t>
            </a:r>
            <a:r>
              <a:rPr lang="en-GB" sz="3200" dirty="0" err="1"/>
              <a:t>Tiere</a:t>
            </a:r>
            <a:r>
              <a:rPr lang="en-GB" sz="3200" dirty="0"/>
              <a:t> </a:t>
            </a:r>
            <a:r>
              <a:rPr lang="en-GB" sz="3200" dirty="0" err="1"/>
              <a:t>kommen</a:t>
            </a:r>
            <a:r>
              <a:rPr lang="en-GB" sz="3200" dirty="0"/>
              <a:t> </a:t>
            </a:r>
            <a:r>
              <a:rPr lang="en-GB" sz="3200" dirty="0" err="1"/>
              <a:t>aus</a:t>
            </a:r>
            <a:r>
              <a:rPr lang="en-GB" sz="3200" dirty="0"/>
              <a:t> </a:t>
            </a:r>
            <a:r>
              <a:rPr lang="en-GB" sz="3200" dirty="0" err="1"/>
              <a:t>diesem</a:t>
            </a:r>
            <a:r>
              <a:rPr lang="en-GB" sz="3200" dirty="0"/>
              <a:t> Zoo </a:t>
            </a:r>
            <a:r>
              <a:rPr lang="en-GB" sz="3200" dirty="0" err="1"/>
              <a:t>heraus</a:t>
            </a:r>
            <a:r>
              <a:rPr lang="en-GB" sz="3200" dirty="0"/>
              <a:t> und </a:t>
            </a:r>
            <a:r>
              <a:rPr lang="en-GB" sz="3200" dirty="0" err="1"/>
              <a:t>ziehen</a:t>
            </a:r>
            <a:r>
              <a:rPr lang="en-GB" sz="3200" dirty="0"/>
              <a:t> in </a:t>
            </a:r>
            <a:r>
              <a:rPr lang="en-GB" sz="3200" dirty="0" err="1"/>
              <a:t>bessere</a:t>
            </a:r>
            <a:r>
              <a:rPr lang="en-GB" sz="3200" dirty="0"/>
              <a:t> Zoos um. Der Tiger </a:t>
            </a:r>
            <a:r>
              <a:rPr lang="en-GB" sz="3200" dirty="0" err="1"/>
              <a:t>kommt</a:t>
            </a:r>
            <a:r>
              <a:rPr lang="en-GB" sz="3200" dirty="0"/>
              <a:t> in </a:t>
            </a:r>
            <a:r>
              <a:rPr lang="en-GB" sz="3200" dirty="0" err="1"/>
              <a:t>einen</a:t>
            </a:r>
            <a:r>
              <a:rPr lang="en-GB" sz="3200" dirty="0"/>
              <a:t> Zoo in </a:t>
            </a:r>
            <a:r>
              <a:rPr lang="en-GB" sz="3200" dirty="0" err="1"/>
              <a:t>Südafrika</a:t>
            </a:r>
            <a:r>
              <a:rPr lang="en-GB" sz="3200" dirty="0"/>
              <a:t>, wo </a:t>
            </a:r>
            <a:r>
              <a:rPr lang="en-GB" sz="3200" dirty="0" err="1"/>
              <a:t>er</a:t>
            </a:r>
            <a:r>
              <a:rPr lang="en-GB" sz="3200" dirty="0"/>
              <a:t> in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großem</a:t>
            </a:r>
            <a:r>
              <a:rPr lang="en-GB" sz="3200" dirty="0"/>
              <a:t> (6) </a:t>
            </a:r>
            <a:r>
              <a:rPr lang="en-GB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/>
              <a:t>kann</a:t>
            </a:r>
            <a:r>
              <a:rPr lang="en-GB" sz="32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2404" y="5015777"/>
            <a:ext cx="640079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err="1"/>
              <a:t>Wörter</a:t>
            </a:r>
            <a:r>
              <a:rPr lang="en-GB" b="1" u="sng" dirty="0"/>
              <a:t>:</a:t>
            </a:r>
          </a:p>
          <a:p>
            <a:endParaRPr lang="en-GB" b="1" u="sng" dirty="0"/>
          </a:p>
          <a:p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Kreis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400" b="1" dirty="0" err="1">
                <a:solidFill>
                  <a:srgbClr val="FF0000"/>
                </a:solidFill>
              </a:rPr>
              <a:t>schlimmste</a:t>
            </a:r>
            <a:r>
              <a:rPr lang="en-GB" sz="2400" b="1" dirty="0">
                <a:solidFill>
                  <a:srgbClr val="FF0000"/>
                </a:solidFill>
              </a:rPr>
              <a:t>      </a:t>
            </a:r>
            <a:r>
              <a:rPr lang="en-GB" b="1" u="sng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C1393-829A-404A-A565-D09BD3DD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3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i="1" dirty="0"/>
              <a:t>Die </a:t>
            </a:r>
            <a:r>
              <a:rPr lang="en-GB" sz="3600" i="1" dirty="0" err="1"/>
              <a:t>Übersetzung</a:t>
            </a:r>
            <a:r>
              <a:rPr lang="en-GB" sz="3600" i="1" dirty="0"/>
              <a:t> </a:t>
            </a:r>
            <a:r>
              <a:rPr lang="en-GB" sz="3600" i="1" dirty="0" err="1"/>
              <a:t>ist</a:t>
            </a:r>
            <a:r>
              <a:rPr lang="en-GB" sz="3600" i="1" dirty="0"/>
              <a:t> </a:t>
            </a:r>
            <a:r>
              <a:rPr lang="en-GB" sz="3600" i="1" dirty="0" err="1"/>
              <a:t>nicht</a:t>
            </a:r>
            <a:r>
              <a:rPr lang="en-GB" sz="3600" i="1" dirty="0"/>
              <a:t> </a:t>
            </a:r>
            <a:r>
              <a:rPr lang="en-GB" sz="3600" i="1" dirty="0" err="1"/>
              <a:t>komplett</a:t>
            </a:r>
            <a:r>
              <a:rPr lang="en-GB" sz="3600" i="1" dirty="0"/>
              <a:t>. </a:t>
            </a:r>
            <a:r>
              <a:rPr lang="en-GB" sz="3600" i="1" dirty="0" err="1"/>
              <a:t>Füllt</a:t>
            </a:r>
            <a:r>
              <a:rPr lang="en-GB" sz="3600" i="1" dirty="0"/>
              <a:t> die </a:t>
            </a:r>
            <a:r>
              <a:rPr lang="en-GB" sz="3600" i="1" dirty="0" err="1"/>
              <a:t>Lücken</a:t>
            </a:r>
            <a:r>
              <a:rPr lang="en-GB" sz="3600" i="1" dirty="0"/>
              <a:t> </a:t>
            </a:r>
            <a:r>
              <a:rPr lang="en-GB" sz="3600" i="1" dirty="0" err="1"/>
              <a:t>aus.</a:t>
            </a:r>
            <a:endParaRPr lang="en-GB" sz="3600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3FD7-BB55-4C17-A55D-4B584E20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4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215" y="3877462"/>
            <a:ext cx="570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564F5-AE0F-48E0-B652-5E949B19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13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F12ED8-6B13-469B-AEAA-DFCEF54596E9}"/>
              </a:ext>
            </a:extLst>
          </p:cNvPr>
          <p:cNvSpPr/>
          <p:nvPr/>
        </p:nvSpPr>
        <p:spPr>
          <a:xfrm>
            <a:off x="6096000" y="136525"/>
            <a:ext cx="57754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zoo in the Gaza-Strip is now (1)______ . Many animal rights activists are (2)_____ about that. For them, it was the (3) ____zoo in the world. The animals had (4)_____that were too small. For a long time a big tiger has paced around in a circle and (5)___wearily through the (6)_______, but no longer, because the (7)___ fifteen animal are leaving the zoo and are moving to better zoos. The tiger will move to a zoo in South Africa, where he can (7)______ in a large enclosure.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439" y="382746"/>
            <a:ext cx="4630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jetzt</a:t>
            </a:r>
            <a:r>
              <a:rPr lang="en-GB" sz="2400" dirty="0"/>
              <a:t> (1) </a:t>
            </a:r>
            <a:r>
              <a:rPr lang="en-GB" sz="2400" dirty="0" err="1">
                <a:solidFill>
                  <a:srgbClr val="FF0000"/>
                </a:solidFill>
              </a:rPr>
              <a:t>geschlossen</a:t>
            </a:r>
            <a:r>
              <a:rPr lang="en-GB" sz="2400" dirty="0"/>
              <a:t>.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dirty="0"/>
              <a:t> </a:t>
            </a:r>
            <a:r>
              <a:rPr lang="en-GB" sz="2400" dirty="0" err="1"/>
              <a:t>darüber</a:t>
            </a:r>
            <a:r>
              <a:rPr lang="en-GB" sz="2400" dirty="0"/>
              <a:t>.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sie</a:t>
            </a:r>
            <a:r>
              <a:rPr lang="en-GB" sz="2400" dirty="0"/>
              <a:t> war das der (3)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schlimmste</a:t>
            </a:r>
            <a:r>
              <a:rPr lang="en-GB" sz="2400" dirty="0"/>
              <a:t> Zoo der  Welt. Die </a:t>
            </a:r>
            <a:r>
              <a:rPr lang="en-GB" sz="2400" dirty="0" err="1"/>
              <a:t>Tieren</a:t>
            </a:r>
            <a:r>
              <a:rPr lang="en-GB" sz="2400" dirty="0"/>
              <a:t> </a:t>
            </a:r>
            <a:r>
              <a:rPr lang="en-GB" sz="2400" dirty="0" err="1"/>
              <a:t>hatten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(4)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dirty="0"/>
              <a:t>. </a:t>
            </a:r>
            <a:r>
              <a:rPr lang="en-GB" sz="2400" dirty="0" err="1"/>
              <a:t>Seit</a:t>
            </a:r>
            <a:r>
              <a:rPr lang="en-GB" sz="2400" dirty="0"/>
              <a:t> </a:t>
            </a:r>
            <a:r>
              <a:rPr lang="en-GB" sz="2400" dirty="0" err="1"/>
              <a:t>langem</a:t>
            </a:r>
            <a:r>
              <a:rPr lang="en-GB" sz="2400" dirty="0"/>
              <a:t>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großer</a:t>
            </a:r>
            <a:r>
              <a:rPr lang="en-GB" sz="2400" dirty="0"/>
              <a:t> Tiger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(5)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herum</a:t>
            </a:r>
            <a:r>
              <a:rPr lang="en-GB" sz="2400" dirty="0"/>
              <a:t> und </a:t>
            </a:r>
            <a:r>
              <a:rPr lang="en-GB" sz="2400" dirty="0" err="1">
                <a:solidFill>
                  <a:srgbClr val="FF0000"/>
                </a:solidFill>
              </a:rPr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(6) </a:t>
            </a:r>
            <a:r>
              <a:rPr lang="en-GB" sz="2400" dirty="0" err="1">
                <a:solidFill>
                  <a:srgbClr val="FF0000"/>
                </a:solidFill>
              </a:rPr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mehr</a:t>
            </a:r>
            <a:r>
              <a:rPr lang="en-GB" sz="2400" dirty="0"/>
              <a:t> - </a:t>
            </a:r>
            <a:r>
              <a:rPr lang="en-GB" sz="2400" dirty="0" err="1"/>
              <a:t>denn</a:t>
            </a:r>
            <a:r>
              <a:rPr lang="en-GB" sz="2400" dirty="0"/>
              <a:t> die (7)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dirty="0" err="1"/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dirty="0" err="1"/>
              <a:t>heraus</a:t>
            </a:r>
            <a:r>
              <a:rPr lang="en-GB" sz="2400" dirty="0"/>
              <a:t> und </a:t>
            </a:r>
            <a:r>
              <a:rPr lang="en-GB" sz="2400" dirty="0" err="1"/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um.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in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großem</a:t>
            </a:r>
            <a:r>
              <a:rPr lang="en-GB" sz="2400" dirty="0"/>
              <a:t> (6)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19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215" y="3877462"/>
            <a:ext cx="570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564F5-AE0F-48E0-B652-5E949B19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14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F12ED8-6B13-469B-AEAA-DFCEF54596E9}"/>
              </a:ext>
            </a:extLst>
          </p:cNvPr>
          <p:cNvSpPr/>
          <p:nvPr/>
        </p:nvSpPr>
        <p:spPr>
          <a:xfrm>
            <a:off x="6096000" y="136525"/>
            <a:ext cx="57754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zoo in the Gaza-Strip is now (1) closed . Many animal rights activists are (2) </a:t>
            </a:r>
            <a:r>
              <a:rPr lang="en-GB" sz="2800" dirty="0">
                <a:solidFill>
                  <a:srgbClr val="FF0000"/>
                </a:solidFill>
              </a:rPr>
              <a:t>happy</a:t>
            </a:r>
            <a:r>
              <a:rPr lang="en-GB" sz="2800" dirty="0"/>
              <a:t> about that. For them, it was the (3) </a:t>
            </a:r>
            <a:r>
              <a:rPr lang="en-GB" sz="2800" dirty="0">
                <a:solidFill>
                  <a:srgbClr val="FF0000"/>
                </a:solidFill>
              </a:rPr>
              <a:t>worst</a:t>
            </a:r>
            <a:r>
              <a:rPr lang="en-GB" sz="2800" dirty="0"/>
              <a:t> zoo in the world. The animals had (4) </a:t>
            </a:r>
            <a:r>
              <a:rPr lang="en-GB" sz="2800" dirty="0">
                <a:solidFill>
                  <a:srgbClr val="FF0000"/>
                </a:solidFill>
              </a:rPr>
              <a:t>cages</a:t>
            </a:r>
            <a:r>
              <a:rPr lang="en-GB" sz="2800" dirty="0"/>
              <a:t> that were too small. For a long time a big tiger has paced around in a circle and (5) </a:t>
            </a:r>
            <a:r>
              <a:rPr lang="en-GB" sz="2800" dirty="0">
                <a:solidFill>
                  <a:srgbClr val="FF0000"/>
                </a:solidFill>
              </a:rPr>
              <a:t>looks</a:t>
            </a:r>
            <a:r>
              <a:rPr lang="en-GB" sz="2800" dirty="0"/>
              <a:t> wearily through the (6) </a:t>
            </a:r>
            <a:r>
              <a:rPr lang="en-GB" sz="2800" dirty="0">
                <a:solidFill>
                  <a:srgbClr val="FF0000"/>
                </a:solidFill>
              </a:rPr>
              <a:t>bars</a:t>
            </a:r>
            <a:r>
              <a:rPr lang="en-GB" sz="2800" dirty="0"/>
              <a:t>, but no longer, because the (7) </a:t>
            </a:r>
            <a:r>
              <a:rPr lang="en-GB" sz="2800" dirty="0">
                <a:solidFill>
                  <a:srgbClr val="FF0000"/>
                </a:solidFill>
              </a:rPr>
              <a:t>last</a:t>
            </a:r>
            <a:r>
              <a:rPr lang="en-GB" sz="2800" dirty="0"/>
              <a:t> fifteen animal are leaving the zoo and are moving to better zoos. The tiger will move to a zoo in South Africa, where he can (7) </a:t>
            </a:r>
            <a:r>
              <a:rPr lang="en-GB" sz="2800" dirty="0">
                <a:solidFill>
                  <a:srgbClr val="FF0000"/>
                </a:solidFill>
              </a:rPr>
              <a:t>live</a:t>
            </a:r>
            <a:r>
              <a:rPr lang="en-GB" sz="2800" dirty="0"/>
              <a:t> in a large enclosure.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439" y="382746"/>
            <a:ext cx="4630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jetzt</a:t>
            </a:r>
            <a:r>
              <a:rPr lang="en-GB" sz="2400" dirty="0"/>
              <a:t> (1) </a:t>
            </a:r>
            <a:r>
              <a:rPr lang="en-GB" sz="2400" dirty="0" err="1">
                <a:solidFill>
                  <a:srgbClr val="FF0000"/>
                </a:solidFill>
              </a:rPr>
              <a:t>geschlossen</a:t>
            </a:r>
            <a:r>
              <a:rPr lang="en-GB" sz="2400" dirty="0"/>
              <a:t>.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dirty="0"/>
              <a:t> </a:t>
            </a:r>
            <a:r>
              <a:rPr lang="en-GB" sz="2400" dirty="0" err="1"/>
              <a:t>darüber</a:t>
            </a:r>
            <a:r>
              <a:rPr lang="en-GB" sz="2400" dirty="0"/>
              <a:t>.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sie</a:t>
            </a:r>
            <a:r>
              <a:rPr lang="en-GB" sz="2400" dirty="0"/>
              <a:t> war das der (3)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schlimmste</a:t>
            </a:r>
            <a:r>
              <a:rPr lang="en-GB" sz="2400" dirty="0"/>
              <a:t> Zoo der  Welt. Die </a:t>
            </a:r>
            <a:r>
              <a:rPr lang="en-GB" sz="2400" dirty="0" err="1"/>
              <a:t>Tieren</a:t>
            </a:r>
            <a:r>
              <a:rPr lang="en-GB" sz="2400" dirty="0"/>
              <a:t> </a:t>
            </a:r>
            <a:r>
              <a:rPr lang="en-GB" sz="2400" dirty="0" err="1"/>
              <a:t>hatten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(4)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dirty="0"/>
              <a:t>. </a:t>
            </a:r>
            <a:r>
              <a:rPr lang="en-GB" sz="2400" dirty="0" err="1"/>
              <a:t>Seit</a:t>
            </a:r>
            <a:r>
              <a:rPr lang="en-GB" sz="2400" dirty="0"/>
              <a:t> </a:t>
            </a:r>
            <a:r>
              <a:rPr lang="en-GB" sz="2400" dirty="0" err="1"/>
              <a:t>langem</a:t>
            </a:r>
            <a:r>
              <a:rPr lang="en-GB" sz="2400" dirty="0"/>
              <a:t>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großer</a:t>
            </a:r>
            <a:r>
              <a:rPr lang="en-GB" sz="2400" dirty="0"/>
              <a:t> Tiger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Kreis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herum</a:t>
            </a:r>
            <a:r>
              <a:rPr lang="en-GB" sz="2400" dirty="0"/>
              <a:t> und (5) </a:t>
            </a:r>
            <a:r>
              <a:rPr lang="en-GB" sz="2400" dirty="0" err="1">
                <a:solidFill>
                  <a:srgbClr val="FF0000"/>
                </a:solidFill>
              </a:rPr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(6) </a:t>
            </a:r>
            <a:r>
              <a:rPr lang="en-GB" sz="2400" dirty="0" err="1">
                <a:solidFill>
                  <a:srgbClr val="FF0000"/>
                </a:solidFill>
              </a:rPr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mehr</a:t>
            </a:r>
            <a:r>
              <a:rPr lang="en-GB" sz="2400" dirty="0"/>
              <a:t> - </a:t>
            </a:r>
            <a:r>
              <a:rPr lang="en-GB" sz="2400" dirty="0" err="1"/>
              <a:t>denn</a:t>
            </a:r>
            <a:r>
              <a:rPr lang="en-GB" sz="2400" dirty="0"/>
              <a:t> die (7)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dirty="0" err="1"/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dirty="0" err="1"/>
              <a:t>heraus</a:t>
            </a:r>
            <a:r>
              <a:rPr lang="en-GB" sz="2400" dirty="0"/>
              <a:t> und </a:t>
            </a:r>
            <a:r>
              <a:rPr lang="en-GB" sz="2400" dirty="0" err="1"/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um.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in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großem</a:t>
            </a:r>
            <a:r>
              <a:rPr lang="en-GB" sz="2400" dirty="0"/>
              <a:t> (6)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238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 </a:t>
            </a:r>
            <a:r>
              <a:rPr lang="en-GB" dirty="0" err="1"/>
              <a:t>Worum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Text?</a:t>
            </a:r>
          </a:p>
          <a:p>
            <a:pPr marL="0" indent="0">
              <a:buNone/>
            </a:pPr>
            <a:r>
              <a:rPr lang="en-GB" dirty="0"/>
              <a:t>(a) Reisen   (b) Arbeit (c) </a:t>
            </a:r>
            <a:r>
              <a:rPr lang="en-GB" dirty="0" err="1"/>
              <a:t>Tiere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Zoo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2) Wo </a:t>
            </a:r>
            <a:r>
              <a:rPr lang="en-GB" dirty="0" err="1"/>
              <a:t>wird</a:t>
            </a:r>
            <a:r>
              <a:rPr lang="en-GB" dirty="0"/>
              <a:t> der </a:t>
            </a:r>
            <a:r>
              <a:rPr lang="en-GB" dirty="0" err="1"/>
              <a:t>schlimme</a:t>
            </a:r>
            <a:r>
              <a:rPr lang="en-GB" dirty="0"/>
              <a:t> Zoo </a:t>
            </a:r>
            <a:r>
              <a:rPr lang="en-GB" dirty="0" err="1"/>
              <a:t>zugemacht</a:t>
            </a:r>
            <a:r>
              <a:rPr lang="en-GB" dirty="0"/>
              <a:t>?</a:t>
            </a:r>
          </a:p>
          <a:p>
            <a:pPr marL="514350" indent="-514350">
              <a:buAutoNum type="alphaLcParenBoth"/>
            </a:pPr>
            <a:r>
              <a:rPr lang="en-GB" dirty="0"/>
              <a:t>Deutschland   (b) </a:t>
            </a:r>
            <a:r>
              <a:rPr lang="en-GB" dirty="0" err="1"/>
              <a:t>Südafrika</a:t>
            </a:r>
            <a:r>
              <a:rPr lang="en-GB" dirty="0"/>
              <a:t>   (c) Gaza-</a:t>
            </a:r>
            <a:r>
              <a:rPr lang="en-GB" dirty="0" err="1"/>
              <a:t>Steifen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 </a:t>
            </a:r>
            <a:r>
              <a:rPr lang="en-GB" dirty="0" err="1"/>
              <a:t>Offene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: </a:t>
            </a: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Fakten</a:t>
            </a:r>
            <a:r>
              <a:rPr lang="en-GB" dirty="0"/>
              <a:t> </a:t>
            </a:r>
            <a:r>
              <a:rPr lang="en-GB" dirty="0" err="1"/>
              <a:t>möchtest</a:t>
            </a:r>
            <a:r>
              <a:rPr lang="en-GB" dirty="0"/>
              <a:t> du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wissen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</a:t>
            </a:r>
            <a:r>
              <a:rPr lang="en-GB" i="1" dirty="0" err="1"/>
              <a:t>Wieviel</a:t>
            </a:r>
            <a:r>
              <a:rPr lang="en-GB" i="1" dirty="0"/>
              <a:t> </a:t>
            </a:r>
            <a:r>
              <a:rPr lang="en-GB" i="1" dirty="0" err="1"/>
              <a:t>Platz</a:t>
            </a:r>
            <a:r>
              <a:rPr lang="en-GB" i="1" dirty="0"/>
              <a:t> (</a:t>
            </a:r>
            <a:r>
              <a:rPr lang="en-GB" i="1" dirty="0" err="1"/>
              <a:t>Quadratmeter</a:t>
            </a:r>
            <a:r>
              <a:rPr lang="en-GB" i="1" dirty="0"/>
              <a:t>) hat der Tiger? </a:t>
            </a:r>
            <a:r>
              <a:rPr lang="en-GB" i="1" dirty="0" err="1"/>
              <a:t>Ist</a:t>
            </a:r>
            <a:r>
              <a:rPr lang="en-GB" i="1" dirty="0"/>
              <a:t> der Tiger </a:t>
            </a:r>
            <a:r>
              <a:rPr lang="en-GB" i="1" dirty="0" err="1"/>
              <a:t>alleine</a:t>
            </a:r>
            <a:r>
              <a:rPr lang="en-GB" i="1" dirty="0"/>
              <a:t> </a:t>
            </a:r>
            <a:r>
              <a:rPr lang="en-GB" i="1" dirty="0" err="1"/>
              <a:t>im</a:t>
            </a:r>
            <a:r>
              <a:rPr lang="en-GB" i="1" dirty="0"/>
              <a:t> </a:t>
            </a:r>
            <a:r>
              <a:rPr lang="en-GB" i="1" dirty="0" err="1"/>
              <a:t>Gehege</a:t>
            </a:r>
            <a:r>
              <a:rPr lang="en-GB" i="1" dirty="0"/>
              <a:t>? …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EF798-83C0-4B99-B72C-61931AA8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9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1) </a:t>
            </a:r>
            <a:r>
              <a:rPr lang="en-GB" sz="3000" dirty="0" err="1"/>
              <a:t>Worum</a:t>
            </a:r>
            <a:r>
              <a:rPr lang="en-GB" sz="3000" dirty="0"/>
              <a:t> </a:t>
            </a:r>
            <a:r>
              <a:rPr lang="en-GB" sz="3000" dirty="0" err="1"/>
              <a:t>geht</a:t>
            </a:r>
            <a:r>
              <a:rPr lang="en-GB" sz="3000" dirty="0"/>
              <a:t> </a:t>
            </a:r>
            <a:r>
              <a:rPr lang="en-GB" sz="3000" dirty="0" err="1"/>
              <a:t>es</a:t>
            </a:r>
            <a:r>
              <a:rPr lang="en-GB" sz="3000" dirty="0"/>
              <a:t> in </a:t>
            </a:r>
            <a:r>
              <a:rPr lang="en-GB" sz="3000" dirty="0" err="1"/>
              <a:t>dem</a:t>
            </a:r>
            <a:r>
              <a:rPr lang="en-GB" sz="3000" dirty="0"/>
              <a:t> Text?</a:t>
            </a:r>
          </a:p>
          <a:p>
            <a:pPr marL="0" indent="0">
              <a:buNone/>
            </a:pPr>
            <a:r>
              <a:rPr lang="en-GB" sz="3000" dirty="0"/>
              <a:t>(a) Reisen   (b) Arbeit </a:t>
            </a:r>
            <a:r>
              <a:rPr lang="en-GB" sz="3000" b="1" dirty="0">
                <a:solidFill>
                  <a:srgbClr val="FF0000"/>
                </a:solidFill>
              </a:rPr>
              <a:t>(c) </a:t>
            </a:r>
            <a:r>
              <a:rPr lang="en-GB" sz="3000" b="1" dirty="0" err="1">
                <a:solidFill>
                  <a:srgbClr val="FF0000"/>
                </a:solidFill>
              </a:rPr>
              <a:t>Tiere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im</a:t>
            </a:r>
            <a:r>
              <a:rPr lang="en-GB" sz="3000" b="1" dirty="0">
                <a:solidFill>
                  <a:srgbClr val="FF0000"/>
                </a:solidFill>
              </a:rPr>
              <a:t> Zoo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2) Wo </a:t>
            </a:r>
            <a:r>
              <a:rPr lang="en-GB" sz="3000" dirty="0" err="1"/>
              <a:t>wird</a:t>
            </a:r>
            <a:r>
              <a:rPr lang="en-GB" sz="3000" dirty="0"/>
              <a:t> der </a:t>
            </a:r>
            <a:r>
              <a:rPr lang="en-GB" sz="3000" dirty="0" err="1"/>
              <a:t>schlimme</a:t>
            </a:r>
            <a:r>
              <a:rPr lang="en-GB" sz="3000" dirty="0"/>
              <a:t> Zoo </a:t>
            </a:r>
            <a:r>
              <a:rPr lang="en-GB" sz="3000" dirty="0" err="1"/>
              <a:t>zugemacht</a:t>
            </a:r>
            <a:r>
              <a:rPr lang="en-GB" sz="3000" dirty="0"/>
              <a:t>?</a:t>
            </a:r>
          </a:p>
          <a:p>
            <a:pPr marL="514350" indent="-514350">
              <a:buAutoNum type="alphaLcParenBoth"/>
            </a:pPr>
            <a:r>
              <a:rPr lang="en-GB" sz="3000" dirty="0"/>
              <a:t>Deutschland   (b) </a:t>
            </a:r>
            <a:r>
              <a:rPr lang="en-GB" sz="3000" dirty="0" err="1"/>
              <a:t>Südafrika</a:t>
            </a:r>
            <a:r>
              <a:rPr lang="en-GB" sz="3000" dirty="0"/>
              <a:t>   </a:t>
            </a:r>
            <a:r>
              <a:rPr lang="en-GB" sz="3000" b="1" dirty="0">
                <a:solidFill>
                  <a:srgbClr val="FF0000"/>
                </a:solidFill>
              </a:rPr>
              <a:t>(c) Gaza-</a:t>
            </a:r>
            <a:r>
              <a:rPr lang="en-GB" sz="3000" b="1" dirty="0" err="1">
                <a:solidFill>
                  <a:srgbClr val="FF0000"/>
                </a:solidFill>
              </a:rPr>
              <a:t>Steifen</a:t>
            </a:r>
            <a:endParaRPr lang="en-GB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dirty="0"/>
              <a:t>3) </a:t>
            </a:r>
            <a:r>
              <a:rPr lang="en-GB" dirty="0" err="1"/>
              <a:t>Offene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: </a:t>
            </a: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Fakten</a:t>
            </a:r>
            <a:r>
              <a:rPr lang="en-GB" dirty="0"/>
              <a:t> </a:t>
            </a:r>
            <a:r>
              <a:rPr lang="en-GB" dirty="0" err="1"/>
              <a:t>möchtest</a:t>
            </a:r>
            <a:r>
              <a:rPr lang="en-GB" dirty="0"/>
              <a:t> du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wissen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</a:t>
            </a:r>
            <a:r>
              <a:rPr lang="en-GB" i="1" dirty="0" err="1"/>
              <a:t>Wieviel</a:t>
            </a:r>
            <a:r>
              <a:rPr lang="en-GB" i="1" dirty="0"/>
              <a:t> </a:t>
            </a:r>
            <a:r>
              <a:rPr lang="en-GB" i="1" dirty="0" err="1"/>
              <a:t>Platz</a:t>
            </a:r>
            <a:r>
              <a:rPr lang="en-GB" i="1" dirty="0"/>
              <a:t> (</a:t>
            </a:r>
            <a:r>
              <a:rPr lang="en-GB" i="1" dirty="0" err="1"/>
              <a:t>Quadratmeter</a:t>
            </a:r>
            <a:r>
              <a:rPr lang="en-GB" i="1" dirty="0"/>
              <a:t>) hat der Tiger? </a:t>
            </a:r>
            <a:r>
              <a:rPr lang="en-GB" i="1" dirty="0" err="1"/>
              <a:t>Ist</a:t>
            </a:r>
            <a:r>
              <a:rPr lang="en-GB" i="1" dirty="0"/>
              <a:t> der Tiger </a:t>
            </a:r>
            <a:r>
              <a:rPr lang="en-GB" i="1" dirty="0" err="1"/>
              <a:t>alleine</a:t>
            </a:r>
            <a:r>
              <a:rPr lang="en-GB" i="1" dirty="0"/>
              <a:t> </a:t>
            </a:r>
            <a:r>
              <a:rPr lang="en-GB" i="1" dirty="0" err="1"/>
              <a:t>im</a:t>
            </a:r>
            <a:r>
              <a:rPr lang="en-GB" i="1" dirty="0"/>
              <a:t> </a:t>
            </a:r>
            <a:r>
              <a:rPr lang="en-GB" i="1" dirty="0" err="1"/>
              <a:t>Gehege</a:t>
            </a:r>
            <a:r>
              <a:rPr lang="en-GB" i="1" dirty="0"/>
              <a:t>? …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EF798-83C0-4B99-B72C-61931AA8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4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219352"/>
            <a:ext cx="10505661" cy="946840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Fragen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391478"/>
            <a:ext cx="11685103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4) Wie </a:t>
            </a:r>
            <a:r>
              <a:rPr lang="en-GB" sz="3000" dirty="0" err="1"/>
              <a:t>fühlt</a:t>
            </a:r>
            <a:r>
              <a:rPr lang="en-GB" sz="3000" dirty="0"/>
              <a:t> </a:t>
            </a:r>
            <a:r>
              <a:rPr lang="en-GB" sz="3000" dirty="0" err="1"/>
              <a:t>sich</a:t>
            </a:r>
            <a:r>
              <a:rPr lang="en-GB" sz="3000" dirty="0"/>
              <a:t> der Tiger?</a:t>
            </a:r>
          </a:p>
          <a:p>
            <a:pPr marL="514350" indent="-514350">
              <a:buAutoNum type="alphaLcParenBoth"/>
            </a:pPr>
            <a:r>
              <a:rPr lang="en-GB" sz="3000" dirty="0" err="1"/>
              <a:t>heiter</a:t>
            </a:r>
            <a:r>
              <a:rPr lang="en-GB" sz="3000" dirty="0"/>
              <a:t>   (b) </a:t>
            </a:r>
            <a:r>
              <a:rPr lang="en-GB" sz="3000" dirty="0" err="1"/>
              <a:t>müde</a:t>
            </a:r>
            <a:r>
              <a:rPr lang="en-GB" sz="3000" dirty="0"/>
              <a:t>   (c) </a:t>
            </a:r>
            <a:r>
              <a:rPr lang="en-GB" sz="3000" dirty="0" err="1"/>
              <a:t>frei</a:t>
            </a:r>
            <a:r>
              <a:rPr lang="en-GB" sz="3000" dirty="0"/>
              <a:t>  (d) </a:t>
            </a:r>
            <a:r>
              <a:rPr lang="en-GB" sz="3000" dirty="0" err="1"/>
              <a:t>traurig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C408-5FCC-4842-A2A9-63C708C6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0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618850"/>
            <a:ext cx="11714922" cy="61026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Lest den Text still. 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Unterstreicht</a:t>
            </a:r>
            <a:r>
              <a:rPr lang="en-GB" sz="4000" dirty="0"/>
              <a:t>:</a:t>
            </a:r>
          </a:p>
          <a:p>
            <a:pPr marL="0" indent="0">
              <a:buNone/>
            </a:pPr>
            <a:r>
              <a:rPr lang="en-GB" sz="4000" dirty="0" err="1"/>
              <a:t>Welche</a:t>
            </a:r>
            <a:r>
              <a:rPr lang="en-GB" sz="4000" dirty="0"/>
              <a:t> </a:t>
            </a:r>
            <a:r>
              <a:rPr lang="en-GB" sz="4000" dirty="0" err="1"/>
              <a:t>Sätze</a:t>
            </a:r>
            <a:r>
              <a:rPr lang="en-GB" sz="4000" dirty="0"/>
              <a:t> </a:t>
            </a:r>
            <a:r>
              <a:rPr lang="en-GB" sz="4000" dirty="0" err="1"/>
              <a:t>beschreiben</a:t>
            </a:r>
            <a:r>
              <a:rPr lang="en-GB" sz="4000" dirty="0"/>
              <a:t> die </a:t>
            </a:r>
            <a:r>
              <a:rPr lang="en-GB" sz="4000" dirty="0" err="1"/>
              <a:t>Emotionen</a:t>
            </a:r>
            <a:r>
              <a:rPr lang="en-GB" sz="4000" dirty="0"/>
              <a:t>? </a:t>
            </a:r>
            <a:r>
              <a:rPr lang="en-GB" sz="4000" dirty="0" err="1"/>
              <a:t>Unterstreicht</a:t>
            </a:r>
            <a:r>
              <a:rPr lang="en-GB" sz="4000" dirty="0"/>
              <a:t> </a:t>
            </a:r>
            <a:r>
              <a:rPr lang="en-GB" sz="4000" dirty="0" err="1"/>
              <a:t>sie</a:t>
            </a:r>
            <a:r>
              <a:rPr lang="en-GB" sz="4000" dirty="0"/>
              <a:t>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Wie</a:t>
            </a:r>
            <a:r>
              <a:rPr lang="en-GB" sz="4000" dirty="0"/>
              <a:t> </a:t>
            </a:r>
            <a:r>
              <a:rPr lang="en-GB" sz="4000" dirty="0" err="1"/>
              <a:t>findet</a:t>
            </a:r>
            <a:r>
              <a:rPr lang="en-GB" sz="4000" dirty="0"/>
              <a:t> </a:t>
            </a:r>
            <a:r>
              <a:rPr lang="en-GB" sz="4000" dirty="0" err="1"/>
              <a:t>ihr</a:t>
            </a:r>
            <a:r>
              <a:rPr lang="en-GB" sz="4000" dirty="0"/>
              <a:t> den Text?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dirty="0" err="1"/>
              <a:t>Negativ</a:t>
            </a:r>
            <a:r>
              <a:rPr lang="en-GB" sz="4000" dirty="0"/>
              <a:t> (1) --------------------------- </a:t>
            </a:r>
            <a:r>
              <a:rPr lang="en-GB" sz="4000" b="1" dirty="0"/>
              <a:t>Neutral</a:t>
            </a:r>
            <a:r>
              <a:rPr lang="en-GB" sz="4000" dirty="0"/>
              <a:t> (5) --------------------------- </a:t>
            </a:r>
            <a:r>
              <a:rPr lang="en-GB" sz="4000" b="1" dirty="0" err="1"/>
              <a:t>Positiv</a:t>
            </a:r>
            <a:r>
              <a:rPr lang="en-GB" sz="4000" dirty="0"/>
              <a:t> (10)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err="1"/>
              <a:t>Lesen</a:t>
            </a:r>
            <a:r>
              <a:rPr lang="en-GB" sz="4000" dirty="0"/>
              <a:t> </a:t>
            </a:r>
            <a:r>
              <a:rPr lang="en-GB" sz="4000" dirty="0" err="1"/>
              <a:t>wir</a:t>
            </a:r>
            <a:r>
              <a:rPr lang="en-GB" sz="4000" dirty="0"/>
              <a:t> nun den Text </a:t>
            </a:r>
            <a:r>
              <a:rPr lang="en-GB" sz="4000" dirty="0" err="1"/>
              <a:t>gemeinsam</a:t>
            </a:r>
            <a:r>
              <a:rPr lang="en-GB" sz="4000" dirty="0"/>
              <a:t> und </a:t>
            </a:r>
            <a:r>
              <a:rPr lang="en-GB" sz="4000" dirty="0" err="1"/>
              <a:t>laut</a:t>
            </a:r>
            <a:r>
              <a:rPr lang="en-GB" sz="4000" dirty="0"/>
              <a:t>. </a:t>
            </a:r>
            <a:r>
              <a:rPr lang="en-GB" sz="4000" dirty="0" err="1"/>
              <a:t>Betont</a:t>
            </a:r>
            <a:r>
              <a:rPr lang="en-GB" sz="4000" dirty="0"/>
              <a:t>:</a:t>
            </a:r>
          </a:p>
          <a:p>
            <a:r>
              <a:rPr lang="en-GB" sz="4000" dirty="0"/>
              <a:t>Positive </a:t>
            </a:r>
            <a:r>
              <a:rPr lang="en-GB" sz="4000" dirty="0" err="1"/>
              <a:t>Emotionen</a:t>
            </a:r>
            <a:endParaRPr lang="en-GB" sz="4000" dirty="0"/>
          </a:p>
          <a:p>
            <a:r>
              <a:rPr lang="en-GB" sz="4000" dirty="0"/>
              <a:t>Negative </a:t>
            </a:r>
            <a:r>
              <a:rPr lang="en-GB" sz="4000" dirty="0" err="1"/>
              <a:t>Emotionen</a:t>
            </a:r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B0DC3-9AA0-4AFC-94DC-AE5DF6ED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4189000"/>
            <a:ext cx="702179" cy="702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306" y="4892977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6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1086" y="4189000"/>
            <a:ext cx="796637" cy="796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1319" y="4960157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1332" y="4189000"/>
            <a:ext cx="845127" cy="8451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22904" y="5031476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8</a:t>
            </a:r>
          </a:p>
        </p:txBody>
      </p:sp>
    </p:spTree>
    <p:extLst>
      <p:ext uri="{BB962C8B-B14F-4D97-AF65-F5344CB8AC3E}">
        <p14:creationId xmlns:p14="http://schemas.microsoft.com/office/powerpoint/2010/main" val="379763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45035" y="235657"/>
            <a:ext cx="11674685" cy="751986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Gruppenaktivität</a:t>
            </a:r>
            <a:r>
              <a:rPr lang="en-GB" sz="3200" b="1" dirty="0"/>
              <a:t>: </a:t>
            </a:r>
            <a:r>
              <a:rPr lang="en-GB" sz="3200" b="1" dirty="0" err="1"/>
              <a:t>Titelbild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019721" cy="543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                                                      B                                               C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GB" b="1" dirty="0"/>
              <a:t>Welches </a:t>
            </a:r>
            <a:r>
              <a:rPr lang="en-GB" b="1" dirty="0" err="1"/>
              <a:t>Titelbild</a:t>
            </a:r>
            <a:r>
              <a:rPr lang="en-GB" b="1" dirty="0"/>
              <a:t> </a:t>
            </a:r>
            <a:r>
              <a:rPr lang="en-GB" b="1" dirty="0" err="1"/>
              <a:t>findet</a:t>
            </a:r>
            <a:r>
              <a:rPr lang="en-GB" b="1" dirty="0"/>
              <a:t> </a:t>
            </a:r>
            <a:r>
              <a:rPr lang="en-GB" b="1" dirty="0" err="1"/>
              <a:t>ihr</a:t>
            </a:r>
            <a:r>
              <a:rPr lang="en-GB" b="1" dirty="0"/>
              <a:t> am </a:t>
            </a:r>
            <a:r>
              <a:rPr lang="en-GB" b="1" dirty="0" err="1"/>
              <a:t>besten</a:t>
            </a:r>
            <a:r>
              <a:rPr lang="en-GB" b="1" dirty="0"/>
              <a:t> </a:t>
            </a:r>
            <a:r>
              <a:rPr lang="en-GB" b="1" dirty="0" err="1"/>
              <a:t>für</a:t>
            </a:r>
            <a:r>
              <a:rPr lang="en-GB" b="1" dirty="0"/>
              <a:t> den </a:t>
            </a:r>
            <a:r>
              <a:rPr lang="en-GB" b="1" dirty="0" err="1"/>
              <a:t>Artikel</a:t>
            </a:r>
            <a:r>
              <a:rPr lang="en-GB" b="1" dirty="0"/>
              <a:t>  </a:t>
            </a:r>
            <a:r>
              <a:rPr lang="en-GB" b="1" dirty="0" err="1"/>
              <a:t>über</a:t>
            </a:r>
            <a:r>
              <a:rPr lang="en-GB" b="1" dirty="0"/>
              <a:t> den </a:t>
            </a:r>
            <a:r>
              <a:rPr lang="en-GB" b="1" dirty="0" err="1"/>
              <a:t>schlimmen</a:t>
            </a:r>
            <a:r>
              <a:rPr lang="en-GB" b="1" dirty="0"/>
              <a:t> Zoo?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A: Die </a:t>
            </a:r>
            <a:r>
              <a:rPr lang="fr-FR" dirty="0" err="1"/>
              <a:t>Tiere</a:t>
            </a:r>
            <a:r>
              <a:rPr lang="fr-FR" dirty="0"/>
              <a:t> leben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sicher</a:t>
            </a:r>
            <a:r>
              <a:rPr lang="fr-FR" dirty="0"/>
              <a:t> / in </a:t>
            </a:r>
            <a:r>
              <a:rPr lang="fr-FR" dirty="0" err="1"/>
              <a:t>Freiheit</a:t>
            </a:r>
            <a:r>
              <a:rPr lang="fr-FR" dirty="0"/>
              <a:t> / in Harmonie. 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B: Die </a:t>
            </a:r>
            <a:r>
              <a:rPr lang="fr-FR" dirty="0" err="1"/>
              <a:t>Tiere</a:t>
            </a:r>
            <a:r>
              <a:rPr lang="fr-FR" dirty="0"/>
              <a:t> leben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sicher</a:t>
            </a:r>
            <a:r>
              <a:rPr lang="fr-FR" dirty="0"/>
              <a:t> / in </a:t>
            </a:r>
            <a:r>
              <a:rPr lang="fr-FR" dirty="0" err="1"/>
              <a:t>Freiheit</a:t>
            </a:r>
            <a:r>
              <a:rPr lang="fr-FR" dirty="0"/>
              <a:t> / in Harmonie. </a:t>
            </a:r>
          </a:p>
          <a:p>
            <a:pPr marL="0" indent="0">
              <a:buNone/>
            </a:pPr>
            <a:r>
              <a:rPr lang="fr-FR" dirty="0" err="1"/>
              <a:t>Bild</a:t>
            </a:r>
            <a:r>
              <a:rPr lang="fr-FR" dirty="0"/>
              <a:t> C: Die </a:t>
            </a:r>
            <a:r>
              <a:rPr lang="fr-FR" dirty="0" err="1"/>
              <a:t>Tiere</a:t>
            </a:r>
            <a:r>
              <a:rPr lang="fr-FR" dirty="0"/>
              <a:t> leben (</a:t>
            </a:r>
            <a:r>
              <a:rPr lang="fr-FR" dirty="0" err="1"/>
              <a:t>nicht</a:t>
            </a:r>
            <a:r>
              <a:rPr lang="fr-FR" dirty="0"/>
              <a:t>) </a:t>
            </a:r>
            <a:r>
              <a:rPr lang="fr-FR" dirty="0" err="1"/>
              <a:t>sicher</a:t>
            </a:r>
            <a:r>
              <a:rPr lang="fr-FR" dirty="0"/>
              <a:t> / in </a:t>
            </a:r>
            <a:r>
              <a:rPr lang="fr-FR" dirty="0" err="1"/>
              <a:t>Freiheit</a:t>
            </a:r>
            <a:r>
              <a:rPr lang="fr-FR" dirty="0"/>
              <a:t> / in Harmonie.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78296" y="1895061"/>
            <a:ext cx="3246782" cy="24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BA7DA-10CB-4EEF-BF48-B00EACBA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19</a:t>
            </a:fld>
            <a:endParaRPr lang="en-GB"/>
          </a:p>
        </p:txBody>
      </p:sp>
      <p:sp>
        <p:nvSpPr>
          <p:cNvPr id="6" name="AutoShape 2" descr="Image result for animals in zoos">
            <a:extLst>
              <a:ext uri="{FF2B5EF4-FFF2-40B4-BE49-F238E27FC236}">
                <a16:creationId xmlns:a16="http://schemas.microsoft.com/office/drawing/2014/main" id="{C9EF83DB-CF5B-40EA-8D11-00204319F2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8"/>
          <a:stretch/>
        </p:blipFill>
        <p:spPr>
          <a:xfrm>
            <a:off x="137843" y="1663505"/>
            <a:ext cx="3602884" cy="2490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035" y="1332465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17" y="1663505"/>
            <a:ext cx="3759499" cy="2490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1726" y="1317622"/>
            <a:ext cx="760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06" y="1663505"/>
            <a:ext cx="3320891" cy="2490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6435" y="1332464"/>
            <a:ext cx="760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11</a:t>
            </a:r>
          </a:p>
        </p:txBody>
      </p:sp>
    </p:spTree>
    <p:extLst>
      <p:ext uri="{BB962C8B-B14F-4D97-AF65-F5344CB8AC3E}">
        <p14:creationId xmlns:p14="http://schemas.microsoft.com/office/powerpoint/2010/main" val="33279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Was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heute</a:t>
            </a:r>
            <a:r>
              <a:rPr lang="en-GB" sz="4000" b="1" dirty="0"/>
              <a:t>? Was </a:t>
            </a:r>
            <a:r>
              <a:rPr lang="en-GB" sz="4000" b="1" dirty="0" err="1"/>
              <a:t>für</a:t>
            </a:r>
            <a:r>
              <a:rPr lang="en-GB" sz="4000" b="1" dirty="0"/>
              <a:t> </a:t>
            </a:r>
            <a:r>
              <a:rPr lang="en-GB" sz="4000" b="1" dirty="0" err="1"/>
              <a:t>ein</a:t>
            </a:r>
            <a:r>
              <a:rPr lang="en-GB" sz="4000" b="1" dirty="0"/>
              <a:t> Text </a:t>
            </a:r>
            <a:r>
              <a:rPr lang="en-GB" sz="4000" b="1" dirty="0" err="1"/>
              <a:t>ist</a:t>
            </a:r>
            <a:r>
              <a:rPr lang="en-GB" sz="4000" b="1" dirty="0"/>
              <a:t> das?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723EA-5AAD-4D65-A7C8-16464DF5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7" y="1870364"/>
            <a:ext cx="5658024" cy="377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3467" y="5647095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97079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text style – </a:t>
            </a:r>
            <a:r>
              <a:rPr lang="en-GB" sz="3200" b="1" dirty="0" err="1"/>
              <a:t>Emotionen</a:t>
            </a:r>
            <a:r>
              <a:rPr lang="en-GB" sz="3200" b="1" dirty="0"/>
              <a:t> </a:t>
            </a:r>
            <a:r>
              <a:rPr lang="en-GB" sz="3200" b="1" dirty="0" err="1"/>
              <a:t>im</a:t>
            </a:r>
            <a:r>
              <a:rPr lang="en-GB" sz="3200" b="1" dirty="0"/>
              <a:t>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86" y="817977"/>
            <a:ext cx="1187943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400" dirty="0"/>
          </a:p>
          <a:p>
            <a:r>
              <a:rPr lang="en-GB" sz="3200" dirty="0" err="1"/>
              <a:t>Autoren</a:t>
            </a:r>
            <a:r>
              <a:rPr lang="en-GB" sz="3200" dirty="0"/>
              <a:t> </a:t>
            </a:r>
            <a:r>
              <a:rPr lang="en-GB" sz="3200" dirty="0" err="1"/>
              <a:t>k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önnen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Emotionen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verschiedenen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Mitteln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ausdr</a:t>
            </a:r>
            <a:r>
              <a:rPr lang="en-GB" sz="3200" dirty="0" err="1"/>
              <a:t>ücken</a:t>
            </a:r>
            <a:r>
              <a:rPr lang="en-GB" sz="3200" dirty="0"/>
              <a:t>. </a:t>
            </a:r>
            <a:r>
              <a:rPr lang="en-GB" sz="3200" dirty="0" err="1"/>
              <a:t>Beispiele</a:t>
            </a:r>
            <a:r>
              <a:rPr lang="en-GB" sz="3200" dirty="0"/>
              <a:t> </a:t>
            </a:r>
            <a:r>
              <a:rPr lang="en-GB" sz="3200" dirty="0" err="1"/>
              <a:t>sind</a:t>
            </a:r>
            <a:r>
              <a:rPr lang="en-GB" sz="3200" dirty="0"/>
              <a:t>:</a:t>
            </a:r>
          </a:p>
          <a:p>
            <a:r>
              <a:rPr lang="en-GB" sz="3200" i="1" dirty="0"/>
              <a:t>Authors can express their emotions through a range of means. Examples:</a:t>
            </a:r>
            <a:endParaRPr lang="en-GB" sz="3200" dirty="0"/>
          </a:p>
          <a:p>
            <a:endParaRPr lang="en-GB" sz="3200" dirty="0"/>
          </a:p>
          <a:p>
            <a:r>
              <a:rPr lang="en-GB" sz="3200" b="1" dirty="0"/>
              <a:t>Adjectives and adverbs </a:t>
            </a:r>
            <a:r>
              <a:rPr lang="en-GB" sz="3200" dirty="0"/>
              <a:t>(‘description words’)</a:t>
            </a:r>
            <a:endParaRPr lang="en-GB" sz="3200" b="1" dirty="0"/>
          </a:p>
          <a:p>
            <a:pPr marL="457200" indent="-457200">
              <a:buAutoNum type="arabicParenR"/>
            </a:pPr>
            <a:endParaRPr lang="en-GB" sz="3200" dirty="0"/>
          </a:p>
          <a:p>
            <a:r>
              <a:rPr lang="en-GB" sz="3200" dirty="0"/>
              <a:t>- Sie </a:t>
            </a:r>
            <a:r>
              <a:rPr lang="en-GB" sz="3200" dirty="0" err="1"/>
              <a:t>zeigen</a:t>
            </a:r>
            <a:r>
              <a:rPr lang="en-GB" sz="3200" dirty="0"/>
              <a:t> die </a:t>
            </a:r>
            <a:r>
              <a:rPr lang="en-GB" sz="3200" dirty="0" err="1"/>
              <a:t>Emotionen</a:t>
            </a:r>
            <a:r>
              <a:rPr lang="en-GB" sz="3200" dirty="0"/>
              <a:t> des </a:t>
            </a:r>
            <a:r>
              <a:rPr lang="en-GB" sz="3200" dirty="0" err="1"/>
              <a:t>Autors</a:t>
            </a:r>
            <a:r>
              <a:rPr lang="en-GB" sz="3200" dirty="0"/>
              <a:t>/der </a:t>
            </a:r>
            <a:r>
              <a:rPr lang="en-GB" sz="3200" dirty="0" err="1"/>
              <a:t>Autorin</a:t>
            </a:r>
            <a:r>
              <a:rPr lang="en-GB" sz="3200" dirty="0"/>
              <a:t>.</a:t>
            </a:r>
          </a:p>
          <a:p>
            <a:r>
              <a:rPr lang="en-GB" sz="3200" dirty="0"/>
              <a:t>- Sie </a:t>
            </a:r>
            <a:r>
              <a:rPr lang="en-GB" sz="3200" dirty="0" err="1"/>
              <a:t>machen</a:t>
            </a:r>
            <a:r>
              <a:rPr lang="en-GB" sz="3200" dirty="0"/>
              <a:t> den </a:t>
            </a:r>
            <a:r>
              <a:rPr lang="en-GB" sz="3200" dirty="0" err="1"/>
              <a:t>Inhalt</a:t>
            </a:r>
            <a:r>
              <a:rPr lang="en-GB" sz="3200" dirty="0"/>
              <a:t> </a:t>
            </a:r>
            <a:r>
              <a:rPr lang="en-GB" sz="3200" dirty="0" err="1"/>
              <a:t>stärker</a:t>
            </a:r>
            <a:r>
              <a:rPr lang="en-GB" sz="3200" dirty="0"/>
              <a:t> </a:t>
            </a:r>
            <a:r>
              <a:rPr lang="en-GB" sz="3200" dirty="0" err="1"/>
              <a:t>oder</a:t>
            </a:r>
            <a:r>
              <a:rPr lang="en-GB" sz="3200" dirty="0"/>
              <a:t> </a:t>
            </a:r>
            <a:r>
              <a:rPr lang="en-GB" sz="3200" dirty="0" err="1"/>
              <a:t>schwächer</a:t>
            </a:r>
            <a:r>
              <a:rPr lang="en-GB" sz="3200" dirty="0"/>
              <a:t>, </a:t>
            </a:r>
            <a:r>
              <a:rPr lang="en-GB" sz="3200" dirty="0" err="1"/>
              <a:t>positiv</a:t>
            </a:r>
            <a:r>
              <a:rPr lang="en-GB" sz="3200" dirty="0"/>
              <a:t> </a:t>
            </a:r>
            <a:r>
              <a:rPr lang="en-GB" sz="3200" dirty="0" err="1"/>
              <a:t>oder</a:t>
            </a:r>
            <a:r>
              <a:rPr lang="en-GB" sz="3200" dirty="0"/>
              <a:t> </a:t>
            </a:r>
            <a:r>
              <a:rPr lang="en-GB" sz="3200" dirty="0" err="1"/>
              <a:t>negativ</a:t>
            </a:r>
            <a:r>
              <a:rPr lang="en-GB" sz="3200" dirty="0"/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69D1B-DABB-443C-9C64-03742089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9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260" y="503263"/>
            <a:ext cx="11287540" cy="601341"/>
          </a:xfrm>
        </p:spPr>
        <p:txBody>
          <a:bodyPr>
            <a:normAutofit fontScale="90000"/>
          </a:bodyPr>
          <a:lstStyle/>
          <a:p>
            <a:r>
              <a:rPr lang="en-GB" sz="3200" b="1" dirty="0" err="1"/>
              <a:t>Textstil</a:t>
            </a:r>
            <a:r>
              <a:rPr lang="en-GB" sz="3200" b="1" dirty="0"/>
              <a:t>: </a:t>
            </a:r>
            <a:r>
              <a:rPr lang="en-GB" sz="3200" b="1" dirty="0" err="1"/>
              <a:t>Adjektive</a:t>
            </a:r>
            <a:r>
              <a:rPr lang="en-GB" sz="3200" b="1" dirty="0"/>
              <a:t> und </a:t>
            </a:r>
            <a:r>
              <a:rPr lang="en-GB" sz="3200" b="1" dirty="0" err="1"/>
              <a:t>Adverbien</a:t>
            </a:r>
            <a:br>
              <a:rPr lang="en-GB" sz="3200" b="1" dirty="0"/>
            </a:br>
            <a:br>
              <a:rPr lang="en-GB" sz="3200" b="1" dirty="0"/>
            </a:br>
            <a:endParaRPr lang="en-GB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FE4AF-271F-43DB-8FDD-D94E5E53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0DEBB90-0BB7-4A33-BEBF-84A62B8CD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4920"/>
              </p:ext>
            </p:extLst>
          </p:nvPr>
        </p:nvGraphicFramePr>
        <p:xfrm>
          <a:off x="149086" y="1216534"/>
          <a:ext cx="11557416" cy="4424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6105">
                  <a:extLst>
                    <a:ext uri="{9D8B030D-6E8A-4147-A177-3AD203B41FA5}">
                      <a16:colId xmlns:a16="http://schemas.microsoft.com/office/drawing/2014/main" val="3068554935"/>
                    </a:ext>
                  </a:extLst>
                </a:gridCol>
                <a:gridCol w="5621311">
                  <a:extLst>
                    <a:ext uri="{9D8B030D-6E8A-4147-A177-3AD203B41FA5}">
                      <a16:colId xmlns:a16="http://schemas.microsoft.com/office/drawing/2014/main" val="3725660303"/>
                    </a:ext>
                  </a:extLst>
                </a:gridCol>
              </a:tblGrid>
              <a:tr h="644053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negative</a:t>
                      </a:r>
                      <a:r>
                        <a:rPr lang="en-GB" sz="28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39123"/>
                  </a:ext>
                </a:extLst>
              </a:tr>
              <a:tr h="568282"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interessant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(interesting)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langweilig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(boring)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30879"/>
                  </a:ext>
                </a:extLst>
              </a:tr>
              <a:tr h="568282"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freundlich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(friendly, kind)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grausam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(cruel)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81682"/>
                  </a:ext>
                </a:extLst>
              </a:tr>
              <a:tr h="596519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gut/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besser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/der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beste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(good/better/the best)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schlecht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schlechter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/der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schlechteste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(bad/worse/ the worst)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57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prima (excellent)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schlimm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(bad)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30604"/>
                  </a:ext>
                </a:extLst>
              </a:tr>
              <a:tr h="576518"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froh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(happy)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traurig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(sad)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52004"/>
                  </a:ext>
                </a:extLst>
              </a:tr>
              <a:tr h="604756"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frei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(free)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chemeClr val="tx1"/>
                          </a:solidFill>
                        </a:rPr>
                        <a:t>eingesperrt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 (locked 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9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79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7410136" y="1161965"/>
            <a:ext cx="7085351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_____________________</a:t>
            </a:r>
          </a:p>
          <a:p>
            <a:pPr>
              <a:lnSpc>
                <a:spcPct val="160000"/>
              </a:lnSpc>
            </a:pPr>
            <a:endParaRPr lang="en-GB" sz="2800" dirty="0">
              <a:solidFill>
                <a:srgbClr val="22222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434712" y="269823"/>
            <a:ext cx="926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Findet</a:t>
            </a:r>
            <a:r>
              <a:rPr lang="en-GB" sz="2800" b="1" dirty="0"/>
              <a:t> </a:t>
            </a:r>
            <a:r>
              <a:rPr lang="en-GB" sz="2800" b="1" dirty="0" err="1"/>
              <a:t>Adjektive</a:t>
            </a:r>
            <a:r>
              <a:rPr lang="en-GB" sz="2800" b="1" dirty="0"/>
              <a:t> und </a:t>
            </a:r>
            <a:r>
              <a:rPr lang="en-GB" sz="2800" b="1" dirty="0" err="1"/>
              <a:t>Adverbien</a:t>
            </a:r>
            <a:r>
              <a:rPr lang="en-GB" sz="2800" b="1" dirty="0"/>
              <a:t> </a:t>
            </a:r>
            <a:r>
              <a:rPr lang="en-GB" sz="2800" b="1" dirty="0" err="1"/>
              <a:t>im</a:t>
            </a:r>
            <a:r>
              <a:rPr lang="en-GB" sz="2800" b="1" dirty="0"/>
              <a:t> Text. </a:t>
            </a:r>
          </a:p>
          <a:p>
            <a:r>
              <a:rPr lang="en-GB" sz="2800" b="1" dirty="0"/>
              <a:t>Sind </a:t>
            </a:r>
            <a:r>
              <a:rPr lang="en-GB" sz="2800" b="1" dirty="0" err="1"/>
              <a:t>sie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positiv</a:t>
            </a:r>
            <a:r>
              <a:rPr lang="en-GB" sz="2800" b="1" dirty="0"/>
              <a:t> </a:t>
            </a:r>
            <a:r>
              <a:rPr lang="en-GB" sz="2800" b="1" dirty="0" err="1"/>
              <a:t>oder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negativ</a:t>
            </a:r>
            <a:r>
              <a:rPr lang="en-GB" sz="2800" b="1" dirty="0"/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34D25-2E6B-4E39-B135-5C0C5AECA0B7}"/>
              </a:ext>
            </a:extLst>
          </p:cNvPr>
          <p:cNvSpPr/>
          <p:nvPr/>
        </p:nvSpPr>
        <p:spPr>
          <a:xfrm>
            <a:off x="589612" y="11619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Zoo </a:t>
            </a:r>
            <a:r>
              <a:rPr lang="en-GB" sz="2400" b="1" dirty="0" err="1"/>
              <a:t>geschlossen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89612" y="211607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jetzt</a:t>
            </a:r>
            <a:r>
              <a:rPr lang="en-GB" sz="2400" dirty="0"/>
              <a:t>  </a:t>
            </a:r>
            <a:r>
              <a:rPr lang="en-GB" sz="2400" dirty="0" err="1"/>
              <a:t>geschlossen</a:t>
            </a:r>
            <a:r>
              <a:rPr lang="en-GB" sz="2400" dirty="0"/>
              <a:t>.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dirty="0"/>
              <a:t> </a:t>
            </a:r>
            <a:r>
              <a:rPr lang="en-GB" sz="2400" dirty="0" err="1"/>
              <a:t>darüber</a:t>
            </a:r>
            <a:r>
              <a:rPr lang="en-GB" sz="2400" dirty="0"/>
              <a:t>.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sie</a:t>
            </a:r>
            <a:r>
              <a:rPr lang="en-GB" sz="2400" dirty="0"/>
              <a:t> war das der  </a:t>
            </a:r>
            <a:r>
              <a:rPr lang="en-GB" sz="2400" dirty="0" err="1"/>
              <a:t>schlimmste</a:t>
            </a:r>
            <a:r>
              <a:rPr lang="en-GB" sz="2400" dirty="0"/>
              <a:t> Zoo der  Welt. Die </a:t>
            </a:r>
            <a:r>
              <a:rPr lang="en-GB" sz="2400" dirty="0" err="1"/>
              <a:t>Tieren</a:t>
            </a:r>
            <a:r>
              <a:rPr lang="en-GB" sz="2400" dirty="0"/>
              <a:t> </a:t>
            </a:r>
            <a:r>
              <a:rPr lang="en-GB" sz="2400" dirty="0" err="1"/>
              <a:t>hatten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dirty="0"/>
              <a:t>. </a:t>
            </a:r>
            <a:r>
              <a:rPr lang="en-GB" sz="2400" dirty="0" err="1"/>
              <a:t>Seit</a:t>
            </a:r>
            <a:r>
              <a:rPr lang="en-GB" sz="2400" dirty="0"/>
              <a:t> </a:t>
            </a:r>
            <a:r>
              <a:rPr lang="en-GB" sz="2400" dirty="0" err="1"/>
              <a:t>langem</a:t>
            </a:r>
            <a:r>
              <a:rPr lang="en-GB" sz="2400" dirty="0"/>
              <a:t>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großer</a:t>
            </a:r>
            <a:r>
              <a:rPr lang="en-GB" sz="2400" dirty="0"/>
              <a:t> Tiger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herum</a:t>
            </a:r>
            <a:r>
              <a:rPr lang="en-GB" sz="2400" dirty="0"/>
              <a:t> und </a:t>
            </a:r>
            <a:r>
              <a:rPr lang="en-GB" sz="2400" dirty="0" err="1"/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</a:t>
            </a:r>
            <a:r>
              <a:rPr lang="en-GB" sz="2400" dirty="0" err="1"/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mehr</a:t>
            </a:r>
            <a:r>
              <a:rPr lang="en-GB" sz="2400" dirty="0"/>
              <a:t> - </a:t>
            </a:r>
            <a:r>
              <a:rPr lang="en-GB" sz="2400" dirty="0" err="1"/>
              <a:t>denn</a:t>
            </a:r>
            <a:r>
              <a:rPr lang="en-GB" sz="2400" dirty="0"/>
              <a:t> die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dirty="0" err="1"/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dirty="0" err="1"/>
              <a:t>heraus</a:t>
            </a:r>
            <a:r>
              <a:rPr lang="en-GB" sz="2400" dirty="0"/>
              <a:t> und </a:t>
            </a:r>
            <a:r>
              <a:rPr lang="en-GB" sz="2400" dirty="0" err="1"/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um.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in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großem</a:t>
            </a:r>
            <a:r>
              <a:rPr lang="en-GB" sz="2400" dirty="0"/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0"/>
            <a:ext cx="2216727" cy="1662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3291" y="6587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803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7290214" y="862162"/>
            <a:ext cx="708535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 err="1">
                <a:solidFill>
                  <a:srgbClr val="00B050"/>
                </a:solidFill>
              </a:rPr>
              <a:t>froh</a:t>
            </a:r>
            <a:r>
              <a:rPr lang="en-GB" sz="2800" u="sng" dirty="0">
                <a:solidFill>
                  <a:srgbClr val="00B050"/>
                </a:solidFill>
              </a:rPr>
              <a:t> (</a:t>
            </a:r>
            <a:r>
              <a:rPr lang="en-GB" sz="2800" u="sng" dirty="0" err="1">
                <a:solidFill>
                  <a:srgbClr val="00B050"/>
                </a:solidFill>
              </a:rPr>
              <a:t>pos</a:t>
            </a:r>
            <a:r>
              <a:rPr lang="en-GB" sz="2800" u="sng" dirty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>
                <a:solidFill>
                  <a:srgbClr val="FF0000"/>
                </a:solidFill>
              </a:rPr>
              <a:t>der </a:t>
            </a:r>
            <a:r>
              <a:rPr lang="en-GB" sz="2800" u="sng" dirty="0" err="1">
                <a:solidFill>
                  <a:srgbClr val="FF0000"/>
                </a:solidFill>
              </a:rPr>
              <a:t>schlimmste</a:t>
            </a:r>
            <a:r>
              <a:rPr lang="en-GB" sz="2800" u="sng" dirty="0">
                <a:solidFill>
                  <a:srgbClr val="FF0000"/>
                </a:solidFill>
              </a:rPr>
              <a:t> (neg)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 err="1">
                <a:solidFill>
                  <a:srgbClr val="FF0000"/>
                </a:solidFill>
              </a:rPr>
              <a:t>zu</a:t>
            </a:r>
            <a:r>
              <a:rPr lang="en-GB" sz="2800" u="sng" dirty="0">
                <a:solidFill>
                  <a:srgbClr val="FF0000"/>
                </a:solidFill>
              </a:rPr>
              <a:t> </a:t>
            </a:r>
            <a:r>
              <a:rPr lang="en-GB" sz="2800" u="sng" dirty="0" err="1">
                <a:solidFill>
                  <a:srgbClr val="FF0000"/>
                </a:solidFill>
              </a:rPr>
              <a:t>klein</a:t>
            </a:r>
            <a:r>
              <a:rPr lang="en-GB" sz="2800" u="sng" dirty="0">
                <a:solidFill>
                  <a:srgbClr val="FF0000"/>
                </a:solidFill>
              </a:rPr>
              <a:t> (neg)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 err="1">
                <a:solidFill>
                  <a:srgbClr val="FF0000"/>
                </a:solidFill>
              </a:rPr>
              <a:t>müde</a:t>
            </a:r>
            <a:r>
              <a:rPr lang="en-GB" sz="2800" u="sng" dirty="0">
                <a:solidFill>
                  <a:srgbClr val="FF0000"/>
                </a:solidFill>
              </a:rPr>
              <a:t> (neg)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 err="1">
                <a:solidFill>
                  <a:srgbClr val="00B050"/>
                </a:solidFill>
              </a:rPr>
              <a:t>besser</a:t>
            </a:r>
            <a:r>
              <a:rPr lang="en-GB" sz="2800" u="sng" dirty="0">
                <a:solidFill>
                  <a:srgbClr val="00B050"/>
                </a:solidFill>
              </a:rPr>
              <a:t> (</a:t>
            </a:r>
            <a:r>
              <a:rPr lang="en-GB" sz="2800" u="sng" dirty="0" err="1">
                <a:solidFill>
                  <a:srgbClr val="00B050"/>
                </a:solidFill>
              </a:rPr>
              <a:t>pos</a:t>
            </a:r>
            <a:r>
              <a:rPr lang="en-GB" sz="2800" u="sng" dirty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u="sng" dirty="0" err="1">
                <a:solidFill>
                  <a:srgbClr val="00B050"/>
                </a:solidFill>
              </a:rPr>
              <a:t>groß</a:t>
            </a:r>
            <a:r>
              <a:rPr lang="en-GB" sz="2800" u="sng" dirty="0">
                <a:solidFill>
                  <a:srgbClr val="00B050"/>
                </a:solidFill>
              </a:rPr>
              <a:t> (</a:t>
            </a:r>
            <a:r>
              <a:rPr lang="en-GB" sz="2800" u="sng" dirty="0" err="1">
                <a:solidFill>
                  <a:srgbClr val="00B050"/>
                </a:solidFill>
              </a:rPr>
              <a:t>pos</a:t>
            </a:r>
            <a:r>
              <a:rPr lang="en-GB" sz="2800" u="sng" dirty="0">
                <a:solidFill>
                  <a:srgbClr val="00B050"/>
                </a:solidFill>
              </a:rPr>
              <a:t>)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434712" y="269823"/>
            <a:ext cx="926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Findet</a:t>
            </a:r>
            <a:r>
              <a:rPr lang="en-GB" sz="2800" b="1" dirty="0"/>
              <a:t> die </a:t>
            </a:r>
            <a:r>
              <a:rPr lang="en-GB" sz="2800" b="1" dirty="0" err="1"/>
              <a:t>Adjektive</a:t>
            </a:r>
            <a:r>
              <a:rPr lang="en-GB" sz="2800" b="1" dirty="0"/>
              <a:t> und </a:t>
            </a:r>
            <a:r>
              <a:rPr lang="en-GB" sz="2800" b="1" dirty="0" err="1"/>
              <a:t>Adverbien</a:t>
            </a:r>
            <a:r>
              <a:rPr lang="en-GB" sz="2800" b="1" dirty="0"/>
              <a:t> </a:t>
            </a:r>
            <a:r>
              <a:rPr lang="en-GB" sz="2800" b="1" dirty="0" err="1"/>
              <a:t>im</a:t>
            </a:r>
            <a:r>
              <a:rPr lang="en-GB" sz="2800" b="1" dirty="0"/>
              <a:t> Text. </a:t>
            </a:r>
          </a:p>
          <a:p>
            <a:r>
              <a:rPr lang="en-GB" sz="2800" b="1" dirty="0"/>
              <a:t>Sind </a:t>
            </a:r>
            <a:r>
              <a:rPr lang="en-GB" sz="2800" b="1" dirty="0" err="1"/>
              <a:t>sie</a:t>
            </a:r>
            <a:r>
              <a:rPr lang="en-GB" sz="2800" b="1" dirty="0"/>
              <a:t> </a:t>
            </a:r>
            <a:r>
              <a:rPr lang="en-GB" sz="2800" b="1" dirty="0" err="1"/>
              <a:t>positiv</a:t>
            </a:r>
            <a:r>
              <a:rPr lang="en-GB" sz="2800" b="1" dirty="0"/>
              <a:t> </a:t>
            </a:r>
            <a:r>
              <a:rPr lang="en-GB" sz="2800" b="1" dirty="0" err="1"/>
              <a:t>oder</a:t>
            </a:r>
            <a:r>
              <a:rPr lang="en-GB" sz="2800" b="1" dirty="0"/>
              <a:t> </a:t>
            </a:r>
            <a:r>
              <a:rPr lang="en-GB" sz="2800" b="1" dirty="0" err="1"/>
              <a:t>negativ</a:t>
            </a:r>
            <a:r>
              <a:rPr lang="en-GB" sz="2800" b="1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34D25-2E6B-4E39-B135-5C0C5AECA0B7}"/>
              </a:ext>
            </a:extLst>
          </p:cNvPr>
          <p:cNvSpPr/>
          <p:nvPr/>
        </p:nvSpPr>
        <p:spPr>
          <a:xfrm>
            <a:off x="589612" y="11619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Zoo </a:t>
            </a:r>
            <a:r>
              <a:rPr lang="en-GB" sz="2400" b="1" dirty="0" err="1"/>
              <a:t>geschlossen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14463" y="230433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jetzt</a:t>
            </a:r>
            <a:r>
              <a:rPr lang="en-GB" sz="2400" dirty="0"/>
              <a:t>  </a:t>
            </a:r>
            <a:r>
              <a:rPr lang="en-GB" sz="2400" dirty="0" err="1"/>
              <a:t>geschlossen</a:t>
            </a:r>
            <a:r>
              <a:rPr lang="en-GB" sz="2400" dirty="0"/>
              <a:t>.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froh</a:t>
            </a:r>
            <a:r>
              <a:rPr lang="en-GB" sz="2400" dirty="0"/>
              <a:t> </a:t>
            </a:r>
            <a:r>
              <a:rPr lang="en-GB" sz="2400" dirty="0" err="1"/>
              <a:t>darüber</a:t>
            </a:r>
            <a:r>
              <a:rPr lang="en-GB" sz="2400" dirty="0"/>
              <a:t>. </a:t>
            </a:r>
            <a:r>
              <a:rPr lang="en-GB" sz="2400" dirty="0" err="1"/>
              <a:t>Für</a:t>
            </a:r>
            <a:r>
              <a:rPr lang="en-GB" sz="2400" dirty="0"/>
              <a:t> </a:t>
            </a:r>
            <a:r>
              <a:rPr lang="en-GB" sz="2400" dirty="0" err="1"/>
              <a:t>sie</a:t>
            </a:r>
            <a:r>
              <a:rPr lang="en-GB" sz="2400" dirty="0"/>
              <a:t> war das der  </a:t>
            </a:r>
            <a:r>
              <a:rPr lang="en-GB" sz="2400" dirty="0" err="1"/>
              <a:t>schlimmste</a:t>
            </a:r>
            <a:r>
              <a:rPr lang="en-GB" sz="2400" dirty="0"/>
              <a:t> Zoo der  Welt. Die </a:t>
            </a:r>
            <a:r>
              <a:rPr lang="en-GB" sz="2400" dirty="0" err="1"/>
              <a:t>Tieren</a:t>
            </a:r>
            <a:r>
              <a:rPr lang="en-GB" sz="2400" dirty="0"/>
              <a:t> </a:t>
            </a:r>
            <a:r>
              <a:rPr lang="en-GB" sz="2400" dirty="0" err="1"/>
              <a:t>hatten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Käfige</a:t>
            </a:r>
            <a:r>
              <a:rPr lang="en-GB" sz="2400" dirty="0"/>
              <a:t>. </a:t>
            </a:r>
            <a:r>
              <a:rPr lang="en-GB" sz="2400" dirty="0" err="1"/>
              <a:t>Seit</a:t>
            </a:r>
            <a:r>
              <a:rPr lang="en-GB" sz="2400" dirty="0"/>
              <a:t> </a:t>
            </a:r>
            <a:r>
              <a:rPr lang="en-GB" sz="2400" dirty="0" err="1"/>
              <a:t>langem</a:t>
            </a:r>
            <a:r>
              <a:rPr lang="en-GB" sz="2400" dirty="0"/>
              <a:t>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großer</a:t>
            </a:r>
            <a:r>
              <a:rPr lang="en-GB" sz="2400" dirty="0"/>
              <a:t> Tiger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herum</a:t>
            </a:r>
            <a:r>
              <a:rPr lang="en-GB" sz="2400" dirty="0"/>
              <a:t> und </a:t>
            </a:r>
            <a:r>
              <a:rPr lang="en-GB" sz="2400" dirty="0" err="1"/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</a:t>
            </a:r>
            <a:r>
              <a:rPr lang="en-GB" sz="2400" dirty="0" err="1"/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mehr</a:t>
            </a:r>
            <a:r>
              <a:rPr lang="en-GB" sz="2400" dirty="0"/>
              <a:t> - </a:t>
            </a:r>
            <a:r>
              <a:rPr lang="en-GB" sz="2400" dirty="0" err="1"/>
              <a:t>denn</a:t>
            </a:r>
            <a:r>
              <a:rPr lang="en-GB" sz="2400" dirty="0"/>
              <a:t> die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dirty="0" err="1"/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dirty="0" err="1"/>
              <a:t>heraus</a:t>
            </a:r>
            <a:r>
              <a:rPr lang="en-GB" sz="2400" dirty="0"/>
              <a:t> und </a:t>
            </a:r>
            <a:r>
              <a:rPr lang="en-GB" sz="2400" dirty="0" err="1"/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um.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in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großem</a:t>
            </a:r>
            <a:r>
              <a:rPr lang="en-GB" sz="2400" dirty="0"/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0"/>
            <a:ext cx="2216727" cy="1662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3291" y="6587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57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0"/>
            <a:ext cx="10545417" cy="719621"/>
          </a:xfrm>
        </p:spPr>
        <p:txBody>
          <a:bodyPr>
            <a:normAutofit/>
          </a:bodyPr>
          <a:lstStyle/>
          <a:p>
            <a:r>
              <a:rPr lang="en-GB" sz="2800" b="1" dirty="0"/>
              <a:t>Separable verbs – </a:t>
            </a:r>
            <a:r>
              <a:rPr lang="en-GB" sz="2800" b="1" dirty="0" err="1"/>
              <a:t>trennbare</a:t>
            </a:r>
            <a:r>
              <a:rPr lang="en-GB" sz="2800" b="1" dirty="0"/>
              <a:t> </a:t>
            </a:r>
            <a:r>
              <a:rPr lang="en-GB" sz="2800" b="1" dirty="0" err="1"/>
              <a:t>Verben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914400"/>
            <a:ext cx="11873024" cy="557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Manche</a:t>
            </a:r>
            <a:r>
              <a:rPr lang="en-GB" dirty="0"/>
              <a:t> </a:t>
            </a:r>
            <a:r>
              <a:rPr lang="en-GB" dirty="0" err="1"/>
              <a:t>Verben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trennbar</a:t>
            </a:r>
            <a:r>
              <a:rPr lang="en-GB" dirty="0"/>
              <a:t> (separable).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>
                <a:solidFill>
                  <a:srgbClr val="FF0000"/>
                </a:solidFill>
              </a:rPr>
              <a:t> (prefix, separable part)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>
                <a:solidFill>
                  <a:srgbClr val="00B050"/>
                </a:solidFill>
              </a:rPr>
              <a:t> (stem)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 </a:t>
            </a:r>
            <a:r>
              <a:rPr lang="en-GB" dirty="0" err="1">
                <a:solidFill>
                  <a:srgbClr val="FF0000"/>
                </a:solidFill>
              </a:rPr>
              <a:t>auf</a:t>
            </a:r>
            <a:r>
              <a:rPr lang="en-GB" dirty="0" err="1">
                <a:solidFill>
                  <a:srgbClr val="00B050"/>
                </a:solidFill>
              </a:rPr>
              <a:t>stehen</a:t>
            </a:r>
            <a:r>
              <a:rPr lang="en-GB" dirty="0"/>
              <a:t> (</a:t>
            </a:r>
            <a:r>
              <a:rPr lang="en-GB" u="sng" dirty="0"/>
              <a:t>to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</a:t>
            </a:r>
            <a:r>
              <a:rPr lang="en-GB" dirty="0"/>
              <a:t>). </a:t>
            </a:r>
          </a:p>
          <a:p>
            <a:pPr marL="0" indent="0">
              <a:buNone/>
            </a:pPr>
            <a:r>
              <a:rPr lang="en-GB" dirty="0"/>
              <a:t>I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up.</a:t>
            </a:r>
            <a:r>
              <a:rPr lang="en-GB" dirty="0"/>
              <a:t> = </a:t>
            </a:r>
            <a:r>
              <a:rPr lang="en-GB" dirty="0" err="1"/>
              <a:t>Ich</a:t>
            </a:r>
            <a:r>
              <a:rPr lang="en-GB" dirty="0"/>
              <a:t>       </a:t>
            </a:r>
            <a:r>
              <a:rPr lang="en-GB" dirty="0" err="1">
                <a:solidFill>
                  <a:srgbClr val="00B050"/>
                </a:solidFill>
              </a:rPr>
              <a:t>stehe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auf.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de-DE" dirty="0"/>
              <a:t>Das Präfix trennt sich  vom Stamm und geht zum Ende.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Wann</a:t>
            </a:r>
            <a:r>
              <a:rPr lang="en-GB" dirty="0"/>
              <a:t>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/>
              <a:t>? Was </a:t>
            </a:r>
            <a:r>
              <a:rPr lang="en-GB" dirty="0" err="1"/>
              <a:t>ist</a:t>
            </a:r>
            <a:r>
              <a:rPr lang="en-GB" dirty="0"/>
              <a:t> die Regel?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841-B102-4DF6-B728-C0A76D49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24</a:t>
            </a:fld>
            <a:endParaRPr lang="en-GB"/>
          </a:p>
        </p:txBody>
      </p:sp>
      <p:sp>
        <p:nvSpPr>
          <p:cNvPr id="5" name="AutoShape 2" descr="Image result for listening">
            <a:extLst>
              <a:ext uri="{FF2B5EF4-FFF2-40B4-BE49-F238E27FC236}">
                <a16:creationId xmlns:a16="http://schemas.microsoft.com/office/drawing/2014/main" id="{5A42DB14-1F78-472D-A984-FD1DFD5FA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://www.barryovereem.com/wp-content/uploads/Listening-dog.jpg">
            <a:extLst>
              <a:ext uri="{FF2B5EF4-FFF2-40B4-BE49-F238E27FC236}">
                <a16:creationId xmlns:a16="http://schemas.microsoft.com/office/drawing/2014/main" id="{8032AD19-D763-4C29-8054-BED7A7820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1E15E2F-B204-4A9F-8F1D-E4E52A7A7FAB}"/>
              </a:ext>
            </a:extLst>
          </p:cNvPr>
          <p:cNvSpPr/>
          <p:nvPr/>
        </p:nvSpPr>
        <p:spPr>
          <a:xfrm rot="16200000">
            <a:off x="2945296" y="2787924"/>
            <a:ext cx="354496" cy="12324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F39A6A-0BB5-49A3-A4A9-539323EC26C8}"/>
              </a:ext>
            </a:extLst>
          </p:cNvPr>
          <p:cNvSpPr/>
          <p:nvPr/>
        </p:nvSpPr>
        <p:spPr>
          <a:xfrm flipV="1">
            <a:off x="2333465" y="2865783"/>
            <a:ext cx="357809" cy="4108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1F60E-53DC-4F89-AD75-4EBCF130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28" y="2199653"/>
            <a:ext cx="2844983" cy="1893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91576-4271-4BA3-9960-89E8169FECC7}"/>
              </a:ext>
            </a:extLst>
          </p:cNvPr>
          <p:cNvSpPr txBox="1"/>
          <p:nvPr/>
        </p:nvSpPr>
        <p:spPr>
          <a:xfrm>
            <a:off x="10694503" y="3696232"/>
            <a:ext cx="11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50"/>
                </a:solidFill>
              </a:rPr>
              <a:t>Stamm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1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0"/>
            <a:ext cx="10545417" cy="719621"/>
          </a:xfrm>
        </p:spPr>
        <p:txBody>
          <a:bodyPr>
            <a:normAutofit/>
          </a:bodyPr>
          <a:lstStyle/>
          <a:p>
            <a:r>
              <a:rPr lang="en-GB" sz="2800" b="1" dirty="0"/>
              <a:t>Separable verbs – </a:t>
            </a:r>
            <a:r>
              <a:rPr lang="en-GB" sz="2800" b="1" dirty="0" err="1"/>
              <a:t>trennbare</a:t>
            </a:r>
            <a:r>
              <a:rPr lang="en-GB" sz="2800" b="1" dirty="0"/>
              <a:t> </a:t>
            </a:r>
            <a:r>
              <a:rPr lang="en-GB" sz="2800" b="1" dirty="0" err="1"/>
              <a:t>Verben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914400"/>
            <a:ext cx="11873024" cy="557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Manche</a:t>
            </a:r>
            <a:r>
              <a:rPr lang="en-GB" dirty="0"/>
              <a:t> </a:t>
            </a:r>
            <a:r>
              <a:rPr lang="en-GB" dirty="0" err="1"/>
              <a:t>Verben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trennbar</a:t>
            </a:r>
            <a:r>
              <a:rPr lang="en-GB" dirty="0"/>
              <a:t> (separable).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>
                <a:solidFill>
                  <a:srgbClr val="FF0000"/>
                </a:solidFill>
              </a:rPr>
              <a:t> (prefix, separable part)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>
                <a:solidFill>
                  <a:srgbClr val="00B050"/>
                </a:solidFill>
              </a:rPr>
              <a:t> (stem)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Beispiel</a:t>
            </a:r>
            <a:r>
              <a:rPr lang="en-GB" dirty="0"/>
              <a:t>:  </a:t>
            </a:r>
            <a:r>
              <a:rPr lang="en-GB" dirty="0" err="1">
                <a:solidFill>
                  <a:srgbClr val="FF0000"/>
                </a:solidFill>
              </a:rPr>
              <a:t>auf</a:t>
            </a:r>
            <a:r>
              <a:rPr lang="en-GB" dirty="0" err="1">
                <a:solidFill>
                  <a:srgbClr val="00B050"/>
                </a:solidFill>
              </a:rPr>
              <a:t>stehen</a:t>
            </a:r>
            <a:r>
              <a:rPr lang="en-GB" dirty="0"/>
              <a:t> (</a:t>
            </a:r>
            <a:r>
              <a:rPr lang="en-GB" u="sng" dirty="0"/>
              <a:t>to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</a:t>
            </a:r>
            <a:r>
              <a:rPr lang="en-GB" dirty="0"/>
              <a:t>). </a:t>
            </a:r>
          </a:p>
          <a:p>
            <a:pPr marL="0" indent="0">
              <a:buNone/>
            </a:pPr>
            <a:r>
              <a:rPr lang="en-GB" dirty="0"/>
              <a:t>I </a:t>
            </a:r>
            <a:r>
              <a:rPr lang="en-GB" dirty="0">
                <a:solidFill>
                  <a:srgbClr val="00B050"/>
                </a:solidFill>
              </a:rPr>
              <a:t>get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up.</a:t>
            </a:r>
            <a:r>
              <a:rPr lang="en-GB" dirty="0"/>
              <a:t> = </a:t>
            </a:r>
            <a:r>
              <a:rPr lang="en-GB" dirty="0" err="1"/>
              <a:t>Ich</a:t>
            </a:r>
            <a:r>
              <a:rPr lang="en-GB" dirty="0"/>
              <a:t>       </a:t>
            </a:r>
            <a:r>
              <a:rPr lang="en-GB" dirty="0" err="1">
                <a:solidFill>
                  <a:srgbClr val="00B050"/>
                </a:solidFill>
              </a:rPr>
              <a:t>stehe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auf.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Wann</a:t>
            </a:r>
            <a:r>
              <a:rPr lang="en-GB" dirty="0"/>
              <a:t> </a:t>
            </a:r>
            <a:r>
              <a:rPr lang="en-GB" dirty="0" err="1"/>
              <a:t>trennt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das </a:t>
            </a:r>
            <a:r>
              <a:rPr lang="en-GB" dirty="0" err="1">
                <a:solidFill>
                  <a:srgbClr val="FF0000"/>
                </a:solidFill>
              </a:rPr>
              <a:t>Präfix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Stamm</a:t>
            </a:r>
            <a:r>
              <a:rPr lang="en-GB" dirty="0"/>
              <a:t>? Was </a:t>
            </a:r>
            <a:r>
              <a:rPr lang="en-GB" dirty="0" err="1"/>
              <a:t>ist</a:t>
            </a:r>
            <a:r>
              <a:rPr lang="en-GB" dirty="0"/>
              <a:t> die Regel?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err="1"/>
              <a:t>Infinitiv</a:t>
            </a:r>
            <a:r>
              <a:rPr lang="en-GB" dirty="0"/>
              <a:t> (to walk into) -&gt;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Trennung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err="1"/>
              <a:t>Präsenz</a:t>
            </a:r>
            <a:r>
              <a:rPr lang="en-GB" dirty="0"/>
              <a:t> (I walk into) -&gt; </a:t>
            </a:r>
            <a:r>
              <a:rPr lang="en-GB" dirty="0" err="1"/>
              <a:t>Trennung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Achtung</a:t>
            </a:r>
            <a:r>
              <a:rPr lang="en-GB" dirty="0"/>
              <a:t>: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Trennung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de-DE" dirty="0"/>
              <a:t>„müssen, dürfen, wollen, sollen, können“ (Infinitiv)</a:t>
            </a:r>
          </a:p>
          <a:p>
            <a:pPr marL="0" indent="0">
              <a:buNone/>
            </a:pPr>
            <a:r>
              <a:rPr lang="de-DE" dirty="0"/>
              <a:t>-&gt; Ich muss früh aufstehen. (I have </a:t>
            </a:r>
            <a:r>
              <a:rPr lang="de-DE" u="sng" dirty="0"/>
              <a:t>to</a:t>
            </a:r>
            <a:r>
              <a:rPr lang="de-DE" dirty="0"/>
              <a:t> get up).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0841-B102-4DF6-B728-C0A76D49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25</a:t>
            </a:fld>
            <a:endParaRPr lang="en-GB"/>
          </a:p>
        </p:txBody>
      </p:sp>
      <p:sp>
        <p:nvSpPr>
          <p:cNvPr id="5" name="AutoShape 2" descr="Image result for listening">
            <a:extLst>
              <a:ext uri="{FF2B5EF4-FFF2-40B4-BE49-F238E27FC236}">
                <a16:creationId xmlns:a16="http://schemas.microsoft.com/office/drawing/2014/main" id="{5A42DB14-1F78-472D-A984-FD1DFD5FA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://www.barryovereem.com/wp-content/uploads/Listening-dog.jpg">
            <a:extLst>
              <a:ext uri="{FF2B5EF4-FFF2-40B4-BE49-F238E27FC236}">
                <a16:creationId xmlns:a16="http://schemas.microsoft.com/office/drawing/2014/main" id="{8032AD19-D763-4C29-8054-BED7A7820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11E15E2F-B204-4A9F-8F1D-E4E52A7A7FAB}"/>
              </a:ext>
            </a:extLst>
          </p:cNvPr>
          <p:cNvSpPr/>
          <p:nvPr/>
        </p:nvSpPr>
        <p:spPr>
          <a:xfrm rot="16200000">
            <a:off x="2754104" y="2300847"/>
            <a:ext cx="354496" cy="12324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F39A6A-0BB5-49A3-A4A9-539323EC26C8}"/>
              </a:ext>
            </a:extLst>
          </p:cNvPr>
          <p:cNvSpPr/>
          <p:nvPr/>
        </p:nvSpPr>
        <p:spPr>
          <a:xfrm flipV="1">
            <a:off x="2217086" y="2391958"/>
            <a:ext cx="357809" cy="4108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E1F60E-53DC-4F89-AD75-4EBCF130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28" y="2199653"/>
            <a:ext cx="2844983" cy="1893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91576-4271-4BA3-9960-89E8169FECC7}"/>
              </a:ext>
            </a:extLst>
          </p:cNvPr>
          <p:cNvSpPr txBox="1"/>
          <p:nvPr/>
        </p:nvSpPr>
        <p:spPr>
          <a:xfrm>
            <a:off x="10694503" y="3696232"/>
            <a:ext cx="11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50"/>
                </a:solidFill>
              </a:rPr>
              <a:t>Stamm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26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7410136" y="1161965"/>
            <a:ext cx="7085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</a:rPr>
              <a:t>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434712" y="269823"/>
            <a:ext cx="92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/>
              <a:t>Findet</a:t>
            </a:r>
            <a:r>
              <a:rPr lang="en-GB" sz="2800" u="sng" dirty="0"/>
              <a:t> </a:t>
            </a:r>
            <a:r>
              <a:rPr lang="en-GB" sz="2800" u="sng" dirty="0" err="1"/>
              <a:t>trennbare</a:t>
            </a:r>
            <a:r>
              <a:rPr lang="en-GB" sz="2800" u="sng" dirty="0"/>
              <a:t> </a:t>
            </a:r>
            <a:r>
              <a:rPr lang="en-GB" sz="2800" u="sng" dirty="0" err="1"/>
              <a:t>Verben</a:t>
            </a:r>
            <a:r>
              <a:rPr lang="en-GB" sz="2800" u="sng" dirty="0"/>
              <a:t> </a:t>
            </a:r>
            <a:r>
              <a:rPr lang="en-GB" sz="2800" u="sng" dirty="0" err="1"/>
              <a:t>im</a:t>
            </a:r>
            <a:r>
              <a:rPr lang="en-GB" sz="2800" u="sng" dirty="0"/>
              <a:t> Text: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9AD68-6773-499B-8581-D60D8DC5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30" y="4718119"/>
            <a:ext cx="3212870" cy="2139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A34D25-2E6B-4E39-B135-5C0C5AECA0B7}"/>
              </a:ext>
            </a:extLst>
          </p:cNvPr>
          <p:cNvSpPr/>
          <p:nvPr/>
        </p:nvSpPr>
        <p:spPr>
          <a:xfrm>
            <a:off x="589612" y="116196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Zoo </a:t>
            </a:r>
            <a:r>
              <a:rPr lang="en-GB" sz="2400" b="1" dirty="0" err="1"/>
              <a:t>geschlossen</a:t>
            </a:r>
            <a:endParaRPr lang="en-GB" sz="2400" b="1" dirty="0"/>
          </a:p>
          <a:p>
            <a:r>
              <a:rPr lang="en-GB" sz="2400" dirty="0"/>
              <a:t>Ein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wird</a:t>
            </a:r>
            <a:r>
              <a:rPr lang="en-GB" sz="2400" dirty="0"/>
              <a:t> </a:t>
            </a:r>
            <a:r>
              <a:rPr lang="en-GB" sz="2400" dirty="0" err="1"/>
              <a:t>zugemacht</a:t>
            </a:r>
            <a:r>
              <a:rPr lang="en-GB" sz="2400" dirty="0"/>
              <a:t>, </a:t>
            </a:r>
            <a:r>
              <a:rPr lang="en-GB" sz="2400" dirty="0" err="1"/>
              <a:t>worüber</a:t>
            </a:r>
            <a:r>
              <a:rPr lang="en-GB" sz="2400" dirty="0"/>
              <a:t>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froh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. </a:t>
            </a:r>
            <a:r>
              <a:rPr lang="en-GB" sz="2400" dirty="0" err="1"/>
              <a:t>Ihnen</a:t>
            </a:r>
            <a:r>
              <a:rPr lang="en-GB" sz="2400" dirty="0"/>
              <a:t> </a:t>
            </a:r>
            <a:r>
              <a:rPr lang="en-GB" sz="2400" dirty="0" err="1"/>
              <a:t>scheint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, </a:t>
            </a:r>
            <a:r>
              <a:rPr lang="en-GB" sz="2400" dirty="0" err="1"/>
              <a:t>als</a:t>
            </a:r>
            <a:r>
              <a:rPr lang="en-GB" sz="2400" dirty="0"/>
              <a:t> </a:t>
            </a:r>
            <a:r>
              <a:rPr lang="en-GB" sz="2400" dirty="0" err="1"/>
              <a:t>ob</a:t>
            </a:r>
            <a:r>
              <a:rPr lang="en-GB" sz="2400" dirty="0"/>
              <a:t> das der </a:t>
            </a:r>
            <a:r>
              <a:rPr lang="en-GB" sz="2400" dirty="0" err="1"/>
              <a:t>schlimmste</a:t>
            </a:r>
            <a:r>
              <a:rPr lang="en-GB" sz="2400" dirty="0"/>
              <a:t> Zoo der Welt </a:t>
            </a:r>
            <a:r>
              <a:rPr lang="en-GB" sz="2400" dirty="0" err="1"/>
              <a:t>sei</a:t>
            </a:r>
            <a:r>
              <a:rPr lang="en-GB" sz="2400" dirty="0"/>
              <a:t>. Den </a:t>
            </a:r>
            <a:r>
              <a:rPr lang="en-GB" sz="2400" dirty="0" err="1"/>
              <a:t>Tieren</a:t>
            </a:r>
            <a:r>
              <a:rPr lang="en-GB" sz="2400" dirty="0"/>
              <a:t>, die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</a:t>
            </a:r>
            <a:r>
              <a:rPr lang="en-GB" sz="2400" dirty="0" err="1"/>
              <a:t>Käfige</a:t>
            </a:r>
            <a:r>
              <a:rPr lang="en-GB" sz="2400" dirty="0"/>
              <a:t> </a:t>
            </a:r>
            <a:r>
              <a:rPr lang="en-GB" sz="2400" dirty="0" err="1"/>
              <a:t>haben</a:t>
            </a:r>
            <a:r>
              <a:rPr lang="en-GB" sz="2400" dirty="0"/>
              <a:t>,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 </a:t>
            </a:r>
            <a:r>
              <a:rPr lang="en-GB" sz="2400" dirty="0" err="1"/>
              <a:t>dort</a:t>
            </a:r>
            <a:r>
              <a:rPr lang="en-GB" sz="2400" dirty="0"/>
              <a:t> </a:t>
            </a:r>
            <a:r>
              <a:rPr lang="en-GB" sz="2400" dirty="0" err="1"/>
              <a:t>sehr</a:t>
            </a:r>
            <a:r>
              <a:rPr lang="en-GB" sz="2400" dirty="0"/>
              <a:t> </a:t>
            </a:r>
            <a:r>
              <a:rPr lang="en-GB" sz="2400" dirty="0" err="1"/>
              <a:t>schlecht</a:t>
            </a:r>
            <a:r>
              <a:rPr lang="en-GB" sz="2400" dirty="0"/>
              <a:t>. Der Tiger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Kreis </a:t>
            </a:r>
            <a:r>
              <a:rPr lang="en-GB" sz="2400" dirty="0" err="1"/>
              <a:t>herum</a:t>
            </a:r>
            <a:r>
              <a:rPr lang="en-GB" sz="2400" dirty="0"/>
              <a:t> und </a:t>
            </a:r>
            <a:r>
              <a:rPr lang="en-GB" sz="2400" dirty="0" err="1"/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</a:t>
            </a:r>
            <a:r>
              <a:rPr lang="en-GB" sz="2400" dirty="0" err="1"/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das </a:t>
            </a:r>
            <a:r>
              <a:rPr lang="en-GB" sz="2400" dirty="0" err="1"/>
              <a:t>hört</a:t>
            </a:r>
            <a:r>
              <a:rPr lang="en-GB" sz="2400" dirty="0"/>
              <a:t> nun auf, </a:t>
            </a:r>
            <a:r>
              <a:rPr lang="en-GB" sz="2400" dirty="0" err="1"/>
              <a:t>denn</a:t>
            </a:r>
            <a:r>
              <a:rPr lang="en-GB" sz="2400" dirty="0"/>
              <a:t> die </a:t>
            </a:r>
            <a:r>
              <a:rPr lang="en-GB" sz="2400" dirty="0" err="1"/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dirty="0" err="1"/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dirty="0" err="1"/>
              <a:t>heraus</a:t>
            </a:r>
            <a:r>
              <a:rPr lang="en-GB" sz="2400" dirty="0"/>
              <a:t> und </a:t>
            </a:r>
            <a:r>
              <a:rPr lang="en-GB" sz="2400" dirty="0" err="1"/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um.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geschmeidig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großes</a:t>
            </a:r>
            <a:r>
              <a:rPr lang="en-GB" sz="2400" dirty="0"/>
              <a:t> </a:t>
            </a:r>
            <a:r>
              <a:rPr lang="en-GB" sz="2400" dirty="0" err="1"/>
              <a:t>Gehege</a:t>
            </a:r>
            <a:r>
              <a:rPr lang="en-GB" sz="2400" dirty="0"/>
              <a:t> </a:t>
            </a:r>
            <a:r>
              <a:rPr lang="en-GB" sz="2400" dirty="0" err="1"/>
              <a:t>schreiten</a:t>
            </a:r>
            <a:r>
              <a:rPr lang="en-GB" sz="2400" dirty="0"/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51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E9E8F-D286-4BD7-85CE-93BA0AC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834CF-2A6A-465D-ACB2-1204BAAED7F6}"/>
              </a:ext>
            </a:extLst>
          </p:cNvPr>
          <p:cNvSpPr/>
          <p:nvPr/>
        </p:nvSpPr>
        <p:spPr>
          <a:xfrm>
            <a:off x="6281531" y="931223"/>
            <a:ext cx="591047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GB" sz="2800" dirty="0"/>
              <a:t>1. </a:t>
            </a:r>
            <a:r>
              <a:rPr lang="en-GB" sz="2800" dirty="0" err="1"/>
              <a:t>zugemacht</a:t>
            </a:r>
            <a:r>
              <a:rPr lang="en-GB" sz="2800" dirty="0"/>
              <a:t> (closed) = </a:t>
            </a:r>
            <a:r>
              <a:rPr lang="en-GB" sz="2800" dirty="0" err="1"/>
              <a:t>zumachen</a:t>
            </a:r>
            <a:endParaRPr lang="en-GB" sz="2800" dirty="0"/>
          </a:p>
          <a:p>
            <a:pPr>
              <a:lnSpc>
                <a:spcPct val="160000"/>
              </a:lnSpc>
            </a:pPr>
            <a:r>
              <a:rPr lang="en-GB" sz="2800" dirty="0"/>
              <a:t>2. </a:t>
            </a:r>
            <a:r>
              <a:rPr lang="en-GB" sz="2800" dirty="0" err="1"/>
              <a:t>geht</a:t>
            </a:r>
            <a:r>
              <a:rPr lang="en-GB" sz="2800" dirty="0"/>
              <a:t> </a:t>
            </a:r>
            <a:r>
              <a:rPr lang="en-GB" sz="2800" dirty="0" err="1"/>
              <a:t>herum</a:t>
            </a:r>
            <a:r>
              <a:rPr lang="en-GB" sz="2800" dirty="0"/>
              <a:t> (walks around)  = </a:t>
            </a:r>
            <a:r>
              <a:rPr lang="en-GB" sz="2800" dirty="0" err="1"/>
              <a:t>herumgehen</a:t>
            </a:r>
            <a:endParaRPr lang="en-GB" sz="2800" dirty="0"/>
          </a:p>
          <a:p>
            <a:pPr>
              <a:lnSpc>
                <a:spcPct val="160000"/>
              </a:lnSpc>
            </a:pPr>
            <a:r>
              <a:rPr lang="en-GB" sz="2800" dirty="0"/>
              <a:t>3. </a:t>
            </a:r>
            <a:r>
              <a:rPr lang="en-GB" sz="2800" dirty="0" err="1"/>
              <a:t>hört</a:t>
            </a:r>
            <a:r>
              <a:rPr lang="en-GB" sz="2800" dirty="0"/>
              <a:t> auf (stops) = </a:t>
            </a:r>
            <a:r>
              <a:rPr lang="en-GB" sz="2800" dirty="0" err="1"/>
              <a:t>aufhören</a:t>
            </a:r>
            <a:endParaRPr lang="en-GB" sz="2800" dirty="0"/>
          </a:p>
          <a:p>
            <a:pPr>
              <a:lnSpc>
                <a:spcPct val="160000"/>
              </a:lnSpc>
            </a:pPr>
            <a:r>
              <a:rPr lang="en-GB" sz="2800" dirty="0"/>
              <a:t>4. </a:t>
            </a:r>
            <a:r>
              <a:rPr lang="en-GB" sz="2800" dirty="0" err="1"/>
              <a:t>kommen</a:t>
            </a:r>
            <a:r>
              <a:rPr lang="en-GB" sz="2800" dirty="0"/>
              <a:t> </a:t>
            </a:r>
            <a:r>
              <a:rPr lang="en-GB" sz="2800" dirty="0" err="1"/>
              <a:t>heraus</a:t>
            </a:r>
            <a:r>
              <a:rPr lang="en-GB" sz="2800" dirty="0"/>
              <a:t> (get out) = </a:t>
            </a:r>
            <a:r>
              <a:rPr lang="en-GB" sz="2800" dirty="0" err="1"/>
              <a:t>herauskommen</a:t>
            </a:r>
            <a:endParaRPr lang="en-GB" sz="2800" dirty="0"/>
          </a:p>
          <a:p>
            <a:pPr>
              <a:lnSpc>
                <a:spcPct val="160000"/>
              </a:lnSpc>
            </a:pPr>
            <a:r>
              <a:rPr lang="en-GB" sz="2800" dirty="0"/>
              <a:t>5. </a:t>
            </a:r>
            <a:r>
              <a:rPr lang="en-GB" sz="2800" dirty="0" err="1"/>
              <a:t>ziehen</a:t>
            </a:r>
            <a:r>
              <a:rPr lang="en-GB" sz="2800" dirty="0"/>
              <a:t> um (move) = </a:t>
            </a:r>
            <a:r>
              <a:rPr lang="en-GB" sz="2800" dirty="0" err="1"/>
              <a:t>umziehen</a:t>
            </a:r>
            <a:endParaRPr lang="en-GB" sz="28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D7E2-4074-44A0-8650-4C4D22EBF274}"/>
              </a:ext>
            </a:extLst>
          </p:cNvPr>
          <p:cNvSpPr txBox="1"/>
          <p:nvPr/>
        </p:nvSpPr>
        <p:spPr>
          <a:xfrm>
            <a:off x="434712" y="269823"/>
            <a:ext cx="926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/>
              <a:t>Findet</a:t>
            </a:r>
            <a:r>
              <a:rPr lang="en-GB" sz="2800" u="sng" dirty="0"/>
              <a:t> </a:t>
            </a:r>
            <a:r>
              <a:rPr lang="en-GB" sz="2800" u="sng" dirty="0" err="1"/>
              <a:t>trennbare</a:t>
            </a:r>
            <a:r>
              <a:rPr lang="en-GB" sz="2800" u="sng" dirty="0"/>
              <a:t> </a:t>
            </a:r>
            <a:r>
              <a:rPr lang="en-GB" sz="2800" u="sng" dirty="0" err="1"/>
              <a:t>Verben</a:t>
            </a:r>
            <a:r>
              <a:rPr lang="en-GB" sz="2800" u="sng" dirty="0"/>
              <a:t> </a:t>
            </a:r>
            <a:r>
              <a:rPr lang="en-GB" sz="2800" u="sng" dirty="0" err="1"/>
              <a:t>im</a:t>
            </a:r>
            <a:r>
              <a:rPr lang="en-GB" sz="2800" u="sng" dirty="0"/>
              <a:t> Text:</a:t>
            </a:r>
          </a:p>
          <a:p>
            <a:endParaRPr lang="en-GB" sz="2800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34D25-2E6B-4E39-B135-5C0C5AECA0B7}"/>
              </a:ext>
            </a:extLst>
          </p:cNvPr>
          <p:cNvSpPr/>
          <p:nvPr/>
        </p:nvSpPr>
        <p:spPr>
          <a:xfrm>
            <a:off x="0" y="114871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Zoo </a:t>
            </a:r>
            <a:r>
              <a:rPr lang="en-GB" sz="2400" b="1" dirty="0" err="1"/>
              <a:t>geschlossen</a:t>
            </a:r>
            <a:endParaRPr lang="en-GB" sz="2400" b="1" dirty="0"/>
          </a:p>
          <a:p>
            <a:r>
              <a:rPr lang="en-GB" sz="2400" dirty="0"/>
              <a:t>Ein </a:t>
            </a:r>
            <a:r>
              <a:rPr lang="en-GB" sz="2400" dirty="0" err="1"/>
              <a:t>Tierpark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Gaza-</a:t>
            </a:r>
            <a:r>
              <a:rPr lang="en-GB" sz="2400" dirty="0" err="1"/>
              <a:t>Streifen</a:t>
            </a:r>
            <a:r>
              <a:rPr lang="en-GB" sz="2400" dirty="0"/>
              <a:t> </a:t>
            </a:r>
            <a:r>
              <a:rPr lang="en-GB" sz="2400" dirty="0" err="1"/>
              <a:t>wird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zugemacht</a:t>
            </a:r>
            <a:r>
              <a:rPr lang="en-GB" sz="2400" dirty="0"/>
              <a:t>, </a:t>
            </a:r>
            <a:r>
              <a:rPr lang="en-GB" sz="2400" dirty="0" err="1"/>
              <a:t>worüber</a:t>
            </a:r>
            <a:r>
              <a:rPr lang="en-GB" sz="2400" dirty="0"/>
              <a:t> </a:t>
            </a:r>
            <a:r>
              <a:rPr lang="en-GB" sz="2400" dirty="0" err="1"/>
              <a:t>viele</a:t>
            </a:r>
            <a:r>
              <a:rPr lang="en-GB" sz="2400" dirty="0"/>
              <a:t> </a:t>
            </a:r>
            <a:r>
              <a:rPr lang="en-GB" sz="2400" dirty="0" err="1"/>
              <a:t>Tierschützer</a:t>
            </a:r>
            <a:r>
              <a:rPr lang="en-GB" sz="2400" dirty="0"/>
              <a:t> </a:t>
            </a:r>
            <a:r>
              <a:rPr lang="en-GB" sz="2400" dirty="0" err="1"/>
              <a:t>froh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. </a:t>
            </a:r>
            <a:r>
              <a:rPr lang="en-GB" sz="2400" dirty="0" err="1"/>
              <a:t>Ihnen</a:t>
            </a:r>
            <a:r>
              <a:rPr lang="en-GB" sz="2400" dirty="0"/>
              <a:t> </a:t>
            </a:r>
            <a:r>
              <a:rPr lang="en-GB" sz="2400" dirty="0" err="1"/>
              <a:t>scheint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, </a:t>
            </a:r>
            <a:r>
              <a:rPr lang="en-GB" sz="2400" dirty="0" err="1"/>
              <a:t>als</a:t>
            </a:r>
            <a:r>
              <a:rPr lang="en-GB" sz="2400" dirty="0"/>
              <a:t> </a:t>
            </a:r>
            <a:r>
              <a:rPr lang="en-GB" sz="2400" dirty="0" err="1"/>
              <a:t>ob</a:t>
            </a:r>
            <a:r>
              <a:rPr lang="en-GB" sz="2400" dirty="0"/>
              <a:t> das der </a:t>
            </a:r>
            <a:r>
              <a:rPr lang="en-GB" sz="2400" dirty="0" err="1"/>
              <a:t>schlimmste</a:t>
            </a:r>
            <a:r>
              <a:rPr lang="en-GB" sz="2400" dirty="0"/>
              <a:t> Zoo der Welt </a:t>
            </a:r>
            <a:r>
              <a:rPr lang="en-GB" sz="2400" dirty="0" err="1"/>
              <a:t>sei</a:t>
            </a:r>
            <a:r>
              <a:rPr lang="en-GB" sz="2400" dirty="0"/>
              <a:t>. Den </a:t>
            </a:r>
            <a:r>
              <a:rPr lang="en-GB" sz="2400" dirty="0" err="1"/>
              <a:t>Tieren</a:t>
            </a:r>
            <a:r>
              <a:rPr lang="en-GB" sz="2400" dirty="0"/>
              <a:t>, die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kleine</a:t>
            </a:r>
            <a:r>
              <a:rPr lang="en-GB" sz="2400" dirty="0"/>
              <a:t> </a:t>
            </a:r>
            <a:r>
              <a:rPr lang="en-GB" sz="2400" dirty="0" err="1"/>
              <a:t>Käfige</a:t>
            </a:r>
            <a:r>
              <a:rPr lang="en-GB" sz="2400" dirty="0"/>
              <a:t> </a:t>
            </a:r>
            <a:r>
              <a:rPr lang="en-GB" sz="2400" dirty="0" err="1"/>
              <a:t>haben</a:t>
            </a:r>
            <a:r>
              <a:rPr lang="en-GB" sz="2400" dirty="0"/>
              <a:t>, </a:t>
            </a:r>
            <a:r>
              <a:rPr lang="en-GB" sz="2400" dirty="0" err="1"/>
              <a:t>geht</a:t>
            </a:r>
            <a:r>
              <a:rPr lang="en-GB" sz="2400" dirty="0"/>
              <a:t> </a:t>
            </a:r>
            <a:r>
              <a:rPr lang="en-GB" sz="2400" dirty="0" err="1"/>
              <a:t>es</a:t>
            </a:r>
            <a:r>
              <a:rPr lang="en-GB" sz="2400" dirty="0"/>
              <a:t> </a:t>
            </a:r>
            <a:r>
              <a:rPr lang="en-GB" sz="2400" dirty="0" err="1"/>
              <a:t>dort</a:t>
            </a:r>
            <a:r>
              <a:rPr lang="en-GB" sz="2400" dirty="0"/>
              <a:t> </a:t>
            </a:r>
            <a:r>
              <a:rPr lang="en-GB" sz="2400" dirty="0" err="1"/>
              <a:t>sehr</a:t>
            </a:r>
            <a:r>
              <a:rPr lang="en-GB" sz="2400" dirty="0"/>
              <a:t> </a:t>
            </a:r>
            <a:r>
              <a:rPr lang="en-GB" sz="2400" dirty="0" err="1"/>
              <a:t>schlecht</a:t>
            </a:r>
            <a:r>
              <a:rPr lang="en-GB" sz="2400" dirty="0"/>
              <a:t>. Der Tiger </a:t>
            </a:r>
            <a:r>
              <a:rPr lang="en-GB" sz="2400" b="1" dirty="0" err="1">
                <a:solidFill>
                  <a:srgbClr val="00B050"/>
                </a:solidFill>
              </a:rPr>
              <a:t>geht</a:t>
            </a:r>
            <a:r>
              <a:rPr lang="en-GB" sz="2400" dirty="0"/>
              <a:t> </a:t>
            </a:r>
            <a:r>
              <a:rPr lang="en-GB" sz="2400" dirty="0" err="1"/>
              <a:t>nur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Kreis </a:t>
            </a:r>
            <a:r>
              <a:rPr lang="en-GB" sz="2400" b="1" dirty="0" err="1">
                <a:solidFill>
                  <a:srgbClr val="FF0000"/>
                </a:solidFill>
              </a:rPr>
              <a:t>herum</a:t>
            </a:r>
            <a:r>
              <a:rPr lang="en-GB" sz="2400" dirty="0"/>
              <a:t> und </a:t>
            </a:r>
            <a:r>
              <a:rPr lang="en-GB" sz="2400" dirty="0" err="1"/>
              <a:t>blickt</a:t>
            </a:r>
            <a:r>
              <a:rPr lang="en-GB" sz="2400" dirty="0"/>
              <a:t> </a:t>
            </a:r>
            <a:r>
              <a:rPr lang="en-GB" sz="2400" dirty="0" err="1"/>
              <a:t>müde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die </a:t>
            </a:r>
            <a:r>
              <a:rPr lang="en-GB" sz="2400" dirty="0" err="1"/>
              <a:t>Stäbe</a:t>
            </a:r>
            <a:r>
              <a:rPr lang="en-GB" sz="2400" dirty="0"/>
              <a:t>, </a:t>
            </a:r>
            <a:r>
              <a:rPr lang="en-GB" sz="2400" dirty="0" err="1"/>
              <a:t>aber</a:t>
            </a:r>
            <a:r>
              <a:rPr lang="en-GB" sz="2400" dirty="0"/>
              <a:t> das </a:t>
            </a:r>
            <a:r>
              <a:rPr lang="en-GB" sz="2400" b="1" dirty="0" err="1">
                <a:solidFill>
                  <a:srgbClr val="00B050"/>
                </a:solidFill>
              </a:rPr>
              <a:t>hört</a:t>
            </a:r>
            <a:r>
              <a:rPr lang="en-GB" sz="2400" dirty="0"/>
              <a:t> nun </a:t>
            </a:r>
            <a:r>
              <a:rPr lang="en-GB" sz="2400" b="1" dirty="0">
                <a:solidFill>
                  <a:srgbClr val="FF0000"/>
                </a:solidFill>
              </a:rPr>
              <a:t>auf</a:t>
            </a:r>
            <a:r>
              <a:rPr lang="en-GB" sz="2400" dirty="0"/>
              <a:t>, </a:t>
            </a:r>
            <a:r>
              <a:rPr lang="en-GB" sz="2400" dirty="0" err="1"/>
              <a:t>denn</a:t>
            </a:r>
            <a:r>
              <a:rPr lang="en-GB" sz="2400" dirty="0"/>
              <a:t> die </a:t>
            </a:r>
            <a:r>
              <a:rPr lang="en-GB" sz="2400" dirty="0" err="1"/>
              <a:t>letzten</a:t>
            </a:r>
            <a:r>
              <a:rPr lang="en-GB" sz="2400" dirty="0"/>
              <a:t> </a:t>
            </a:r>
            <a:r>
              <a:rPr lang="en-GB" sz="2400" dirty="0" err="1"/>
              <a:t>fünfzehn</a:t>
            </a:r>
            <a:r>
              <a:rPr lang="en-GB" sz="2400" dirty="0"/>
              <a:t> </a:t>
            </a:r>
            <a:r>
              <a:rPr lang="en-GB" sz="2400" dirty="0" err="1"/>
              <a:t>Tiere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kommen</a:t>
            </a:r>
            <a:r>
              <a:rPr lang="en-GB" sz="2400" dirty="0"/>
              <a:t> </a:t>
            </a:r>
            <a:r>
              <a:rPr lang="en-GB" sz="2400" dirty="0" err="1"/>
              <a:t>aus</a:t>
            </a:r>
            <a:r>
              <a:rPr lang="en-GB" sz="2400" dirty="0"/>
              <a:t> </a:t>
            </a:r>
            <a:r>
              <a:rPr lang="en-GB" sz="2400" dirty="0" err="1"/>
              <a:t>diesem</a:t>
            </a:r>
            <a:r>
              <a:rPr lang="en-GB" sz="2400" dirty="0"/>
              <a:t> Zoo </a:t>
            </a:r>
            <a:r>
              <a:rPr lang="en-GB" sz="2400" b="1" dirty="0" err="1">
                <a:solidFill>
                  <a:srgbClr val="FF0000"/>
                </a:solidFill>
              </a:rPr>
              <a:t>heraus</a:t>
            </a:r>
            <a:r>
              <a:rPr lang="en-GB" sz="2400" dirty="0"/>
              <a:t> und </a:t>
            </a:r>
            <a:r>
              <a:rPr lang="en-GB" sz="2400" b="1" dirty="0" err="1">
                <a:solidFill>
                  <a:srgbClr val="00B050"/>
                </a:solidFill>
              </a:rPr>
              <a:t>ziehen</a:t>
            </a:r>
            <a:r>
              <a:rPr lang="en-GB" sz="2400" dirty="0"/>
              <a:t> in </a:t>
            </a:r>
            <a:r>
              <a:rPr lang="en-GB" sz="2400" dirty="0" err="1"/>
              <a:t>bessere</a:t>
            </a:r>
            <a:r>
              <a:rPr lang="en-GB" sz="2400" dirty="0"/>
              <a:t> Zoos </a:t>
            </a:r>
            <a:r>
              <a:rPr lang="en-GB" sz="2400" b="1" dirty="0">
                <a:solidFill>
                  <a:srgbClr val="FF0000"/>
                </a:solidFill>
              </a:rPr>
              <a:t>um</a:t>
            </a:r>
            <a:r>
              <a:rPr lang="en-GB" sz="2400" dirty="0"/>
              <a:t>. Der Tiger </a:t>
            </a:r>
            <a:r>
              <a:rPr lang="en-GB" sz="2400" dirty="0" err="1"/>
              <a:t>kommt</a:t>
            </a:r>
            <a:r>
              <a:rPr lang="en-GB" sz="2400" dirty="0"/>
              <a:t> in </a:t>
            </a:r>
            <a:r>
              <a:rPr lang="en-GB" sz="2400" dirty="0" err="1"/>
              <a:t>einen</a:t>
            </a:r>
            <a:r>
              <a:rPr lang="en-GB" sz="2400" dirty="0"/>
              <a:t> Zoo in </a:t>
            </a:r>
            <a:r>
              <a:rPr lang="en-GB" sz="2400" dirty="0" err="1"/>
              <a:t>Südafrika</a:t>
            </a:r>
            <a:r>
              <a:rPr lang="en-GB" sz="2400" dirty="0"/>
              <a:t>, wo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geschmeidig</a:t>
            </a:r>
            <a:r>
              <a:rPr lang="en-GB" sz="2400" dirty="0"/>
              <a:t> </a:t>
            </a:r>
            <a:r>
              <a:rPr lang="en-GB" sz="2400" dirty="0" err="1"/>
              <a:t>durch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großes</a:t>
            </a:r>
            <a:r>
              <a:rPr lang="en-GB" sz="2400" dirty="0"/>
              <a:t> </a:t>
            </a:r>
            <a:r>
              <a:rPr lang="en-GB" sz="2400" dirty="0" err="1"/>
              <a:t>Gehege</a:t>
            </a:r>
            <a:r>
              <a:rPr lang="en-GB" sz="2400" dirty="0"/>
              <a:t> </a:t>
            </a:r>
            <a:r>
              <a:rPr lang="en-GB" sz="2400" dirty="0" err="1"/>
              <a:t>schreiten</a:t>
            </a:r>
            <a:r>
              <a:rPr lang="en-GB" sz="2400" dirty="0"/>
              <a:t> </a:t>
            </a:r>
            <a:r>
              <a:rPr lang="en-GB" sz="2400" dirty="0" err="1"/>
              <a:t>kann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046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Wie</a:t>
            </a:r>
            <a:r>
              <a:rPr lang="en-GB" sz="3200" b="1" dirty="0"/>
              <a:t> </a:t>
            </a:r>
            <a:r>
              <a:rPr lang="en-GB" sz="3200" b="1" dirty="0" err="1"/>
              <a:t>findet</a:t>
            </a:r>
            <a:r>
              <a:rPr lang="en-GB" sz="3200" b="1" dirty="0"/>
              <a:t> </a:t>
            </a:r>
            <a:r>
              <a:rPr lang="en-GB" sz="3200" b="1" dirty="0" err="1"/>
              <a:t>ihr</a:t>
            </a:r>
            <a:r>
              <a:rPr lang="en-GB" sz="3200" b="1" dirty="0"/>
              <a:t> den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Ich </a:t>
            </a:r>
            <a:r>
              <a:rPr lang="en-GB" dirty="0" err="1"/>
              <a:t>finde</a:t>
            </a:r>
            <a:r>
              <a:rPr lang="en-GB" dirty="0"/>
              <a:t> </a:t>
            </a:r>
            <a:r>
              <a:rPr lang="en-GB" dirty="0" err="1"/>
              <a:t>ihn</a:t>
            </a:r>
            <a:r>
              <a:rPr lang="en-GB" dirty="0"/>
              <a:t> 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laut</a:t>
            </a:r>
            <a:r>
              <a:rPr lang="en-GB" dirty="0"/>
              <a:t>  </a:t>
            </a:r>
            <a:r>
              <a:rPr lang="en-GB" dirty="0" err="1"/>
              <a:t>schnell</a:t>
            </a:r>
            <a:r>
              <a:rPr lang="en-GB" dirty="0"/>
              <a:t>  </a:t>
            </a:r>
            <a:r>
              <a:rPr lang="en-GB" dirty="0" err="1"/>
              <a:t>musikalisch</a:t>
            </a:r>
            <a:r>
              <a:rPr lang="en-GB" dirty="0"/>
              <a:t> </a:t>
            </a:r>
            <a:r>
              <a:rPr lang="en-GB" dirty="0" err="1"/>
              <a:t>traurig</a:t>
            </a:r>
            <a:r>
              <a:rPr lang="en-GB" dirty="0"/>
              <a:t>  </a:t>
            </a:r>
            <a:r>
              <a:rPr lang="en-GB" dirty="0" err="1"/>
              <a:t>kurz</a:t>
            </a:r>
            <a:r>
              <a:rPr lang="en-GB" dirty="0"/>
              <a:t> </a:t>
            </a:r>
            <a:r>
              <a:rPr lang="en-GB" dirty="0" err="1"/>
              <a:t>lang</a:t>
            </a:r>
            <a:r>
              <a:rPr lang="en-GB" dirty="0"/>
              <a:t>  </a:t>
            </a:r>
            <a:r>
              <a:rPr lang="en-GB" dirty="0" err="1"/>
              <a:t>interessant</a:t>
            </a:r>
            <a:r>
              <a:rPr lang="en-GB" dirty="0"/>
              <a:t>  </a:t>
            </a:r>
            <a:r>
              <a:rPr lang="en-GB" dirty="0" err="1"/>
              <a:t>langweilig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altmodisch</a:t>
            </a:r>
            <a:r>
              <a:rPr lang="en-GB" dirty="0"/>
              <a:t>  modern  </a:t>
            </a:r>
            <a:r>
              <a:rPr lang="en-GB" dirty="0" err="1"/>
              <a:t>leise</a:t>
            </a:r>
            <a:r>
              <a:rPr lang="en-GB" dirty="0"/>
              <a:t>  </a:t>
            </a:r>
            <a:r>
              <a:rPr lang="en-GB" dirty="0" err="1"/>
              <a:t>grausam</a:t>
            </a:r>
            <a:r>
              <a:rPr lang="en-GB" dirty="0"/>
              <a:t>  </a:t>
            </a:r>
            <a:r>
              <a:rPr lang="en-GB" dirty="0" err="1"/>
              <a:t>schlecht</a:t>
            </a:r>
            <a:r>
              <a:rPr lang="en-GB" dirty="0"/>
              <a:t> </a:t>
            </a:r>
            <a:r>
              <a:rPr lang="en-GB" dirty="0" err="1"/>
              <a:t>einfach</a:t>
            </a:r>
            <a:r>
              <a:rPr lang="en-GB" dirty="0"/>
              <a:t>  </a:t>
            </a:r>
            <a:r>
              <a:rPr lang="en-GB" dirty="0" err="1"/>
              <a:t>schwierig</a:t>
            </a:r>
            <a:r>
              <a:rPr lang="en-GB" dirty="0"/>
              <a:t> </a:t>
            </a:r>
            <a:r>
              <a:rPr lang="en-GB" dirty="0" err="1"/>
              <a:t>kritisch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D4F9-7004-4CBB-98A2-1B564FD1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2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947"/>
            <a:ext cx="12192000" cy="54201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Option 1: </a:t>
            </a:r>
          </a:p>
          <a:p>
            <a:pPr marL="0" indent="0">
              <a:buNone/>
            </a:pPr>
            <a:r>
              <a:rPr lang="en-GB" b="1" dirty="0"/>
              <a:t>Lest den Text </a:t>
            </a:r>
            <a:r>
              <a:rPr lang="en-GB" b="1" dirty="0" err="1"/>
              <a:t>laut</a:t>
            </a:r>
            <a:r>
              <a:rPr lang="en-GB" b="1" dirty="0"/>
              <a:t>. </a:t>
            </a:r>
            <a:r>
              <a:rPr lang="en-GB" b="1" dirty="0" err="1"/>
              <a:t>Betont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Emotionen</a:t>
            </a:r>
            <a:r>
              <a:rPr lang="en-GB" b="1" dirty="0"/>
              <a:t>. </a:t>
            </a:r>
            <a:r>
              <a:rPr lang="en-GB" b="1" dirty="0" err="1"/>
              <a:t>Nehmt</a:t>
            </a:r>
            <a:r>
              <a:rPr lang="en-GB" b="1" dirty="0"/>
              <a:t> </a:t>
            </a:r>
            <a:r>
              <a:rPr lang="en-GB" b="1" dirty="0" err="1"/>
              <a:t>eure</a:t>
            </a:r>
            <a:r>
              <a:rPr lang="en-GB" b="1" dirty="0"/>
              <a:t> </a:t>
            </a:r>
            <a:r>
              <a:rPr lang="en-GB" b="1" dirty="0" err="1"/>
              <a:t>Stimme</a:t>
            </a:r>
            <a:r>
              <a:rPr lang="en-GB" b="1" dirty="0"/>
              <a:t> auf. </a:t>
            </a:r>
            <a:r>
              <a:rPr lang="en-GB" b="1" dirty="0" err="1"/>
              <a:t>Bringt</a:t>
            </a:r>
            <a:r>
              <a:rPr lang="en-GB" b="1" dirty="0"/>
              <a:t> die </a:t>
            </a:r>
            <a:r>
              <a:rPr lang="en-GB" b="1" dirty="0" err="1"/>
              <a:t>Aufnahme</a:t>
            </a:r>
            <a:r>
              <a:rPr lang="en-GB" b="1" dirty="0"/>
              <a:t> </a:t>
            </a:r>
            <a:r>
              <a:rPr lang="en-GB" b="1" dirty="0" err="1"/>
              <a:t>mit</a:t>
            </a:r>
            <a:r>
              <a:rPr lang="en-GB" b="1" dirty="0"/>
              <a:t> in die </a:t>
            </a:r>
            <a:r>
              <a:rPr lang="en-GB" b="1" dirty="0" err="1"/>
              <a:t>nächste</a:t>
            </a:r>
            <a:r>
              <a:rPr lang="en-GB" b="1" dirty="0"/>
              <a:t> </a:t>
            </a:r>
            <a:r>
              <a:rPr lang="en-GB" b="1" dirty="0" err="1"/>
              <a:t>Stunde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Option 2: </a:t>
            </a:r>
          </a:p>
          <a:p>
            <a:pPr marL="0" indent="0">
              <a:buNone/>
            </a:pPr>
            <a:r>
              <a:rPr lang="en-GB" b="1" dirty="0"/>
              <a:t>Der Tiger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einen</a:t>
            </a:r>
            <a:r>
              <a:rPr lang="en-GB" b="1" dirty="0"/>
              <a:t> Facebook Post. Was </a:t>
            </a:r>
            <a:r>
              <a:rPr lang="en-GB" b="1" dirty="0" err="1"/>
              <a:t>schreibt</a:t>
            </a:r>
            <a:r>
              <a:rPr lang="en-GB" b="1" dirty="0"/>
              <a:t> </a:t>
            </a:r>
            <a:r>
              <a:rPr lang="en-GB" b="1" dirty="0" err="1"/>
              <a:t>er</a:t>
            </a:r>
            <a:r>
              <a:rPr lang="en-GB" b="1" dirty="0"/>
              <a:t>? </a:t>
            </a:r>
          </a:p>
          <a:p>
            <a:r>
              <a:rPr lang="en-GB" dirty="0"/>
              <a:t>Hallo, </a:t>
            </a:r>
            <a:r>
              <a:rPr lang="en-GB" dirty="0" err="1"/>
              <a:t>ich</a:t>
            </a:r>
            <a:r>
              <a:rPr lang="en-GB" dirty="0"/>
              <a:t> bin’s, der Tiger.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heiße</a:t>
            </a:r>
            <a:r>
              <a:rPr lang="en-GB" dirty="0"/>
              <a:t>…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wohne</a:t>
            </a:r>
            <a:r>
              <a:rPr lang="en-GB" dirty="0"/>
              <a:t> (</a:t>
            </a:r>
            <a:r>
              <a:rPr lang="en-GB" dirty="0" err="1"/>
              <a:t>schon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/ </a:t>
            </a:r>
            <a:r>
              <a:rPr lang="en-GB" dirty="0" err="1"/>
              <a:t>seit</a:t>
            </a:r>
            <a:r>
              <a:rPr lang="en-GB" dirty="0"/>
              <a:t> </a:t>
            </a:r>
            <a:r>
              <a:rPr lang="en-GB" dirty="0" err="1"/>
              <a:t>kurzem</a:t>
            </a:r>
            <a:r>
              <a:rPr lang="en-GB" dirty="0"/>
              <a:t>) </a:t>
            </a:r>
            <a:r>
              <a:rPr lang="en-GB" dirty="0" err="1"/>
              <a:t>im</a:t>
            </a:r>
            <a:r>
              <a:rPr lang="en-GB" dirty="0"/>
              <a:t> Zoo.</a:t>
            </a:r>
          </a:p>
          <a:p>
            <a:r>
              <a:rPr lang="en-GB" dirty="0" err="1"/>
              <a:t>Heute</a:t>
            </a:r>
            <a:r>
              <a:rPr lang="en-GB" dirty="0"/>
              <a:t> bin </a:t>
            </a:r>
            <a:r>
              <a:rPr lang="en-GB" dirty="0" err="1"/>
              <a:t>ich</a:t>
            </a:r>
            <a:r>
              <a:rPr lang="en-GB" dirty="0"/>
              <a:t> / </a:t>
            </a:r>
            <a:r>
              <a:rPr lang="en-GB" dirty="0" err="1"/>
              <a:t>habe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…</a:t>
            </a:r>
            <a:r>
              <a:rPr lang="en-GB" dirty="0" err="1"/>
              <a:t>nichts</a:t>
            </a:r>
            <a:r>
              <a:rPr lang="en-GB" dirty="0"/>
              <a:t> </a:t>
            </a:r>
            <a:r>
              <a:rPr lang="en-GB" dirty="0" err="1"/>
              <a:t>gemacht</a:t>
            </a:r>
            <a:r>
              <a:rPr lang="en-GB" dirty="0"/>
              <a:t> /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Kreis</a:t>
            </a:r>
            <a:r>
              <a:rPr lang="en-GB" dirty="0"/>
              <a:t> </a:t>
            </a:r>
            <a:r>
              <a:rPr lang="en-GB" dirty="0" err="1"/>
              <a:t>gegangen</a:t>
            </a:r>
            <a:r>
              <a:rPr lang="en-GB" dirty="0"/>
              <a:t>…</a:t>
            </a:r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wohne</a:t>
            </a:r>
            <a:r>
              <a:rPr lang="en-GB" dirty="0"/>
              <a:t> (</a:t>
            </a:r>
            <a:r>
              <a:rPr lang="en-GB" dirty="0" err="1"/>
              <a:t>nicht</a:t>
            </a:r>
            <a:r>
              <a:rPr lang="en-GB" dirty="0"/>
              <a:t>) </a:t>
            </a:r>
            <a:r>
              <a:rPr lang="en-GB" dirty="0" err="1"/>
              <a:t>gerne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Zoo.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fühle</a:t>
            </a:r>
            <a:r>
              <a:rPr lang="en-GB" dirty="0"/>
              <a:t> </a:t>
            </a:r>
            <a:r>
              <a:rPr lang="en-GB" dirty="0" err="1"/>
              <a:t>mich</a:t>
            </a:r>
            <a:r>
              <a:rPr lang="en-GB" dirty="0"/>
              <a:t>…</a:t>
            </a:r>
            <a:r>
              <a:rPr lang="en-GB" dirty="0" err="1"/>
              <a:t>traurig</a:t>
            </a:r>
            <a:r>
              <a:rPr lang="en-GB" dirty="0"/>
              <a:t> / </a:t>
            </a:r>
            <a:r>
              <a:rPr lang="en-GB" dirty="0" err="1"/>
              <a:t>eingesperrt</a:t>
            </a:r>
            <a:r>
              <a:rPr lang="en-GB" dirty="0"/>
              <a:t> / </a:t>
            </a:r>
            <a:r>
              <a:rPr lang="en-GB" dirty="0" err="1"/>
              <a:t>unfrei</a:t>
            </a:r>
            <a:r>
              <a:rPr lang="en-GB" dirty="0"/>
              <a:t> / </a:t>
            </a:r>
            <a:r>
              <a:rPr lang="en-GB" dirty="0" err="1"/>
              <a:t>sicher</a:t>
            </a:r>
            <a:endParaRPr lang="en-GB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langweilig</a:t>
            </a:r>
            <a:r>
              <a:rPr lang="en-GB" dirty="0"/>
              <a:t> / </a:t>
            </a:r>
            <a:r>
              <a:rPr lang="en-GB" dirty="0" err="1"/>
              <a:t>lustig</a:t>
            </a:r>
            <a:r>
              <a:rPr lang="en-GB" dirty="0"/>
              <a:t>…</a:t>
            </a:r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wünsche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…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Platz</a:t>
            </a:r>
            <a:r>
              <a:rPr lang="en-GB" dirty="0"/>
              <a:t>/ </a:t>
            </a:r>
            <a:r>
              <a:rPr lang="en-GB" dirty="0" err="1"/>
              <a:t>Freiheit</a:t>
            </a:r>
            <a:r>
              <a:rPr lang="en-GB" dirty="0"/>
              <a:t>/ </a:t>
            </a:r>
            <a:r>
              <a:rPr lang="en-GB" dirty="0" err="1"/>
              <a:t>einen</a:t>
            </a:r>
            <a:r>
              <a:rPr lang="en-GB" dirty="0"/>
              <a:t> Freund /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Freundin</a:t>
            </a:r>
            <a:endParaRPr lang="en-GB" dirty="0"/>
          </a:p>
          <a:p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möchte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…</a:t>
            </a:r>
            <a:r>
              <a:rPr lang="en-GB" dirty="0" err="1"/>
              <a:t>frei</a:t>
            </a:r>
            <a:r>
              <a:rPr lang="en-GB" dirty="0"/>
              <a:t> sein / </a:t>
            </a:r>
            <a:r>
              <a:rPr lang="en-GB" dirty="0" err="1"/>
              <a:t>mehr</a:t>
            </a:r>
            <a:r>
              <a:rPr lang="en-GB" dirty="0"/>
              <a:t> </a:t>
            </a:r>
            <a:r>
              <a:rPr lang="en-GB" dirty="0" err="1"/>
              <a:t>Platz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/ </a:t>
            </a:r>
            <a:r>
              <a:rPr lang="en-GB" dirty="0" err="1"/>
              <a:t>hinauslaufen</a:t>
            </a:r>
            <a:r>
              <a:rPr lang="en-GB" dirty="0"/>
              <a:t> </a:t>
            </a:r>
            <a:r>
              <a:rPr lang="en-GB"/>
              <a:t>/ jagen</a:t>
            </a:r>
            <a:endParaRPr lang="en-GB" dirty="0"/>
          </a:p>
          <a:p>
            <a:r>
              <a:rPr lang="en-GB" dirty="0"/>
              <a:t>Morgen </a:t>
            </a:r>
            <a:r>
              <a:rPr lang="en-GB" dirty="0" err="1"/>
              <a:t>werde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…</a:t>
            </a:r>
            <a:r>
              <a:rPr lang="en-GB" dirty="0" err="1"/>
              <a:t>ausbrechen</a:t>
            </a:r>
            <a:r>
              <a:rPr lang="en-GB" dirty="0"/>
              <a:t> /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Kreis</a:t>
            </a:r>
            <a:r>
              <a:rPr lang="en-GB" dirty="0"/>
              <a:t> </a:t>
            </a:r>
            <a:r>
              <a:rPr lang="en-GB" dirty="0" err="1"/>
              <a:t>gehen</a:t>
            </a:r>
            <a:r>
              <a:rPr lang="en-GB" dirty="0"/>
              <a:t> / </a:t>
            </a:r>
            <a:r>
              <a:rPr lang="en-GB" dirty="0" err="1"/>
              <a:t>schlafen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9387-2BE5-448F-806F-10E7237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510018" y="3458797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1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1941724"/>
            <a:ext cx="2022764" cy="1517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07" y="0"/>
            <a:ext cx="2683293" cy="1505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96163" y="1505160"/>
            <a:ext cx="760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12</a:t>
            </a:r>
          </a:p>
        </p:txBody>
      </p:sp>
    </p:spTree>
    <p:extLst>
      <p:ext uri="{BB962C8B-B14F-4D97-AF65-F5344CB8AC3E}">
        <p14:creationId xmlns:p14="http://schemas.microsoft.com/office/powerpoint/2010/main" val="112665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Wir</a:t>
            </a:r>
            <a:r>
              <a:rPr lang="en-GB" sz="4000" b="1" dirty="0"/>
              <a:t> </a:t>
            </a:r>
            <a:r>
              <a:rPr lang="en-GB" sz="4000" b="1" dirty="0" err="1"/>
              <a:t>lesen</a:t>
            </a:r>
            <a:r>
              <a:rPr lang="en-GB" sz="4000" b="1" dirty="0"/>
              <a:t> </a:t>
            </a:r>
            <a:r>
              <a:rPr lang="en-GB" sz="4000" b="1" dirty="0" err="1"/>
              <a:t>einen</a:t>
            </a:r>
            <a:r>
              <a:rPr lang="en-GB" sz="4000" b="1" dirty="0"/>
              <a:t> </a:t>
            </a:r>
            <a:r>
              <a:rPr lang="en-GB" sz="4000" b="1" dirty="0" err="1"/>
              <a:t>Zeitungsartikel</a:t>
            </a:r>
            <a:r>
              <a:rPr lang="en-GB" sz="4000" b="1" dirty="0"/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B984E-18FC-41AE-9BFB-CDA0898A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7" y="1870364"/>
            <a:ext cx="5658024" cy="377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3467" y="5647095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68622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19351"/>
            <a:ext cx="10515600" cy="695049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947"/>
            <a:ext cx="12192000" cy="5420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Option 3: </a:t>
            </a:r>
          </a:p>
          <a:p>
            <a:pPr marL="0" indent="0">
              <a:buNone/>
            </a:pPr>
            <a:r>
              <a:rPr lang="en-GB" b="1" dirty="0" err="1"/>
              <a:t>Schreibt</a:t>
            </a:r>
            <a:r>
              <a:rPr lang="en-GB" b="1" dirty="0"/>
              <a:t> 5 </a:t>
            </a:r>
            <a:r>
              <a:rPr lang="en-GB" b="1" dirty="0" err="1"/>
              <a:t>Sätze</a:t>
            </a:r>
            <a:r>
              <a:rPr lang="en-GB" b="1" dirty="0"/>
              <a:t> </a:t>
            </a:r>
            <a:r>
              <a:rPr lang="en-GB" b="1" dirty="0" err="1"/>
              <a:t>über</a:t>
            </a:r>
            <a:r>
              <a:rPr lang="en-GB" b="1" dirty="0"/>
              <a:t> Tiger in Zoos. </a:t>
            </a:r>
            <a:r>
              <a:rPr lang="en-GB" b="1" dirty="0" err="1"/>
              <a:t>Benutzt</a:t>
            </a:r>
            <a:r>
              <a:rPr lang="en-GB" b="1" dirty="0"/>
              <a:t> die </a:t>
            </a:r>
            <a:r>
              <a:rPr lang="en-GB" b="1" dirty="0" err="1"/>
              <a:t>folgenden</a:t>
            </a:r>
            <a:r>
              <a:rPr lang="en-GB" b="1" dirty="0"/>
              <a:t> </a:t>
            </a:r>
            <a:r>
              <a:rPr lang="en-GB" b="1" dirty="0" err="1"/>
              <a:t>trennbaren</a:t>
            </a:r>
            <a:r>
              <a:rPr lang="en-GB" b="1" dirty="0"/>
              <a:t> </a:t>
            </a:r>
            <a:r>
              <a:rPr lang="en-GB" b="1" dirty="0" err="1"/>
              <a:t>Verben</a:t>
            </a:r>
            <a:r>
              <a:rPr lang="en-GB" b="1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Tiger in Zoos</a:t>
            </a:r>
            <a:r>
              <a:rPr lang="de-DE" dirty="0"/>
              <a:t>...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aufwachen</a:t>
            </a:r>
            <a:r>
              <a:rPr lang="en-GB" dirty="0"/>
              <a:t> (to wake up)</a:t>
            </a:r>
          </a:p>
          <a:p>
            <a:pPr marL="0" indent="0">
              <a:buNone/>
            </a:pPr>
            <a:r>
              <a:rPr lang="en-GB" dirty="0" err="1"/>
              <a:t>weglaufen</a:t>
            </a:r>
            <a:r>
              <a:rPr lang="en-GB" dirty="0"/>
              <a:t> (to run away)</a:t>
            </a:r>
          </a:p>
          <a:p>
            <a:pPr marL="0" indent="0">
              <a:buNone/>
            </a:pPr>
            <a:r>
              <a:rPr lang="en-GB" dirty="0" err="1"/>
              <a:t>ansehen</a:t>
            </a:r>
            <a:r>
              <a:rPr lang="en-GB" dirty="0"/>
              <a:t> (to look at)</a:t>
            </a:r>
          </a:p>
          <a:p>
            <a:pPr marL="0" indent="0">
              <a:buNone/>
            </a:pPr>
            <a:r>
              <a:rPr lang="en-GB" dirty="0" err="1"/>
              <a:t>aufwachsen</a:t>
            </a:r>
            <a:r>
              <a:rPr lang="en-GB" dirty="0"/>
              <a:t> (to grow up)</a:t>
            </a:r>
          </a:p>
          <a:p>
            <a:pPr marL="0" indent="0">
              <a:buNone/>
            </a:pPr>
            <a:r>
              <a:rPr lang="en-GB" dirty="0" err="1"/>
              <a:t>ausbrechen</a:t>
            </a:r>
            <a:r>
              <a:rPr lang="en-GB" dirty="0"/>
              <a:t> (to break out)</a:t>
            </a:r>
          </a:p>
          <a:p>
            <a:pPr marL="0" indent="0">
              <a:buNone/>
            </a:pPr>
            <a:r>
              <a:rPr lang="en-GB" dirty="0" err="1"/>
              <a:t>aussterben</a:t>
            </a:r>
            <a:r>
              <a:rPr lang="en-GB" dirty="0"/>
              <a:t> (to die out)</a:t>
            </a:r>
          </a:p>
          <a:p>
            <a:pPr marL="0" indent="0">
              <a:buNone/>
            </a:pPr>
            <a:r>
              <a:rPr lang="en-GB" dirty="0"/>
              <a:t>Optional: (</a:t>
            </a:r>
            <a:r>
              <a:rPr lang="de-DE" dirty="0"/>
              <a:t>müssen, dürfen, wollen, sollen, können) (nicht)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9387-2BE5-448F-806F-10E7237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1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Image 1: </a:t>
            </a:r>
            <a:r>
              <a:rPr lang="en-GB" dirty="0"/>
              <a:t>Tiger Thrissur zoo 2 by </a:t>
            </a:r>
            <a:r>
              <a:rPr lang="en-GB" u="sng" dirty="0">
                <a:hlinkClick r:id="rId2" tooltip="User:Arjuncm3"/>
              </a:rPr>
              <a:t>Arjuncm3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2: Person reading a newspaper by Roman Kraft </a:t>
            </a:r>
            <a:r>
              <a:rPr lang="en-GB" u="sng" dirty="0">
                <a:hlinkClick r:id="rId5"/>
              </a:rPr>
              <a:t>romankraft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u="sng" dirty="0">
                <a:hlinkClick r:id="rId6"/>
              </a:rPr>
              <a:t>Creative Commons CC0 1.0 Universal Public Domain Dedication</a:t>
            </a:r>
            <a:endParaRPr lang="en-GB" u="sng" dirty="0"/>
          </a:p>
          <a:p>
            <a:r>
              <a:rPr lang="en-GB" dirty="0"/>
              <a:t>Image 3: Zoo tiger – </a:t>
            </a:r>
            <a:r>
              <a:rPr lang="en-GB" dirty="0" err="1"/>
              <a:t>panoramio</a:t>
            </a:r>
            <a:r>
              <a:rPr lang="en-GB" dirty="0"/>
              <a:t> by </a:t>
            </a:r>
            <a:r>
              <a:rPr lang="en-GB" u="sng" dirty="0">
                <a:hlinkClick r:id="rId7"/>
              </a:rPr>
              <a:t>Ralf Skjerning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4: Sad tiger (3048918747) by </a:t>
            </a:r>
            <a:r>
              <a:rPr lang="en-GB" u="sng" dirty="0">
                <a:hlinkClick r:id="rId8"/>
              </a:rPr>
              <a:t>Peretz Partensky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9"/>
              </a:rPr>
              <a:t>Attribution-Share Alike 2.0 Generic</a:t>
            </a:r>
            <a:endParaRPr lang="en-GB" u="sng" dirty="0"/>
          </a:p>
          <a:p>
            <a:r>
              <a:rPr lang="en-GB" dirty="0"/>
              <a:t>Image 5: Giraffe and Zebra at </a:t>
            </a:r>
            <a:r>
              <a:rPr lang="en-GB" dirty="0" err="1"/>
              <a:t>Longleat</a:t>
            </a:r>
            <a:r>
              <a:rPr lang="en-GB" dirty="0"/>
              <a:t> Safari Park - </a:t>
            </a:r>
            <a:r>
              <a:rPr lang="en-GB" dirty="0" err="1"/>
              <a:t>geograph.org.uk</a:t>
            </a:r>
            <a:r>
              <a:rPr lang="en-GB" dirty="0"/>
              <a:t> – 315233 by </a:t>
            </a:r>
            <a:r>
              <a:rPr lang="en-GB" u="sng" dirty="0">
                <a:hlinkClick r:id="rId10"/>
              </a:rPr>
              <a:t>Trish Steel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9"/>
              </a:rPr>
              <a:t>Attribution-Share Alike 2.0 Generic</a:t>
            </a:r>
            <a:endParaRPr lang="en-GB" u="sng" dirty="0"/>
          </a:p>
          <a:p>
            <a:r>
              <a:rPr lang="en-GB" dirty="0"/>
              <a:t>Image 6: Noto Emoji Oreo 2639 by  </a:t>
            </a:r>
            <a:r>
              <a:rPr lang="en-GB" u="sng" dirty="0">
                <a:hlinkClick r:id="rId11"/>
              </a:rPr>
              <a:t>Noto project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u="sng" dirty="0">
                <a:hlinkClick r:id="rId12"/>
              </a:rPr>
              <a:t>Apache license</a:t>
            </a:r>
            <a:endParaRPr lang="en-GB" u="sng" dirty="0"/>
          </a:p>
          <a:p>
            <a:r>
              <a:rPr lang="en-GB" dirty="0"/>
              <a:t>Image 7: Emoji u1f610 by </a:t>
            </a:r>
            <a:r>
              <a:rPr lang="en-GB" u="sng" dirty="0">
                <a:hlinkClick r:id="rId11"/>
              </a:rPr>
              <a:t>Noto project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u="sng" dirty="0">
                <a:hlinkClick r:id="rId12"/>
              </a:rPr>
              <a:t>Apache license</a:t>
            </a:r>
            <a:endParaRPr lang="en-GB" u="sng" dirty="0"/>
          </a:p>
          <a:p>
            <a:r>
              <a:rPr lang="en-GB" dirty="0"/>
              <a:t>Image 8: </a:t>
            </a:r>
            <a:r>
              <a:rPr lang="en-GB" dirty="0" err="1"/>
              <a:t>Emojione</a:t>
            </a:r>
            <a:r>
              <a:rPr lang="en-GB" dirty="0"/>
              <a:t> 263A by </a:t>
            </a:r>
            <a:r>
              <a:rPr lang="en-GB" u="sng" dirty="0">
                <a:hlinkClick r:id="rId13"/>
              </a:rPr>
              <a:t>emojione project</a:t>
            </a:r>
            <a:r>
              <a:rPr lang="en-GB" dirty="0"/>
              <a:t> is licensed under </a:t>
            </a:r>
            <a:r>
              <a:rPr lang="en-GB" dirty="0">
                <a:hlinkClick r:id="rId3"/>
              </a:rPr>
              <a:t>Creative Commons</a:t>
            </a:r>
            <a:r>
              <a:rPr lang="en-GB" dirty="0"/>
              <a:t> </a:t>
            </a:r>
            <a:r>
              <a:rPr lang="en-GB" dirty="0">
                <a:hlinkClick r:id="rId14"/>
              </a:rPr>
              <a:t>Attribution-Share Alike 4.0 International</a:t>
            </a:r>
            <a:endParaRPr lang="en-GB" dirty="0"/>
          </a:p>
          <a:p>
            <a:r>
              <a:rPr lang="en-GB" dirty="0"/>
              <a:t>Image 9: Lion in Cage by </a:t>
            </a:r>
            <a:r>
              <a:rPr lang="ar-SA" dirty="0">
                <a:hlinkClick r:id="rId15" tooltip="User:فلورانس"/>
              </a:rPr>
              <a:t>فلورانس</a:t>
            </a:r>
            <a:r>
              <a:rPr lang="en-GB" dirty="0"/>
              <a:t> 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10: Siberian Tiger Family (30987424556) by </a:t>
            </a:r>
            <a:r>
              <a:rPr lang="en-GB" u="sng" dirty="0">
                <a:hlinkClick r:id="rId16"/>
              </a:rPr>
              <a:t>Mathias Appel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7"/>
              </a:rPr>
              <a:t>CC0 1.0 Universal Public Domain Dedication</a:t>
            </a:r>
            <a:endParaRPr lang="en-GB" u="sng" dirty="0"/>
          </a:p>
          <a:p>
            <a:r>
              <a:rPr lang="en-GB" dirty="0"/>
              <a:t>Image 11: </a:t>
            </a:r>
            <a:r>
              <a:rPr lang="en-GB" dirty="0" err="1"/>
              <a:t>Whiterhino</a:t>
            </a:r>
            <a:r>
              <a:rPr lang="en-GB" dirty="0"/>
              <a:t> </a:t>
            </a:r>
            <a:r>
              <a:rPr lang="en-GB" dirty="0" err="1"/>
              <a:t>wpz</a:t>
            </a:r>
            <a:r>
              <a:rPr lang="en-GB" dirty="0"/>
              <a:t> 06 by </a:t>
            </a:r>
            <a:r>
              <a:rPr lang="en-GB" dirty="0">
                <a:hlinkClick r:id="rId18" tooltip="en:User:ZooPro"/>
              </a:rPr>
              <a:t>ZooPro</a:t>
            </a:r>
            <a:r>
              <a:rPr lang="en-GB" dirty="0"/>
              <a:t> at </a:t>
            </a:r>
            <a:r>
              <a:rPr lang="en-GB" u="sng" dirty="0">
                <a:hlinkClick r:id="rId19"/>
              </a:rPr>
              <a:t>en.wikipedia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12: Facebook-76536 640 by Simon Steinberger is licensed under  </a:t>
            </a:r>
            <a:r>
              <a:rPr lang="en-GB" dirty="0">
                <a:hlinkClick r:id="rId3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7"/>
              </a:rPr>
              <a:t>CC0 1.0 Universal Public Domain Dedication</a:t>
            </a:r>
            <a:endParaRPr lang="en-GB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9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92664"/>
            <a:ext cx="10956235" cy="468429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die </a:t>
            </a:r>
            <a:r>
              <a:rPr lang="en-GB" dirty="0" err="1"/>
              <a:t>Bilder</a:t>
            </a:r>
            <a:r>
              <a:rPr lang="en-GB" dirty="0"/>
              <a:t> an. Was </a:t>
            </a:r>
            <a:r>
              <a:rPr lang="en-GB" dirty="0" err="1"/>
              <a:t>bedeuten</a:t>
            </a:r>
            <a:r>
              <a:rPr lang="en-GB" dirty="0"/>
              <a:t> die </a:t>
            </a:r>
            <a:r>
              <a:rPr lang="en-GB" dirty="0" err="1"/>
              <a:t>Bilder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lphaLcParenBoth"/>
            </a:pPr>
            <a:r>
              <a:rPr lang="en-GB" dirty="0" err="1"/>
              <a:t>Traurigkeit</a:t>
            </a:r>
            <a:endParaRPr lang="en-GB" dirty="0"/>
          </a:p>
          <a:p>
            <a:pPr marL="514350" indent="-514350">
              <a:buAutoNum type="alphaLcParenBoth"/>
            </a:pPr>
            <a:r>
              <a:rPr lang="en-GB" dirty="0"/>
              <a:t>Frustration</a:t>
            </a:r>
          </a:p>
          <a:p>
            <a:pPr marL="514350" indent="-514350">
              <a:buAutoNum type="alphaLcParenBoth"/>
            </a:pPr>
            <a:r>
              <a:rPr lang="en-GB" dirty="0"/>
              <a:t>Motivation</a:t>
            </a:r>
          </a:p>
          <a:p>
            <a:pPr marL="514350" indent="-514350">
              <a:buAutoNum type="alphaLcParenBoth"/>
            </a:pPr>
            <a:r>
              <a:rPr lang="en-GB" dirty="0" err="1"/>
              <a:t>Freiheit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B05A-8A74-4F8E-B442-3F037F36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01" y="2316414"/>
            <a:ext cx="3627160" cy="2711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705" y="5027716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46" y="2951111"/>
            <a:ext cx="4420727" cy="3315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59246" y="6239353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4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46" y="288374"/>
            <a:ext cx="2972256" cy="2229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59246" y="2517565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0857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80003"/>
              </p:ext>
            </p:extLst>
          </p:nvPr>
        </p:nvGraphicFramePr>
        <p:xfrm>
          <a:off x="172278" y="940903"/>
          <a:ext cx="12019722" cy="504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9018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6030704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58293">
                <a:tc>
                  <a:txBody>
                    <a:bodyPr/>
                    <a:lstStyle/>
                    <a:p>
                      <a:r>
                        <a:rPr lang="en-GB" sz="3200" dirty="0"/>
                        <a:t>DEUTSCH 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ENGLISCH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geschmeidig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smooth, supple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/>
                        <a:t>müde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durchschreiten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walk across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der Stab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bar (e.g. on a cage)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/>
                        <a:t>der Kreis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circle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der </a:t>
                      </a:r>
                      <a:r>
                        <a:rPr lang="en-GB" sz="2800" kern="1200" dirty="0" err="1"/>
                        <a:t>Käfig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cage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beschreiben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dirty="0"/>
                        <a:t>die </a:t>
                      </a:r>
                      <a:r>
                        <a:rPr lang="en-GB" sz="2800" dirty="0" err="1"/>
                        <a:t>Freiheit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freedom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2278" y="218901"/>
            <a:ext cx="2723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Wichtige</a:t>
            </a:r>
            <a:r>
              <a:rPr lang="en-GB" sz="2800" b="1" dirty="0"/>
              <a:t> </a:t>
            </a:r>
            <a:r>
              <a:rPr lang="en-GB" sz="2800" b="1" dirty="0" err="1"/>
              <a:t>Wörter</a:t>
            </a:r>
            <a:r>
              <a:rPr lang="en-GB" sz="28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C6D08-C6BF-483B-B8AC-4D85EC54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Unser </a:t>
            </a:r>
            <a:r>
              <a:rPr lang="en-GB" sz="3200" b="1" dirty="0" err="1"/>
              <a:t>Thema</a:t>
            </a:r>
            <a:r>
              <a:rPr lang="en-GB" sz="3200" b="1" dirty="0"/>
              <a:t> – Zoos</a:t>
            </a:r>
            <a:br>
              <a:rPr lang="en-GB" sz="3200" dirty="0">
                <a:solidFill>
                  <a:schemeClr val="dk1"/>
                </a:solidFill>
              </a:rPr>
            </a:br>
            <a:r>
              <a:rPr lang="en-GB" sz="3200" dirty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3" y="848372"/>
            <a:ext cx="11897138" cy="58731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de-DE" b="1" dirty="0"/>
              <a:t>Erster Zoo der Welt:  </a:t>
            </a:r>
            <a:r>
              <a:rPr lang="de-DE" dirty="0"/>
              <a:t>“Jardin des Plantes” (1794, in Paris)</a:t>
            </a:r>
            <a:r>
              <a:rPr lang="en-GB" dirty="0"/>
              <a:t>.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ihn</a:t>
            </a:r>
            <a:r>
              <a:rPr lang="en-GB" dirty="0"/>
              <a:t> </a:t>
            </a:r>
            <a:r>
              <a:rPr lang="en-GB" dirty="0" err="1"/>
              <a:t>heute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fr-FR" b="1" dirty="0" err="1"/>
              <a:t>Vorteil</a:t>
            </a:r>
            <a:r>
              <a:rPr lang="fr-FR" dirty="0"/>
              <a:t>: </a:t>
            </a:r>
            <a:r>
              <a:rPr lang="fr-FR" dirty="0" err="1"/>
              <a:t>Bedrohte</a:t>
            </a:r>
            <a:r>
              <a:rPr lang="fr-FR" dirty="0"/>
              <a:t> </a:t>
            </a:r>
            <a:r>
              <a:rPr lang="fr-FR" dirty="0" err="1"/>
              <a:t>Tiere</a:t>
            </a:r>
            <a:r>
              <a:rPr lang="fr-FR" dirty="0"/>
              <a:t> leben </a:t>
            </a:r>
            <a:r>
              <a:rPr lang="fr-FR" dirty="0" err="1"/>
              <a:t>im</a:t>
            </a:r>
            <a:r>
              <a:rPr lang="fr-FR" dirty="0"/>
              <a:t> Zoo </a:t>
            </a:r>
            <a:r>
              <a:rPr lang="fr-FR" dirty="0" err="1"/>
              <a:t>sicher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en-GB" b="1" dirty="0" err="1"/>
              <a:t>Nachteil</a:t>
            </a:r>
            <a:r>
              <a:rPr lang="en-GB" dirty="0"/>
              <a:t>: Die </a:t>
            </a:r>
            <a:r>
              <a:rPr lang="en-GB" dirty="0" err="1"/>
              <a:t>Tiere</a:t>
            </a:r>
            <a:r>
              <a:rPr lang="en-GB" dirty="0"/>
              <a:t> </a:t>
            </a:r>
            <a:r>
              <a:rPr lang="en-GB" dirty="0" err="1"/>
              <a:t>leben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in </a:t>
            </a:r>
            <a:r>
              <a:rPr lang="en-GB" dirty="0" err="1"/>
              <a:t>Freiheit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b="1" dirty="0"/>
              <a:t>Trend</a:t>
            </a:r>
            <a:r>
              <a:rPr lang="en-GB" dirty="0"/>
              <a:t>: </a:t>
            </a:r>
            <a:r>
              <a:rPr lang="en-GB" dirty="0" err="1"/>
              <a:t>große</a:t>
            </a:r>
            <a:r>
              <a:rPr lang="en-GB" dirty="0"/>
              <a:t> </a:t>
            </a:r>
            <a:r>
              <a:rPr lang="en-GB" dirty="0" err="1"/>
              <a:t>Käfige</a:t>
            </a:r>
            <a:r>
              <a:rPr lang="en-GB" dirty="0"/>
              <a:t>, </a:t>
            </a:r>
            <a:r>
              <a:rPr lang="en-GB" dirty="0" err="1"/>
              <a:t>Gehege</a:t>
            </a:r>
            <a:r>
              <a:rPr lang="en-GB" dirty="0"/>
              <a:t> (</a:t>
            </a:r>
            <a:r>
              <a:rPr lang="en-GB" i="1" dirty="0"/>
              <a:t>enclosures</a:t>
            </a:r>
            <a:r>
              <a:rPr lang="en-GB" dirty="0"/>
              <a:t>), </a:t>
            </a:r>
            <a:r>
              <a:rPr lang="en-GB" dirty="0" err="1"/>
              <a:t>Safariparks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Gruppenaktivität</a:t>
            </a:r>
            <a:r>
              <a:rPr lang="en-GB" b="1" dirty="0"/>
              <a:t>: </a:t>
            </a:r>
          </a:p>
          <a:p>
            <a:pPr marL="0" indent="0">
              <a:buNone/>
            </a:pP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Zoos gut? </a:t>
            </a:r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finde</a:t>
            </a:r>
            <a:r>
              <a:rPr lang="en-GB" dirty="0"/>
              <a:t> Zoos gut / </a:t>
            </a:r>
            <a:r>
              <a:rPr lang="en-GB" dirty="0" err="1"/>
              <a:t>nicht</a:t>
            </a:r>
            <a:r>
              <a:rPr lang="en-GB" dirty="0"/>
              <a:t> so gut…</a:t>
            </a:r>
          </a:p>
          <a:p>
            <a:pPr marL="0" indent="0">
              <a:buNone/>
            </a:pP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in Zoos? </a:t>
            </a:r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gehe</a:t>
            </a:r>
            <a:r>
              <a:rPr lang="en-GB" dirty="0"/>
              <a:t> oft / </a:t>
            </a:r>
            <a:r>
              <a:rPr lang="en-GB" dirty="0" err="1"/>
              <a:t>selten</a:t>
            </a:r>
            <a:r>
              <a:rPr lang="en-GB" dirty="0"/>
              <a:t> in den Zoo...</a:t>
            </a:r>
            <a:r>
              <a:rPr lang="fr-FR" sz="1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8B9C-600E-47E0-AA4E-D5E49EBA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9" y="1966117"/>
            <a:ext cx="4106182" cy="2592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3539" y="4558144"/>
            <a:ext cx="68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7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Gruppenaktivität</a:t>
            </a:r>
            <a:r>
              <a:rPr lang="en-GB" sz="3600" b="1" dirty="0"/>
              <a:t> - Quiz </a:t>
            </a:r>
            <a:r>
              <a:rPr lang="en-GB" sz="3200" dirty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3" y="1325563"/>
            <a:ext cx="11897139" cy="5327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8B9C-600E-47E0-AA4E-D5E49EBA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7</a:t>
            </a:fld>
            <a:endParaRPr lang="en-GB"/>
          </a:p>
        </p:txBody>
      </p:sp>
      <p:pic>
        <p:nvPicPr>
          <p:cNvPr id="1028" name="Picture 4" descr="Image result for safaripark">
            <a:extLst>
              <a:ext uri="{FF2B5EF4-FFF2-40B4-BE49-F238E27FC236}">
                <a16:creationId xmlns:a16="http://schemas.microsoft.com/office/drawing/2014/main" id="{344A4619-1052-4442-84D3-10FF5DA5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81" y="4452730"/>
            <a:ext cx="4129219" cy="2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45AD9-14E1-42DF-A225-B770195C77BE}"/>
              </a:ext>
            </a:extLst>
          </p:cNvPr>
          <p:cNvSpPr txBox="1"/>
          <p:nvPr/>
        </p:nvSpPr>
        <p:spPr>
          <a:xfrm>
            <a:off x="122583" y="1325562"/>
            <a:ext cx="6463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In </a:t>
            </a:r>
            <a:r>
              <a:rPr lang="en-GB" sz="2800" dirty="0" err="1"/>
              <a:t>welchem</a:t>
            </a:r>
            <a:r>
              <a:rPr lang="en-GB" sz="2800" dirty="0"/>
              <a:t> Land war der </a:t>
            </a:r>
            <a:r>
              <a:rPr lang="en-GB" sz="2800" dirty="0" err="1"/>
              <a:t>erste</a:t>
            </a:r>
            <a:r>
              <a:rPr lang="en-GB" sz="2800" dirty="0"/>
              <a:t> Zoo?</a:t>
            </a:r>
          </a:p>
          <a:p>
            <a:pPr marL="514350" indent="-514350">
              <a:buAutoNum type="alphaLcParenBoth"/>
            </a:pPr>
            <a:r>
              <a:rPr lang="en-GB" sz="2800" dirty="0"/>
              <a:t>Deutschland (b) </a:t>
            </a:r>
            <a:r>
              <a:rPr lang="en-GB" sz="2800" dirty="0" err="1"/>
              <a:t>Frankreich</a:t>
            </a:r>
            <a:r>
              <a:rPr lang="en-GB" sz="2800" dirty="0"/>
              <a:t>  (c) USA</a:t>
            </a:r>
          </a:p>
          <a:p>
            <a:pPr marL="514350" indent="-514350">
              <a:buAutoNum type="alphaLcParenBoth"/>
            </a:pPr>
            <a:endParaRPr lang="en-GB" sz="2800" dirty="0"/>
          </a:p>
          <a:p>
            <a:r>
              <a:rPr lang="en-GB" sz="2800" dirty="0"/>
              <a:t>2) Die </a:t>
            </a:r>
            <a:r>
              <a:rPr lang="en-GB" sz="2800" dirty="0" err="1"/>
              <a:t>Zoologie</a:t>
            </a:r>
            <a:r>
              <a:rPr lang="en-GB" sz="2800" dirty="0"/>
              <a:t> </a:t>
            </a:r>
            <a:r>
              <a:rPr lang="en-GB" sz="2800" dirty="0" err="1"/>
              <a:t>beschreibt</a:t>
            </a:r>
            <a:r>
              <a:rPr lang="en-GB" sz="2800" dirty="0"/>
              <a:t>:</a:t>
            </a:r>
          </a:p>
          <a:p>
            <a:pPr marL="514350" indent="-514350">
              <a:buAutoNum type="alphaLcParenBoth"/>
            </a:pPr>
            <a:r>
              <a:rPr lang="en-GB" sz="2800" dirty="0"/>
              <a:t>Autos  (b) </a:t>
            </a:r>
            <a:r>
              <a:rPr lang="en-GB" sz="2800" dirty="0" err="1"/>
              <a:t>Wissenschaft</a:t>
            </a:r>
            <a:r>
              <a:rPr lang="en-GB" sz="2800" dirty="0"/>
              <a:t>  (c) </a:t>
            </a:r>
            <a:r>
              <a:rPr lang="en-GB" sz="2800" dirty="0" err="1"/>
              <a:t>Tiere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3) Was </a:t>
            </a:r>
            <a:r>
              <a:rPr lang="en-GB" sz="2800" dirty="0" err="1"/>
              <a:t>ist</a:t>
            </a:r>
            <a:r>
              <a:rPr lang="en-GB" sz="2800" dirty="0"/>
              <a:t> der </a:t>
            </a:r>
            <a:r>
              <a:rPr lang="en-GB" sz="2800" dirty="0" err="1"/>
              <a:t>Vorteil</a:t>
            </a:r>
            <a:r>
              <a:rPr lang="en-GB" sz="2800" dirty="0"/>
              <a:t> von Zoos?</a:t>
            </a:r>
          </a:p>
          <a:p>
            <a:r>
              <a:rPr lang="en-GB" sz="2800" dirty="0"/>
              <a:t>(a) </a:t>
            </a:r>
            <a:r>
              <a:rPr lang="en-GB" sz="2800" dirty="0" err="1"/>
              <a:t>Artenschutz</a:t>
            </a:r>
            <a:r>
              <a:rPr lang="en-GB" sz="2800" dirty="0"/>
              <a:t>  (b) </a:t>
            </a:r>
            <a:r>
              <a:rPr lang="en-GB" sz="2800" dirty="0" err="1"/>
              <a:t>Freiheit</a:t>
            </a:r>
            <a:r>
              <a:rPr lang="en-GB" sz="2800" dirty="0"/>
              <a:t>  (c) </a:t>
            </a:r>
            <a:r>
              <a:rPr lang="en-GB" sz="2800" dirty="0" err="1"/>
              <a:t>Käfig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509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Gruppenaktivität</a:t>
            </a:r>
            <a:r>
              <a:rPr lang="en-GB" sz="3600" b="1" dirty="0"/>
              <a:t> - Quiz </a:t>
            </a:r>
            <a:r>
              <a:rPr lang="en-GB" sz="3200" dirty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3" y="1325563"/>
            <a:ext cx="11897139" cy="5327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8B9C-600E-47E0-AA4E-D5E49EBA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8</a:t>
            </a:fld>
            <a:endParaRPr lang="en-GB"/>
          </a:p>
        </p:txBody>
      </p:sp>
      <p:pic>
        <p:nvPicPr>
          <p:cNvPr id="1028" name="Picture 4" descr="Image result for safaripark">
            <a:extLst>
              <a:ext uri="{FF2B5EF4-FFF2-40B4-BE49-F238E27FC236}">
                <a16:creationId xmlns:a16="http://schemas.microsoft.com/office/drawing/2014/main" id="{344A4619-1052-4442-84D3-10FF5DA5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81" y="4452730"/>
            <a:ext cx="4129219" cy="2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45AD9-14E1-42DF-A225-B770195C77BE}"/>
              </a:ext>
            </a:extLst>
          </p:cNvPr>
          <p:cNvSpPr txBox="1"/>
          <p:nvPr/>
        </p:nvSpPr>
        <p:spPr>
          <a:xfrm>
            <a:off x="122583" y="1325562"/>
            <a:ext cx="6463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In </a:t>
            </a:r>
            <a:r>
              <a:rPr lang="en-GB" sz="2800" dirty="0" err="1"/>
              <a:t>welchem</a:t>
            </a:r>
            <a:r>
              <a:rPr lang="en-GB" sz="2800" dirty="0"/>
              <a:t> Land war der </a:t>
            </a:r>
            <a:r>
              <a:rPr lang="en-GB" sz="2800" dirty="0" err="1"/>
              <a:t>erste</a:t>
            </a:r>
            <a:r>
              <a:rPr lang="en-GB" sz="2800" dirty="0"/>
              <a:t> Zoo?</a:t>
            </a:r>
          </a:p>
          <a:p>
            <a:pPr marL="514350" indent="-514350">
              <a:buAutoNum type="alphaLcParenBoth"/>
            </a:pPr>
            <a:r>
              <a:rPr lang="en-GB" sz="2800" dirty="0"/>
              <a:t>Deutschland (b) </a:t>
            </a:r>
            <a:r>
              <a:rPr lang="en-GB" sz="2800" dirty="0" err="1">
                <a:solidFill>
                  <a:srgbClr val="FF0000"/>
                </a:solidFill>
              </a:rPr>
              <a:t>Frankreich</a:t>
            </a:r>
            <a:r>
              <a:rPr lang="en-GB" sz="2800" dirty="0"/>
              <a:t>  (c) USA</a:t>
            </a:r>
          </a:p>
          <a:p>
            <a:pPr marL="514350" indent="-514350">
              <a:buAutoNum type="alphaLcParenBoth"/>
            </a:pPr>
            <a:endParaRPr lang="en-GB" sz="2800" dirty="0"/>
          </a:p>
          <a:p>
            <a:r>
              <a:rPr lang="en-GB" sz="2800" dirty="0"/>
              <a:t>2) Die </a:t>
            </a:r>
            <a:r>
              <a:rPr lang="en-GB" sz="2800" dirty="0" err="1"/>
              <a:t>Zoologie</a:t>
            </a:r>
            <a:r>
              <a:rPr lang="en-GB" sz="2800" dirty="0"/>
              <a:t> </a:t>
            </a:r>
            <a:r>
              <a:rPr lang="en-GB" sz="2800" dirty="0" err="1"/>
              <a:t>beschreibt</a:t>
            </a:r>
            <a:r>
              <a:rPr lang="en-GB" sz="2800" dirty="0"/>
              <a:t>:</a:t>
            </a:r>
          </a:p>
          <a:p>
            <a:pPr marL="514350" indent="-514350">
              <a:buAutoNum type="alphaLcParenBoth"/>
            </a:pPr>
            <a:r>
              <a:rPr lang="en-GB" sz="2800" dirty="0"/>
              <a:t>Autos  (b) </a:t>
            </a:r>
            <a:r>
              <a:rPr lang="en-GB" sz="2800" dirty="0" err="1"/>
              <a:t>Wissenschaft</a:t>
            </a:r>
            <a:r>
              <a:rPr lang="en-GB" sz="2800" dirty="0"/>
              <a:t>  (c) </a:t>
            </a:r>
            <a:r>
              <a:rPr lang="en-GB" sz="2800" dirty="0" err="1">
                <a:solidFill>
                  <a:srgbClr val="FF0000"/>
                </a:solidFill>
              </a:rPr>
              <a:t>Tiere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r>
              <a:rPr lang="en-GB" sz="2800" dirty="0"/>
              <a:t>3) Was </a:t>
            </a:r>
            <a:r>
              <a:rPr lang="en-GB" sz="2800" dirty="0" err="1"/>
              <a:t>ist</a:t>
            </a:r>
            <a:r>
              <a:rPr lang="en-GB" sz="2800" dirty="0"/>
              <a:t> der </a:t>
            </a:r>
            <a:r>
              <a:rPr lang="en-GB" sz="2800" dirty="0" err="1"/>
              <a:t>Vorteil</a:t>
            </a:r>
            <a:r>
              <a:rPr lang="en-GB" sz="2800" dirty="0"/>
              <a:t> von Zoos?</a:t>
            </a:r>
          </a:p>
          <a:p>
            <a:r>
              <a:rPr lang="en-GB" sz="2800" dirty="0"/>
              <a:t>(a) </a:t>
            </a:r>
            <a:r>
              <a:rPr lang="en-GB" sz="2800" dirty="0" err="1">
                <a:solidFill>
                  <a:srgbClr val="FF0000"/>
                </a:solidFill>
              </a:rPr>
              <a:t>Artenschutz</a:t>
            </a:r>
            <a:r>
              <a:rPr lang="en-GB" sz="2800" dirty="0"/>
              <a:t>  (b) </a:t>
            </a:r>
            <a:r>
              <a:rPr lang="en-GB" sz="2800" dirty="0" err="1"/>
              <a:t>Freiheit</a:t>
            </a:r>
            <a:r>
              <a:rPr lang="en-GB" sz="2800" dirty="0"/>
              <a:t>  (c) </a:t>
            </a:r>
            <a:r>
              <a:rPr lang="en-GB" sz="2800" dirty="0" err="1"/>
              <a:t>Käfig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28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Ich lese </a:t>
            </a:r>
            <a:r>
              <a:rPr lang="en-GB" dirty="0" err="1"/>
              <a:t>jetzt</a:t>
            </a:r>
            <a:r>
              <a:rPr lang="en-GB" dirty="0"/>
              <a:t> den Text </a:t>
            </a:r>
            <a:r>
              <a:rPr lang="en-GB" dirty="0" err="1"/>
              <a:t>vor</a:t>
            </a:r>
            <a:r>
              <a:rPr lang="en-GB" dirty="0"/>
              <a:t>. </a:t>
            </a:r>
            <a:r>
              <a:rPr lang="en-GB" dirty="0" err="1"/>
              <a:t>Hört</a:t>
            </a:r>
            <a:r>
              <a:rPr lang="en-GB" dirty="0"/>
              <a:t> gut </a:t>
            </a:r>
            <a:r>
              <a:rPr lang="en-GB" dirty="0" err="1"/>
              <a:t>zu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Während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zuhört</a:t>
            </a:r>
            <a:r>
              <a:rPr lang="en-GB" dirty="0"/>
              <a:t>: </a:t>
            </a:r>
            <a:r>
              <a:rPr lang="en-GB" dirty="0" err="1"/>
              <a:t>Füllt</a:t>
            </a:r>
            <a:r>
              <a:rPr lang="en-GB" dirty="0"/>
              <a:t> die </a:t>
            </a:r>
            <a:r>
              <a:rPr lang="en-GB" dirty="0" err="1"/>
              <a:t>Lücken</a:t>
            </a:r>
            <a:r>
              <a:rPr lang="en-GB" dirty="0"/>
              <a:t> </a:t>
            </a:r>
            <a:r>
              <a:rPr lang="en-GB" dirty="0" err="1"/>
              <a:t>aus.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B8494-E104-4383-8D06-A4969A3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0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2663</Words>
  <Application>Microsoft Office PowerPoint</Application>
  <PresentationFormat>Widescreen</PresentationFormat>
  <Paragraphs>327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Zoo geschlossen</vt:lpstr>
      <vt:lpstr>Was lesen wir heute? Was für ein Text ist das?</vt:lpstr>
      <vt:lpstr>Wir lesen einen Zeitungsartikel!</vt:lpstr>
      <vt:lpstr>PowerPoint Presentation</vt:lpstr>
      <vt:lpstr>PowerPoint Presentation</vt:lpstr>
      <vt:lpstr>Unser Thema – Zoos  </vt:lpstr>
      <vt:lpstr>Gruppenaktivität - Quiz  </vt:lpstr>
      <vt:lpstr>Gruppenaktivität - Quiz  </vt:lpstr>
      <vt:lpstr>PowerPoint Presentation</vt:lpstr>
      <vt:lpstr>Zoo geschlossen </vt:lpstr>
      <vt:lpstr>Zoo geschlossen </vt:lpstr>
      <vt:lpstr>PowerPoint Presentation</vt:lpstr>
      <vt:lpstr>PowerPoint Presentation</vt:lpstr>
      <vt:lpstr>PowerPoint Presentation</vt:lpstr>
      <vt:lpstr>Fragen</vt:lpstr>
      <vt:lpstr>Fragen</vt:lpstr>
      <vt:lpstr>Fragen</vt:lpstr>
      <vt:lpstr>PowerPoint Presentation</vt:lpstr>
      <vt:lpstr>Gruppenaktivität: Titelbild</vt:lpstr>
      <vt:lpstr>Focus on text style – Emotionen im Text</vt:lpstr>
      <vt:lpstr>Textstil: Adjektive und Adverbien  </vt:lpstr>
      <vt:lpstr>PowerPoint Presentation</vt:lpstr>
      <vt:lpstr>PowerPoint Presentation</vt:lpstr>
      <vt:lpstr>Separable verbs – trennbare Verben</vt:lpstr>
      <vt:lpstr>Separable verbs – trennbare Verben</vt:lpstr>
      <vt:lpstr>PowerPoint Presentation</vt:lpstr>
      <vt:lpstr>PowerPoint Presentation</vt:lpstr>
      <vt:lpstr>Wie findet ihr den Text?</vt:lpstr>
      <vt:lpstr>Hausaufgabe</vt:lpstr>
      <vt:lpstr>Hausaufgabe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L’homme qui te ressemble</dc:title>
  <dc:creator>Suzanne Graham</dc:creator>
  <cp:lastModifiedBy>D McLean</cp:lastModifiedBy>
  <cp:revision>370</cp:revision>
  <dcterms:created xsi:type="dcterms:W3CDTF">2017-06-02T13:28:39Z</dcterms:created>
  <dcterms:modified xsi:type="dcterms:W3CDTF">2019-12-10T21:58:41Z</dcterms:modified>
</cp:coreProperties>
</file>