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2" r:id="rId3"/>
    <p:sldId id="353" r:id="rId4"/>
    <p:sldId id="341" r:id="rId5"/>
    <p:sldId id="346" r:id="rId6"/>
    <p:sldId id="347" r:id="rId7"/>
    <p:sldId id="280" r:id="rId8"/>
    <p:sldId id="339" r:id="rId9"/>
    <p:sldId id="321" r:id="rId10"/>
    <p:sldId id="270" r:id="rId11"/>
    <p:sldId id="305" r:id="rId12"/>
    <p:sldId id="298" r:id="rId13"/>
    <p:sldId id="350" r:id="rId14"/>
    <p:sldId id="325" r:id="rId15"/>
    <p:sldId id="354" r:id="rId16"/>
    <p:sldId id="355" r:id="rId17"/>
    <p:sldId id="356" r:id="rId18"/>
    <p:sldId id="357" r:id="rId19"/>
    <p:sldId id="332" r:id="rId20"/>
    <p:sldId id="273" r:id="rId21"/>
    <p:sldId id="333" r:id="rId22"/>
    <p:sldId id="348" r:id="rId23"/>
    <p:sldId id="343" r:id="rId24"/>
    <p:sldId id="344" r:id="rId25"/>
    <p:sldId id="337" r:id="rId26"/>
    <p:sldId id="358" r:id="rId27"/>
    <p:sldId id="345" r:id="rId28"/>
    <p:sldId id="35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738" autoAdjust="0"/>
    <p:restoredTop sz="94660"/>
  </p:normalViewPr>
  <p:slideViewPr>
    <p:cSldViewPr snapToGrid="0">
      <p:cViewPr varScale="1">
        <p:scale>
          <a:sx n="32" d="100"/>
          <a:sy n="32" d="100"/>
        </p:scale>
        <p:origin x="3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93E8-A084-46A9-9ED9-34E7CE23CBF8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05287-FF5A-43B3-B257-BCC369AD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C9C0-9579-4A03-B89C-C1EC0605F9B0}" type="datetime1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1827-2674-4D39-9E16-7BD0E1A9BE20}" type="datetime1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E52-3692-454C-A0FE-013FA31CFAFC}" type="datetime1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2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0D4F-779F-42DD-ADAB-50523BC2952C}" type="datetime1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36CB-7A9E-405A-BDA4-AC86B9C7015C}" type="datetime1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9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89B1-DFEC-4CBA-8C2C-BA2F6560EBCC}" type="datetime1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C33-FC6C-42D0-AD68-E02BB14A5032}" type="datetime1">
              <a:rPr lang="en-GB" smtClean="0"/>
              <a:t>09/01/2020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0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A1CB-8B86-4113-9C66-0179A058BCE7}" type="datetime1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173A-160D-45E2-BCF9-D961CB3703B0}" type="datetime1">
              <a:rPr lang="en-GB" smtClean="0"/>
              <a:t>09/01/2020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7AB7-BA8B-4CC1-BFF2-B6988C063E67}" type="datetime1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BA66-72BC-4D23-97C1-9888B22E02A4}" type="datetime1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8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037AF-0235-4A55-BF7F-299B20EF145F}" type="datetime1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FD67-0BA0-436D-B60D-4690F3A63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P5xN8t6AI" TargetMode="External"/><Relationship Id="rId2" Type="http://schemas.openxmlformats.org/officeDocument/2006/relationships/hyperlink" Target="https://www.youtube.com/watch?v=-vpeJI_Z_a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eilharz.de/expr/hoddis-e.html" TargetMode="External"/><Relationship Id="rId2" Type="http://schemas.openxmlformats.org/officeDocument/2006/relationships/hyperlink" Target="https://en.wikipedia.org/wiki/Weltende_(Jakob_van_Hoddis)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tZv3XROn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eilharz.de/expr/hoddis-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eilharz.de/expr/hoddis-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ilmmachen.de/produktion/vorproduktion/drehbuch-schreibe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Albedo-ukr" TargetMode="External"/><Relationship Id="rId3" Type="http://schemas.openxmlformats.org/officeDocument/2006/relationships/hyperlink" Target="https://en.wikipedia.org/wiki/File:Metropolisposter.jpg" TargetMode="External"/><Relationship Id="rId7" Type="http://schemas.openxmlformats.org/officeDocument/2006/relationships/hyperlink" Target="http://i.wp.pl/a/f/jpeg/26285/110_trcka_holger620.jpeg" TargetMode="External"/><Relationship Id="rId2" Type="http://schemas.openxmlformats.org/officeDocument/2006/relationships/hyperlink" Target="https://commons.wikimedia.org/wiki/Public_dom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n:Anton_Josef_Tr%C4%8Dka" TargetMode="External"/><Relationship Id="rId5" Type="http://schemas.openxmlformats.org/officeDocument/2006/relationships/hyperlink" Target="https://en.wikipedia.org/wiki/public_domain" TargetMode="External"/><Relationship Id="rId10" Type="http://schemas.openxmlformats.org/officeDocument/2006/relationships/hyperlink" Target="https://creativecommons.org/licenses/by-sa/2.5/deed.en" TargetMode="External"/><Relationship Id="rId4" Type="http://schemas.openxmlformats.org/officeDocument/2006/relationships/hyperlink" Target="http://www.katz-heidelberg.de/" TargetMode="External"/><Relationship Id="rId9" Type="http://schemas.openxmlformats.org/officeDocument/2006/relationships/hyperlink" Target="https://en.wikipedia.org/wiki/en:Creative_Comm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PNaaogT8f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PNaaogT8f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PNaaogT8f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CPNaaogT8f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6720"/>
            <a:ext cx="9144000" cy="2387600"/>
          </a:xfrm>
        </p:spPr>
        <p:txBody>
          <a:bodyPr/>
          <a:lstStyle/>
          <a:p>
            <a:r>
              <a:rPr lang="en-GB" sz="6600" b="1" dirty="0" err="1"/>
              <a:t>Weltende</a:t>
            </a:r>
            <a:br>
              <a:rPr lang="en-GB" b="1" dirty="0"/>
            </a:br>
            <a:r>
              <a:rPr lang="en-GB" sz="4800" b="1" dirty="0" err="1"/>
              <a:t>Jakob</a:t>
            </a:r>
            <a:r>
              <a:rPr lang="en-GB" sz="4800" b="1" dirty="0"/>
              <a:t> van </a:t>
            </a:r>
            <a:r>
              <a:rPr lang="en-GB" sz="4800" b="1" dirty="0" err="1"/>
              <a:t>Hoddis</a:t>
            </a:r>
            <a:endParaRPr lang="en-GB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A03E0-093D-45D9-87C9-94088058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8090" y="6492875"/>
            <a:ext cx="2743200" cy="365125"/>
          </a:xfrm>
        </p:spPr>
        <p:txBody>
          <a:bodyPr/>
          <a:lstStyle/>
          <a:p>
            <a:r>
              <a:rPr lang="en-GB" dirty="0"/>
              <a:t>Image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0" y="1458912"/>
            <a:ext cx="4025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9" y="1097130"/>
            <a:ext cx="11542814" cy="4983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Jemand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liest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das </a:t>
            </a:r>
            <a:r>
              <a:rPr lang="en-GB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Gedicht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vor</a:t>
            </a:r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3600" dirty="0" err="1"/>
              <a:t>Hört</a:t>
            </a:r>
            <a:r>
              <a:rPr lang="en-GB" sz="3600" dirty="0"/>
              <a:t> gut </a:t>
            </a:r>
            <a:r>
              <a:rPr lang="en-GB" sz="3600" dirty="0" err="1"/>
              <a:t>zu</a:t>
            </a:r>
            <a:r>
              <a:rPr lang="en-GB" sz="3600" dirty="0"/>
              <a:t>!</a:t>
            </a:r>
          </a:p>
          <a:p>
            <a:pPr marL="0" indent="0">
              <a:buNone/>
            </a:pPr>
            <a:endParaRPr lang="en-GB" sz="3600" dirty="0">
              <a:hlinkClick r:id="rId2"/>
            </a:endParaRPr>
          </a:p>
          <a:p>
            <a:pPr marL="0" indent="0">
              <a:buNone/>
            </a:pPr>
            <a:r>
              <a:rPr lang="en-GB" sz="3600" dirty="0">
                <a:hlinkClick r:id="rId3"/>
              </a:rPr>
              <a:t>https://www.youtube.com/watch?v=DlP5xN8t6AI</a:t>
            </a: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Während</a:t>
            </a:r>
            <a:r>
              <a:rPr lang="en-GB" sz="3600" dirty="0"/>
              <a:t> </a:t>
            </a:r>
            <a:r>
              <a:rPr lang="en-GB" sz="3600" dirty="0" err="1"/>
              <a:t>ihr</a:t>
            </a:r>
            <a:r>
              <a:rPr lang="en-GB" sz="3600" dirty="0"/>
              <a:t> </a:t>
            </a:r>
            <a:r>
              <a:rPr lang="en-GB" sz="3600" dirty="0" err="1"/>
              <a:t>zuhört</a:t>
            </a:r>
            <a:r>
              <a:rPr lang="en-GB" sz="3600" dirty="0"/>
              <a:t>: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Füllt</a:t>
            </a:r>
            <a:r>
              <a:rPr lang="en-GB" sz="3600" dirty="0"/>
              <a:t> die </a:t>
            </a:r>
            <a:r>
              <a:rPr lang="en-GB" sz="3600" dirty="0" err="1"/>
              <a:t>Lücken</a:t>
            </a:r>
            <a:r>
              <a:rPr lang="en-GB" sz="3600" dirty="0"/>
              <a:t> </a:t>
            </a:r>
            <a:r>
              <a:rPr lang="en-GB" sz="3600" dirty="0" err="1"/>
              <a:t>aus.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4DD2A-19E2-400D-A12F-3E74F9CA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0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1" y="106878"/>
            <a:ext cx="11768445" cy="6626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b="1" dirty="0"/>
              <a:t>Weltende</a:t>
            </a:r>
            <a:br>
              <a:rPr lang="de-DE" sz="3200" dirty="0"/>
            </a:br>
            <a:endParaRPr lang="de-DE" sz="3200" dirty="0"/>
          </a:p>
          <a:p>
            <a:pPr marL="0" indent="0">
              <a:buNone/>
            </a:pPr>
            <a:r>
              <a:rPr lang="de-DE" sz="3200" dirty="0"/>
              <a:t>Dem (1)________ fliegt vom spitzen Kopf der (2) ______,</a:t>
            </a:r>
            <a:br>
              <a:rPr lang="de-DE" sz="3200" dirty="0"/>
            </a:br>
            <a:r>
              <a:rPr lang="de-DE" sz="3200" dirty="0"/>
              <a:t>In allen Lüften hallt es wie Geschrei,</a:t>
            </a:r>
            <a:br>
              <a:rPr lang="de-DE" sz="3200" dirty="0"/>
            </a:br>
            <a:r>
              <a:rPr lang="de-DE" sz="3200" dirty="0"/>
              <a:t>Dachdecker (3)__________und gehn entzwei</a:t>
            </a:r>
            <a:br>
              <a:rPr lang="de-DE" sz="3200" dirty="0"/>
            </a:br>
            <a:r>
              <a:rPr lang="de-DE" sz="3200" dirty="0"/>
              <a:t>Und an den Küsten – liest man – (4)_______ die Flut.</a:t>
            </a:r>
            <a:br>
              <a:rPr lang="de-DE" sz="3200" dirty="0"/>
            </a:br>
            <a:r>
              <a:rPr lang="de-DE" sz="3200" dirty="0"/>
              <a:t>Der Sturm ist da, die wilden (5) _________ hupfen</a:t>
            </a:r>
            <a:br>
              <a:rPr lang="de-DE" sz="3200" dirty="0"/>
            </a:br>
            <a:r>
              <a:rPr lang="de-DE" sz="3200" dirty="0"/>
              <a:t>An Land, um dicke Dämme zu zerdrücken.</a:t>
            </a:r>
            <a:br>
              <a:rPr lang="de-DE" sz="3200" dirty="0"/>
            </a:br>
            <a:r>
              <a:rPr lang="de-DE" sz="3200" dirty="0"/>
              <a:t>Die meisten Menschen haben einen (6)_________.</a:t>
            </a:r>
            <a:br>
              <a:rPr lang="de-DE" sz="3200" dirty="0"/>
            </a:br>
            <a:r>
              <a:rPr lang="de-DE" sz="3200" dirty="0"/>
              <a:t>Die Eisenbahnen fallen von den (7) __________.</a:t>
            </a:r>
            <a:endParaRPr lang="en-GB" sz="3200" dirty="0"/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C0093-B558-47F5-88AB-CB9DCC8E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11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752114" y="2815771"/>
            <a:ext cx="2569029" cy="345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</a:rPr>
              <a:t>Meere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</a:rPr>
              <a:t>Schnupfen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</a:rPr>
              <a:t>Brücken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Hut</a:t>
            </a:r>
          </a:p>
          <a:p>
            <a:pPr algn="ctr"/>
            <a:r>
              <a:rPr lang="en-GB" sz="2800" dirty="0" err="1">
                <a:solidFill>
                  <a:schemeClr val="tx1"/>
                </a:solidFill>
              </a:rPr>
              <a:t>stürzen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</a:rPr>
              <a:t>steigt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</a:rPr>
              <a:t>Bürger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8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1" y="106878"/>
            <a:ext cx="11768445" cy="66264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 err="1"/>
              <a:t>Weltende</a:t>
            </a:r>
            <a:r>
              <a:rPr lang="en-GB" sz="4000" b="1" dirty="0"/>
              <a:t> </a:t>
            </a:r>
            <a:endParaRPr lang="en-GB" sz="4000" dirty="0"/>
          </a:p>
          <a:p>
            <a:pPr marL="0" indent="0">
              <a:lnSpc>
                <a:spcPct val="100000"/>
              </a:lnSpc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4000" dirty="0"/>
              <a:t>Dem (1) </a:t>
            </a:r>
            <a:r>
              <a:rPr lang="de-DE" sz="4000" dirty="0">
                <a:solidFill>
                  <a:srgbClr val="FF0000"/>
                </a:solidFill>
              </a:rPr>
              <a:t>Bürger</a:t>
            </a:r>
            <a:r>
              <a:rPr lang="de-DE" sz="4000" dirty="0"/>
              <a:t> fliegt vom spitzen Kopf der </a:t>
            </a:r>
            <a:r>
              <a:rPr lang="de-DE" sz="4000" dirty="0">
                <a:solidFill>
                  <a:srgbClr val="FF0000"/>
                </a:solidFill>
              </a:rPr>
              <a:t>Hut</a:t>
            </a:r>
            <a:r>
              <a:rPr lang="de-DE" sz="4000" dirty="0"/>
              <a:t>,</a:t>
            </a:r>
            <a:br>
              <a:rPr lang="de-DE" sz="4000" dirty="0"/>
            </a:br>
            <a:r>
              <a:rPr lang="de-DE" sz="4000" dirty="0"/>
              <a:t>In allen Lüften hallt es wie Geschrei,</a:t>
            </a:r>
            <a:br>
              <a:rPr lang="de-DE" sz="4000" dirty="0"/>
            </a:br>
            <a:r>
              <a:rPr lang="de-DE" sz="4000" dirty="0"/>
              <a:t>Dachdecker (2) </a:t>
            </a:r>
            <a:r>
              <a:rPr lang="de-DE" sz="4000" dirty="0">
                <a:solidFill>
                  <a:srgbClr val="FF0000"/>
                </a:solidFill>
              </a:rPr>
              <a:t>stürzen</a:t>
            </a:r>
            <a:r>
              <a:rPr lang="de-DE" sz="4000" dirty="0"/>
              <a:t> ab und gehn entzwei</a:t>
            </a:r>
            <a:br>
              <a:rPr lang="de-DE" sz="4000" dirty="0"/>
            </a:br>
            <a:r>
              <a:rPr lang="de-DE" sz="4000" dirty="0"/>
              <a:t>Und an den Küsten – liest man – (3) </a:t>
            </a:r>
            <a:r>
              <a:rPr lang="de-DE" sz="4000" dirty="0">
                <a:solidFill>
                  <a:srgbClr val="FF0000"/>
                </a:solidFill>
              </a:rPr>
              <a:t>steigt</a:t>
            </a:r>
            <a:r>
              <a:rPr lang="de-DE" sz="4000" dirty="0"/>
              <a:t> die Flut.</a:t>
            </a:r>
            <a:br>
              <a:rPr lang="de-DE" sz="4000" dirty="0"/>
            </a:br>
            <a:r>
              <a:rPr lang="de-DE" sz="4000" dirty="0"/>
              <a:t>Der Sturm ist da, die wilden (4) </a:t>
            </a:r>
            <a:r>
              <a:rPr lang="de-DE" sz="4000" dirty="0">
                <a:solidFill>
                  <a:srgbClr val="FF0000"/>
                </a:solidFill>
              </a:rPr>
              <a:t>Meere </a:t>
            </a:r>
            <a:r>
              <a:rPr lang="de-DE" sz="4000" dirty="0"/>
              <a:t>hupfen</a:t>
            </a:r>
            <a:br>
              <a:rPr lang="de-DE" sz="4000" dirty="0"/>
            </a:br>
            <a:r>
              <a:rPr lang="de-DE" sz="4000" dirty="0"/>
              <a:t>An Land, um dicke Dämme zu zerdrücken.</a:t>
            </a:r>
            <a:br>
              <a:rPr lang="de-DE" sz="4000" dirty="0"/>
            </a:br>
            <a:r>
              <a:rPr lang="de-DE" sz="4000" dirty="0"/>
              <a:t>Die meisten Menschen haben einen (5) </a:t>
            </a:r>
            <a:r>
              <a:rPr lang="de-DE" sz="4000" dirty="0">
                <a:solidFill>
                  <a:srgbClr val="FF0000"/>
                </a:solidFill>
              </a:rPr>
              <a:t>Schnupfen.</a:t>
            </a:r>
            <a:br>
              <a:rPr lang="de-DE" sz="4000" dirty="0"/>
            </a:br>
            <a:r>
              <a:rPr lang="de-DE" sz="4000" dirty="0"/>
              <a:t>Die Eisenbahnen fallen von den (6) </a:t>
            </a:r>
            <a:r>
              <a:rPr lang="de-DE" sz="4000" dirty="0">
                <a:solidFill>
                  <a:srgbClr val="FF0000"/>
                </a:solidFill>
              </a:rPr>
              <a:t>Brücken.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FE641-9802-4A70-B93F-6DB742DB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6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13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0" y="18819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Welche</a:t>
            </a:r>
            <a:r>
              <a:rPr lang="en-US" sz="2400" b="1" dirty="0"/>
              <a:t> </a:t>
            </a:r>
            <a:r>
              <a:rPr lang="en-GB" sz="2400" b="1" dirty="0" err="1"/>
              <a:t>Übersetzung</a:t>
            </a:r>
            <a:r>
              <a:rPr lang="en-US" sz="2400" b="1" dirty="0"/>
              <a:t> </a:t>
            </a:r>
            <a:r>
              <a:rPr lang="en-US" sz="2400" b="1" dirty="0" err="1"/>
              <a:t>ist</a:t>
            </a:r>
            <a:r>
              <a:rPr lang="en-US" sz="2400" b="1" dirty="0"/>
              <a:t> am </a:t>
            </a:r>
            <a:r>
              <a:rPr lang="en-US" sz="2400" b="1" dirty="0" err="1"/>
              <a:t>besten</a:t>
            </a:r>
            <a:r>
              <a:rPr lang="en-US" sz="2400" b="1" dirty="0"/>
              <a:t>? </a:t>
            </a:r>
            <a:r>
              <a:rPr lang="en-US" sz="2400" b="1" dirty="0" err="1"/>
              <a:t>Warum</a:t>
            </a:r>
            <a:r>
              <a:rPr lang="en-US" sz="2400" b="1" dirty="0"/>
              <a:t>?</a:t>
            </a:r>
          </a:p>
          <a:p>
            <a:r>
              <a:rPr lang="en-GB" sz="2400" dirty="0" err="1"/>
              <a:t>Übersetzung</a:t>
            </a:r>
            <a:r>
              <a:rPr lang="en-GB" sz="2400" dirty="0"/>
              <a:t> </a:t>
            </a:r>
            <a:r>
              <a:rPr lang="en-US" sz="2400" dirty="0"/>
              <a:t>X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besser</a:t>
            </a:r>
            <a:r>
              <a:rPr lang="en-US" sz="2400" dirty="0"/>
              <a:t>, </a:t>
            </a:r>
            <a:r>
              <a:rPr lang="en-US" sz="2400" dirty="0" err="1"/>
              <a:t>weil</a:t>
            </a:r>
            <a:r>
              <a:rPr lang="en-US" sz="2400" dirty="0"/>
              <a:t> </a:t>
            </a:r>
            <a:r>
              <a:rPr lang="en-US" sz="2400" dirty="0" err="1"/>
              <a:t>sie</a:t>
            </a:r>
            <a:r>
              <a:rPr lang="en-US" sz="2400" dirty="0"/>
              <a:t> das Chaos </a:t>
            </a:r>
            <a:r>
              <a:rPr lang="en-US" sz="2400" dirty="0" err="1"/>
              <a:t>besser</a:t>
            </a:r>
            <a:r>
              <a:rPr lang="en-US" sz="2400" dirty="0"/>
              <a:t> </a:t>
            </a:r>
            <a:r>
              <a:rPr lang="en-US" sz="2400" dirty="0" err="1"/>
              <a:t>darstellt</a:t>
            </a:r>
            <a:r>
              <a:rPr lang="en-US" sz="2400" dirty="0"/>
              <a:t> (conveys the sense of chaos better)</a:t>
            </a:r>
            <a:r>
              <a:rPr lang="en-GB" sz="2400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2101242"/>
            <a:ext cx="5303451" cy="274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Weltende</a:t>
            </a:r>
          </a:p>
          <a:p>
            <a:pPr marL="0" indent="0">
              <a:buNone/>
            </a:pPr>
            <a:r>
              <a:rPr lang="de-DE" sz="2000" dirty="0"/>
              <a:t>Dem Bürger fliegt vom spitzen Kopf der Hut,</a:t>
            </a:r>
            <a:br>
              <a:rPr lang="de-DE" sz="2000" dirty="0"/>
            </a:br>
            <a:r>
              <a:rPr lang="de-DE" sz="2000" dirty="0"/>
              <a:t>In allen Lüften hallt es wie Geschrei,</a:t>
            </a:r>
            <a:br>
              <a:rPr lang="de-DE" sz="2000" dirty="0"/>
            </a:br>
            <a:r>
              <a:rPr lang="de-DE" sz="2000" dirty="0"/>
              <a:t>Dachdecker stürzen ab und gehn entzwei</a:t>
            </a:r>
            <a:br>
              <a:rPr lang="de-DE" sz="2000" dirty="0"/>
            </a:br>
            <a:r>
              <a:rPr lang="de-DE" sz="2000" dirty="0"/>
              <a:t>Und an den Küsten – liest man – steigt die Flut.</a:t>
            </a:r>
            <a:br>
              <a:rPr lang="de-DE" sz="2000" dirty="0"/>
            </a:br>
            <a:r>
              <a:rPr lang="de-DE" sz="2000" dirty="0"/>
              <a:t>Der Sturm ist da, die wilden Meere hupfen</a:t>
            </a:r>
            <a:br>
              <a:rPr lang="de-DE" sz="2000" dirty="0"/>
            </a:br>
            <a:r>
              <a:rPr lang="de-DE" sz="2000" dirty="0"/>
              <a:t>An Land, um dicke Dämme zu zerdrücken.</a:t>
            </a:r>
            <a:br>
              <a:rPr lang="de-DE" sz="2000" dirty="0"/>
            </a:br>
            <a:r>
              <a:rPr lang="de-DE" sz="2000" dirty="0"/>
              <a:t>Die meisten Menschen haben einen Schnupfen.</a:t>
            </a:r>
            <a:br>
              <a:rPr lang="de-DE" sz="2000" dirty="0"/>
            </a:br>
            <a:r>
              <a:rPr lang="de-DE" sz="2000" dirty="0"/>
              <a:t>Die Eisenbahnen fallen von den Brücken.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EC7929-6982-461F-BE77-2A32C6226082}"/>
              </a:ext>
            </a:extLst>
          </p:cNvPr>
          <p:cNvSpPr/>
          <p:nvPr/>
        </p:nvSpPr>
        <p:spPr>
          <a:xfrm>
            <a:off x="5303451" y="1234968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GB" b="1" dirty="0"/>
              <a:t>The end of the world</a:t>
            </a:r>
            <a:endParaRPr lang="en-GB" dirty="0"/>
          </a:p>
          <a:p>
            <a:r>
              <a:rPr lang="en-US" dirty="0"/>
              <a:t>From the citizen’s pointy head the hat flies.</a:t>
            </a:r>
          </a:p>
          <a:p>
            <a:r>
              <a:rPr lang="en-US" dirty="0"/>
              <a:t>In all quarters resounds a hullaballoo.</a:t>
            </a:r>
            <a:br>
              <a:rPr lang="en-GB" dirty="0"/>
            </a:br>
            <a:r>
              <a:rPr lang="en-GB" dirty="0"/>
              <a:t>Roofers are crashing down and breaking apart.</a:t>
            </a:r>
            <a:br>
              <a:rPr lang="en-GB" dirty="0"/>
            </a:br>
            <a:r>
              <a:rPr lang="en-GB" dirty="0"/>
              <a:t>And on the coasts – one reads – the flood is rising.</a:t>
            </a:r>
            <a:br>
              <a:rPr lang="en-GB" dirty="0"/>
            </a:br>
            <a:r>
              <a:rPr lang="en-GB" dirty="0"/>
              <a:t>The storm is here, rough seas are hopping</a:t>
            </a:r>
            <a:br>
              <a:rPr lang="en-GB" dirty="0"/>
            </a:br>
            <a:r>
              <a:rPr lang="en-GB" dirty="0"/>
              <a:t>Upon the land, thick dams to crush.</a:t>
            </a:r>
            <a:br>
              <a:rPr lang="en-GB" dirty="0"/>
            </a:br>
            <a:r>
              <a:rPr lang="en-GB" dirty="0"/>
              <a:t>Most people are having colds.</a:t>
            </a:r>
            <a:br>
              <a:rPr lang="en-GB" dirty="0"/>
            </a:br>
            <a:r>
              <a:rPr lang="en-GB" dirty="0"/>
              <a:t>The railroad trains are falling off bridges.</a:t>
            </a:r>
          </a:p>
          <a:p>
            <a:r>
              <a:rPr lang="en-GB" sz="1000" dirty="0"/>
              <a:t>Adapted from a translation </a:t>
            </a:r>
            <a:r>
              <a:rPr lang="fr-FR" sz="1000" u="sng" dirty="0" err="1">
                <a:hlinkClick r:id="rId2"/>
              </a:rPr>
              <a:t>Natias</a:t>
            </a:r>
            <a:r>
              <a:rPr lang="fr-FR" sz="1000" u="sng" dirty="0">
                <a:hlinkClick r:id="rId2"/>
              </a:rPr>
              <a:t> </a:t>
            </a:r>
            <a:r>
              <a:rPr lang="fr-FR" sz="1000" u="sng" dirty="0" err="1">
                <a:hlinkClick r:id="rId2"/>
              </a:rPr>
              <a:t>Neutert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399" y="4118789"/>
            <a:ext cx="53858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 World's End</a:t>
            </a:r>
          </a:p>
          <a:p>
            <a:r>
              <a:rPr lang="en-GB" dirty="0"/>
              <a:t>The hat flies off the citizen's pointed head.</a:t>
            </a:r>
            <a:br>
              <a:rPr lang="en-GB" dirty="0"/>
            </a:br>
            <a:r>
              <a:rPr lang="en-GB" dirty="0"/>
              <a:t>There's an echo of screams and shouts in the air.</a:t>
            </a:r>
            <a:br>
              <a:rPr lang="en-GB" dirty="0"/>
            </a:br>
            <a:r>
              <a:rPr lang="en-GB" dirty="0"/>
              <a:t>Roofers are crashing and breaking in two.</a:t>
            </a:r>
            <a:br>
              <a:rPr lang="en-GB" dirty="0"/>
            </a:br>
            <a:r>
              <a:rPr lang="en-GB" dirty="0"/>
              <a:t>Along the coast, the papers say, the flood is rising.</a:t>
            </a:r>
          </a:p>
          <a:p>
            <a:r>
              <a:rPr lang="en-GB" dirty="0"/>
              <a:t>The storm is here, wild oceans are hopping</a:t>
            </a:r>
            <a:br>
              <a:rPr lang="en-GB" dirty="0"/>
            </a:br>
            <a:r>
              <a:rPr lang="en-GB" dirty="0"/>
              <a:t>ashore to crush big fat embankments.</a:t>
            </a:r>
            <a:br>
              <a:rPr lang="en-GB" dirty="0"/>
            </a:br>
            <a:r>
              <a:rPr lang="en-GB" dirty="0"/>
              <a:t>Most people have a runny nose and sniffle,</a:t>
            </a:r>
            <a:br>
              <a:rPr lang="en-GB" dirty="0"/>
            </a:br>
            <a:r>
              <a:rPr lang="en-GB" dirty="0"/>
              <a:t>and trains are falling off the bridges</a:t>
            </a:r>
            <a:endParaRPr lang="en-US" b="1" i="1" dirty="0"/>
          </a:p>
          <a:p>
            <a:r>
              <a:rPr lang="fr-FR" sz="1000" dirty="0" err="1"/>
              <a:t>Adapted</a:t>
            </a:r>
            <a:r>
              <a:rPr lang="fr-FR" sz="1000" dirty="0"/>
              <a:t> </a:t>
            </a:r>
            <a:r>
              <a:rPr lang="fr-FR" sz="1000" dirty="0" err="1"/>
              <a:t>from</a:t>
            </a:r>
            <a:r>
              <a:rPr lang="fr-FR" sz="1000" dirty="0"/>
              <a:t> a translation by </a:t>
            </a:r>
            <a:r>
              <a:rPr lang="fr-FR" sz="1000" dirty="0">
                <a:hlinkClick r:id="rId3"/>
              </a:rPr>
              <a:t>Johannes </a:t>
            </a:r>
            <a:r>
              <a:rPr lang="fr-FR" sz="1000" dirty="0" err="1">
                <a:hlinkClick r:id="rId3"/>
              </a:rPr>
              <a:t>Beilharz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764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85" y="106878"/>
            <a:ext cx="11768445" cy="66264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br>
              <a:rPr lang="en-GB" sz="2000" dirty="0"/>
            </a:br>
            <a:endParaRPr lang="en-GB" sz="18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9FC78B-B0A2-461A-B029-8F5BE6B26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1199"/>
              </p:ext>
            </p:extLst>
          </p:nvPr>
        </p:nvGraphicFramePr>
        <p:xfrm>
          <a:off x="228385" y="1090862"/>
          <a:ext cx="11125415" cy="5253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0739">
                  <a:extLst>
                    <a:ext uri="{9D8B030D-6E8A-4147-A177-3AD203B41FA5}">
                      <a16:colId xmlns:a16="http://schemas.microsoft.com/office/drawing/2014/main" val="2268260932"/>
                    </a:ext>
                  </a:extLst>
                </a:gridCol>
                <a:gridCol w="4304676">
                  <a:extLst>
                    <a:ext uri="{9D8B030D-6E8A-4147-A177-3AD203B41FA5}">
                      <a16:colId xmlns:a16="http://schemas.microsoft.com/office/drawing/2014/main" val="3311726138"/>
                    </a:ext>
                  </a:extLst>
                </a:gridCol>
              </a:tblGrid>
              <a:tr h="1078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err="1"/>
                        <a:t>Welche</a:t>
                      </a:r>
                      <a:r>
                        <a:rPr lang="en-GB" sz="2800" b="1" dirty="0"/>
                        <a:t> </a:t>
                      </a:r>
                      <a:r>
                        <a:rPr lang="en-GB" sz="2800" b="1" dirty="0" err="1"/>
                        <a:t>Emotionen</a:t>
                      </a:r>
                      <a:r>
                        <a:rPr lang="en-GB" sz="2800" b="1" dirty="0"/>
                        <a:t> </a:t>
                      </a:r>
                      <a:r>
                        <a:rPr lang="en-GB" sz="2800" b="1" dirty="0" err="1"/>
                        <a:t>habt</a:t>
                      </a:r>
                      <a:r>
                        <a:rPr lang="en-GB" sz="2800" b="1" dirty="0"/>
                        <a:t> </a:t>
                      </a:r>
                      <a:r>
                        <a:rPr lang="en-GB" sz="2800" b="1" dirty="0" err="1"/>
                        <a:t>ihr</a:t>
                      </a:r>
                      <a:r>
                        <a:rPr lang="en-GB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800" b="1" dirty="0" err="1"/>
                        <a:t>positiv</a:t>
                      </a:r>
                      <a:r>
                        <a:rPr lang="en-GB" sz="2800" b="1" dirty="0"/>
                        <a:t>, </a:t>
                      </a:r>
                      <a:r>
                        <a:rPr lang="en-GB" sz="2800" b="1" dirty="0" err="1"/>
                        <a:t>negativ</a:t>
                      </a:r>
                      <a:r>
                        <a:rPr lang="en-GB" sz="2800" b="1" dirty="0"/>
                        <a:t>, neutral,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GB" sz="2800" b="1" dirty="0" err="1"/>
                        <a:t>pessimistisch</a:t>
                      </a:r>
                      <a:r>
                        <a:rPr lang="en-GB" sz="2800" b="1" dirty="0"/>
                        <a:t>, </a:t>
                      </a:r>
                      <a:r>
                        <a:rPr lang="en-GB" sz="2800" b="1" dirty="0" err="1"/>
                        <a:t>optimistisch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59997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Dem Bürger fliegt vom spitzen Kopf der Hut,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148662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In allen Lüften hallt es wie Geschrei,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3745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Dachdecker stürzen ab und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</a:rPr>
                        <a:t>gehn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 entzwei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409598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Und an den Küsten – liest man – steigt die Flut.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890301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Der Sturm ist da, die wilden Meere hupfen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27486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An Land, um dicke Dämme zu zerdrücken.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972594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Die meisten Menschen haben einen Schnupfen.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76603"/>
                  </a:ext>
                </a:extLst>
              </a:tr>
              <a:tr h="52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Die Eisenbahnen fallen von den Brücken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B91228-2D83-4CC2-84BE-2DEE8B9F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7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0677939" cy="732126"/>
          </a:xfrm>
        </p:spPr>
        <p:txBody>
          <a:bodyPr>
            <a:normAutofit/>
          </a:bodyPr>
          <a:lstStyle/>
          <a:p>
            <a:r>
              <a:rPr lang="en-GB" sz="3200" b="1" dirty="0"/>
              <a:t>Focus on language: The present tense</a:t>
            </a:r>
          </a:p>
        </p:txBody>
      </p:sp>
      <p:sp>
        <p:nvSpPr>
          <p:cNvPr id="6" name="AutoShape 2" descr="Image result for laugh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A0A75-65D9-48E0-8671-E136F8B4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15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31785E-06D0-4B2D-8CE2-80D03C9002FF}"/>
              </a:ext>
            </a:extLst>
          </p:cNvPr>
          <p:cNvSpPr/>
          <p:nvPr/>
        </p:nvSpPr>
        <p:spPr>
          <a:xfrm>
            <a:off x="291830" y="1342417"/>
            <a:ext cx="79744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railway trains are falling off the bridges.</a:t>
            </a:r>
          </a:p>
          <a:p>
            <a:endParaRPr lang="en-US" sz="2800" dirty="0"/>
          </a:p>
          <a:p>
            <a:r>
              <a:rPr lang="en-US" sz="2800" dirty="0"/>
              <a:t>Auf Deutsch?</a:t>
            </a:r>
          </a:p>
          <a:p>
            <a:endParaRPr lang="en-US" sz="2800" dirty="0"/>
          </a:p>
          <a:p>
            <a:r>
              <a:rPr lang="en-US" sz="2800" dirty="0"/>
              <a:t>(1) </a:t>
            </a:r>
            <a:r>
              <a:rPr lang="de-DE" sz="2800" dirty="0"/>
              <a:t>Die Eisenbahnen sind von den Brücken fallend.</a:t>
            </a:r>
            <a:endParaRPr lang="en-US" sz="2800" dirty="0"/>
          </a:p>
          <a:p>
            <a:endParaRPr lang="en-US" sz="2800" dirty="0"/>
          </a:p>
          <a:p>
            <a:r>
              <a:rPr lang="de-DE" sz="2800" dirty="0"/>
              <a:t>(2) Die Eisenbahnen fallen von den Brücken.</a:t>
            </a:r>
          </a:p>
          <a:p>
            <a:endParaRPr lang="de-DE" sz="2800" dirty="0"/>
          </a:p>
          <a:p>
            <a:r>
              <a:rPr lang="de-DE" sz="2800" dirty="0"/>
              <a:t>(3) Die Eisenbahnen fielen von den Brücken.</a:t>
            </a:r>
            <a:endParaRPr lang="en-US" sz="2800" dirty="0"/>
          </a:p>
          <a:p>
            <a:endParaRPr lang="en-US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014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laugh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A0A75-65D9-48E0-8671-E136F8B4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16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31785E-06D0-4B2D-8CE2-80D03C9002FF}"/>
              </a:ext>
            </a:extLst>
          </p:cNvPr>
          <p:cNvSpPr/>
          <p:nvPr/>
        </p:nvSpPr>
        <p:spPr>
          <a:xfrm>
            <a:off x="0" y="3247807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railway trains are falling off the bridges.</a:t>
            </a:r>
          </a:p>
          <a:p>
            <a:endParaRPr lang="en-US" sz="2800" dirty="0"/>
          </a:p>
          <a:p>
            <a:r>
              <a:rPr lang="en-US" sz="2800" dirty="0"/>
              <a:t>(1) </a:t>
            </a:r>
            <a:r>
              <a:rPr lang="de-DE" sz="2800" dirty="0"/>
              <a:t>Die Eisenbahnen sind von den Brücken fallend. – </a:t>
            </a:r>
            <a:r>
              <a:rPr lang="de-DE" sz="2800" b="1" dirty="0">
                <a:solidFill>
                  <a:srgbClr val="FF0000"/>
                </a:solidFill>
              </a:rPr>
              <a:t>No progressive in German!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de-DE" sz="2800" b="1" dirty="0">
                <a:solidFill>
                  <a:srgbClr val="00B050"/>
                </a:solidFill>
              </a:rPr>
              <a:t>(2) Die Eisenbahnen fallen von den Brücken. </a:t>
            </a:r>
            <a:r>
              <a:rPr lang="de-DE" sz="2800" dirty="0"/>
              <a:t>–</a:t>
            </a:r>
            <a:r>
              <a:rPr lang="de-DE" sz="2800" b="1" dirty="0">
                <a:solidFill>
                  <a:srgbClr val="00B050"/>
                </a:solidFill>
              </a:rPr>
              <a:t> simple present -&gt; correct</a:t>
            </a:r>
          </a:p>
          <a:p>
            <a:endParaRPr lang="de-DE" sz="2800" dirty="0"/>
          </a:p>
          <a:p>
            <a:r>
              <a:rPr lang="de-DE" sz="2800" dirty="0"/>
              <a:t>(3) Die Eisenbahnen fielen von den Brücken. – simple past</a:t>
            </a:r>
            <a:endParaRPr lang="en-GB" sz="2800" dirty="0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DE35F879-8359-4013-A21E-20A2E9F005A5}"/>
              </a:ext>
            </a:extLst>
          </p:cNvPr>
          <p:cNvSpPr/>
          <p:nvPr/>
        </p:nvSpPr>
        <p:spPr>
          <a:xfrm>
            <a:off x="1303507" y="4081273"/>
            <a:ext cx="1984441" cy="6984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38078-72DC-4D78-8A8A-B2869A678B02}"/>
              </a:ext>
            </a:extLst>
          </p:cNvPr>
          <p:cNvSpPr txBox="1"/>
          <p:nvPr/>
        </p:nvSpPr>
        <p:spPr>
          <a:xfrm>
            <a:off x="6248400" y="1286478"/>
            <a:ext cx="3925758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He falls.  &amp;  He is falling.</a:t>
            </a:r>
          </a:p>
          <a:p>
            <a:endParaRPr lang="en-GB" sz="2800" dirty="0"/>
          </a:p>
          <a:p>
            <a:r>
              <a:rPr lang="en-GB" sz="2800" dirty="0"/>
              <a:t>               </a:t>
            </a:r>
            <a:r>
              <a:rPr lang="en-GB" sz="2800" dirty="0" err="1"/>
              <a:t>Er</a:t>
            </a:r>
            <a:r>
              <a:rPr lang="en-GB" sz="2800" dirty="0"/>
              <a:t> </a:t>
            </a:r>
            <a:r>
              <a:rPr lang="en-GB" sz="2800" dirty="0" err="1"/>
              <a:t>fällt</a:t>
            </a:r>
            <a:r>
              <a:rPr lang="en-GB" sz="2800" dirty="0"/>
              <a:t>.</a:t>
            </a:r>
            <a:endParaRPr lang="en-GB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3DC3E4C-4270-4A28-91F0-CD1148BC48BA}"/>
              </a:ext>
            </a:extLst>
          </p:cNvPr>
          <p:cNvSpPr/>
          <p:nvPr/>
        </p:nvSpPr>
        <p:spPr>
          <a:xfrm rot="5400000">
            <a:off x="7840162" y="662721"/>
            <a:ext cx="334646" cy="2420693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C62FF-6533-4C3A-A76A-05CCBBE0F3BC}"/>
              </a:ext>
            </a:extLst>
          </p:cNvPr>
          <p:cNvSpPr txBox="1"/>
          <p:nvPr/>
        </p:nvSpPr>
        <p:spPr>
          <a:xfrm>
            <a:off x="119207" y="185917"/>
            <a:ext cx="11953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English</a:t>
            </a:r>
            <a:r>
              <a:rPr lang="en-GB" sz="2800" dirty="0"/>
              <a:t>: a </a:t>
            </a:r>
            <a:r>
              <a:rPr lang="en-GB" sz="2800" b="1" dirty="0">
                <a:solidFill>
                  <a:srgbClr val="00B050"/>
                </a:solidFill>
              </a:rPr>
              <a:t>simple present </a:t>
            </a:r>
            <a:r>
              <a:rPr lang="en-GB" sz="2800" dirty="0"/>
              <a:t>(</a:t>
            </a:r>
            <a:r>
              <a:rPr lang="en-GB" sz="2800" i="1" dirty="0"/>
              <a:t>falls</a:t>
            </a:r>
            <a:r>
              <a:rPr lang="en-GB" sz="2800" dirty="0"/>
              <a:t>) &amp; a </a:t>
            </a:r>
            <a:r>
              <a:rPr lang="en-GB" sz="2800" b="1" dirty="0">
                <a:solidFill>
                  <a:srgbClr val="FF0000"/>
                </a:solidFill>
              </a:rPr>
              <a:t>progressive form </a:t>
            </a:r>
            <a:r>
              <a:rPr lang="en-GB" sz="2800" dirty="0"/>
              <a:t>(</a:t>
            </a:r>
            <a:r>
              <a:rPr lang="en-GB" sz="2800" i="1" dirty="0"/>
              <a:t>is falling</a:t>
            </a:r>
            <a:r>
              <a:rPr lang="en-GB" sz="2800" dirty="0"/>
              <a:t>)</a:t>
            </a:r>
          </a:p>
          <a:p>
            <a:r>
              <a:rPr lang="en-GB" sz="2800" dirty="0"/>
              <a:t>The progressive describes actions / scenes that are currently in progress.</a:t>
            </a:r>
          </a:p>
          <a:p>
            <a:r>
              <a:rPr lang="en-GB" sz="2800" b="1" dirty="0"/>
              <a:t>German</a:t>
            </a:r>
            <a:r>
              <a:rPr lang="en-GB" sz="2800" dirty="0"/>
              <a:t>: only has the </a:t>
            </a:r>
            <a:r>
              <a:rPr lang="en-GB" sz="2800" b="1" dirty="0">
                <a:solidFill>
                  <a:srgbClr val="00B050"/>
                </a:solidFill>
              </a:rPr>
              <a:t>simple present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923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17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6464" y="188192"/>
            <a:ext cx="1201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Finde</a:t>
            </a:r>
            <a:r>
              <a:rPr lang="en-US" sz="2800" b="1" dirty="0"/>
              <a:t> </a:t>
            </a:r>
            <a:r>
              <a:rPr lang="en-US" sz="2800" b="1" dirty="0" err="1"/>
              <a:t>Beispiele</a:t>
            </a:r>
            <a:r>
              <a:rPr lang="en-US" sz="2800" b="1" dirty="0"/>
              <a:t> </a:t>
            </a:r>
            <a:r>
              <a:rPr lang="en-US" sz="2800" b="1" dirty="0" err="1"/>
              <a:t>im</a:t>
            </a:r>
            <a:r>
              <a:rPr lang="en-US" sz="2800" b="1" dirty="0"/>
              <a:t> Text: </a:t>
            </a:r>
            <a:r>
              <a:rPr lang="en-US" sz="2800" b="1" dirty="0">
                <a:solidFill>
                  <a:srgbClr val="FF0000"/>
                </a:solidFill>
              </a:rPr>
              <a:t>English progressive (is doing) </a:t>
            </a:r>
            <a:r>
              <a:rPr lang="en-US" sz="2800" b="1" dirty="0"/>
              <a:t>-&gt; </a:t>
            </a:r>
            <a:r>
              <a:rPr lang="en-US" sz="2800" b="1" dirty="0">
                <a:solidFill>
                  <a:srgbClr val="00B050"/>
                </a:solidFill>
              </a:rPr>
              <a:t>German simple present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425865"/>
            <a:ext cx="5544766" cy="4149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Weltende</a:t>
            </a:r>
          </a:p>
          <a:p>
            <a:pPr marL="0" indent="0">
              <a:buNone/>
            </a:pPr>
            <a:r>
              <a:rPr lang="de-DE" sz="2400" dirty="0"/>
              <a:t>Dem Bürger fliegt vom spitzen Kopf der Hut,</a:t>
            </a:r>
            <a:br>
              <a:rPr lang="de-DE" sz="2400" dirty="0"/>
            </a:br>
            <a:r>
              <a:rPr lang="de-DE" sz="2400" dirty="0"/>
              <a:t>In allen Lüften hallt es wie Geschrei,</a:t>
            </a:r>
            <a:br>
              <a:rPr lang="de-DE" sz="2400" dirty="0"/>
            </a:br>
            <a:r>
              <a:rPr lang="de-DE" sz="2400" dirty="0"/>
              <a:t>Dachdecker stürzen ab und gehn entzwei</a:t>
            </a:r>
            <a:br>
              <a:rPr lang="de-DE" sz="2400" dirty="0"/>
            </a:br>
            <a:r>
              <a:rPr lang="de-DE" sz="2400" dirty="0"/>
              <a:t>Und an den Küsten – liest man – steigt die Flut.</a:t>
            </a:r>
            <a:br>
              <a:rPr lang="de-DE" sz="2400" dirty="0"/>
            </a:br>
            <a:r>
              <a:rPr lang="de-DE" sz="2400" dirty="0"/>
              <a:t>Der Sturm ist da, die wilden Meere hupfen</a:t>
            </a:r>
            <a:br>
              <a:rPr lang="de-DE" sz="2400" dirty="0"/>
            </a:br>
            <a:r>
              <a:rPr lang="de-DE" sz="2400" dirty="0"/>
              <a:t>An Land, um dicke Dämme zu zerdrücken.</a:t>
            </a:r>
            <a:br>
              <a:rPr lang="de-DE" sz="2400" dirty="0"/>
            </a:br>
            <a:r>
              <a:rPr lang="de-DE" sz="2400" dirty="0"/>
              <a:t>Die meisten Menschen haben einen Schnupfen.</a:t>
            </a:r>
            <a:br>
              <a:rPr lang="de-DE" sz="2400" dirty="0"/>
            </a:br>
            <a:r>
              <a:rPr lang="de-DE" sz="2400" dirty="0"/>
              <a:t>Die Eisenbahnen fallen von den Brücken.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1EC78-37ED-43E5-A382-A9D0D79C4E98}"/>
              </a:ext>
            </a:extLst>
          </p:cNvPr>
          <p:cNvSpPr txBox="1"/>
          <p:nvPr/>
        </p:nvSpPr>
        <p:spPr>
          <a:xfrm>
            <a:off x="5544766" y="1093371"/>
            <a:ext cx="6530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World’s End</a:t>
            </a:r>
            <a:br>
              <a:rPr lang="en-GB" sz="2400" dirty="0"/>
            </a:br>
            <a:r>
              <a:rPr lang="en-GB" sz="2400" dirty="0"/>
              <a:t>Whisked from the citizen’s pointy head the hats are flying,</a:t>
            </a:r>
            <a:br>
              <a:rPr lang="en-GB" sz="2400" dirty="0"/>
            </a:br>
            <a:r>
              <a:rPr lang="en-GB" sz="2400" dirty="0"/>
              <a:t>Throughout the heavens, screams are reverberating.</a:t>
            </a:r>
            <a:br>
              <a:rPr lang="en-GB" sz="2400" dirty="0"/>
            </a:br>
            <a:r>
              <a:rPr lang="en-GB" sz="2400" dirty="0"/>
              <a:t>Roofers are tumbling down, shattered ‘cross roof beams</a:t>
            </a:r>
            <a:br>
              <a:rPr lang="en-GB" sz="2400" dirty="0"/>
            </a:br>
            <a:r>
              <a:rPr lang="en-GB" sz="2400" dirty="0"/>
              <a:t>And on the coast – one reads – floodwaters are rising.</a:t>
            </a:r>
            <a:br>
              <a:rPr lang="en-GB" sz="2400" dirty="0"/>
            </a:br>
            <a:r>
              <a:rPr lang="en-GB" sz="2400" dirty="0"/>
              <a:t>The storm is here, rough seas are hopping.</a:t>
            </a:r>
            <a:br>
              <a:rPr lang="en-GB" sz="2400" dirty="0"/>
            </a:br>
            <a:r>
              <a:rPr lang="en-GB" sz="2400" dirty="0"/>
              <a:t>Upon the land, thick dams to rudely crush.</a:t>
            </a:r>
            <a:br>
              <a:rPr lang="en-GB" sz="2400" dirty="0"/>
            </a:br>
            <a:r>
              <a:rPr lang="en-GB" sz="2400" dirty="0"/>
              <a:t>Most people are suffering from colds.</a:t>
            </a:r>
            <a:br>
              <a:rPr lang="en-GB" sz="2400" dirty="0"/>
            </a:br>
            <a:r>
              <a:rPr lang="en-GB" sz="2400" dirty="0"/>
              <a:t>While railroad trains are falling off bridges.</a:t>
            </a:r>
          </a:p>
        </p:txBody>
      </p:sp>
    </p:spTree>
    <p:extLst>
      <p:ext uri="{BB962C8B-B14F-4D97-AF65-F5344CB8AC3E}">
        <p14:creationId xmlns:p14="http://schemas.microsoft.com/office/powerpoint/2010/main" val="411567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18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6464" y="188192"/>
            <a:ext cx="1201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Finde</a:t>
            </a:r>
            <a:r>
              <a:rPr lang="en-US" sz="2800" b="1" dirty="0"/>
              <a:t> </a:t>
            </a:r>
            <a:r>
              <a:rPr lang="en-US" sz="2800" b="1" dirty="0" err="1"/>
              <a:t>Beispiele</a:t>
            </a:r>
            <a:r>
              <a:rPr lang="en-US" sz="2800" b="1" dirty="0"/>
              <a:t> </a:t>
            </a:r>
            <a:r>
              <a:rPr lang="en-US" sz="2800" b="1" dirty="0" err="1"/>
              <a:t>im</a:t>
            </a:r>
            <a:r>
              <a:rPr lang="en-US" sz="2800" b="1" dirty="0"/>
              <a:t> Text: English progressive (is doing) -&gt; German simple present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425865"/>
            <a:ext cx="5544766" cy="4149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Weltende</a:t>
            </a:r>
          </a:p>
          <a:p>
            <a:pPr marL="0" indent="0">
              <a:buNone/>
            </a:pPr>
            <a:r>
              <a:rPr lang="de-DE" sz="2400" dirty="0"/>
              <a:t>Dem Bürger </a:t>
            </a:r>
            <a:r>
              <a:rPr lang="de-DE" sz="2400" dirty="0">
                <a:solidFill>
                  <a:srgbClr val="00B050"/>
                </a:solidFill>
              </a:rPr>
              <a:t>fliegt</a:t>
            </a:r>
            <a:r>
              <a:rPr lang="de-DE" sz="2400" dirty="0"/>
              <a:t> vom spitzen Kopf der Hut,</a:t>
            </a:r>
            <a:br>
              <a:rPr lang="de-DE" sz="2400" dirty="0"/>
            </a:br>
            <a:r>
              <a:rPr lang="de-DE" sz="2400" dirty="0"/>
              <a:t>In allen Lüften </a:t>
            </a:r>
            <a:r>
              <a:rPr lang="de-DE" sz="2400" dirty="0">
                <a:solidFill>
                  <a:srgbClr val="00B050"/>
                </a:solidFill>
              </a:rPr>
              <a:t>hallt</a:t>
            </a:r>
            <a:r>
              <a:rPr lang="de-DE" sz="2400" dirty="0"/>
              <a:t> es wie Geschrei,</a:t>
            </a:r>
            <a:br>
              <a:rPr lang="de-DE" sz="2400" dirty="0"/>
            </a:br>
            <a:r>
              <a:rPr lang="de-DE" sz="2400" dirty="0"/>
              <a:t>Dachdecker </a:t>
            </a:r>
            <a:r>
              <a:rPr lang="de-DE" sz="2400" dirty="0">
                <a:solidFill>
                  <a:srgbClr val="00B050"/>
                </a:solidFill>
              </a:rPr>
              <a:t>stürzen ab </a:t>
            </a:r>
            <a:r>
              <a:rPr lang="de-DE" sz="2400" dirty="0"/>
              <a:t>und gehn entzwei</a:t>
            </a:r>
            <a:br>
              <a:rPr lang="de-DE" sz="2400" dirty="0"/>
            </a:br>
            <a:r>
              <a:rPr lang="de-DE" sz="2400" dirty="0"/>
              <a:t>Und an den Küsten – liest man – </a:t>
            </a:r>
            <a:r>
              <a:rPr lang="de-DE" sz="2400" dirty="0">
                <a:solidFill>
                  <a:srgbClr val="00B050"/>
                </a:solidFill>
              </a:rPr>
              <a:t>steigt</a:t>
            </a:r>
            <a:r>
              <a:rPr lang="de-DE" sz="2400" dirty="0"/>
              <a:t> die Flut.</a:t>
            </a:r>
            <a:br>
              <a:rPr lang="de-DE" sz="2400" dirty="0"/>
            </a:br>
            <a:r>
              <a:rPr lang="de-DE" sz="2400" dirty="0"/>
              <a:t>Der Sturm ist da, die wilden Meere </a:t>
            </a:r>
            <a:r>
              <a:rPr lang="de-DE" sz="2400" dirty="0">
                <a:solidFill>
                  <a:srgbClr val="00B050"/>
                </a:solidFill>
              </a:rPr>
              <a:t>hupfen</a:t>
            </a:r>
            <a:br>
              <a:rPr lang="de-DE" sz="2400" dirty="0"/>
            </a:br>
            <a:r>
              <a:rPr lang="de-DE" sz="2400" dirty="0"/>
              <a:t>An Land, um dicke Dämme zu zerdrücken.</a:t>
            </a:r>
            <a:br>
              <a:rPr lang="de-DE" sz="2400" dirty="0"/>
            </a:br>
            <a:r>
              <a:rPr lang="de-DE" sz="2400" dirty="0"/>
              <a:t>Die meisten Menschen </a:t>
            </a:r>
            <a:r>
              <a:rPr lang="de-DE" sz="2400" dirty="0">
                <a:solidFill>
                  <a:srgbClr val="00B050"/>
                </a:solidFill>
              </a:rPr>
              <a:t>haben</a:t>
            </a:r>
            <a:r>
              <a:rPr lang="de-DE" sz="2400" dirty="0"/>
              <a:t> einen Schnupfen.</a:t>
            </a:r>
            <a:br>
              <a:rPr lang="de-DE" sz="2400" dirty="0"/>
            </a:br>
            <a:r>
              <a:rPr lang="de-DE" sz="2400" dirty="0"/>
              <a:t>Die Eisenbahnen </a:t>
            </a:r>
            <a:r>
              <a:rPr lang="de-DE" sz="2400" dirty="0">
                <a:solidFill>
                  <a:srgbClr val="00B050"/>
                </a:solidFill>
              </a:rPr>
              <a:t>fallen</a:t>
            </a:r>
            <a:r>
              <a:rPr lang="de-DE" sz="2400" dirty="0"/>
              <a:t> von den Brücken.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1EC78-37ED-43E5-A382-A9D0D79C4E98}"/>
              </a:ext>
            </a:extLst>
          </p:cNvPr>
          <p:cNvSpPr txBox="1"/>
          <p:nvPr/>
        </p:nvSpPr>
        <p:spPr>
          <a:xfrm>
            <a:off x="5544766" y="1093371"/>
            <a:ext cx="6530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World’s End</a:t>
            </a:r>
            <a:br>
              <a:rPr lang="en-GB" sz="2400" dirty="0"/>
            </a:br>
            <a:r>
              <a:rPr lang="en-GB" sz="2400" dirty="0"/>
              <a:t>Whisked from the citizen’s pointy head the hats </a:t>
            </a:r>
            <a:r>
              <a:rPr lang="en-GB" sz="2400" dirty="0">
                <a:solidFill>
                  <a:srgbClr val="FF0000"/>
                </a:solidFill>
              </a:rPr>
              <a:t>are flying</a:t>
            </a:r>
            <a:r>
              <a:rPr lang="en-GB" sz="2400" dirty="0"/>
              <a:t>,</a:t>
            </a:r>
            <a:br>
              <a:rPr lang="en-GB" sz="2400" dirty="0"/>
            </a:br>
            <a:r>
              <a:rPr lang="en-GB" sz="2400" dirty="0"/>
              <a:t>Throughout the heavens, screams </a:t>
            </a:r>
            <a:r>
              <a:rPr lang="en-GB" sz="2400" dirty="0">
                <a:solidFill>
                  <a:srgbClr val="FF0000"/>
                </a:solidFill>
              </a:rPr>
              <a:t>are reverberating.</a:t>
            </a:r>
            <a:br>
              <a:rPr lang="en-GB" sz="2400" dirty="0"/>
            </a:br>
            <a:r>
              <a:rPr lang="en-GB" sz="2400" dirty="0"/>
              <a:t>Roofers are </a:t>
            </a:r>
            <a:r>
              <a:rPr lang="en-GB" sz="2400" dirty="0">
                <a:solidFill>
                  <a:srgbClr val="FF0000"/>
                </a:solidFill>
              </a:rPr>
              <a:t>tumbling down</a:t>
            </a:r>
            <a:r>
              <a:rPr lang="en-GB" sz="2400" dirty="0"/>
              <a:t>, shattered ‘cross roof beams</a:t>
            </a:r>
            <a:br>
              <a:rPr lang="en-GB" sz="2400" dirty="0"/>
            </a:br>
            <a:r>
              <a:rPr lang="en-GB" sz="2400" dirty="0"/>
              <a:t>And on the coast – one reads – </a:t>
            </a:r>
            <a:r>
              <a:rPr lang="en-GB" sz="2400" dirty="0">
                <a:solidFill>
                  <a:srgbClr val="FF0000"/>
                </a:solidFill>
              </a:rPr>
              <a:t>floodwaters are rising</a:t>
            </a:r>
            <a:r>
              <a:rPr lang="en-GB" sz="2400" dirty="0"/>
              <a:t>.</a:t>
            </a:r>
            <a:br>
              <a:rPr lang="en-GB" sz="2400" dirty="0"/>
            </a:br>
            <a:r>
              <a:rPr lang="en-GB" sz="2400" dirty="0"/>
              <a:t>The storm is here, rough seas </a:t>
            </a:r>
            <a:r>
              <a:rPr lang="en-GB" sz="2400" dirty="0">
                <a:solidFill>
                  <a:srgbClr val="FF0000"/>
                </a:solidFill>
              </a:rPr>
              <a:t>are hopping</a:t>
            </a:r>
            <a:r>
              <a:rPr lang="en-GB" sz="2400" dirty="0"/>
              <a:t>.</a:t>
            </a:r>
            <a:br>
              <a:rPr lang="en-GB" sz="2400" dirty="0"/>
            </a:br>
            <a:r>
              <a:rPr lang="en-GB" sz="2400" dirty="0"/>
              <a:t>Upon the land, thick dams to rudely crush.</a:t>
            </a:r>
            <a:br>
              <a:rPr lang="en-GB" sz="2400" dirty="0"/>
            </a:br>
            <a:r>
              <a:rPr lang="en-GB" sz="2400" dirty="0"/>
              <a:t>Most people </a:t>
            </a:r>
            <a:r>
              <a:rPr lang="en-GB" sz="2400" dirty="0">
                <a:solidFill>
                  <a:srgbClr val="FF0000"/>
                </a:solidFill>
              </a:rPr>
              <a:t>are having </a:t>
            </a:r>
            <a:r>
              <a:rPr lang="en-GB" sz="2400" dirty="0"/>
              <a:t>colds.</a:t>
            </a:r>
            <a:br>
              <a:rPr lang="en-GB" sz="2400" dirty="0"/>
            </a:br>
            <a:r>
              <a:rPr lang="en-GB" sz="2400" dirty="0"/>
              <a:t>While railroad trains </a:t>
            </a:r>
            <a:r>
              <a:rPr lang="en-GB" sz="2400" dirty="0">
                <a:solidFill>
                  <a:srgbClr val="FF0000"/>
                </a:solidFill>
              </a:rPr>
              <a:t>are falling </a:t>
            </a:r>
            <a:r>
              <a:rPr lang="en-GB" sz="2400" dirty="0"/>
              <a:t>off bridges.</a:t>
            </a:r>
          </a:p>
        </p:txBody>
      </p:sp>
    </p:spTree>
    <p:extLst>
      <p:ext uri="{BB962C8B-B14F-4D97-AF65-F5344CB8AC3E}">
        <p14:creationId xmlns:p14="http://schemas.microsoft.com/office/powerpoint/2010/main" val="92099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47864" y="2548647"/>
            <a:ext cx="5564221" cy="33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8" y="4899491"/>
            <a:ext cx="11110032" cy="1341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8" y="3134908"/>
            <a:ext cx="11336871" cy="1509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8" y="1556425"/>
            <a:ext cx="11110032" cy="1322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6034" y="690982"/>
            <a:ext cx="1093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Focus on literary technique: </a:t>
            </a:r>
            <a:r>
              <a:rPr lang="en-GB" sz="2800" b="1" dirty="0" err="1"/>
              <a:t>Reim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094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8249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Metropolis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12916"/>
            <a:ext cx="12192000" cy="521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Seht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Szene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Film “Metropolis” an:</a:t>
            </a:r>
          </a:p>
          <a:p>
            <a:pPr marL="0" indent="0">
              <a:buNone/>
            </a:pPr>
            <a:r>
              <a:rPr lang="en-GB">
                <a:hlinkClick r:id="rId2"/>
              </a:rPr>
              <a:t>https://www.youtube.com/watch?v=gdtZv3XROnc</a:t>
            </a:r>
            <a:endParaRPr lang="en-GB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Von </a:t>
            </a:r>
            <a:r>
              <a:rPr lang="en-GB" b="1" dirty="0" err="1"/>
              <a:t>wann</a:t>
            </a:r>
            <a:r>
              <a:rPr lang="en-GB" b="1" dirty="0"/>
              <a:t> </a:t>
            </a:r>
            <a:r>
              <a:rPr lang="en-GB" b="1" dirty="0" err="1"/>
              <a:t>ist</a:t>
            </a:r>
            <a:r>
              <a:rPr lang="en-GB" b="1" dirty="0"/>
              <a:t> der Film?</a:t>
            </a:r>
          </a:p>
          <a:p>
            <a:pPr marL="0" indent="0">
              <a:buNone/>
            </a:pPr>
            <a:r>
              <a:rPr lang="en-GB" dirty="0"/>
              <a:t>(A) 1953    (B) 1897  (C) 1927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Wo </a:t>
            </a:r>
            <a:r>
              <a:rPr lang="en-GB" b="1" dirty="0" err="1"/>
              <a:t>spielt</a:t>
            </a:r>
            <a:r>
              <a:rPr lang="en-GB" b="1" dirty="0"/>
              <a:t> der Film?</a:t>
            </a:r>
          </a:p>
          <a:p>
            <a:pPr marL="0" indent="0">
              <a:buNone/>
            </a:pPr>
            <a:r>
              <a:rPr lang="en-GB" dirty="0"/>
              <a:t>(A) Dorf  (B) </a:t>
            </a:r>
            <a:r>
              <a:rPr lang="en-GB" dirty="0" err="1"/>
              <a:t>Großstadt</a:t>
            </a:r>
            <a:r>
              <a:rPr lang="en-GB" dirty="0"/>
              <a:t>  (C) </a:t>
            </a:r>
            <a:r>
              <a:rPr lang="en-GB" dirty="0" err="1"/>
              <a:t>Weltraum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F5392-0788-4208-B4A7-32BFF3D0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8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0677939" cy="732126"/>
          </a:xfrm>
        </p:spPr>
        <p:txBody>
          <a:bodyPr>
            <a:normAutofit fontScale="90000"/>
          </a:bodyPr>
          <a:lstStyle/>
          <a:p>
            <a:r>
              <a:rPr lang="en-GB" sz="3200" b="1" dirty="0" err="1">
                <a:latin typeface="+mn-lt"/>
              </a:rPr>
              <a:t>Welcher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Reim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ist</a:t>
            </a:r>
            <a:r>
              <a:rPr lang="en-GB" sz="3200" b="1" dirty="0">
                <a:latin typeface="+mn-lt"/>
              </a:rPr>
              <a:t> das?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6" y="866898"/>
            <a:ext cx="11951870" cy="58782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 </a:t>
            </a:r>
            <a:br>
              <a:rPr lang="en-GB" dirty="0"/>
            </a:br>
            <a:r>
              <a:rPr lang="en-GB" b="1" dirty="0" err="1"/>
              <a:t>Paarreim</a:t>
            </a:r>
            <a:r>
              <a:rPr lang="en-GB" dirty="0"/>
              <a:t>: AABB?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err="1"/>
              <a:t>Kreuzreim</a:t>
            </a:r>
            <a:r>
              <a:rPr lang="en-GB" dirty="0"/>
              <a:t>: ABAB?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err="1"/>
              <a:t>Umarmender</a:t>
            </a:r>
            <a:r>
              <a:rPr lang="en-GB" b="1" dirty="0"/>
              <a:t> </a:t>
            </a:r>
            <a:r>
              <a:rPr lang="en-GB" b="1" dirty="0" err="1"/>
              <a:t>Reim</a:t>
            </a:r>
            <a:r>
              <a:rPr lang="en-GB" b="1" dirty="0"/>
              <a:t>? </a:t>
            </a:r>
            <a:r>
              <a:rPr lang="en-GB" dirty="0"/>
              <a:t>ABBA?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781879"/>
            <a:ext cx="75289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Weltende</a:t>
            </a:r>
            <a:br>
              <a:rPr lang="de-DE" sz="3200" dirty="0"/>
            </a:br>
            <a:r>
              <a:rPr lang="de-DE" sz="3000" dirty="0"/>
              <a:t>Dem Bürger fliegt vom spitzen Kopf der Hut,</a:t>
            </a:r>
            <a:br>
              <a:rPr lang="de-DE" sz="3000" dirty="0"/>
            </a:br>
            <a:r>
              <a:rPr lang="de-DE" sz="3000" dirty="0"/>
              <a:t>In allen Lüften hallt es wie Geschrei,</a:t>
            </a:r>
            <a:br>
              <a:rPr lang="de-DE" sz="3000" dirty="0"/>
            </a:br>
            <a:r>
              <a:rPr lang="de-DE" sz="3000" dirty="0"/>
              <a:t>Dachdecker stürzen ab und </a:t>
            </a:r>
            <a:r>
              <a:rPr lang="de-DE" sz="3000" dirty="0" err="1"/>
              <a:t>gehn</a:t>
            </a:r>
            <a:r>
              <a:rPr lang="de-DE" sz="3000" dirty="0"/>
              <a:t> entzwei</a:t>
            </a:r>
            <a:br>
              <a:rPr lang="de-DE" sz="3000" dirty="0"/>
            </a:br>
            <a:r>
              <a:rPr lang="de-DE" sz="3000" dirty="0"/>
              <a:t>Und an den Küsten – liest man – steigt die Flut.</a:t>
            </a:r>
            <a:br>
              <a:rPr lang="de-DE" sz="3000" dirty="0"/>
            </a:br>
            <a:r>
              <a:rPr lang="de-DE" sz="3000" dirty="0"/>
              <a:t>Der Sturm ist da, die wilden Meere hupfen</a:t>
            </a:r>
            <a:br>
              <a:rPr lang="de-DE" sz="3000" dirty="0"/>
            </a:br>
            <a:r>
              <a:rPr lang="de-DE" sz="3000" dirty="0"/>
              <a:t>An Land, um dicke Dämme zu zerdrücken.</a:t>
            </a:r>
            <a:br>
              <a:rPr lang="de-DE" sz="3000" dirty="0"/>
            </a:br>
            <a:r>
              <a:rPr lang="de-DE" sz="3000" dirty="0"/>
              <a:t>Die meisten Menschen haben einen Schnupfen.</a:t>
            </a:r>
            <a:br>
              <a:rPr lang="de-DE" sz="3000" dirty="0"/>
            </a:br>
            <a:r>
              <a:rPr lang="de-DE" sz="3000" dirty="0"/>
              <a:t>Die Eisenbahnen fallen von den Brücken.</a:t>
            </a:r>
            <a:endParaRPr lang="en-GB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4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837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Reim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962"/>
            <a:ext cx="8227979" cy="485400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Weltende</a:t>
            </a:r>
            <a:br>
              <a:rPr lang="de-DE" dirty="0"/>
            </a:br>
            <a:r>
              <a:rPr lang="de-DE" sz="3000" dirty="0"/>
              <a:t>Dem Bürger fliegt vom spitzen Kopf der Hut, </a:t>
            </a:r>
            <a:r>
              <a:rPr lang="de-DE" sz="3000" dirty="0">
                <a:solidFill>
                  <a:srgbClr val="FF0000"/>
                </a:solidFill>
              </a:rPr>
              <a:t>A</a:t>
            </a:r>
            <a:br>
              <a:rPr lang="de-DE" sz="3000" dirty="0"/>
            </a:br>
            <a:r>
              <a:rPr lang="de-DE" sz="3000" dirty="0"/>
              <a:t>In allen Lüften hallt es wie Geschrei, </a:t>
            </a:r>
            <a:r>
              <a:rPr lang="de-DE" sz="3000" dirty="0">
                <a:solidFill>
                  <a:srgbClr val="FF0000"/>
                </a:solidFill>
              </a:rPr>
              <a:t>B</a:t>
            </a:r>
            <a:br>
              <a:rPr lang="de-DE" sz="3000" dirty="0"/>
            </a:br>
            <a:r>
              <a:rPr lang="de-DE" sz="3000" dirty="0"/>
              <a:t>Dachdecker stürzen ab und </a:t>
            </a:r>
            <a:r>
              <a:rPr lang="de-DE" sz="3000" dirty="0" err="1"/>
              <a:t>gehn</a:t>
            </a:r>
            <a:r>
              <a:rPr lang="de-DE" sz="3000" dirty="0"/>
              <a:t> entzwei </a:t>
            </a:r>
            <a:r>
              <a:rPr lang="de-DE" sz="3000" dirty="0">
                <a:solidFill>
                  <a:srgbClr val="FF0000"/>
                </a:solidFill>
              </a:rPr>
              <a:t>B</a:t>
            </a:r>
            <a:br>
              <a:rPr lang="de-DE" sz="3000" dirty="0"/>
            </a:br>
            <a:r>
              <a:rPr lang="de-DE" sz="3000" dirty="0"/>
              <a:t>Und an den Küsten – liest man – steigt die Flut. </a:t>
            </a:r>
            <a:r>
              <a:rPr lang="de-DE" sz="3000" dirty="0">
                <a:solidFill>
                  <a:srgbClr val="FF0000"/>
                </a:solidFill>
              </a:rPr>
              <a:t>A</a:t>
            </a:r>
            <a:br>
              <a:rPr lang="de-DE" sz="3000" dirty="0"/>
            </a:br>
            <a:r>
              <a:rPr lang="de-DE" sz="3000" dirty="0"/>
              <a:t>Der Sturm ist da, die wilden Meere hupfen </a:t>
            </a:r>
            <a:r>
              <a:rPr lang="de-DE" sz="3000" dirty="0">
                <a:solidFill>
                  <a:srgbClr val="92D050"/>
                </a:solidFill>
              </a:rPr>
              <a:t>C</a:t>
            </a:r>
            <a:br>
              <a:rPr lang="de-DE" sz="3000" dirty="0"/>
            </a:br>
            <a:r>
              <a:rPr lang="de-DE" sz="3000" dirty="0"/>
              <a:t>An Land, um dicke Dämme zu zerdrücken. </a:t>
            </a:r>
            <a:r>
              <a:rPr lang="de-DE" sz="3000" dirty="0">
                <a:solidFill>
                  <a:srgbClr val="92D050"/>
                </a:solidFill>
              </a:rPr>
              <a:t>D</a:t>
            </a:r>
            <a:br>
              <a:rPr lang="de-DE" sz="3000" dirty="0"/>
            </a:br>
            <a:r>
              <a:rPr lang="de-DE" sz="3000" dirty="0"/>
              <a:t>Die meisten Menschen haben einen Schnupfen. </a:t>
            </a:r>
            <a:r>
              <a:rPr lang="de-DE" sz="3000" dirty="0">
                <a:solidFill>
                  <a:srgbClr val="92D050"/>
                </a:solidFill>
              </a:rPr>
              <a:t>C</a:t>
            </a:r>
            <a:br>
              <a:rPr lang="de-DE" sz="3000" dirty="0"/>
            </a:br>
            <a:r>
              <a:rPr lang="de-DE" sz="3000" dirty="0"/>
              <a:t>Die Eisenbahnen fallen von den Brücken. </a:t>
            </a:r>
            <a:r>
              <a:rPr lang="de-DE" sz="3000" dirty="0">
                <a:solidFill>
                  <a:srgbClr val="92D050"/>
                </a:solidFill>
              </a:rPr>
              <a:t>D</a:t>
            </a:r>
            <a:endParaRPr lang="en-GB" sz="3000" dirty="0">
              <a:solidFill>
                <a:srgbClr val="92D050"/>
              </a:solidFill>
            </a:endParaRP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66179" y="1949822"/>
            <a:ext cx="2821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Umarmender</a:t>
            </a:r>
            <a:r>
              <a:rPr lang="en-US" sz="3000" dirty="0"/>
              <a:t> </a:t>
            </a:r>
            <a:r>
              <a:rPr lang="en-US" sz="3000" dirty="0" err="1"/>
              <a:t>Reim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ABBA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6178" y="3749962"/>
            <a:ext cx="1926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Kreuzreim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92D050"/>
                </a:solidFill>
              </a:rPr>
              <a:t>CDCD</a:t>
            </a:r>
          </a:p>
        </p:txBody>
      </p:sp>
      <p:sp>
        <p:nvSpPr>
          <p:cNvPr id="8" name="Left Brace 7"/>
          <p:cNvSpPr/>
          <p:nvPr/>
        </p:nvSpPr>
        <p:spPr>
          <a:xfrm>
            <a:off x="8610600" y="1809345"/>
            <a:ext cx="222115" cy="14980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8610600" y="3501957"/>
            <a:ext cx="222115" cy="15758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15F73-9DA4-4C8C-AB0A-6486D1772D57}"/>
              </a:ext>
            </a:extLst>
          </p:cNvPr>
          <p:cNvSpPr txBox="1"/>
          <p:nvPr/>
        </p:nvSpPr>
        <p:spPr>
          <a:xfrm>
            <a:off x="288758" y="5534526"/>
            <a:ext cx="895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Der </a:t>
            </a:r>
            <a:r>
              <a:rPr lang="en-GB" sz="2800" dirty="0" err="1"/>
              <a:t>Reim</a:t>
            </a:r>
            <a:r>
              <a:rPr lang="en-GB" sz="2800" dirty="0"/>
              <a:t> </a:t>
            </a:r>
            <a:r>
              <a:rPr lang="de-DE" sz="2800" dirty="0"/>
              <a:t>ändert sich.</a:t>
            </a:r>
            <a:endParaRPr lang="en-GB" sz="2800" dirty="0"/>
          </a:p>
          <a:p>
            <a:r>
              <a:rPr lang="en-GB" sz="2800" b="1" dirty="0"/>
              <a:t>Was </a:t>
            </a:r>
            <a:r>
              <a:rPr lang="en-GB" sz="2800" b="1" dirty="0" err="1"/>
              <a:t>ist</a:t>
            </a:r>
            <a:r>
              <a:rPr lang="en-GB" sz="2800" b="1" dirty="0"/>
              <a:t> der </a:t>
            </a:r>
            <a:r>
              <a:rPr lang="en-GB" sz="2800" b="1" dirty="0" err="1"/>
              <a:t>Effekt</a:t>
            </a:r>
            <a:r>
              <a:rPr lang="en-GB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315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837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Reim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962"/>
            <a:ext cx="8227979" cy="485400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Weltende</a:t>
            </a:r>
            <a:br>
              <a:rPr lang="de-DE" dirty="0"/>
            </a:br>
            <a:r>
              <a:rPr lang="de-DE" sz="3000" dirty="0"/>
              <a:t>Dem Bürger fliegt vom spitzen Kopf der Hut, </a:t>
            </a:r>
            <a:r>
              <a:rPr lang="de-DE" sz="3000" dirty="0">
                <a:solidFill>
                  <a:srgbClr val="FF0000"/>
                </a:solidFill>
              </a:rPr>
              <a:t>A</a:t>
            </a:r>
            <a:br>
              <a:rPr lang="de-DE" sz="3000" dirty="0"/>
            </a:br>
            <a:r>
              <a:rPr lang="de-DE" sz="3000" dirty="0"/>
              <a:t>In allen Lüften hallt es wie Geschrei, </a:t>
            </a:r>
            <a:r>
              <a:rPr lang="de-DE" sz="3000" dirty="0">
                <a:solidFill>
                  <a:srgbClr val="FF0000"/>
                </a:solidFill>
              </a:rPr>
              <a:t>B</a:t>
            </a:r>
            <a:br>
              <a:rPr lang="de-DE" sz="3000" dirty="0"/>
            </a:br>
            <a:r>
              <a:rPr lang="de-DE" sz="3000" dirty="0"/>
              <a:t>Dachdecker stürzen ab und </a:t>
            </a:r>
            <a:r>
              <a:rPr lang="de-DE" sz="3000" dirty="0" err="1"/>
              <a:t>gehn</a:t>
            </a:r>
            <a:r>
              <a:rPr lang="de-DE" sz="3000" dirty="0"/>
              <a:t> entzwei </a:t>
            </a:r>
            <a:r>
              <a:rPr lang="de-DE" sz="3000" dirty="0">
                <a:solidFill>
                  <a:srgbClr val="FF0000"/>
                </a:solidFill>
              </a:rPr>
              <a:t>B</a:t>
            </a:r>
            <a:br>
              <a:rPr lang="de-DE" sz="3000" dirty="0"/>
            </a:br>
            <a:r>
              <a:rPr lang="de-DE" sz="3000" dirty="0"/>
              <a:t>Und an den Küsten – liest man – steigt die Flut. </a:t>
            </a:r>
            <a:r>
              <a:rPr lang="de-DE" sz="3000" dirty="0">
                <a:solidFill>
                  <a:srgbClr val="FF0000"/>
                </a:solidFill>
              </a:rPr>
              <a:t>A</a:t>
            </a:r>
            <a:br>
              <a:rPr lang="de-DE" sz="3000" dirty="0"/>
            </a:br>
            <a:r>
              <a:rPr lang="de-DE" sz="3000" dirty="0"/>
              <a:t>Der Sturm ist da, die wilden Meere hupfen </a:t>
            </a:r>
            <a:r>
              <a:rPr lang="de-DE" sz="3000" dirty="0">
                <a:solidFill>
                  <a:srgbClr val="92D050"/>
                </a:solidFill>
              </a:rPr>
              <a:t>C</a:t>
            </a:r>
            <a:br>
              <a:rPr lang="de-DE" sz="3000" dirty="0"/>
            </a:br>
            <a:r>
              <a:rPr lang="de-DE" sz="3000" dirty="0"/>
              <a:t>An Land, um dicke Dämme zu zerdrücken. </a:t>
            </a:r>
            <a:r>
              <a:rPr lang="de-DE" sz="3000" dirty="0">
                <a:solidFill>
                  <a:srgbClr val="92D050"/>
                </a:solidFill>
              </a:rPr>
              <a:t>D</a:t>
            </a:r>
            <a:br>
              <a:rPr lang="de-DE" sz="3000" dirty="0"/>
            </a:br>
            <a:r>
              <a:rPr lang="de-DE" sz="3000" dirty="0"/>
              <a:t>Die meisten Menschen haben einen Schnupfen. </a:t>
            </a:r>
            <a:r>
              <a:rPr lang="de-DE" sz="3000" dirty="0">
                <a:solidFill>
                  <a:srgbClr val="92D050"/>
                </a:solidFill>
              </a:rPr>
              <a:t>C</a:t>
            </a:r>
            <a:br>
              <a:rPr lang="de-DE" sz="3000" dirty="0"/>
            </a:br>
            <a:r>
              <a:rPr lang="de-DE" sz="3000" dirty="0"/>
              <a:t>Die Eisenbahnen fallen von den Brücken. </a:t>
            </a:r>
            <a:r>
              <a:rPr lang="de-DE" sz="3000" dirty="0">
                <a:solidFill>
                  <a:srgbClr val="92D050"/>
                </a:solidFill>
              </a:rPr>
              <a:t>D</a:t>
            </a:r>
            <a:endParaRPr lang="en-GB" sz="3000" dirty="0">
              <a:solidFill>
                <a:srgbClr val="92D050"/>
              </a:solidFill>
            </a:endParaRP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66179" y="1949822"/>
            <a:ext cx="2821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Umarmender</a:t>
            </a:r>
            <a:r>
              <a:rPr lang="en-US" sz="3000" dirty="0"/>
              <a:t> </a:t>
            </a:r>
            <a:r>
              <a:rPr lang="en-US" sz="3000" dirty="0" err="1"/>
              <a:t>Reim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ABBA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6178" y="3749962"/>
            <a:ext cx="1926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Kreuzreim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92D050"/>
                </a:solidFill>
              </a:rPr>
              <a:t>CDCD</a:t>
            </a:r>
          </a:p>
        </p:txBody>
      </p:sp>
      <p:sp>
        <p:nvSpPr>
          <p:cNvPr id="8" name="Left Brace 7"/>
          <p:cNvSpPr/>
          <p:nvPr/>
        </p:nvSpPr>
        <p:spPr>
          <a:xfrm>
            <a:off x="8610600" y="1809345"/>
            <a:ext cx="222115" cy="14980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8610600" y="3501957"/>
            <a:ext cx="222115" cy="15758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15F73-9DA4-4C8C-AB0A-6486D1772D57}"/>
              </a:ext>
            </a:extLst>
          </p:cNvPr>
          <p:cNvSpPr txBox="1"/>
          <p:nvPr/>
        </p:nvSpPr>
        <p:spPr>
          <a:xfrm>
            <a:off x="288758" y="5534526"/>
            <a:ext cx="89514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Der </a:t>
            </a:r>
            <a:r>
              <a:rPr lang="en-GB" sz="2800" dirty="0" err="1"/>
              <a:t>Reim</a:t>
            </a:r>
            <a:r>
              <a:rPr lang="en-GB" sz="2800" dirty="0"/>
              <a:t> </a:t>
            </a:r>
            <a:r>
              <a:rPr lang="de-DE" sz="2800" dirty="0"/>
              <a:t>ändert sich.</a:t>
            </a:r>
            <a:endParaRPr lang="en-GB" sz="2800" dirty="0"/>
          </a:p>
          <a:p>
            <a:r>
              <a:rPr lang="en-GB" sz="2800" b="1" dirty="0"/>
              <a:t>Was </a:t>
            </a:r>
            <a:r>
              <a:rPr lang="en-GB" sz="2800" b="1" dirty="0" err="1"/>
              <a:t>ist</a:t>
            </a:r>
            <a:r>
              <a:rPr lang="en-GB" sz="2800" b="1" dirty="0"/>
              <a:t> der </a:t>
            </a:r>
            <a:r>
              <a:rPr lang="en-GB" sz="2800" b="1" dirty="0" err="1"/>
              <a:t>Effekt</a:t>
            </a:r>
            <a:r>
              <a:rPr lang="en-GB" sz="2800" b="1" dirty="0"/>
              <a:t>? </a:t>
            </a:r>
            <a:r>
              <a:rPr lang="en-GB" sz="2800" b="1" dirty="0" err="1"/>
              <a:t>Metapher</a:t>
            </a:r>
            <a:r>
              <a:rPr lang="en-GB" sz="2800" b="1" dirty="0"/>
              <a:t> f</a:t>
            </a:r>
            <a:r>
              <a:rPr lang="de-DE" sz="2800" b="1" dirty="0"/>
              <a:t>ür das </a:t>
            </a:r>
            <a:r>
              <a:rPr lang="en-GB" sz="2800" b="1" dirty="0"/>
              <a:t>Chaos.</a:t>
            </a:r>
          </a:p>
        </p:txBody>
      </p:sp>
    </p:spTree>
    <p:extLst>
      <p:ext uri="{BB962C8B-B14F-4D97-AF65-F5344CB8AC3E}">
        <p14:creationId xmlns:p14="http://schemas.microsoft.com/office/powerpoint/2010/main" val="117566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23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6001" y="3980712"/>
            <a:ext cx="5447489" cy="274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Weltende</a:t>
            </a:r>
          </a:p>
          <a:p>
            <a:pPr marL="0" indent="0">
              <a:buNone/>
            </a:pPr>
            <a:r>
              <a:rPr lang="de-DE" sz="2000" dirty="0"/>
              <a:t>Dem Bürger fliegt vom spitzen Kopf der Hut,</a:t>
            </a:r>
            <a:br>
              <a:rPr lang="de-DE" sz="2000" dirty="0"/>
            </a:br>
            <a:r>
              <a:rPr lang="de-DE" sz="2000" dirty="0"/>
              <a:t>In allen Lüften hallt es wie Geschrei,</a:t>
            </a:r>
            <a:br>
              <a:rPr lang="de-DE" sz="2000" dirty="0"/>
            </a:br>
            <a:r>
              <a:rPr lang="de-DE" sz="2000" dirty="0"/>
              <a:t>Dachdecker stürzen ab und gehn entzwei</a:t>
            </a:r>
            <a:br>
              <a:rPr lang="de-DE" sz="2000" dirty="0"/>
            </a:br>
            <a:r>
              <a:rPr lang="de-DE" sz="2000" dirty="0"/>
              <a:t>Und an den Küsten – liest man – steigt die Flut.</a:t>
            </a:r>
            <a:br>
              <a:rPr lang="de-DE" sz="2000" dirty="0"/>
            </a:br>
            <a:r>
              <a:rPr lang="de-DE" sz="2000" dirty="0"/>
              <a:t>Der Sturm ist da, die wilden Meere hupfen</a:t>
            </a:r>
            <a:br>
              <a:rPr lang="de-DE" sz="2000" dirty="0"/>
            </a:br>
            <a:r>
              <a:rPr lang="de-DE" sz="2000" dirty="0"/>
              <a:t>An Land, um dicke Dämme zu zerdrücken.</a:t>
            </a:r>
            <a:br>
              <a:rPr lang="de-DE" sz="2000" dirty="0"/>
            </a:br>
            <a:r>
              <a:rPr lang="de-DE" sz="2000" dirty="0"/>
              <a:t>Die meisten Menschen haben einen Schnupfen.</a:t>
            </a:r>
            <a:br>
              <a:rPr lang="de-DE" sz="2000" dirty="0"/>
            </a:br>
            <a:r>
              <a:rPr lang="de-DE" sz="2000" dirty="0"/>
              <a:t>Die Eisenbahnen fallen von den Brücken.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01E46-F719-480E-9E97-C13F7F920E3B}"/>
              </a:ext>
            </a:extLst>
          </p:cNvPr>
          <p:cNvSpPr/>
          <p:nvPr/>
        </p:nvSpPr>
        <p:spPr>
          <a:xfrm>
            <a:off x="41044" y="577718"/>
            <a:ext cx="11855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Personifikation: </a:t>
            </a:r>
            <a:r>
              <a:rPr lang="de-DE" sz="2400" dirty="0"/>
              <a:t>Dinge werden assoziiert mit menschlichen Eigenschaften und Aktivitäten.</a:t>
            </a:r>
          </a:p>
          <a:p>
            <a:r>
              <a:rPr lang="de-DE" sz="2400" b="1" i="1" dirty="0">
                <a:solidFill>
                  <a:srgbClr val="00B050"/>
                </a:solidFill>
              </a:rPr>
              <a:t>Personification</a:t>
            </a:r>
            <a:r>
              <a:rPr lang="de-DE" sz="2400" i="1" dirty="0">
                <a:solidFill>
                  <a:srgbClr val="00B050"/>
                </a:solidFill>
              </a:rPr>
              <a:t>: </a:t>
            </a:r>
            <a:r>
              <a:rPr lang="de-DE" sz="2400" i="1" dirty="0"/>
              <a:t>Things / objects are associated with human traits or activities.  </a:t>
            </a:r>
          </a:p>
          <a:p>
            <a:r>
              <a:rPr lang="de-DE" sz="2400" dirty="0"/>
              <a:t>                                                                                                                 </a:t>
            </a:r>
          </a:p>
          <a:p>
            <a:r>
              <a:rPr lang="de-DE" sz="2400" dirty="0"/>
              <a:t>Example: Die Sonne lacht. </a:t>
            </a:r>
            <a:r>
              <a:rPr lang="de-DE" sz="2400" i="1" dirty="0"/>
              <a:t>The sun is smiling.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80D34-BC6F-4E38-B47A-3E61E740C876}"/>
              </a:ext>
            </a:extLst>
          </p:cNvPr>
          <p:cNvSpPr/>
          <p:nvPr/>
        </p:nvSpPr>
        <p:spPr>
          <a:xfrm>
            <a:off x="41044" y="2277724"/>
            <a:ext cx="11486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Verdinglichung: </a:t>
            </a:r>
            <a:r>
              <a:rPr lang="de-DE" sz="2400" dirty="0"/>
              <a:t>Menschen werden assoziiert mit Eigenschaften von Dingen.	</a:t>
            </a:r>
          </a:p>
          <a:p>
            <a:r>
              <a:rPr lang="de-DE" sz="2400" b="1" i="1" dirty="0">
                <a:solidFill>
                  <a:srgbClr val="FF0000"/>
                </a:solidFill>
              </a:rPr>
              <a:t>Objectification:</a:t>
            </a:r>
            <a:r>
              <a:rPr lang="de-DE" sz="2400" i="1" dirty="0"/>
              <a:t> Humans are associated with traits of things / objects.    </a:t>
            </a:r>
          </a:p>
          <a:p>
            <a:endParaRPr lang="de-DE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DB7A0-03AA-4AE4-A391-CCA0356AE434}"/>
              </a:ext>
            </a:extLst>
          </p:cNvPr>
          <p:cNvSpPr txBox="1"/>
          <p:nvPr/>
        </p:nvSpPr>
        <p:spPr>
          <a:xfrm>
            <a:off x="41044" y="28707"/>
            <a:ext cx="1136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Personifikation</a:t>
            </a:r>
            <a:r>
              <a:rPr lang="en-GB" sz="2400" b="1" dirty="0"/>
              <a:t> versus </a:t>
            </a:r>
            <a:r>
              <a:rPr lang="en-GB" sz="2400" b="1" dirty="0" err="1"/>
              <a:t>Verdinglichung</a:t>
            </a:r>
            <a:r>
              <a:rPr lang="en-GB" sz="2400" b="1" dirty="0"/>
              <a:t> – </a:t>
            </a:r>
            <a:r>
              <a:rPr lang="en-GB" sz="2400" b="1" dirty="0" err="1"/>
              <a:t>Finde</a:t>
            </a:r>
            <a:r>
              <a:rPr lang="en-GB" sz="2400" b="1" dirty="0"/>
              <a:t> </a:t>
            </a:r>
            <a:r>
              <a:rPr lang="en-GB" sz="2400" b="1" dirty="0" err="1"/>
              <a:t>Beispiele</a:t>
            </a:r>
            <a:r>
              <a:rPr lang="en-GB" sz="2400" b="1" dirty="0"/>
              <a:t> </a:t>
            </a:r>
            <a:r>
              <a:rPr lang="en-GB" sz="2400" b="1" dirty="0" err="1"/>
              <a:t>im</a:t>
            </a:r>
            <a:r>
              <a:rPr lang="en-GB" sz="2400" b="1" dirty="0"/>
              <a:t> 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411" y="1057024"/>
            <a:ext cx="1848056" cy="1794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4407" y="2994292"/>
            <a:ext cx="13466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Image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0273" y="3799701"/>
            <a:ext cx="53858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 World's End</a:t>
            </a:r>
          </a:p>
          <a:p>
            <a:r>
              <a:rPr lang="en-GB" dirty="0"/>
              <a:t>The hat flies off the citizen's pointed head.</a:t>
            </a:r>
            <a:br>
              <a:rPr lang="en-GB" dirty="0"/>
            </a:br>
            <a:r>
              <a:rPr lang="en-GB" dirty="0"/>
              <a:t>There's an echo of screams and shouts in the air.</a:t>
            </a:r>
            <a:br>
              <a:rPr lang="en-GB" dirty="0"/>
            </a:br>
            <a:r>
              <a:rPr lang="en-GB" dirty="0"/>
              <a:t>Roofers are crashing and breaking in two.</a:t>
            </a:r>
            <a:br>
              <a:rPr lang="en-GB" dirty="0"/>
            </a:br>
            <a:r>
              <a:rPr lang="en-GB" dirty="0"/>
              <a:t>Along the coast, the papers say, the flood is rising.</a:t>
            </a:r>
          </a:p>
          <a:p>
            <a:r>
              <a:rPr lang="en-GB" dirty="0"/>
              <a:t>The storm is here, wild oceans are hopping</a:t>
            </a:r>
            <a:br>
              <a:rPr lang="en-GB" dirty="0"/>
            </a:br>
            <a:r>
              <a:rPr lang="en-GB" dirty="0"/>
              <a:t>ashore to crush big fat embankments.</a:t>
            </a:r>
            <a:br>
              <a:rPr lang="en-GB" dirty="0"/>
            </a:br>
            <a:r>
              <a:rPr lang="en-GB" dirty="0"/>
              <a:t>Most people have a runny nose and sniffle,</a:t>
            </a:r>
            <a:br>
              <a:rPr lang="en-GB" dirty="0"/>
            </a:br>
            <a:r>
              <a:rPr lang="en-GB" dirty="0"/>
              <a:t>and trains are falling off the bridges</a:t>
            </a:r>
            <a:endParaRPr lang="en-US" b="1" i="1" dirty="0"/>
          </a:p>
          <a:p>
            <a:r>
              <a:rPr lang="fr-FR" sz="1000" dirty="0" err="1"/>
              <a:t>Adapted</a:t>
            </a:r>
            <a:r>
              <a:rPr lang="fr-FR" sz="1000" dirty="0"/>
              <a:t> </a:t>
            </a:r>
            <a:r>
              <a:rPr lang="fr-FR" sz="1000" dirty="0" err="1"/>
              <a:t>from</a:t>
            </a:r>
            <a:r>
              <a:rPr lang="fr-FR" sz="1000" dirty="0"/>
              <a:t> a translation by </a:t>
            </a:r>
            <a:r>
              <a:rPr lang="fr-FR" sz="1000" dirty="0">
                <a:hlinkClick r:id="rId3"/>
              </a:rPr>
              <a:t>Johannes </a:t>
            </a:r>
            <a:r>
              <a:rPr lang="fr-FR" sz="1000" dirty="0" err="1">
                <a:hlinkClick r:id="rId3"/>
              </a:rPr>
              <a:t>Beilharz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3185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24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6001" y="3799702"/>
            <a:ext cx="5447489" cy="2921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Weltende</a:t>
            </a:r>
          </a:p>
          <a:p>
            <a:pPr marL="0" indent="0">
              <a:buNone/>
            </a:pPr>
            <a:r>
              <a:rPr lang="de-DE" sz="2000" dirty="0"/>
              <a:t>Dem Bürger fliegt vom spitzen Kopf der Hut,</a:t>
            </a:r>
            <a:br>
              <a:rPr lang="de-DE" sz="2000" dirty="0"/>
            </a:br>
            <a:r>
              <a:rPr lang="de-DE" sz="2000" dirty="0"/>
              <a:t>In allen Lüften hallt es wie Geschrei,</a:t>
            </a:r>
            <a:br>
              <a:rPr lang="de-DE" sz="2000" dirty="0"/>
            </a:br>
            <a:r>
              <a:rPr lang="de-DE" sz="2000" dirty="0">
                <a:solidFill>
                  <a:srgbClr val="FF0000"/>
                </a:solidFill>
              </a:rPr>
              <a:t>Dachdecker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stürzen ab und gehn entzwei</a:t>
            </a:r>
            <a:br>
              <a:rPr lang="de-DE" sz="2000" dirty="0"/>
            </a:br>
            <a:r>
              <a:rPr lang="de-DE" sz="2000" dirty="0"/>
              <a:t>Und an den Küsten – liest man – steigt die Flut.</a:t>
            </a:r>
            <a:br>
              <a:rPr lang="de-DE" sz="2000" dirty="0"/>
            </a:br>
            <a:r>
              <a:rPr lang="de-DE" sz="2000" dirty="0"/>
              <a:t>Der Sturm ist da, </a:t>
            </a:r>
            <a:r>
              <a:rPr lang="de-DE" sz="2000" dirty="0">
                <a:solidFill>
                  <a:srgbClr val="00B050"/>
                </a:solidFill>
              </a:rPr>
              <a:t>die wilden Meere hupfen</a:t>
            </a:r>
            <a:br>
              <a:rPr lang="de-DE" sz="2000" dirty="0"/>
            </a:br>
            <a:r>
              <a:rPr lang="de-DE" sz="2000" dirty="0"/>
              <a:t>An Land, um dicke Dämme zu zerdrücken.</a:t>
            </a:r>
            <a:br>
              <a:rPr lang="de-DE" sz="2000" dirty="0"/>
            </a:br>
            <a:r>
              <a:rPr lang="de-DE" sz="2000" dirty="0"/>
              <a:t>Die meisten Menschen haben einen Schnupfen.</a:t>
            </a:r>
            <a:br>
              <a:rPr lang="de-DE" sz="2000" dirty="0"/>
            </a:br>
            <a:r>
              <a:rPr lang="de-DE" sz="2000" dirty="0"/>
              <a:t>Die Eisenbahnen fallen von den Brücken.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01E46-F719-480E-9E97-C13F7F920E3B}"/>
              </a:ext>
            </a:extLst>
          </p:cNvPr>
          <p:cNvSpPr/>
          <p:nvPr/>
        </p:nvSpPr>
        <p:spPr>
          <a:xfrm>
            <a:off x="41044" y="577718"/>
            <a:ext cx="11855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Personifikation: </a:t>
            </a:r>
            <a:r>
              <a:rPr lang="de-DE" sz="2400" dirty="0"/>
              <a:t>Dinge werden assoziiert mit menschlichen Eigenschaften und Aktivitäten.</a:t>
            </a:r>
          </a:p>
          <a:p>
            <a:r>
              <a:rPr lang="de-DE" sz="2400" b="1" i="1" dirty="0">
                <a:solidFill>
                  <a:srgbClr val="00B050"/>
                </a:solidFill>
              </a:rPr>
              <a:t>Personification</a:t>
            </a:r>
            <a:r>
              <a:rPr lang="de-DE" sz="2400" i="1" dirty="0">
                <a:solidFill>
                  <a:srgbClr val="00B050"/>
                </a:solidFill>
              </a:rPr>
              <a:t>: </a:t>
            </a:r>
            <a:r>
              <a:rPr lang="de-DE" sz="2400" i="1" dirty="0"/>
              <a:t>Things / objects are associated with human traits or activities. </a:t>
            </a:r>
          </a:p>
          <a:p>
            <a:endParaRPr lang="de-DE" sz="2400" dirty="0"/>
          </a:p>
          <a:p>
            <a:r>
              <a:rPr lang="de-DE" sz="2400" dirty="0"/>
              <a:t>Example: Die Sonne lacht. </a:t>
            </a:r>
            <a:r>
              <a:rPr lang="de-DE" sz="2400" i="1" dirty="0"/>
              <a:t>The sun is smiling.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80D34-BC6F-4E38-B47A-3E61E740C876}"/>
              </a:ext>
            </a:extLst>
          </p:cNvPr>
          <p:cNvSpPr/>
          <p:nvPr/>
        </p:nvSpPr>
        <p:spPr>
          <a:xfrm>
            <a:off x="41044" y="2277724"/>
            <a:ext cx="11486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Verdinglichung: </a:t>
            </a:r>
            <a:r>
              <a:rPr lang="de-DE" sz="2400" dirty="0"/>
              <a:t>Menschen werden assoziiert mit Eigenschaften von Dingenn	</a:t>
            </a:r>
          </a:p>
          <a:p>
            <a:r>
              <a:rPr lang="de-DE" sz="2400" b="1" i="1" dirty="0">
                <a:solidFill>
                  <a:srgbClr val="FF0000"/>
                </a:solidFill>
              </a:rPr>
              <a:t>Objectification:</a:t>
            </a:r>
            <a:r>
              <a:rPr lang="de-DE" sz="2400" i="1" dirty="0"/>
              <a:t> Humans are associated with traits of things / objects.</a:t>
            </a:r>
          </a:p>
          <a:p>
            <a:endParaRPr lang="de-DE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DB7A0-03AA-4AE4-A391-CCA0356AE434}"/>
              </a:ext>
            </a:extLst>
          </p:cNvPr>
          <p:cNvSpPr txBox="1"/>
          <p:nvPr/>
        </p:nvSpPr>
        <p:spPr>
          <a:xfrm>
            <a:off x="41044" y="28707"/>
            <a:ext cx="1136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Personifikation</a:t>
            </a:r>
            <a:r>
              <a:rPr lang="en-GB" sz="2400" b="1" dirty="0"/>
              <a:t> versus </a:t>
            </a:r>
            <a:r>
              <a:rPr lang="en-GB" sz="2400" b="1" dirty="0" err="1"/>
              <a:t>Verdinglichung</a:t>
            </a:r>
            <a:r>
              <a:rPr lang="en-GB" sz="2400" b="1" dirty="0"/>
              <a:t> – </a:t>
            </a:r>
            <a:r>
              <a:rPr lang="en-GB" sz="2400" b="1" dirty="0" err="1"/>
              <a:t>Finde</a:t>
            </a:r>
            <a:r>
              <a:rPr lang="en-GB" sz="2400" b="1" dirty="0"/>
              <a:t> </a:t>
            </a:r>
            <a:r>
              <a:rPr lang="en-GB" sz="2400" b="1" dirty="0" err="1"/>
              <a:t>Beispiele</a:t>
            </a:r>
            <a:r>
              <a:rPr lang="en-GB" sz="2400" b="1" dirty="0"/>
              <a:t> </a:t>
            </a:r>
            <a:r>
              <a:rPr lang="en-GB" sz="2400" b="1" dirty="0" err="1"/>
              <a:t>im</a:t>
            </a:r>
            <a:r>
              <a:rPr lang="en-GB" sz="2400" b="1" dirty="0"/>
              <a:t> 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294" y="1348020"/>
            <a:ext cx="1042506" cy="1012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1304" y="3799701"/>
            <a:ext cx="53858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 World's End</a:t>
            </a:r>
          </a:p>
          <a:p>
            <a:r>
              <a:rPr lang="en-GB" dirty="0"/>
              <a:t>The hat flies off the citizen's pointed head.</a:t>
            </a:r>
            <a:br>
              <a:rPr lang="en-GB" dirty="0"/>
            </a:br>
            <a:r>
              <a:rPr lang="en-GB" dirty="0"/>
              <a:t>There's an echo of screams and shouts in the air.</a:t>
            </a:r>
            <a:br>
              <a:rPr lang="en-GB" dirty="0"/>
            </a:br>
            <a:r>
              <a:rPr lang="en-GB" sz="2000" dirty="0">
                <a:solidFill>
                  <a:srgbClr val="FF0000"/>
                </a:solidFill>
              </a:rPr>
              <a:t>Roofers are crashing and breaking in two.</a:t>
            </a:r>
            <a:br>
              <a:rPr lang="en-GB" dirty="0"/>
            </a:br>
            <a:r>
              <a:rPr lang="en-GB" dirty="0"/>
              <a:t>Along the coast, the papers say, the flood is rising.</a:t>
            </a:r>
          </a:p>
          <a:p>
            <a:r>
              <a:rPr lang="en-GB" dirty="0"/>
              <a:t>The storm is here, </a:t>
            </a:r>
            <a:r>
              <a:rPr lang="en-GB" sz="2000" dirty="0">
                <a:solidFill>
                  <a:srgbClr val="00B050"/>
                </a:solidFill>
              </a:rPr>
              <a:t>wild oceans are hopping</a:t>
            </a:r>
            <a:br>
              <a:rPr lang="en-GB" sz="2000" dirty="0">
                <a:solidFill>
                  <a:srgbClr val="00B050"/>
                </a:solidFill>
              </a:rPr>
            </a:br>
            <a:r>
              <a:rPr lang="en-GB" sz="2000" dirty="0">
                <a:solidFill>
                  <a:srgbClr val="00B050"/>
                </a:solidFill>
              </a:rPr>
              <a:t>ashore </a:t>
            </a:r>
            <a:r>
              <a:rPr lang="en-GB" dirty="0"/>
              <a:t>to crush big fat embankments.</a:t>
            </a:r>
            <a:br>
              <a:rPr lang="en-GB" dirty="0"/>
            </a:br>
            <a:r>
              <a:rPr lang="en-GB" dirty="0"/>
              <a:t>Most people have a runny nose and sniffle,</a:t>
            </a:r>
            <a:br>
              <a:rPr lang="en-GB" dirty="0"/>
            </a:br>
            <a:r>
              <a:rPr lang="en-GB" dirty="0"/>
              <a:t>and trains are falling off the bridges</a:t>
            </a:r>
            <a:endParaRPr lang="en-US" b="1" i="1" dirty="0"/>
          </a:p>
          <a:p>
            <a:r>
              <a:rPr lang="fr-FR" sz="1000" dirty="0" err="1"/>
              <a:t>Adapted</a:t>
            </a:r>
            <a:r>
              <a:rPr lang="fr-FR" sz="1000" dirty="0"/>
              <a:t> </a:t>
            </a:r>
            <a:r>
              <a:rPr lang="fr-FR" sz="1000" dirty="0" err="1"/>
              <a:t>from</a:t>
            </a:r>
            <a:r>
              <a:rPr lang="fr-FR" sz="1000" dirty="0"/>
              <a:t> a translation by </a:t>
            </a:r>
            <a:r>
              <a:rPr lang="fr-FR" sz="1000" dirty="0">
                <a:hlinkClick r:id="rId3"/>
              </a:rPr>
              <a:t>Johannes </a:t>
            </a:r>
            <a:r>
              <a:rPr lang="fr-FR" sz="1000" dirty="0" err="1">
                <a:hlinkClick r:id="rId3"/>
              </a:rPr>
              <a:t>Beilharz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100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0677939" cy="732126"/>
          </a:xfrm>
        </p:spPr>
        <p:txBody>
          <a:bodyPr>
            <a:normAutofit/>
          </a:bodyPr>
          <a:lstStyle/>
          <a:p>
            <a:r>
              <a:rPr lang="en-GB" sz="3200" b="1" dirty="0"/>
              <a:t>Der </a:t>
            </a:r>
            <a:r>
              <a:rPr lang="en-GB" sz="3200" b="1" dirty="0" err="1"/>
              <a:t>Expressionismus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09487" y="781880"/>
            <a:ext cx="78955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Themen</a:t>
            </a:r>
            <a:r>
              <a:rPr lang="en-GB" sz="2400" b="1" dirty="0"/>
              <a:t> </a:t>
            </a:r>
            <a:r>
              <a:rPr lang="de-DE" sz="2400" b="1" dirty="0"/>
              <a:t>des Expressionismus</a:t>
            </a:r>
            <a:r>
              <a:rPr lang="en-GB" sz="24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Krieg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Angst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Weltuntergang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Großstadt</a:t>
            </a:r>
            <a:endParaRPr lang="en-GB" sz="2400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err="1"/>
              <a:t>Passt</a:t>
            </a:r>
            <a:r>
              <a:rPr lang="en-GB" sz="2400" b="1" dirty="0"/>
              <a:t> </a:t>
            </a:r>
            <a:r>
              <a:rPr lang="en-GB" sz="2400" b="1" dirty="0" err="1"/>
              <a:t>dieser</a:t>
            </a:r>
            <a:r>
              <a:rPr lang="en-GB" sz="2400" b="1" dirty="0"/>
              <a:t> </a:t>
            </a:r>
            <a:r>
              <a:rPr lang="en-GB" sz="2400" b="1" dirty="0" err="1"/>
              <a:t>Stil</a:t>
            </a:r>
            <a:r>
              <a:rPr lang="en-GB" sz="2400" b="1" dirty="0"/>
              <a:t> </a:t>
            </a:r>
            <a:r>
              <a:rPr lang="en-GB" sz="2400" b="1" dirty="0" err="1"/>
              <a:t>zum</a:t>
            </a:r>
            <a:r>
              <a:rPr lang="en-GB" sz="2400" b="1" dirty="0"/>
              <a:t> </a:t>
            </a:r>
            <a:r>
              <a:rPr lang="en-GB" sz="2400" b="1" dirty="0" err="1"/>
              <a:t>Thema</a:t>
            </a:r>
            <a:r>
              <a:rPr lang="en-GB" sz="2400" b="1" dirty="0"/>
              <a:t> </a:t>
            </a:r>
            <a:r>
              <a:rPr lang="en-GB" sz="2400" b="1" dirty="0" err="1"/>
              <a:t>Weltende</a:t>
            </a:r>
            <a:r>
              <a:rPr lang="en-GB" sz="2400" b="1" dirty="0"/>
              <a:t>? </a:t>
            </a:r>
            <a:r>
              <a:rPr lang="en-GB" sz="2400" dirty="0" err="1"/>
              <a:t>Ja</a:t>
            </a:r>
            <a:r>
              <a:rPr lang="en-GB" sz="2400" dirty="0"/>
              <a:t>/ </a:t>
            </a:r>
            <a:r>
              <a:rPr lang="en-GB" sz="2400" dirty="0" err="1"/>
              <a:t>Nein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b="1" dirty="0" err="1"/>
              <a:t>Warum</a:t>
            </a:r>
            <a:r>
              <a:rPr lang="en-GB" sz="2400" dirty="0"/>
              <a:t>?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err="1"/>
              <a:t>Wie</a:t>
            </a:r>
            <a:r>
              <a:rPr lang="en-GB" sz="2400" b="1" dirty="0"/>
              <a:t> </a:t>
            </a:r>
            <a:r>
              <a:rPr lang="en-GB" sz="2400" b="1" dirty="0" err="1"/>
              <a:t>findest</a:t>
            </a:r>
            <a:r>
              <a:rPr lang="en-GB" sz="2400" b="1" dirty="0"/>
              <a:t> du den </a:t>
            </a:r>
            <a:r>
              <a:rPr lang="en-GB" sz="2400" b="1" dirty="0" err="1"/>
              <a:t>Stil</a:t>
            </a:r>
            <a:r>
              <a:rPr lang="en-GB" sz="2400" b="1" dirty="0"/>
              <a:t> des </a:t>
            </a:r>
            <a:r>
              <a:rPr lang="en-GB" sz="2400" b="1" dirty="0" err="1"/>
              <a:t>Gedichts</a:t>
            </a:r>
            <a:r>
              <a:rPr lang="en-GB" sz="2400" b="1" dirty="0"/>
              <a:t>?</a:t>
            </a:r>
          </a:p>
          <a:p>
            <a:r>
              <a:rPr lang="en-GB" sz="2400" dirty="0" err="1"/>
              <a:t>Ich</a:t>
            </a:r>
            <a:r>
              <a:rPr lang="en-GB" sz="2400" dirty="0"/>
              <a:t> </a:t>
            </a:r>
            <a:r>
              <a:rPr lang="en-GB" sz="2400" dirty="0" err="1"/>
              <a:t>finde</a:t>
            </a:r>
            <a:r>
              <a:rPr lang="en-GB" sz="2400" dirty="0"/>
              <a:t> den </a:t>
            </a:r>
            <a:r>
              <a:rPr lang="en-GB" sz="2400" dirty="0" err="1"/>
              <a:t>Stil</a:t>
            </a:r>
            <a:r>
              <a:rPr lang="en-GB" sz="2400" dirty="0"/>
              <a:t>…</a:t>
            </a:r>
          </a:p>
          <a:p>
            <a:r>
              <a:rPr lang="en-GB" sz="2400" dirty="0"/>
              <a:t>gut / </a:t>
            </a:r>
            <a:r>
              <a:rPr lang="en-GB" sz="2400" dirty="0" err="1"/>
              <a:t>nicht</a:t>
            </a:r>
            <a:r>
              <a:rPr lang="en-GB" sz="2400" dirty="0"/>
              <a:t> so gut / </a:t>
            </a:r>
            <a:r>
              <a:rPr lang="en-GB" sz="2400" dirty="0" err="1"/>
              <a:t>langweilig</a:t>
            </a:r>
            <a:r>
              <a:rPr lang="en-GB" sz="2400" dirty="0"/>
              <a:t> / elegant / </a:t>
            </a:r>
            <a:r>
              <a:rPr lang="en-GB" sz="2400" dirty="0" err="1"/>
              <a:t>musikalisch</a:t>
            </a:r>
            <a:r>
              <a:rPr lang="en-GB" sz="2400" dirty="0"/>
              <a:t>…</a:t>
            </a:r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548" y="415816"/>
            <a:ext cx="3829050" cy="2867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95295B-F82A-4CC1-9248-AAB4D467539F}"/>
              </a:ext>
            </a:extLst>
          </p:cNvPr>
          <p:cNvSpPr txBox="1"/>
          <p:nvPr/>
        </p:nvSpPr>
        <p:spPr>
          <a:xfrm>
            <a:off x="6841548" y="3648904"/>
            <a:ext cx="51705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000" dirty="0" err="1"/>
              <a:t>Meidner</a:t>
            </a:r>
            <a:r>
              <a:rPr lang="en-GB" sz="1000" dirty="0"/>
              <a:t>, Apocalyptic Landscape, 1913, Ludwig </a:t>
            </a:r>
            <a:r>
              <a:rPr lang="en-GB" sz="1000" dirty="0" err="1"/>
              <a:t>Meidner</a:t>
            </a:r>
            <a:r>
              <a:rPr lang="en-GB" sz="1000" dirty="0"/>
              <a:t> Archive, Jewish Museum of the City of Frankfurt am Main</a:t>
            </a:r>
            <a:endParaRPr lang="fr-FR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26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6" y="39412"/>
            <a:ext cx="11514449" cy="795476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r>
              <a:rPr lang="en-GB" sz="3200" b="1" dirty="0"/>
              <a:t> 1: </a:t>
            </a:r>
            <a:r>
              <a:rPr lang="en-GB" sz="3200" b="1" dirty="0" err="1"/>
              <a:t>Bildbeschreibung</a:t>
            </a:r>
            <a:r>
              <a:rPr lang="en-GB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4888"/>
            <a:ext cx="12192000" cy="5886586"/>
          </a:xfrm>
        </p:spPr>
        <p:txBody>
          <a:bodyPr>
            <a:normAutofit/>
          </a:bodyPr>
          <a:lstStyle/>
          <a:p>
            <a:r>
              <a:rPr lang="en-GB" dirty="0"/>
              <a:t>Was </a:t>
            </a:r>
            <a:r>
              <a:rPr lang="en-GB" dirty="0" err="1"/>
              <a:t>passiert</a:t>
            </a:r>
            <a:r>
              <a:rPr lang="en-GB" dirty="0"/>
              <a:t> in </a:t>
            </a:r>
            <a:r>
              <a:rPr lang="en-GB" dirty="0" err="1"/>
              <a:t>dieser</a:t>
            </a:r>
            <a:r>
              <a:rPr lang="en-GB" dirty="0"/>
              <a:t> </a:t>
            </a:r>
            <a:r>
              <a:rPr lang="en-GB" dirty="0" err="1"/>
              <a:t>Szene</a:t>
            </a:r>
            <a:r>
              <a:rPr lang="en-GB" dirty="0"/>
              <a:t>?</a:t>
            </a:r>
          </a:p>
          <a:p>
            <a:r>
              <a:rPr lang="en-GB" i="1" dirty="0"/>
              <a:t>What is happening in this scene?</a:t>
            </a:r>
          </a:p>
          <a:p>
            <a:endParaRPr lang="en-GB" dirty="0"/>
          </a:p>
          <a:p>
            <a:r>
              <a:rPr lang="en-GB" dirty="0"/>
              <a:t>Was </a:t>
            </a:r>
            <a:r>
              <a:rPr lang="en-GB" dirty="0" err="1"/>
              <a:t>machen</a:t>
            </a:r>
            <a:r>
              <a:rPr lang="en-GB" dirty="0"/>
              <a:t> die </a:t>
            </a:r>
            <a:r>
              <a:rPr lang="en-GB" dirty="0" err="1"/>
              <a:t>Leute</a:t>
            </a:r>
            <a:r>
              <a:rPr lang="en-GB" dirty="0"/>
              <a:t>?</a:t>
            </a:r>
          </a:p>
          <a:p>
            <a:r>
              <a:rPr lang="en-GB" i="1" dirty="0"/>
              <a:t>What are people doing?</a:t>
            </a:r>
          </a:p>
          <a:p>
            <a:endParaRPr lang="en-GB" i="1" dirty="0"/>
          </a:p>
          <a:p>
            <a:r>
              <a:rPr lang="en-GB" dirty="0"/>
              <a:t>Was </a:t>
            </a:r>
            <a:r>
              <a:rPr lang="en-GB" dirty="0" err="1"/>
              <a:t>tragen</a:t>
            </a:r>
            <a:r>
              <a:rPr lang="en-GB" dirty="0"/>
              <a:t> die </a:t>
            </a:r>
            <a:r>
              <a:rPr lang="en-GB" dirty="0" err="1"/>
              <a:t>Leute</a:t>
            </a:r>
            <a:r>
              <a:rPr lang="en-GB" dirty="0"/>
              <a:t>?</a:t>
            </a:r>
          </a:p>
          <a:p>
            <a:r>
              <a:rPr lang="en-GB" i="1" dirty="0"/>
              <a:t>What are people wearing?</a:t>
            </a:r>
          </a:p>
          <a:p>
            <a:endParaRPr lang="en-GB" dirty="0"/>
          </a:p>
          <a:p>
            <a:r>
              <a:rPr lang="en-GB" dirty="0" err="1"/>
              <a:t>Schreibe</a:t>
            </a:r>
            <a:r>
              <a:rPr lang="en-GB" dirty="0"/>
              <a:t> 3 </a:t>
            </a:r>
            <a:r>
              <a:rPr lang="en-GB" dirty="0" err="1"/>
              <a:t>bis</a:t>
            </a:r>
            <a:r>
              <a:rPr lang="en-GB" dirty="0"/>
              <a:t> 5 S</a:t>
            </a:r>
            <a:r>
              <a:rPr lang="de-DE" dirty="0"/>
              <a:t>ätze auf deutsch.</a:t>
            </a:r>
          </a:p>
          <a:p>
            <a:r>
              <a:rPr lang="de-DE" i="1" dirty="0"/>
              <a:t>Write 3 to 5 sentences in German.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1F0A7-D868-4B84-86A0-1669B7F1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 descr="Image result for market scene">
            <a:extLst>
              <a:ext uri="{FF2B5EF4-FFF2-40B4-BE49-F238E27FC236}">
                <a16:creationId xmlns:a16="http://schemas.microsoft.com/office/drawing/2014/main" id="{273C762F-2D8E-41F6-9223-9675A00A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43" y="944449"/>
            <a:ext cx="5968103" cy="40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05F62-FE3D-4857-89A6-F06E33831CF3}"/>
              </a:ext>
            </a:extLst>
          </p:cNvPr>
          <p:cNvSpPr/>
          <p:nvPr/>
        </p:nvSpPr>
        <p:spPr>
          <a:xfrm>
            <a:off x="8612988" y="5491573"/>
            <a:ext cx="324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Market Scene by Bettye Harwell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300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39412"/>
            <a:ext cx="10098156" cy="795476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r>
              <a:rPr lang="en-GB" sz="3200" b="1" dirty="0"/>
              <a:t> 2: </a:t>
            </a:r>
            <a:r>
              <a:rPr lang="en-GB" sz="3200" b="1" dirty="0" err="1"/>
              <a:t>Drehbuch</a:t>
            </a:r>
            <a:r>
              <a:rPr lang="en-GB" sz="3200" b="1" dirty="0"/>
              <a:t> (Filmscript) Happy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4887"/>
            <a:ext cx="12191302" cy="58865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Die Welt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Chaos.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weiter</a:t>
            </a:r>
            <a:r>
              <a:rPr lang="en-GB" dirty="0"/>
              <a:t>? </a:t>
            </a:r>
          </a:p>
          <a:p>
            <a:r>
              <a:rPr lang="en-GB" dirty="0" err="1"/>
              <a:t>Schreibt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de-DE" dirty="0"/>
              <a:t>Drehbuch mit </a:t>
            </a:r>
            <a:r>
              <a:rPr lang="en-GB" dirty="0"/>
              <a:t>“Happy End” </a:t>
            </a:r>
            <a:r>
              <a:rPr lang="en-GB" dirty="0" err="1"/>
              <a:t>für</a:t>
            </a:r>
            <a:r>
              <a:rPr lang="en-GB" dirty="0"/>
              <a:t> die Welt.</a:t>
            </a:r>
          </a:p>
          <a:p>
            <a:pPr marL="0" indent="0">
              <a:buNone/>
            </a:pPr>
            <a:r>
              <a:rPr lang="en-GB" dirty="0" err="1"/>
              <a:t>Szene</a:t>
            </a:r>
            <a:r>
              <a:rPr lang="en-GB" dirty="0"/>
              <a:t> 1: Der Sturm _____. Der </a:t>
            </a:r>
            <a:r>
              <a:rPr lang="en-GB" dirty="0" err="1"/>
              <a:t>Damm</a:t>
            </a:r>
            <a:r>
              <a:rPr lang="en-GB" dirty="0"/>
              <a:t> ____.</a:t>
            </a:r>
          </a:p>
          <a:p>
            <a:pPr marL="0" indent="0">
              <a:buNone/>
            </a:pPr>
            <a:r>
              <a:rPr lang="en-GB" dirty="0" err="1"/>
              <a:t>Szene</a:t>
            </a:r>
            <a:r>
              <a:rPr lang="en-GB" dirty="0"/>
              <a:t> 2: Dann </a:t>
            </a:r>
            <a:r>
              <a:rPr lang="en-GB" dirty="0" err="1"/>
              <a:t>kommt</a:t>
            </a:r>
            <a:r>
              <a:rPr lang="en-GB" dirty="0"/>
              <a:t> / </a:t>
            </a:r>
            <a:r>
              <a:rPr lang="en-GB" dirty="0" err="1"/>
              <a:t>passiert</a:t>
            </a:r>
            <a:r>
              <a:rPr lang="en-GB" dirty="0"/>
              <a:t> </a:t>
            </a:r>
            <a:r>
              <a:rPr lang="en-GB" dirty="0" err="1"/>
              <a:t>Folgendes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 err="1"/>
              <a:t>Szene</a:t>
            </a:r>
            <a:r>
              <a:rPr lang="en-GB" dirty="0"/>
              <a:t> 3: Die </a:t>
            </a:r>
            <a:r>
              <a:rPr lang="en-GB" dirty="0" err="1"/>
              <a:t>Meere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ruhig</a:t>
            </a:r>
            <a:r>
              <a:rPr lang="en-GB" dirty="0"/>
              <a:t>. Die Welt </a:t>
            </a:r>
            <a:r>
              <a:rPr lang="en-GB" dirty="0" err="1"/>
              <a:t>endet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Tipps: </a:t>
            </a:r>
            <a:r>
              <a:rPr lang="en-GB" sz="1800" dirty="0">
                <a:hlinkClick r:id="rId2"/>
              </a:rPr>
              <a:t>http://www.filmmachen.de/produktion/vorproduktion/drehbuch-schreiben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D682-DC95-43B6-8EFB-DE60DA50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96FD67-0BA0-436D-B60D-4690F3A637D4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86FAD-A446-4F85-84A7-17B0C4385604}"/>
              </a:ext>
            </a:extLst>
          </p:cNvPr>
          <p:cNvSpPr txBox="1"/>
          <p:nvPr/>
        </p:nvSpPr>
        <p:spPr>
          <a:xfrm>
            <a:off x="0" y="3476265"/>
            <a:ext cx="12191302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/>
              <a:t>Es</a:t>
            </a:r>
            <a:r>
              <a:rPr lang="en-GB" sz="2000" dirty="0"/>
              <a:t> </a:t>
            </a:r>
            <a:r>
              <a:rPr lang="en-GB" sz="2000" dirty="0" err="1"/>
              <a:t>herrscht</a:t>
            </a:r>
            <a:r>
              <a:rPr lang="en-GB" sz="2000" dirty="0"/>
              <a:t> Chaos / </a:t>
            </a:r>
            <a:r>
              <a:rPr lang="en-GB" sz="2000" dirty="0" err="1"/>
              <a:t>Ruhe</a:t>
            </a:r>
            <a:r>
              <a:rPr lang="en-GB" sz="2000" dirty="0"/>
              <a:t> / </a:t>
            </a:r>
            <a:r>
              <a:rPr lang="en-GB" sz="2000" dirty="0" err="1"/>
              <a:t>Panik</a:t>
            </a:r>
            <a:r>
              <a:rPr lang="en-GB" sz="2000" dirty="0"/>
              <a:t>. </a:t>
            </a:r>
            <a:r>
              <a:rPr lang="de-DE" sz="2000" dirty="0"/>
              <a:t>Der Sturm ist da / zu Ende. Es ist warm / kalt / Tag / Nacht / Krieg / Frieden.</a:t>
            </a:r>
          </a:p>
          <a:p>
            <a:endParaRPr lang="de-DE" sz="2000" dirty="0"/>
          </a:p>
          <a:p>
            <a:r>
              <a:rPr lang="de-DE" sz="2000" dirty="0"/>
              <a:t>Die Bürger haben Angst / sind in Panik. Die Menschen sind gesund / krank / traurig / glücklich / optimistisch / pessimistisch. </a:t>
            </a:r>
          </a:p>
          <a:p>
            <a:endParaRPr lang="de-DE" sz="2000" dirty="0"/>
          </a:p>
          <a:p>
            <a:r>
              <a:rPr lang="de-DE" sz="2000" dirty="0"/>
              <a:t>Die Eisenbahnen fallen von Brücken / fahren normal. Die Dämme brechen / sind stabil.</a:t>
            </a:r>
          </a:p>
          <a:p>
            <a:endParaRPr lang="de-DE" sz="2000" dirty="0"/>
          </a:p>
          <a:p>
            <a:r>
              <a:rPr lang="en-GB" sz="2000" dirty="0"/>
              <a:t>Die </a:t>
            </a:r>
            <a:r>
              <a:rPr lang="en-GB" sz="2000" dirty="0" err="1"/>
              <a:t>Wissenschaftler</a:t>
            </a:r>
            <a:r>
              <a:rPr lang="en-GB" sz="2000" dirty="0"/>
              <a:t> / </a:t>
            </a:r>
            <a:r>
              <a:rPr lang="en-GB" sz="2000" dirty="0" err="1"/>
              <a:t>Politiker</a:t>
            </a:r>
            <a:r>
              <a:rPr lang="en-GB" sz="2000" dirty="0"/>
              <a:t> / Menschen /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Superheld</a:t>
            </a:r>
            <a:r>
              <a:rPr lang="en-GB" sz="2000" dirty="0"/>
              <a:t> </a:t>
            </a:r>
            <a:r>
              <a:rPr lang="en-GB" sz="2000" dirty="0" err="1"/>
              <a:t>findet</a:t>
            </a:r>
            <a:r>
              <a:rPr lang="en-GB" sz="2000" dirty="0"/>
              <a:t> / </a:t>
            </a:r>
            <a:r>
              <a:rPr lang="en-GB" sz="2000" dirty="0" err="1"/>
              <a:t>finden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Lösung</a:t>
            </a:r>
            <a:r>
              <a:rPr lang="en-GB" sz="2000" dirty="0"/>
              <a:t> /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neue</a:t>
            </a:r>
            <a:r>
              <a:rPr lang="en-GB" sz="2000" dirty="0"/>
              <a:t> </a:t>
            </a:r>
            <a:r>
              <a:rPr lang="en-GB" sz="2000" dirty="0" err="1"/>
              <a:t>Technologie</a:t>
            </a:r>
            <a:r>
              <a:rPr lang="en-GB" sz="2000" dirty="0"/>
              <a:t> / </a:t>
            </a:r>
            <a:r>
              <a:rPr lang="en-GB" sz="2000" dirty="0" err="1"/>
              <a:t>bringt</a:t>
            </a:r>
            <a:r>
              <a:rPr lang="en-GB" sz="2000" dirty="0"/>
              <a:t> / </a:t>
            </a:r>
            <a:r>
              <a:rPr lang="en-GB" sz="2000" dirty="0" err="1"/>
              <a:t>bringen</a:t>
            </a:r>
            <a:r>
              <a:rPr lang="en-GB" sz="2000" dirty="0"/>
              <a:t> Frieden. Ich </a:t>
            </a:r>
            <a:r>
              <a:rPr lang="en-GB" sz="2000" dirty="0" err="1"/>
              <a:t>wache</a:t>
            </a:r>
            <a:r>
              <a:rPr lang="en-GB" sz="2000" dirty="0"/>
              <a:t> auf. </a:t>
            </a:r>
            <a:r>
              <a:rPr lang="en-GB" sz="2000" dirty="0" err="1"/>
              <a:t>Es</a:t>
            </a:r>
            <a:r>
              <a:rPr lang="en-GB" sz="2000" dirty="0"/>
              <a:t> war </a:t>
            </a:r>
            <a:r>
              <a:rPr lang="en-GB" sz="2000" dirty="0" err="1"/>
              <a:t>nur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Traum</a:t>
            </a:r>
            <a:r>
              <a:rPr lang="en-GB" sz="2000" dirty="0"/>
              <a:t>. In der </a:t>
            </a:r>
            <a:r>
              <a:rPr lang="en-GB" sz="2000" dirty="0" err="1"/>
              <a:t>Realität</a:t>
            </a:r>
            <a:r>
              <a:rPr lang="en-GB" sz="2000" dirty="0"/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368" y="39412"/>
            <a:ext cx="3566632" cy="2670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95295B-F82A-4CC1-9248-AAB4D467539F}"/>
              </a:ext>
            </a:extLst>
          </p:cNvPr>
          <p:cNvSpPr txBox="1"/>
          <p:nvPr/>
        </p:nvSpPr>
        <p:spPr>
          <a:xfrm>
            <a:off x="8625368" y="2677743"/>
            <a:ext cx="32119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000" dirty="0" err="1"/>
              <a:t>Meidner</a:t>
            </a:r>
            <a:r>
              <a:rPr lang="en-GB" sz="1000" dirty="0"/>
              <a:t>, Apocalyptic Landscape, 1913, Ludwig </a:t>
            </a:r>
            <a:r>
              <a:rPr lang="en-GB" sz="1000" dirty="0" err="1"/>
              <a:t>Meidner</a:t>
            </a:r>
            <a:r>
              <a:rPr lang="en-GB" sz="1000" dirty="0"/>
              <a:t> Archive, Jewish Museum of the City of Frankfurt am Main</a:t>
            </a:r>
            <a:endParaRPr lang="fr-FR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761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Image 1: The </a:t>
            </a:r>
            <a:r>
              <a:rPr lang="fr-FR" sz="1600" dirty="0" err="1"/>
              <a:t>Scream</a:t>
            </a:r>
            <a:r>
              <a:rPr lang="fr-FR" sz="1600" dirty="0"/>
              <a:t>, by Gustav Klimt. </a:t>
            </a:r>
            <a:r>
              <a:rPr lang="en-GB" sz="1600" dirty="0"/>
              <a:t>Photographic reproduction of a two-dimensional, </a:t>
            </a:r>
            <a:r>
              <a:rPr lang="en-GB" sz="1600" dirty="0">
                <a:hlinkClick r:id="rId2" tooltip="Public domain"/>
              </a:rPr>
              <a:t>public domain</a:t>
            </a:r>
            <a:r>
              <a:rPr lang="en-GB" sz="1600" dirty="0"/>
              <a:t> work of art.</a:t>
            </a:r>
            <a:endParaRPr lang="fr-FR" sz="1600" dirty="0"/>
          </a:p>
          <a:p>
            <a:r>
              <a:rPr lang="fr-FR" sz="1600" dirty="0"/>
              <a:t>Image 2: </a:t>
            </a:r>
            <a:r>
              <a:rPr lang="fr-FR" sz="1600" dirty="0">
                <a:hlinkClick r:id="rId3"/>
              </a:rPr>
              <a:t>https://en.wikipedia.org/wiki/File:Metropolisposter.jpg</a:t>
            </a:r>
            <a:endParaRPr lang="fr-FR" sz="1600" dirty="0"/>
          </a:p>
          <a:p>
            <a:r>
              <a:rPr lang="fr-FR" sz="1600" dirty="0"/>
              <a:t>Image 3: Photo of Jacob van </a:t>
            </a:r>
            <a:r>
              <a:rPr lang="fr-FR" sz="1600" dirty="0" err="1"/>
              <a:t>Hoddis</a:t>
            </a:r>
            <a:r>
              <a:rPr lang="fr-FR" sz="1600" dirty="0"/>
              <a:t>, 1910. </a:t>
            </a:r>
            <a:r>
              <a:rPr lang="fr-FR" sz="1600" dirty="0" err="1"/>
              <a:t>Unknown</a:t>
            </a:r>
            <a:r>
              <a:rPr lang="fr-FR" sz="1600" dirty="0"/>
              <a:t> </a:t>
            </a:r>
            <a:r>
              <a:rPr lang="fr-FR" sz="1600" dirty="0" err="1"/>
              <a:t>author</a:t>
            </a:r>
            <a:r>
              <a:rPr lang="fr-FR" sz="1600" dirty="0"/>
              <a:t>. Source: </a:t>
            </a:r>
            <a:r>
              <a:rPr lang="fr-FR" sz="1600" u="sng" dirty="0">
                <a:hlinkClick r:id="rId4"/>
              </a:rPr>
              <a:t>http://www.katz-heidelberg.de/</a:t>
            </a:r>
            <a:r>
              <a:rPr lang="fr-FR" sz="1600" dirty="0"/>
              <a:t>  This </a:t>
            </a:r>
            <a:r>
              <a:rPr lang="fr-FR" sz="1600" dirty="0" err="1"/>
              <a:t>work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in the </a:t>
            </a:r>
            <a:r>
              <a:rPr lang="en-GB" sz="1600" b="1" dirty="0">
                <a:solidFill>
                  <a:srgbClr val="663366"/>
                </a:solidFill>
                <a:hlinkClick r:id="rId5" tooltip="en:public domain"/>
              </a:rPr>
              <a:t>public domain</a:t>
            </a:r>
            <a:r>
              <a:rPr lang="en-GB" sz="1600" b="1" dirty="0">
                <a:solidFill>
                  <a:srgbClr val="663366"/>
                </a:solidFill>
              </a:rPr>
              <a:t> </a:t>
            </a:r>
            <a:r>
              <a:rPr lang="fr-FR" sz="1600" dirty="0"/>
              <a:t>in </a:t>
            </a:r>
            <a:r>
              <a:rPr lang="fr-FR" sz="1600" dirty="0" err="1"/>
              <a:t>its</a:t>
            </a:r>
            <a:r>
              <a:rPr lang="fr-FR" sz="1600" dirty="0"/>
              <a:t> country of </a:t>
            </a:r>
            <a:r>
              <a:rPr lang="fr-FR" sz="1600" dirty="0" err="1"/>
              <a:t>origin</a:t>
            </a:r>
            <a:r>
              <a:rPr lang="fr-FR" sz="1600" dirty="0"/>
              <a:t> and in </a:t>
            </a:r>
            <a:r>
              <a:rPr lang="fr-FR" sz="1600" dirty="0" err="1"/>
              <a:t>other</a:t>
            </a:r>
            <a:r>
              <a:rPr lang="fr-FR" sz="1600" dirty="0"/>
              <a:t> countries </a:t>
            </a:r>
            <a:r>
              <a:rPr lang="fr-FR" sz="1600" dirty="0" err="1"/>
              <a:t>where</a:t>
            </a:r>
            <a:r>
              <a:rPr lang="fr-FR" sz="1600" dirty="0"/>
              <a:t> the copyright </a:t>
            </a:r>
            <a:r>
              <a:rPr lang="fr-FR" sz="1600" dirty="0" err="1"/>
              <a:t>term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the </a:t>
            </a:r>
            <a:r>
              <a:rPr lang="fr-FR" sz="1600" dirty="0" err="1"/>
              <a:t>author’s</a:t>
            </a:r>
            <a:r>
              <a:rPr lang="fr-FR" sz="1600" dirty="0"/>
              <a:t> life plus 70 </a:t>
            </a:r>
            <a:r>
              <a:rPr lang="fr-FR" sz="1600" dirty="0" err="1"/>
              <a:t>years</a:t>
            </a:r>
            <a:r>
              <a:rPr lang="fr-FR" sz="1600" dirty="0"/>
              <a:t> or </a:t>
            </a:r>
            <a:r>
              <a:rPr lang="fr-FR" sz="1600" dirty="0" err="1"/>
              <a:t>less</a:t>
            </a:r>
            <a:endParaRPr lang="fr-FR" sz="1600" dirty="0"/>
          </a:p>
          <a:p>
            <a:r>
              <a:rPr lang="fr-FR" sz="1600" dirty="0"/>
              <a:t>Image 4: </a:t>
            </a:r>
            <a:r>
              <a:rPr lang="fr-FR" sz="1600" dirty="0" err="1"/>
              <a:t>Trcka</a:t>
            </a:r>
            <a:r>
              <a:rPr lang="fr-FR" sz="1600" dirty="0"/>
              <a:t> Holger, by </a:t>
            </a:r>
            <a:r>
              <a:rPr lang="fr-FR" sz="1600" b="1" u="sng" dirty="0">
                <a:hlinkClick r:id="rId6" tooltip="w:en:Anton Josef Trčka"/>
              </a:rPr>
              <a:t>Josef Anton </a:t>
            </a:r>
            <a:r>
              <a:rPr lang="fr-FR" sz="1600" b="1" u="sng" dirty="0" err="1">
                <a:hlinkClick r:id="rId6" tooltip="w:en:Anton Josef Trčka"/>
              </a:rPr>
              <a:t>Trčka</a:t>
            </a:r>
            <a:r>
              <a:rPr lang="fr-FR" sz="1600" b="1" dirty="0"/>
              <a:t>  </a:t>
            </a:r>
            <a:r>
              <a:rPr lang="fr-FR" sz="1600" dirty="0"/>
              <a:t>(1893–1940). Source: </a:t>
            </a:r>
            <a:r>
              <a:rPr lang="fr-FR" sz="1600" u="sng" dirty="0">
                <a:hlinkClick r:id="rId7"/>
              </a:rPr>
              <a:t>http://i.wp.pl/a/f/jpeg/26285/110_trcka_holger620.jpeg</a:t>
            </a:r>
            <a:r>
              <a:rPr lang="fr-FR" sz="1600" u="sng" dirty="0"/>
              <a:t> </a:t>
            </a:r>
            <a:r>
              <a:rPr lang="fr-FR" sz="1600" dirty="0"/>
              <a:t>This </a:t>
            </a:r>
            <a:r>
              <a:rPr lang="fr-FR" sz="1600" dirty="0" err="1"/>
              <a:t>work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in the </a:t>
            </a:r>
            <a:r>
              <a:rPr lang="en-GB" sz="1600" b="1" dirty="0">
                <a:solidFill>
                  <a:srgbClr val="663366"/>
                </a:solidFill>
                <a:hlinkClick r:id="rId5" tooltip="en:public domain"/>
              </a:rPr>
              <a:t>public domain</a:t>
            </a:r>
            <a:r>
              <a:rPr lang="en-GB" sz="1600" b="1" dirty="0">
                <a:solidFill>
                  <a:srgbClr val="663366"/>
                </a:solidFill>
              </a:rPr>
              <a:t> </a:t>
            </a:r>
            <a:r>
              <a:rPr lang="fr-FR" sz="1600" dirty="0"/>
              <a:t>in </a:t>
            </a:r>
            <a:r>
              <a:rPr lang="fr-FR" sz="1600" dirty="0" err="1"/>
              <a:t>its</a:t>
            </a:r>
            <a:r>
              <a:rPr lang="fr-FR" sz="1600" dirty="0"/>
              <a:t> country of </a:t>
            </a:r>
            <a:r>
              <a:rPr lang="fr-FR" sz="1600" dirty="0" err="1"/>
              <a:t>origin</a:t>
            </a:r>
            <a:r>
              <a:rPr lang="fr-FR" sz="1600" dirty="0"/>
              <a:t> and in </a:t>
            </a:r>
            <a:r>
              <a:rPr lang="fr-FR" sz="1600" dirty="0" err="1"/>
              <a:t>other</a:t>
            </a:r>
            <a:r>
              <a:rPr lang="fr-FR" sz="1600" dirty="0"/>
              <a:t> countries </a:t>
            </a:r>
            <a:r>
              <a:rPr lang="fr-FR" sz="1600" dirty="0" err="1"/>
              <a:t>where</a:t>
            </a:r>
            <a:r>
              <a:rPr lang="fr-FR" sz="1600" dirty="0"/>
              <a:t> the copyright </a:t>
            </a:r>
            <a:r>
              <a:rPr lang="fr-FR" sz="1600" dirty="0" err="1"/>
              <a:t>term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the </a:t>
            </a:r>
            <a:r>
              <a:rPr lang="fr-FR" sz="1600" dirty="0" err="1"/>
              <a:t>author’s</a:t>
            </a:r>
            <a:r>
              <a:rPr lang="fr-FR" sz="1600" dirty="0"/>
              <a:t> life plus 70 </a:t>
            </a:r>
            <a:r>
              <a:rPr lang="fr-FR" sz="1600" dirty="0" err="1"/>
              <a:t>years</a:t>
            </a:r>
            <a:r>
              <a:rPr lang="fr-FR" sz="1600" dirty="0"/>
              <a:t> or </a:t>
            </a:r>
            <a:r>
              <a:rPr lang="fr-FR" sz="1600" dirty="0" err="1"/>
              <a:t>less</a:t>
            </a:r>
            <a:endParaRPr lang="fr-FR" sz="1600" dirty="0"/>
          </a:p>
          <a:p>
            <a:r>
              <a:rPr lang="fr-FR" sz="1600" dirty="0"/>
              <a:t>Image 5: </a:t>
            </a:r>
            <a:r>
              <a:rPr lang="en-GB" sz="1600" dirty="0" err="1"/>
              <a:t>Meidner</a:t>
            </a:r>
            <a:r>
              <a:rPr lang="en-GB" sz="1600" dirty="0"/>
              <a:t>, Apocalyptic Landscape, 1913, Ludwig </a:t>
            </a:r>
            <a:r>
              <a:rPr lang="en-GB" sz="1600" dirty="0" err="1"/>
              <a:t>Meidner</a:t>
            </a:r>
            <a:r>
              <a:rPr lang="en-GB" sz="1600" dirty="0"/>
              <a:t> Archive, Jewish Museum of the City of Frankfurt am Main. Reproduced with permission.</a:t>
            </a:r>
            <a:endParaRPr lang="fr-FR" sz="1600" dirty="0"/>
          </a:p>
          <a:p>
            <a:r>
              <a:rPr lang="fr-FR" sz="1600" dirty="0"/>
              <a:t>Image 6: </a:t>
            </a:r>
            <a:r>
              <a:rPr lang="fr-FR" sz="1600" dirty="0" err="1"/>
              <a:t>Nollendorfplatz</a:t>
            </a:r>
            <a:r>
              <a:rPr lang="fr-FR" sz="1600" dirty="0"/>
              <a:t>, by Ernst Ludwig Kirchner. Source: </a:t>
            </a:r>
            <a:r>
              <a:rPr lang="fr-FR" sz="1600" dirty="0" err="1"/>
              <a:t>Stiftung</a:t>
            </a:r>
            <a:r>
              <a:rPr lang="fr-FR" sz="1600" dirty="0"/>
              <a:t> </a:t>
            </a:r>
            <a:r>
              <a:rPr lang="fr-FR" sz="1600" dirty="0" err="1"/>
              <a:t>Stadtmuseum</a:t>
            </a:r>
            <a:r>
              <a:rPr lang="fr-FR" sz="1600" dirty="0"/>
              <a:t> Berlin. This </a:t>
            </a:r>
            <a:r>
              <a:rPr lang="fr-FR" sz="1600" dirty="0" err="1"/>
              <a:t>work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in the </a:t>
            </a:r>
            <a:r>
              <a:rPr lang="en-GB" sz="1600" b="1" dirty="0">
                <a:solidFill>
                  <a:srgbClr val="663366"/>
                </a:solidFill>
                <a:hlinkClick r:id="rId5" tooltip="en:public domain"/>
              </a:rPr>
              <a:t>public domain</a:t>
            </a:r>
            <a:r>
              <a:rPr lang="en-GB" sz="1600" b="1" dirty="0">
                <a:solidFill>
                  <a:srgbClr val="663366"/>
                </a:solidFill>
              </a:rPr>
              <a:t> </a:t>
            </a:r>
            <a:r>
              <a:rPr lang="fr-FR" sz="1600" dirty="0"/>
              <a:t>in </a:t>
            </a:r>
            <a:r>
              <a:rPr lang="fr-FR" sz="1600" dirty="0" err="1"/>
              <a:t>its</a:t>
            </a:r>
            <a:r>
              <a:rPr lang="fr-FR" sz="1600" dirty="0"/>
              <a:t> country of </a:t>
            </a:r>
            <a:r>
              <a:rPr lang="fr-FR" sz="1600" dirty="0" err="1"/>
              <a:t>origin</a:t>
            </a:r>
            <a:r>
              <a:rPr lang="fr-FR" sz="1600" dirty="0"/>
              <a:t> and in </a:t>
            </a:r>
            <a:r>
              <a:rPr lang="fr-FR" sz="1600" dirty="0" err="1"/>
              <a:t>other</a:t>
            </a:r>
            <a:r>
              <a:rPr lang="fr-FR" sz="1600" dirty="0"/>
              <a:t> countries </a:t>
            </a:r>
            <a:r>
              <a:rPr lang="fr-FR" sz="1600" dirty="0" err="1"/>
              <a:t>where</a:t>
            </a:r>
            <a:r>
              <a:rPr lang="fr-FR" sz="1600" dirty="0"/>
              <a:t> the copyright </a:t>
            </a:r>
            <a:r>
              <a:rPr lang="fr-FR" sz="1600" dirty="0" err="1"/>
              <a:t>term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the </a:t>
            </a:r>
            <a:r>
              <a:rPr lang="fr-FR" sz="1600" dirty="0" err="1"/>
              <a:t>author’s</a:t>
            </a:r>
            <a:r>
              <a:rPr lang="fr-FR" sz="1600" dirty="0"/>
              <a:t> life plus 70 </a:t>
            </a:r>
            <a:r>
              <a:rPr lang="fr-FR" sz="1600" dirty="0" err="1"/>
              <a:t>years</a:t>
            </a:r>
            <a:r>
              <a:rPr lang="fr-FR" sz="1600" dirty="0"/>
              <a:t> or </a:t>
            </a:r>
            <a:r>
              <a:rPr lang="fr-FR" sz="1600" dirty="0" err="1"/>
              <a:t>less</a:t>
            </a:r>
            <a:endParaRPr lang="fr-FR" sz="1600" dirty="0"/>
          </a:p>
          <a:p>
            <a:r>
              <a:rPr lang="fr-FR" sz="1600" dirty="0"/>
              <a:t> Image 7: </a:t>
            </a:r>
            <a:r>
              <a:rPr lang="fr-FR" sz="1600" dirty="0" err="1"/>
              <a:t>Smiling</a:t>
            </a:r>
            <a:r>
              <a:rPr lang="fr-FR" sz="1600" dirty="0"/>
              <a:t> </a:t>
            </a:r>
            <a:r>
              <a:rPr lang="fr-FR" sz="1600" dirty="0" err="1"/>
              <a:t>sun</a:t>
            </a:r>
            <a:r>
              <a:rPr lang="fr-FR" sz="1600" dirty="0"/>
              <a:t>, by </a:t>
            </a:r>
            <a:r>
              <a:rPr lang="fr-FR" sz="1600" dirty="0">
                <a:hlinkClick r:id="rId8" tooltip="User:Albedo-ukr"/>
              </a:rPr>
              <a:t>Albedo-</a:t>
            </a:r>
            <a:r>
              <a:rPr lang="fr-FR" sz="1600" dirty="0" err="1">
                <a:hlinkClick r:id="rId8" tooltip="User:Albedo-ukr"/>
              </a:rPr>
              <a:t>ukr</a:t>
            </a:r>
            <a:r>
              <a:rPr lang="fr-FR" sz="1600" dirty="0"/>
              <a:t>. Source: </a:t>
            </a:r>
            <a:r>
              <a:rPr lang="fr-FR" sz="1600" dirty="0" err="1"/>
              <a:t>Own</a:t>
            </a:r>
            <a:r>
              <a:rPr lang="fr-FR" sz="1600" dirty="0"/>
              <a:t> </a:t>
            </a:r>
            <a:r>
              <a:rPr lang="fr-FR" sz="1600" dirty="0" err="1"/>
              <a:t>work</a:t>
            </a:r>
            <a:r>
              <a:rPr lang="fr-FR" sz="1600" dirty="0"/>
              <a:t>. </a:t>
            </a:r>
            <a:r>
              <a:rPr lang="en-GB" sz="1600" dirty="0"/>
              <a:t>Licensed under the </a:t>
            </a:r>
            <a:r>
              <a:rPr lang="en-GB" sz="1600" dirty="0">
                <a:hlinkClick r:id="rId9" tooltip="w:en:Creative Commons"/>
              </a:rPr>
              <a:t>Creative Commons</a:t>
            </a:r>
            <a:r>
              <a:rPr lang="en-GB" sz="1600" dirty="0"/>
              <a:t> </a:t>
            </a:r>
            <a:r>
              <a:rPr lang="en-GB" sz="1600" dirty="0">
                <a:hlinkClick r:id="rId10"/>
              </a:rPr>
              <a:t>Attribution-Share Alike 2.5 Generic</a:t>
            </a:r>
            <a:r>
              <a:rPr lang="en-GB" sz="1600" dirty="0"/>
              <a:t> license.</a:t>
            </a:r>
            <a:endParaRPr lang="fr-FR" sz="160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6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8249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Metropolis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12916"/>
            <a:ext cx="12192000" cy="521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Seht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Szene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Film “Metropolis” an: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https://www.youtube.com/watch?v=CPNaaogT8fs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Von </a:t>
            </a:r>
            <a:r>
              <a:rPr lang="en-GB" b="1" dirty="0" err="1"/>
              <a:t>wann</a:t>
            </a:r>
            <a:r>
              <a:rPr lang="en-GB" b="1" dirty="0"/>
              <a:t> </a:t>
            </a:r>
            <a:r>
              <a:rPr lang="en-GB" b="1" dirty="0" err="1"/>
              <a:t>ist</a:t>
            </a:r>
            <a:r>
              <a:rPr lang="en-GB" b="1" dirty="0"/>
              <a:t> der Film?</a:t>
            </a:r>
          </a:p>
          <a:p>
            <a:pPr marL="0" indent="0">
              <a:buNone/>
            </a:pPr>
            <a:r>
              <a:rPr lang="en-GB" dirty="0"/>
              <a:t>(A) 1953    (B) 1897  (C) </a:t>
            </a:r>
            <a:r>
              <a:rPr lang="en-GB" dirty="0">
                <a:solidFill>
                  <a:srgbClr val="FF0000"/>
                </a:solidFill>
              </a:rPr>
              <a:t>1927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Wo </a:t>
            </a:r>
            <a:r>
              <a:rPr lang="en-GB" b="1" dirty="0" err="1"/>
              <a:t>spielt</a:t>
            </a:r>
            <a:r>
              <a:rPr lang="en-GB" b="1" dirty="0"/>
              <a:t> der Film?</a:t>
            </a:r>
          </a:p>
          <a:p>
            <a:pPr marL="0" indent="0">
              <a:buNone/>
            </a:pPr>
            <a:r>
              <a:rPr lang="en-GB" dirty="0"/>
              <a:t>(A) Dorf  (B) </a:t>
            </a:r>
            <a:r>
              <a:rPr lang="en-GB" dirty="0" err="1">
                <a:solidFill>
                  <a:srgbClr val="FF0000"/>
                </a:solidFill>
              </a:rPr>
              <a:t>Großstadt</a:t>
            </a:r>
            <a:r>
              <a:rPr lang="en-GB" dirty="0"/>
              <a:t>  (C) </a:t>
            </a:r>
            <a:r>
              <a:rPr lang="en-GB" dirty="0" err="1"/>
              <a:t>Weltraum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F5392-0788-4208-B4A7-32BFF3D0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7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82492"/>
            <a:ext cx="10352927" cy="642127"/>
          </a:xfrm>
        </p:spPr>
        <p:txBody>
          <a:bodyPr>
            <a:normAutofit/>
          </a:bodyPr>
          <a:lstStyle/>
          <a:p>
            <a:r>
              <a:rPr lang="en-GB" sz="3600" b="1" dirty="0"/>
              <a:t>Metropolis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12916"/>
            <a:ext cx="12192000" cy="521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https://www.youtube.com/watch?v=CPNaaogT8fs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Welches Wort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besser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	Dorf 			</a:t>
            </a:r>
            <a:r>
              <a:rPr lang="en-GB" dirty="0" err="1"/>
              <a:t>oder</a:t>
            </a:r>
            <a:r>
              <a:rPr lang="en-GB" dirty="0"/>
              <a:t> 				           </a:t>
            </a:r>
            <a:r>
              <a:rPr lang="en-GB" dirty="0" err="1"/>
              <a:t>Großstadt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Unsicherheit</a:t>
            </a:r>
            <a:r>
              <a:rPr lang="en-GB" dirty="0"/>
              <a:t>	</a:t>
            </a:r>
            <a:r>
              <a:rPr lang="en-GB" dirty="0" err="1"/>
              <a:t>oder</a:t>
            </a:r>
            <a:r>
              <a:rPr lang="en-GB" dirty="0"/>
              <a:t>   				</a:t>
            </a:r>
            <a:r>
              <a:rPr lang="en-GB" dirty="0" err="1"/>
              <a:t>Sicherheit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Nacht  	           </a:t>
            </a:r>
            <a:r>
              <a:rPr lang="en-GB" dirty="0" err="1"/>
              <a:t>oder</a:t>
            </a:r>
            <a:r>
              <a:rPr lang="en-GB" dirty="0"/>
              <a:t>     				Tag</a:t>
            </a:r>
          </a:p>
          <a:p>
            <a:pPr marL="0" indent="0">
              <a:buNone/>
            </a:pPr>
            <a:r>
              <a:rPr lang="en-GB" dirty="0"/>
              <a:t>	Angst   		</a:t>
            </a:r>
            <a:r>
              <a:rPr lang="en-GB" dirty="0" err="1"/>
              <a:t>oder</a:t>
            </a:r>
            <a:r>
              <a:rPr lang="en-GB" dirty="0"/>
              <a:t>  				           </a:t>
            </a:r>
            <a:r>
              <a:rPr lang="en-GB" dirty="0" err="1"/>
              <a:t>Ruhe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</a:t>
            </a:r>
            <a:r>
              <a:rPr lang="en-GB" dirty="0" err="1"/>
              <a:t>Realität</a:t>
            </a:r>
            <a:r>
              <a:rPr lang="en-GB" dirty="0"/>
              <a:t>                     </a:t>
            </a:r>
            <a:r>
              <a:rPr lang="en-GB" dirty="0" err="1"/>
              <a:t>oder</a:t>
            </a:r>
            <a:r>
              <a:rPr lang="en-GB" dirty="0"/>
              <a:t>                                               </a:t>
            </a:r>
            <a:r>
              <a:rPr lang="en-GB" dirty="0" err="1"/>
              <a:t>Traum</a:t>
            </a:r>
            <a:r>
              <a:rPr lang="en-GB" dirty="0"/>
              <a:t>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F5392-0788-4208-B4A7-32BFF3D0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2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8249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Metropolis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12916"/>
            <a:ext cx="12192000" cy="521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Seht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Szene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Film “Metropolis” (Lang, 1927) an: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https://www.youtube.com/watch?v=CPNaaogT8fs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Welches Wort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besser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	Dorf 			</a:t>
            </a:r>
            <a:r>
              <a:rPr lang="en-GB" dirty="0" err="1"/>
              <a:t>oder</a:t>
            </a:r>
            <a:r>
              <a:rPr lang="en-GB" dirty="0"/>
              <a:t> 				           </a:t>
            </a:r>
            <a:r>
              <a:rPr lang="en-GB" dirty="0" err="1">
                <a:solidFill>
                  <a:srgbClr val="FF0000"/>
                </a:solidFill>
              </a:rPr>
              <a:t>Großstadt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>
                <a:solidFill>
                  <a:srgbClr val="FF0000"/>
                </a:solidFill>
              </a:rPr>
              <a:t>Unsicherheit</a:t>
            </a:r>
            <a:r>
              <a:rPr lang="en-GB" dirty="0"/>
              <a:t>   	</a:t>
            </a:r>
            <a:r>
              <a:rPr lang="en-GB" dirty="0" err="1"/>
              <a:t>oder</a:t>
            </a:r>
            <a:r>
              <a:rPr lang="en-GB" dirty="0"/>
              <a:t>   				</a:t>
            </a:r>
            <a:r>
              <a:rPr lang="en-GB" dirty="0" err="1"/>
              <a:t>Sicherheit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Nacht</a:t>
            </a:r>
            <a:r>
              <a:rPr lang="en-GB" dirty="0"/>
              <a:t>  	           </a:t>
            </a:r>
            <a:r>
              <a:rPr lang="en-GB" dirty="0" err="1"/>
              <a:t>oder</a:t>
            </a:r>
            <a:r>
              <a:rPr lang="en-GB" dirty="0"/>
              <a:t>     				Tag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Angst</a:t>
            </a:r>
            <a:r>
              <a:rPr lang="en-GB" dirty="0"/>
              <a:t>   		</a:t>
            </a:r>
            <a:r>
              <a:rPr lang="en-GB" dirty="0" err="1"/>
              <a:t>oder</a:t>
            </a:r>
            <a:r>
              <a:rPr lang="en-GB" dirty="0"/>
              <a:t>  				           </a:t>
            </a:r>
            <a:r>
              <a:rPr lang="en-GB" dirty="0" err="1"/>
              <a:t>Ruhe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</a:t>
            </a:r>
            <a:r>
              <a:rPr lang="en-GB" dirty="0" err="1"/>
              <a:t>Realität</a:t>
            </a:r>
            <a:r>
              <a:rPr lang="en-GB" dirty="0"/>
              <a:t>                     </a:t>
            </a:r>
            <a:r>
              <a:rPr lang="en-GB" dirty="0" err="1"/>
              <a:t>oder</a:t>
            </a:r>
            <a:r>
              <a:rPr lang="en-GB" dirty="0"/>
              <a:t>                                               </a:t>
            </a:r>
            <a:r>
              <a:rPr lang="en-GB" dirty="0" err="1">
                <a:solidFill>
                  <a:srgbClr val="FF0000"/>
                </a:solidFill>
              </a:rPr>
              <a:t>Traum</a:t>
            </a:r>
            <a:r>
              <a:rPr lang="en-GB" dirty="0"/>
              <a:t>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F5392-0788-4208-B4A7-32BFF3D0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4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82492"/>
            <a:ext cx="10444942" cy="623361"/>
          </a:xfrm>
        </p:spPr>
        <p:txBody>
          <a:bodyPr>
            <a:normAutofit/>
          </a:bodyPr>
          <a:lstStyle/>
          <a:p>
            <a:r>
              <a:rPr lang="en-GB" sz="3600" b="1" dirty="0"/>
              <a:t>Metropolis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58" y="705853"/>
            <a:ext cx="11968942" cy="602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Seht</a:t>
            </a:r>
            <a:r>
              <a:rPr lang="en-GB" b="1" dirty="0"/>
              <a:t> </a:t>
            </a:r>
            <a:r>
              <a:rPr lang="en-GB" b="1" dirty="0" err="1"/>
              <a:t>euch</a:t>
            </a:r>
            <a:r>
              <a:rPr lang="en-GB" b="1" dirty="0"/>
              <a:t> </a:t>
            </a:r>
            <a:r>
              <a:rPr lang="en-GB" b="1" dirty="0" err="1"/>
              <a:t>diese</a:t>
            </a:r>
            <a:r>
              <a:rPr lang="en-GB" b="1" dirty="0"/>
              <a:t> </a:t>
            </a:r>
            <a:r>
              <a:rPr lang="en-GB" b="1" dirty="0" err="1"/>
              <a:t>Szene</a:t>
            </a:r>
            <a:r>
              <a:rPr lang="en-GB" b="1" dirty="0"/>
              <a:t> </a:t>
            </a:r>
            <a:r>
              <a:rPr lang="en-GB" b="1" dirty="0" err="1"/>
              <a:t>aus</a:t>
            </a:r>
            <a:r>
              <a:rPr lang="en-GB" b="1" dirty="0"/>
              <a:t> </a:t>
            </a:r>
            <a:r>
              <a:rPr lang="en-GB" b="1" dirty="0" err="1"/>
              <a:t>dem</a:t>
            </a:r>
            <a:r>
              <a:rPr lang="en-GB" b="1" dirty="0"/>
              <a:t> Film “Metropolis” (1927) an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https://www.youtube.com/watch?v=CPNaaogT8fs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Was </a:t>
            </a:r>
            <a:r>
              <a:rPr lang="en-GB" b="1" dirty="0" err="1"/>
              <a:t>sind</a:t>
            </a:r>
            <a:r>
              <a:rPr lang="en-GB" b="1" dirty="0"/>
              <a:t> die </a:t>
            </a:r>
            <a:r>
              <a:rPr lang="en-GB" b="1" dirty="0" err="1"/>
              <a:t>Emotionen</a:t>
            </a:r>
            <a:r>
              <a:rPr lang="en-GB" b="1" dirty="0"/>
              <a:t> der </a:t>
            </a:r>
            <a:r>
              <a:rPr lang="en-GB" b="1" dirty="0" err="1"/>
              <a:t>Personen</a:t>
            </a:r>
            <a:r>
              <a:rPr lang="en-GB" b="1" dirty="0"/>
              <a:t>? </a:t>
            </a:r>
          </a:p>
          <a:p>
            <a:pPr marL="0" indent="0">
              <a:buNone/>
            </a:pPr>
            <a:r>
              <a:rPr lang="en-GB" dirty="0"/>
              <a:t>(a) </a:t>
            </a:r>
            <a:r>
              <a:rPr lang="en-GB" dirty="0" err="1"/>
              <a:t>traurig</a:t>
            </a:r>
            <a:r>
              <a:rPr lang="en-GB" dirty="0"/>
              <a:t>  (b) </a:t>
            </a:r>
            <a:r>
              <a:rPr lang="en-GB" dirty="0" err="1"/>
              <a:t>optimistisch</a:t>
            </a:r>
            <a:r>
              <a:rPr lang="en-GB" dirty="0"/>
              <a:t> (c) neutral (d) in </a:t>
            </a:r>
            <a:r>
              <a:rPr lang="en-GB" dirty="0" err="1"/>
              <a:t>Panik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Was </a:t>
            </a:r>
            <a:r>
              <a:rPr lang="en-GB" b="1" dirty="0" err="1"/>
              <a:t>sagen</a:t>
            </a:r>
            <a:r>
              <a:rPr lang="en-GB" b="1" dirty="0"/>
              <a:t> die </a:t>
            </a:r>
            <a:r>
              <a:rPr lang="en-GB" b="1" dirty="0" err="1"/>
              <a:t>Personen</a:t>
            </a:r>
            <a:r>
              <a:rPr lang="en-GB" b="1" dirty="0"/>
              <a:t>? </a:t>
            </a:r>
          </a:p>
          <a:p>
            <a:pPr marL="0" indent="0">
              <a:buNone/>
            </a:pPr>
            <a:r>
              <a:rPr lang="en-GB" dirty="0"/>
              <a:t>Mann 1:  </a:t>
            </a:r>
          </a:p>
          <a:p>
            <a:pPr marL="0" indent="0">
              <a:buNone/>
            </a:pPr>
            <a:r>
              <a:rPr lang="en-GB" dirty="0"/>
              <a:t>Mann 2:</a:t>
            </a:r>
          </a:p>
          <a:p>
            <a:pPr marL="0" indent="0">
              <a:buNone/>
            </a:pPr>
            <a:r>
              <a:rPr lang="en-GB" dirty="0"/>
              <a:t>Mann 1: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F5392-0788-4208-B4A7-32BFF3D0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669FD-419F-4A46-92A1-4A4D1A4FA2E1}"/>
              </a:ext>
            </a:extLst>
          </p:cNvPr>
          <p:cNvSpPr txBox="1"/>
          <p:nvPr/>
        </p:nvSpPr>
        <p:spPr>
          <a:xfrm>
            <a:off x="1856321" y="4474706"/>
            <a:ext cx="631470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Was </a:t>
            </a:r>
            <a:r>
              <a:rPr lang="en-GB" sz="2400" dirty="0" err="1"/>
              <a:t>sollen</a:t>
            </a:r>
            <a:r>
              <a:rPr lang="en-GB" sz="2400" dirty="0"/>
              <a:t> </a:t>
            </a:r>
            <a:r>
              <a:rPr lang="en-GB" sz="2400" dirty="0" err="1"/>
              <a:t>wir</a:t>
            </a:r>
            <a:r>
              <a:rPr lang="en-GB" sz="2400" dirty="0"/>
              <a:t> </a:t>
            </a:r>
            <a:r>
              <a:rPr lang="en-GB" sz="2400" dirty="0" err="1"/>
              <a:t>machen</a:t>
            </a:r>
            <a:r>
              <a:rPr lang="en-GB" sz="2400" dirty="0"/>
              <a:t>?  Die Welt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Chaos!</a:t>
            </a:r>
          </a:p>
          <a:p>
            <a:endParaRPr lang="en-GB" sz="2400" dirty="0"/>
          </a:p>
          <a:p>
            <a:r>
              <a:rPr lang="en-GB" sz="2400" dirty="0" err="1"/>
              <a:t>Wir</a:t>
            </a:r>
            <a:r>
              <a:rPr lang="en-GB" sz="2400" dirty="0"/>
              <a:t> m</a:t>
            </a:r>
            <a:r>
              <a:rPr lang="de-DE" sz="2400" dirty="0"/>
              <a:t>ü</a:t>
            </a:r>
            <a:r>
              <a:rPr lang="en-GB" sz="2400" dirty="0" err="1"/>
              <a:t>ssen</a:t>
            </a:r>
            <a:r>
              <a:rPr lang="en-GB" sz="2400" dirty="0"/>
              <a:t> </a:t>
            </a:r>
            <a:r>
              <a:rPr lang="en-GB" sz="2400" dirty="0" err="1"/>
              <a:t>sprechen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Ich </a:t>
            </a:r>
            <a:r>
              <a:rPr lang="en-GB" sz="2400" dirty="0" err="1"/>
              <a:t>weiß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. Ich bin </a:t>
            </a:r>
            <a:r>
              <a:rPr lang="en-GB" sz="2400" dirty="0" err="1"/>
              <a:t>traurig</a:t>
            </a:r>
            <a:r>
              <a:rPr lang="en-GB" sz="2400" dirty="0"/>
              <a:t> / </a:t>
            </a:r>
            <a:r>
              <a:rPr lang="en-GB" sz="2400" dirty="0" err="1"/>
              <a:t>optimistisch</a:t>
            </a:r>
            <a:r>
              <a:rPr lang="en-GB" sz="2400" dirty="0"/>
              <a:t>.</a:t>
            </a:r>
          </a:p>
        </p:txBody>
      </p:sp>
      <p:pic>
        <p:nvPicPr>
          <p:cNvPr id="1026" name="Picture 2" descr="https://upload.wikimedia.org/wikipedia/en/0/06/Metropolis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34" y="95250"/>
            <a:ext cx="209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2200" y="3611454"/>
            <a:ext cx="1675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12718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Hintergrund</a:t>
            </a:r>
            <a:r>
              <a:rPr lang="en-GB" sz="3200" b="1" dirty="0"/>
              <a:t>: Jakob van </a:t>
            </a:r>
            <a:r>
              <a:rPr lang="en-GB" sz="3200" b="1" dirty="0" err="1"/>
              <a:t>Hoddis</a:t>
            </a:r>
            <a:r>
              <a:rPr lang="en-GB" sz="3200" b="1" dirty="0"/>
              <a:t> und seine </a:t>
            </a:r>
            <a:r>
              <a:rPr lang="en-GB" sz="3200" b="1" dirty="0" err="1"/>
              <a:t>Biografie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3" y="1424609"/>
            <a:ext cx="11741425" cy="5433391"/>
          </a:xfrm>
        </p:spPr>
        <p:txBody>
          <a:bodyPr>
            <a:normAutofit/>
          </a:bodyPr>
          <a:lstStyle/>
          <a:p>
            <a:r>
              <a:rPr lang="en-GB" dirty="0" err="1"/>
              <a:t>Jakob</a:t>
            </a:r>
            <a:r>
              <a:rPr lang="en-GB" dirty="0"/>
              <a:t> van </a:t>
            </a:r>
            <a:r>
              <a:rPr lang="en-GB" dirty="0" err="1"/>
              <a:t>Hoddis</a:t>
            </a:r>
            <a:r>
              <a:rPr lang="en-GB" dirty="0"/>
              <a:t> </a:t>
            </a:r>
            <a:r>
              <a:rPr lang="en-GB" dirty="0" err="1"/>
              <a:t>wurde</a:t>
            </a:r>
            <a:r>
              <a:rPr lang="en-GB" dirty="0"/>
              <a:t> 1887 in Berlin </a:t>
            </a:r>
            <a:r>
              <a:rPr lang="en-GB" dirty="0" err="1"/>
              <a:t>geboren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de-DE" dirty="0"/>
              <a:t>Er war der Sohn eines jüdischen Arztes.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1942: Deportation. Jakob van Hoddis wird im Konzentrationslager ermordet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1911: </a:t>
            </a:r>
            <a:r>
              <a:rPr lang="en-GB" dirty="0"/>
              <a:t>Jakob van </a:t>
            </a:r>
            <a:r>
              <a:rPr lang="en-GB" dirty="0" err="1"/>
              <a:t>Hoddis</a:t>
            </a:r>
            <a:r>
              <a:rPr lang="fr-FR" dirty="0"/>
              <a:t> </a:t>
            </a:r>
            <a:r>
              <a:rPr lang="en-GB" dirty="0" err="1"/>
              <a:t>schrieb</a:t>
            </a:r>
            <a:r>
              <a:rPr lang="en-GB" dirty="0"/>
              <a:t> “</a:t>
            </a:r>
            <a:r>
              <a:rPr lang="en-GB" dirty="0" err="1"/>
              <a:t>Weltende</a:t>
            </a:r>
            <a:r>
              <a:rPr lang="en-GB" dirty="0"/>
              <a:t>”. </a:t>
            </a:r>
            <a:r>
              <a:rPr lang="fr-FR" dirty="0" err="1"/>
              <a:t>Das</a:t>
            </a:r>
            <a:r>
              <a:rPr lang="fr-FR" dirty="0"/>
              <a:t> Gedicht war typisch f</a:t>
            </a:r>
            <a:r>
              <a:rPr lang="en-GB" dirty="0" err="1"/>
              <a:t>ür</a:t>
            </a:r>
            <a:r>
              <a:rPr lang="en-GB" dirty="0"/>
              <a:t> den</a:t>
            </a:r>
            <a:r>
              <a:rPr lang="fr-FR" dirty="0"/>
              <a:t> </a:t>
            </a:r>
            <a:r>
              <a:rPr lang="en-GB" dirty="0"/>
              <a:t>“</a:t>
            </a:r>
            <a:r>
              <a:rPr lang="en-GB" dirty="0" err="1"/>
              <a:t>Expressionismus</a:t>
            </a:r>
            <a:r>
              <a:rPr lang="en-GB" dirty="0"/>
              <a:t>”. 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8AE14-1AC2-47A5-8D11-AFFA62C8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53" y="1"/>
            <a:ext cx="2325581" cy="3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49853" y="3429000"/>
            <a:ext cx="2170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97322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6" y="49753"/>
            <a:ext cx="10677939" cy="732126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Expressionismus</a:t>
            </a:r>
            <a:r>
              <a:rPr lang="en-GB" sz="3200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087" y="78188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Kunst, </a:t>
            </a:r>
            <a:r>
              <a:rPr lang="en-GB" sz="2400" dirty="0" err="1"/>
              <a:t>Literatur</a:t>
            </a:r>
            <a:r>
              <a:rPr lang="en-GB" sz="2400" dirty="0"/>
              <a:t>, Film &amp; </a:t>
            </a:r>
            <a:r>
              <a:rPr lang="en-GB" sz="2400" dirty="0" err="1"/>
              <a:t>Tanz</a:t>
            </a:r>
            <a:r>
              <a:rPr lang="en-GB" sz="2400" dirty="0"/>
              <a:t> 1900 ~ 1930</a:t>
            </a:r>
          </a:p>
          <a:p>
            <a:endParaRPr lang="en-GB" sz="2400" b="1" dirty="0"/>
          </a:p>
          <a:p>
            <a:r>
              <a:rPr lang="en-GB" sz="2400" b="1" dirty="0" err="1"/>
              <a:t>Themen</a:t>
            </a:r>
            <a:r>
              <a:rPr lang="en-GB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Emotionen</a:t>
            </a:r>
            <a:r>
              <a:rPr lang="en-GB" sz="2400" dirty="0"/>
              <a:t> &amp; </a:t>
            </a:r>
            <a:r>
              <a:rPr lang="en-GB" sz="2400" dirty="0" err="1"/>
              <a:t>Träume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Großstadt</a:t>
            </a:r>
            <a:r>
              <a:rPr lang="en-GB" sz="2400" dirty="0"/>
              <a:t> &amp; 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Krieg &amp; </a:t>
            </a:r>
            <a:r>
              <a:rPr lang="en-GB" sz="2400" dirty="0" err="1"/>
              <a:t>Unsicherheit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“</a:t>
            </a:r>
            <a:r>
              <a:rPr lang="en-GB" sz="2400" dirty="0" err="1"/>
              <a:t>Weltende</a:t>
            </a:r>
            <a:r>
              <a:rPr lang="en-GB" sz="2400" dirty="0"/>
              <a:t>” war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typisches</a:t>
            </a:r>
            <a:r>
              <a:rPr lang="en-GB" sz="2400" dirty="0"/>
              <a:t> </a:t>
            </a:r>
            <a:r>
              <a:rPr lang="en-GB" sz="2400" dirty="0" err="1"/>
              <a:t>Beispiel</a:t>
            </a:r>
            <a:r>
              <a:rPr lang="en-GB" sz="2400" dirty="0"/>
              <a:t>.</a:t>
            </a:r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490190" y="5442115"/>
            <a:ext cx="379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Image 6:</a:t>
            </a:r>
          </a:p>
          <a:p>
            <a:r>
              <a:rPr lang="fr-FR" dirty="0"/>
              <a:t>Kirchner, </a:t>
            </a:r>
            <a:r>
              <a:rPr lang="fr-FR" dirty="0" err="1"/>
              <a:t>Nollendorfplatz</a:t>
            </a:r>
            <a:r>
              <a:rPr lang="fr-FR" dirty="0"/>
              <a:t>, 1912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CD7DB-B6D2-460D-AC4C-E6F63BE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4323" y="6492875"/>
            <a:ext cx="2743200" cy="365125"/>
          </a:xfrm>
        </p:spPr>
        <p:txBody>
          <a:bodyPr/>
          <a:lstStyle/>
          <a:p>
            <a:fld id="{A796FD67-0BA0-436D-B60D-4690F3A637D4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5295B-F82A-4CC1-9248-AAB4D467539F}"/>
              </a:ext>
            </a:extLst>
          </p:cNvPr>
          <p:cNvSpPr txBox="1"/>
          <p:nvPr/>
        </p:nvSpPr>
        <p:spPr>
          <a:xfrm>
            <a:off x="4838007" y="6275328"/>
            <a:ext cx="51705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5</a:t>
            </a:r>
            <a:r>
              <a:rPr lang="en-GB" dirty="0"/>
              <a:t>: </a:t>
            </a:r>
            <a:r>
              <a:rPr lang="en-GB" sz="1000" dirty="0" err="1"/>
              <a:t>Meidner</a:t>
            </a:r>
            <a:r>
              <a:rPr lang="en-GB" sz="1000" dirty="0"/>
              <a:t>, Apocalyptic Landscape, 1913, Ludwig </a:t>
            </a:r>
            <a:r>
              <a:rPr lang="en-GB" sz="1000" dirty="0" err="1"/>
              <a:t>Meidner</a:t>
            </a:r>
            <a:r>
              <a:rPr lang="en-GB" sz="1000" dirty="0"/>
              <a:t> Archive, Jewish Museum of the City of Frankfurt am Main</a:t>
            </a:r>
            <a:endParaRPr lang="fr-FR" sz="10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817A2-B900-4FF8-9EF0-55928545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236" y="49753"/>
            <a:ext cx="2321673" cy="3175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006CB-E2DB-4C88-A18F-F9E83603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6" y="3823082"/>
            <a:ext cx="3770897" cy="2669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385" y="6498313"/>
            <a:ext cx="1978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Image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473" y="288141"/>
            <a:ext cx="3585872" cy="5075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007" y="3565186"/>
            <a:ext cx="3652183" cy="27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9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984124"/>
              </p:ext>
            </p:extLst>
          </p:nvPr>
        </p:nvGraphicFramePr>
        <p:xfrm>
          <a:off x="172278" y="808383"/>
          <a:ext cx="12019722" cy="5060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0236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6589486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618877">
                <a:tc>
                  <a:txBody>
                    <a:bodyPr/>
                    <a:lstStyle/>
                    <a:p>
                      <a:r>
                        <a:rPr lang="en-GB" sz="3200" dirty="0"/>
                        <a:t>DEUTSCH 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ENGLISCH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0311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das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33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abstürzen</a:t>
                      </a:r>
                      <a:endParaRPr lang="en-GB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crash, to fall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</a:t>
                      </a:r>
                      <a:r>
                        <a:rPr lang="en-GB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Bürger</a:t>
                      </a:r>
                      <a:endParaRPr lang="en-GB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citizen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</a:t>
                      </a:r>
                      <a:r>
                        <a:rPr lang="en-GB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Brücke</a:t>
                      </a:r>
                      <a:endParaRPr lang="en-GB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steigen</a:t>
                      </a:r>
                      <a:endParaRPr lang="en-GB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4756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speak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die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Unsicherheit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uncertainty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2615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2278" y="92765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Wichtige</a:t>
            </a:r>
            <a:r>
              <a:rPr lang="en-GB" sz="3200" b="1" dirty="0"/>
              <a:t> </a:t>
            </a:r>
            <a:r>
              <a:rPr lang="en-GB" sz="3200" b="1" dirty="0" err="1"/>
              <a:t>Wörter</a:t>
            </a:r>
            <a:endParaRPr lang="en-GB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D599C-01D4-4DA2-B5AF-1FC5B44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D67-0BA0-436D-B60D-4690F3A637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1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3006</Words>
  <Application>Microsoft Office PowerPoint</Application>
  <PresentationFormat>Widescreen</PresentationFormat>
  <Paragraphs>343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Weltende Jakob van Hoddis</vt:lpstr>
      <vt:lpstr>Metropolis</vt:lpstr>
      <vt:lpstr>Metropolis</vt:lpstr>
      <vt:lpstr>Metropolis</vt:lpstr>
      <vt:lpstr>Metropolis</vt:lpstr>
      <vt:lpstr>Metropolis</vt:lpstr>
      <vt:lpstr>Hintergrund: Jakob van Hoddis und seine Biografie</vt:lpstr>
      <vt:lpstr>Expressionismus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on language: The present tense</vt:lpstr>
      <vt:lpstr>PowerPoint Presentation</vt:lpstr>
      <vt:lpstr>PowerPoint Presentation</vt:lpstr>
      <vt:lpstr>PowerPoint Presentation</vt:lpstr>
      <vt:lpstr>PowerPoint Presentation</vt:lpstr>
      <vt:lpstr>Welcher Reim ist das? </vt:lpstr>
      <vt:lpstr>Der Reim</vt:lpstr>
      <vt:lpstr>Der Reim</vt:lpstr>
      <vt:lpstr>PowerPoint Presentation</vt:lpstr>
      <vt:lpstr>PowerPoint Presentation</vt:lpstr>
      <vt:lpstr>Der Expressionismus</vt:lpstr>
      <vt:lpstr>Hausaufgabe 1: Bildbeschreibung </vt:lpstr>
      <vt:lpstr>Hausaufgabe 2: Drehbuch (Filmscript) Happy End</vt:lpstr>
      <vt:lpstr>Images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L’homme qui te ressemble</dc:title>
  <dc:creator>Suzanne Graham</dc:creator>
  <cp:lastModifiedBy>Suzanne Graham</cp:lastModifiedBy>
  <cp:revision>577</cp:revision>
  <dcterms:created xsi:type="dcterms:W3CDTF">2017-06-02T13:28:39Z</dcterms:created>
  <dcterms:modified xsi:type="dcterms:W3CDTF">2020-01-09T16:55:40Z</dcterms:modified>
</cp:coreProperties>
</file>