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7" r:id="rId2"/>
    <p:sldId id="318" r:id="rId3"/>
    <p:sldId id="319" r:id="rId4"/>
    <p:sldId id="348" r:id="rId5"/>
    <p:sldId id="367" r:id="rId6"/>
    <p:sldId id="350" r:id="rId7"/>
    <p:sldId id="323" r:id="rId8"/>
    <p:sldId id="326" r:id="rId9"/>
    <p:sldId id="327" r:id="rId10"/>
    <p:sldId id="328" r:id="rId11"/>
    <p:sldId id="290" r:id="rId12"/>
    <p:sldId id="331" r:id="rId13"/>
    <p:sldId id="342" r:id="rId14"/>
    <p:sldId id="351" r:id="rId15"/>
    <p:sldId id="353" r:id="rId16"/>
    <p:sldId id="354" r:id="rId17"/>
    <p:sldId id="333" r:id="rId18"/>
    <p:sldId id="368" r:id="rId19"/>
    <p:sldId id="335" r:id="rId20"/>
    <p:sldId id="369" r:id="rId21"/>
    <p:sldId id="337" r:id="rId22"/>
    <p:sldId id="343" r:id="rId23"/>
    <p:sldId id="346" r:id="rId24"/>
    <p:sldId id="347" r:id="rId25"/>
    <p:sldId id="358" r:id="rId26"/>
    <p:sldId id="363" r:id="rId27"/>
    <p:sldId id="314" r:id="rId28"/>
    <p:sldId id="360" r:id="rId29"/>
    <p:sldId id="361" r:id="rId30"/>
    <p:sldId id="362" r:id="rId31"/>
    <p:sldId id="364" r:id="rId32"/>
    <p:sldId id="338" r:id="rId33"/>
    <p:sldId id="365" r:id="rId34"/>
    <p:sldId id="355" r:id="rId35"/>
    <p:sldId id="356" r:id="rId36"/>
    <p:sldId id="357" r:id="rId37"/>
    <p:sldId id="36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72187-7225-4556-9863-69A15A163BD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552E4-222C-47D7-B324-3DE897746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2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8717-209D-4DED-A107-B562888964C6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8268-D284-4302-A2AD-CD5EDA9C7CE3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A306-48AC-45E6-9A0A-3783474CEB9A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2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8ED3-5306-4448-AA94-A3FA11D1762B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E1B-5A10-41FB-BAF4-6377281858D7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9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B486-B461-4304-9B97-7E2501AFE7A9}" type="datetime1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8286-50BF-425B-92D3-8312444E3688}" type="datetime1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65C-436C-406A-A3E1-619ED097007E}" type="datetime1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628B-6ECA-4B63-BC2E-8F1D4C71B5C6}" type="datetime1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7F-9C1E-44C3-A011-B3B148E2EF85}" type="datetime1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3790-421B-4182-A663-F97BA4A472AA}" type="datetime1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AF68-C526-4834-A5C5-0953CE002783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rtmouth.edu/~deutsch/Grammatik/Comparatives/Comparativ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Rupika_jain&amp;action=edit&amp;redlink=1" TargetMode="External"/><Relationship Id="rId13" Type="http://schemas.openxmlformats.org/officeDocument/2006/relationships/hyperlink" Target="https://creativecommons.org/licenses/by-sa/3.0/deed.en" TargetMode="External"/><Relationship Id="rId18" Type="http://schemas.openxmlformats.org/officeDocument/2006/relationships/hyperlink" Target="https://commons.wikimedia.org/wiki/User:J%C3%BCrgenMatern" TargetMode="External"/><Relationship Id="rId3" Type="http://schemas.openxmlformats.org/officeDocument/2006/relationships/hyperlink" Target="https://en.wikipedia.org/wiki/en:Creative_Commons" TargetMode="External"/><Relationship Id="rId21" Type="http://schemas.openxmlformats.org/officeDocument/2006/relationships/hyperlink" Target="https://github.com/emojione/emojione" TargetMode="External"/><Relationship Id="rId7" Type="http://schemas.openxmlformats.org/officeDocument/2006/relationships/hyperlink" Target="https://commons.wikimedia.org/w/index.php?title=User:Rebecamarta&amp;action=edit&amp;redlink=1" TargetMode="External"/><Relationship Id="rId12" Type="http://schemas.openxmlformats.org/officeDocument/2006/relationships/hyperlink" Target="https://commons.wikimedia.org/w/index.php?title=User:Kavindad1&amp;action=edit&amp;redlink=1" TargetMode="External"/><Relationship Id="rId17" Type="http://schemas.openxmlformats.org/officeDocument/2006/relationships/hyperlink" Target="https://commons.wikimedia.org/wiki/User:Laitche" TargetMode="External"/><Relationship Id="rId2" Type="http://schemas.openxmlformats.org/officeDocument/2006/relationships/hyperlink" Target="https://commons.wikimedia.org/w/index.php?title=User:Cieresek&amp;action=edit&amp;redlink=1" TargetMode="External"/><Relationship Id="rId16" Type="http://schemas.openxmlformats.org/officeDocument/2006/relationships/hyperlink" Target="https://commons.wikimedia.org/wiki/User:Acabashi" TargetMode="External"/><Relationship Id="rId20" Type="http://schemas.openxmlformats.org/officeDocument/2006/relationships/hyperlink" Target="https://github.com/googlei18n/noto-emoji/blob/master/LICEN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zero/1.0/deed.en" TargetMode="External"/><Relationship Id="rId11" Type="http://schemas.openxmlformats.org/officeDocument/2006/relationships/hyperlink" Target="https://creativecommons.org/licenses/by-sa/2.0/deed.en" TargetMode="External"/><Relationship Id="rId5" Type="http://schemas.openxmlformats.org/officeDocument/2006/relationships/hyperlink" Target="https://unsplash.com/@romankraft" TargetMode="External"/><Relationship Id="rId15" Type="http://schemas.openxmlformats.org/officeDocument/2006/relationships/hyperlink" Target="https://commons.wikimedia.org/wiki/User:PEAK99" TargetMode="External"/><Relationship Id="rId10" Type="http://schemas.openxmlformats.org/officeDocument/2006/relationships/hyperlink" Target="https://www.flickr.com/people/26373139@N08" TargetMode="External"/><Relationship Id="rId19" Type="http://schemas.openxmlformats.org/officeDocument/2006/relationships/hyperlink" Target="https://github.com/googlei18n/noto-emoji/" TargetMode="External"/><Relationship Id="rId4" Type="http://schemas.openxmlformats.org/officeDocument/2006/relationships/hyperlink" Target="https://creativecommons.org/licenses/by-sa/4.0/deed.en" TargetMode="External"/><Relationship Id="rId9" Type="http://schemas.openxmlformats.org/officeDocument/2006/relationships/hyperlink" Target="https://commons.wikimedia.org/wiki/User:Zunter" TargetMode="External"/><Relationship Id="rId14" Type="http://schemas.openxmlformats.org/officeDocument/2006/relationships/hyperlink" Target="https://commons.wikimedia.org/w/index.php?title=User:Rogerborrell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Wo </a:t>
            </a:r>
            <a:r>
              <a:rPr lang="en-GB" sz="4800" b="1" dirty="0" err="1"/>
              <a:t>spenden</a:t>
            </a:r>
            <a:r>
              <a:rPr lang="en-GB" sz="4800" b="1" dirty="0"/>
              <a:t> die </a:t>
            </a:r>
            <a:r>
              <a:rPr lang="en-GB" sz="4800" b="1" dirty="0" err="1"/>
              <a:t>meisten</a:t>
            </a:r>
            <a:r>
              <a:rPr lang="en-GB" sz="4800" b="1" dirty="0"/>
              <a:t> Menschen?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AC4F9-1A93-430A-9DE3-C938F239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" y="3642060"/>
            <a:ext cx="2907146" cy="2885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255" y="6527347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252314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145775"/>
            <a:ext cx="11039061" cy="96740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Wo </a:t>
            </a:r>
            <a:r>
              <a:rPr lang="en-GB" b="1" dirty="0" err="1"/>
              <a:t>spenden</a:t>
            </a:r>
            <a:r>
              <a:rPr lang="en-GB" b="1" dirty="0"/>
              <a:t> die </a:t>
            </a:r>
            <a:r>
              <a:rPr lang="en-GB" b="1" dirty="0" err="1"/>
              <a:t>meisten</a:t>
            </a:r>
            <a:r>
              <a:rPr lang="en-GB" b="1" dirty="0"/>
              <a:t> Menschen? </a:t>
            </a:r>
            <a:br>
              <a:rPr lang="en-GB" dirty="0"/>
            </a:b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5530" y="751328"/>
            <a:ext cx="11542643" cy="708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zeigt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(1) </a:t>
            </a:r>
            <a:r>
              <a:rPr 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trotz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weltweiten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öfter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Geld. In Myanmar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(3) </a:t>
            </a:r>
            <a:r>
              <a:rPr 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Leute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(92%),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Buddhisten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(4) </a:t>
            </a:r>
            <a:r>
              <a:rPr 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/>
              <a:t>Glück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weiterzugeben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USA (61%),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Amerikaner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helfen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(5) </a:t>
            </a:r>
            <a:r>
              <a:rPr 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schwerer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Deutschland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(6) </a:t>
            </a:r>
            <a:r>
              <a:rPr lang="en-GB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weniger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(47%)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UK (57%),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den “Top 20”.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66F2A-06FD-4B23-9F19-7221DC8D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5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Text discovery &amp; reading activities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Die </a:t>
            </a:r>
            <a:r>
              <a:rPr lang="en-GB" i="1" dirty="0" err="1"/>
              <a:t>Übersetzung</a:t>
            </a:r>
            <a:r>
              <a:rPr lang="en-GB" i="1" dirty="0"/>
              <a:t> </a:t>
            </a:r>
            <a:r>
              <a:rPr lang="en-GB" i="1" dirty="0" err="1"/>
              <a:t>ist</a:t>
            </a:r>
            <a:r>
              <a:rPr lang="en-GB" i="1" dirty="0"/>
              <a:t> </a:t>
            </a:r>
            <a:r>
              <a:rPr lang="en-GB" i="1" dirty="0" err="1"/>
              <a:t>nicht</a:t>
            </a:r>
            <a:r>
              <a:rPr lang="en-GB" i="1" dirty="0"/>
              <a:t> </a:t>
            </a:r>
            <a:r>
              <a:rPr lang="en-GB" i="1" dirty="0" err="1"/>
              <a:t>komplett</a:t>
            </a:r>
            <a:r>
              <a:rPr lang="en-GB" i="1" dirty="0"/>
              <a:t>. </a:t>
            </a:r>
            <a:r>
              <a:rPr lang="en-GB" i="1" dirty="0" err="1"/>
              <a:t>Füllt</a:t>
            </a:r>
            <a:r>
              <a:rPr lang="en-GB" i="1" dirty="0"/>
              <a:t> die </a:t>
            </a:r>
            <a:r>
              <a:rPr lang="en-GB" i="1" dirty="0" err="1"/>
              <a:t>Lücken</a:t>
            </a:r>
            <a:r>
              <a:rPr lang="en-GB" i="1" dirty="0"/>
              <a:t> </a:t>
            </a:r>
            <a:r>
              <a:rPr lang="en-GB" i="1" dirty="0" err="1"/>
              <a:t>aus.</a:t>
            </a: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83FD7-BB55-4C17-A55D-4B584E20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4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215" y="3877462"/>
            <a:ext cx="570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2765" y="97175"/>
            <a:ext cx="5775450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zeigt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trotz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weltweiten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öfter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Myanmar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(92%),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Buddhisten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/>
              <a:t>Glück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weiterzugeben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USA (61%),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Amerikaner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helfen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schwerer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Deutschland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weniger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(47%)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UK (57%),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den “Top 20”.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214" y="226624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r>
              <a:rPr lang="en-GB" sz="2000" dirty="0"/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8213" y="792027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that (1) ______________ people donate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8212" y="1393727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despite of the (2) ____________.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8215" y="1987318"/>
            <a:ext cx="632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Especially young people give money more and more often.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215" y="2482116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Myanmar (3) ______________ (92%),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211" y="2982554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because for Buddhists it is the (4) _________ happiness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8210" y="3584254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pass on gifts!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8211" y="4095591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After that come the USA (61%),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8209" y="4672643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because the Americans really (5) _______ those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8208" y="5184460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who have harder lives than themselves.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211" y="5785680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Germany gives (6) ______ (47%) (7)_____ the UK (57%),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8211" y="6297497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is still in the “Top 20”.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564F5-AE0F-48E0-B652-5E949B19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4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215" y="3877462"/>
            <a:ext cx="570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2765" y="97175"/>
            <a:ext cx="5775450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zeigt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trotz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weltweiten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öfter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Geld.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Myanmar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(92%),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Buddhisten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/>
              <a:t>Glück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weiterzugeben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USA (61%),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Amerikaner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helfen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schwerer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Deutschland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weniger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(47%)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UK (57%),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den “Top 20”.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214" y="226624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r>
              <a:rPr lang="en-GB" sz="2000" dirty="0"/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8213" y="792027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that (1) </a:t>
            </a:r>
            <a:r>
              <a:rPr lang="en-GB" sz="2000" b="1" u="sng" dirty="0"/>
              <a:t>more and more </a:t>
            </a:r>
            <a:r>
              <a:rPr lang="en-GB" sz="2000" dirty="0"/>
              <a:t>people donate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8212" y="1393727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despite of the (2) </a:t>
            </a:r>
            <a:r>
              <a:rPr lang="en-GB" sz="2000" b="1" u="sng" dirty="0"/>
              <a:t>world-wide crisis</a:t>
            </a:r>
            <a:r>
              <a:rPr lang="en-GB" sz="2000" dirty="0"/>
              <a:t>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8215" y="1987318"/>
            <a:ext cx="632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Especially young people give money more and more often.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215" y="2482116"/>
            <a:ext cx="52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Myanmar (3) </a:t>
            </a:r>
            <a:r>
              <a:rPr lang="en-GB" sz="2000" b="1" u="sng" dirty="0"/>
              <a:t>people donate most</a:t>
            </a:r>
            <a:r>
              <a:rPr lang="en-GB" sz="2000" dirty="0"/>
              <a:t> (92%),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211" y="2982554"/>
            <a:ext cx="632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because for Buddhists it is the (4) </a:t>
            </a:r>
            <a:r>
              <a:rPr lang="en-GB" sz="2000" b="1" u="sng" dirty="0"/>
              <a:t>highest / greatest </a:t>
            </a:r>
            <a:r>
              <a:rPr lang="en-GB" sz="2000" dirty="0"/>
              <a:t>happiness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8210" y="3584254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pass on gifts!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8211" y="4095591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After that come the USA (61%),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8209" y="4672643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because the Americans really (5) </a:t>
            </a:r>
            <a:r>
              <a:rPr lang="en-GB" sz="2000" b="1" u="sng" dirty="0"/>
              <a:t>enjoy helping </a:t>
            </a:r>
            <a:r>
              <a:rPr lang="en-GB" sz="2000" dirty="0"/>
              <a:t>those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8208" y="5184460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who have harder lives than themselves.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211" y="5785680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Germany gives (6) </a:t>
            </a:r>
            <a:r>
              <a:rPr lang="en-GB" sz="2000" b="1" u="sng" dirty="0"/>
              <a:t>less</a:t>
            </a:r>
            <a:r>
              <a:rPr lang="en-GB" sz="2000" dirty="0"/>
              <a:t> (47%) (7) </a:t>
            </a:r>
            <a:r>
              <a:rPr lang="en-GB" sz="2000" b="1" u="sng" dirty="0"/>
              <a:t>than</a:t>
            </a:r>
            <a:r>
              <a:rPr lang="en-GB" sz="2000" dirty="0"/>
              <a:t> the UK (57%),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8211" y="6297497"/>
            <a:ext cx="632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is still in the “Top 20”.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FC0B1-8CB8-4D1E-8F01-1CF95F47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0"/>
            <a:ext cx="11897138" cy="1325563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Gruppenaktivität</a:t>
            </a:r>
            <a:r>
              <a:rPr lang="en-GB" sz="3200" b="1" dirty="0"/>
              <a:t> </a:t>
            </a:r>
            <a:r>
              <a:rPr lang="en-GB" sz="3200" b="1" dirty="0" err="1"/>
              <a:t>Titelbild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019721" cy="5433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                                                      B                                               C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en-GB" b="1" dirty="0"/>
              <a:t>Welches </a:t>
            </a:r>
            <a:r>
              <a:rPr lang="en-GB" b="1" dirty="0" err="1"/>
              <a:t>Titelbild</a:t>
            </a:r>
            <a:r>
              <a:rPr lang="en-GB" b="1" dirty="0"/>
              <a:t> </a:t>
            </a:r>
            <a:r>
              <a:rPr lang="en-GB" b="1" dirty="0" err="1"/>
              <a:t>findet</a:t>
            </a:r>
            <a:r>
              <a:rPr lang="en-GB" b="1" dirty="0"/>
              <a:t> </a:t>
            </a:r>
            <a:r>
              <a:rPr lang="en-GB" b="1" dirty="0" err="1"/>
              <a:t>ihr</a:t>
            </a:r>
            <a:r>
              <a:rPr lang="en-GB" b="1" dirty="0"/>
              <a:t> am </a:t>
            </a:r>
            <a:r>
              <a:rPr lang="en-GB" b="1" dirty="0" err="1"/>
              <a:t>besten</a:t>
            </a:r>
            <a:r>
              <a:rPr lang="en-GB" b="1" dirty="0"/>
              <a:t> </a:t>
            </a:r>
            <a:r>
              <a:rPr lang="en-GB" b="1" dirty="0" err="1"/>
              <a:t>für</a:t>
            </a:r>
            <a:r>
              <a:rPr lang="en-GB" b="1" dirty="0"/>
              <a:t> den </a:t>
            </a:r>
            <a:r>
              <a:rPr lang="en-GB" b="1" dirty="0" err="1"/>
              <a:t>Artikel</a:t>
            </a:r>
            <a:r>
              <a:rPr lang="en-GB" b="1" dirty="0"/>
              <a:t>  </a:t>
            </a:r>
            <a:r>
              <a:rPr lang="en-GB" b="1" dirty="0" err="1"/>
              <a:t>über</a:t>
            </a:r>
            <a:r>
              <a:rPr lang="en-GB" b="1" dirty="0"/>
              <a:t> </a:t>
            </a:r>
            <a:r>
              <a:rPr lang="en-GB" b="1" dirty="0" err="1"/>
              <a:t>Spenden</a:t>
            </a:r>
            <a:r>
              <a:rPr lang="en-GB" b="1" dirty="0"/>
              <a:t>? </a:t>
            </a:r>
            <a:r>
              <a:rPr lang="en-GB" b="1" dirty="0" err="1"/>
              <a:t>Warum</a:t>
            </a:r>
            <a:r>
              <a:rPr lang="en-GB" b="1" dirty="0"/>
              <a:t>?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A: </a:t>
            </a:r>
            <a:r>
              <a:rPr lang="fr-FR" dirty="0" err="1"/>
              <a:t>Spenden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/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positiv</a:t>
            </a:r>
            <a:r>
              <a:rPr lang="fr-FR" dirty="0"/>
              <a:t> / </a:t>
            </a:r>
            <a:r>
              <a:rPr lang="fr-FR" dirty="0" err="1"/>
              <a:t>wichtig</a:t>
            </a:r>
            <a:r>
              <a:rPr lang="fr-FR" dirty="0"/>
              <a:t> / </a:t>
            </a:r>
            <a:r>
              <a:rPr lang="fr-FR" dirty="0" err="1"/>
              <a:t>hilft</a:t>
            </a:r>
            <a:r>
              <a:rPr lang="fr-FR" dirty="0"/>
              <a:t> </a:t>
            </a:r>
            <a:r>
              <a:rPr lang="fr-FR" dirty="0" err="1"/>
              <a:t>weltweit</a:t>
            </a:r>
            <a:r>
              <a:rPr lang="fr-FR" dirty="0"/>
              <a:t> /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nur</a:t>
            </a:r>
            <a:r>
              <a:rPr lang="fr-FR" dirty="0"/>
              <a:t> </a:t>
            </a:r>
            <a:r>
              <a:rPr lang="fr-FR" dirty="0" err="1"/>
              <a:t>Geld</a:t>
            </a:r>
            <a:r>
              <a:rPr lang="fr-FR" dirty="0"/>
              <a:t>.   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B: </a:t>
            </a:r>
            <a:r>
              <a:rPr lang="fr-FR" dirty="0" err="1"/>
              <a:t>Spenden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/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positiv</a:t>
            </a:r>
            <a:r>
              <a:rPr lang="fr-FR" dirty="0"/>
              <a:t> / </a:t>
            </a:r>
            <a:r>
              <a:rPr lang="fr-FR" dirty="0" err="1"/>
              <a:t>wichtig</a:t>
            </a:r>
            <a:r>
              <a:rPr lang="fr-FR" dirty="0"/>
              <a:t> / </a:t>
            </a:r>
            <a:r>
              <a:rPr lang="fr-FR" dirty="0" err="1"/>
              <a:t>hilft</a:t>
            </a:r>
            <a:r>
              <a:rPr lang="fr-FR" dirty="0"/>
              <a:t> </a:t>
            </a:r>
            <a:r>
              <a:rPr lang="fr-FR" dirty="0" err="1"/>
              <a:t>weltweit</a:t>
            </a:r>
            <a:r>
              <a:rPr lang="fr-FR" dirty="0"/>
              <a:t> /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nur</a:t>
            </a:r>
            <a:r>
              <a:rPr lang="fr-FR" dirty="0"/>
              <a:t> </a:t>
            </a:r>
            <a:r>
              <a:rPr lang="fr-FR" dirty="0" err="1"/>
              <a:t>Geld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C: </a:t>
            </a:r>
            <a:r>
              <a:rPr lang="fr-FR" dirty="0" err="1"/>
              <a:t>Spenden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/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positiv</a:t>
            </a:r>
            <a:r>
              <a:rPr lang="fr-FR" dirty="0"/>
              <a:t> / </a:t>
            </a:r>
            <a:r>
              <a:rPr lang="fr-FR" dirty="0" err="1"/>
              <a:t>wichtig</a:t>
            </a:r>
            <a:r>
              <a:rPr lang="fr-FR" dirty="0"/>
              <a:t> / </a:t>
            </a:r>
            <a:r>
              <a:rPr lang="fr-FR" dirty="0" err="1"/>
              <a:t>hilft</a:t>
            </a:r>
            <a:r>
              <a:rPr lang="fr-FR" dirty="0"/>
              <a:t> </a:t>
            </a:r>
            <a:r>
              <a:rPr lang="fr-FR" dirty="0" err="1"/>
              <a:t>weltweit</a:t>
            </a:r>
            <a:r>
              <a:rPr lang="fr-FR" dirty="0"/>
              <a:t> /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nur</a:t>
            </a:r>
            <a:r>
              <a:rPr lang="fr-FR" dirty="0"/>
              <a:t> </a:t>
            </a:r>
            <a:r>
              <a:rPr lang="fr-FR" dirty="0" err="1"/>
              <a:t>Geld</a:t>
            </a:r>
            <a:r>
              <a:rPr lang="fr-FR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296" y="1895061"/>
            <a:ext cx="3246782" cy="24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BA7DA-10CB-4EEF-BF48-B00EACBA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39" y="1743281"/>
            <a:ext cx="2650487" cy="2064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4055" y="3807348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6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88" y="1743281"/>
            <a:ext cx="2235503" cy="21602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85788" y="3858272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7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" y="1743282"/>
            <a:ext cx="2838874" cy="21291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583" y="384796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792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Fragen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391478"/>
            <a:ext cx="11685103" cy="499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1) </a:t>
            </a:r>
            <a:r>
              <a:rPr lang="en-GB" sz="3000" dirty="0" err="1"/>
              <a:t>Worum</a:t>
            </a:r>
            <a:r>
              <a:rPr lang="en-GB" sz="3000" dirty="0"/>
              <a:t> </a:t>
            </a:r>
            <a:r>
              <a:rPr lang="en-GB" sz="3000" dirty="0" err="1"/>
              <a:t>geht</a:t>
            </a:r>
            <a:r>
              <a:rPr lang="en-GB" sz="3000" dirty="0"/>
              <a:t> </a:t>
            </a:r>
            <a:r>
              <a:rPr lang="en-GB" sz="3000" dirty="0" err="1"/>
              <a:t>es</a:t>
            </a:r>
            <a:r>
              <a:rPr lang="en-GB" sz="3000" dirty="0"/>
              <a:t> in </a:t>
            </a:r>
            <a:r>
              <a:rPr lang="en-GB" sz="3000" dirty="0" err="1"/>
              <a:t>dem</a:t>
            </a:r>
            <a:r>
              <a:rPr lang="en-GB" sz="3000" dirty="0"/>
              <a:t> Text?</a:t>
            </a:r>
          </a:p>
          <a:p>
            <a:pPr marL="0" indent="0">
              <a:buNone/>
            </a:pPr>
            <a:r>
              <a:rPr lang="en-GB" sz="3000" dirty="0"/>
              <a:t>(a) </a:t>
            </a:r>
            <a:r>
              <a:rPr lang="en-GB" sz="3000" dirty="0" err="1"/>
              <a:t>Reisen</a:t>
            </a:r>
            <a:r>
              <a:rPr lang="en-GB" sz="3000" dirty="0"/>
              <a:t>   (b) </a:t>
            </a:r>
            <a:r>
              <a:rPr lang="en-GB" sz="3000" dirty="0" err="1"/>
              <a:t>Arbeit</a:t>
            </a:r>
            <a:r>
              <a:rPr lang="en-GB" sz="3000" dirty="0"/>
              <a:t> (c) </a:t>
            </a:r>
            <a:r>
              <a:rPr lang="en-GB" sz="3000" dirty="0" err="1"/>
              <a:t>Spenden</a:t>
            </a:r>
            <a:r>
              <a:rPr lang="en-GB" sz="3000" dirty="0"/>
              <a:t>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2) Wo </a:t>
            </a:r>
            <a:r>
              <a:rPr lang="en-GB" sz="3000" dirty="0" err="1"/>
              <a:t>spenden</a:t>
            </a:r>
            <a:r>
              <a:rPr lang="en-GB" sz="3000" dirty="0"/>
              <a:t> die Menschen am </a:t>
            </a:r>
            <a:r>
              <a:rPr lang="en-GB" sz="3000" dirty="0" err="1"/>
              <a:t>meisten</a:t>
            </a:r>
            <a:r>
              <a:rPr lang="en-GB" sz="3000" dirty="0"/>
              <a:t>?</a:t>
            </a:r>
          </a:p>
          <a:p>
            <a:pPr marL="514350" indent="-514350">
              <a:buAutoNum type="alphaLcParenBoth"/>
            </a:pPr>
            <a:r>
              <a:rPr lang="en-GB" sz="3000" dirty="0"/>
              <a:t>Deutschland   (b) Myanmar   (c) USA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3) </a:t>
            </a:r>
            <a:r>
              <a:rPr lang="en-GB" sz="3000" dirty="0" err="1"/>
              <a:t>Offene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: Was </a:t>
            </a:r>
            <a:r>
              <a:rPr lang="en-GB" sz="3000" dirty="0" err="1"/>
              <a:t>soll</a:t>
            </a:r>
            <a:r>
              <a:rPr lang="en-GB" sz="3000" dirty="0"/>
              <a:t> der Index </a:t>
            </a:r>
            <a:r>
              <a:rPr lang="en-GB" sz="3000" dirty="0" err="1"/>
              <a:t>noch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?</a:t>
            </a:r>
          </a:p>
          <a:p>
            <a:pPr marL="0" indent="0">
              <a:buNone/>
            </a:pPr>
            <a:r>
              <a:rPr lang="en-GB" dirty="0"/>
              <a:t>Was / </a:t>
            </a:r>
            <a:r>
              <a:rPr lang="en-GB" dirty="0" err="1"/>
              <a:t>Wem</a:t>
            </a:r>
            <a:r>
              <a:rPr lang="en-GB" dirty="0"/>
              <a:t> / Wo / </a:t>
            </a:r>
            <a:r>
              <a:rPr lang="en-GB" dirty="0" err="1"/>
              <a:t>Wie</a:t>
            </a:r>
            <a:r>
              <a:rPr lang="en-GB" dirty="0"/>
              <a:t> / 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hilfst</a:t>
            </a:r>
            <a:r>
              <a:rPr lang="en-GB" dirty="0"/>
              <a:t> / </a:t>
            </a:r>
            <a:r>
              <a:rPr lang="en-GB" dirty="0" err="1"/>
              <a:t>spendest</a:t>
            </a:r>
            <a:r>
              <a:rPr lang="en-GB" dirty="0"/>
              <a:t> / </a:t>
            </a:r>
            <a:r>
              <a:rPr lang="en-GB" dirty="0" err="1"/>
              <a:t>gibst</a:t>
            </a:r>
            <a:r>
              <a:rPr lang="en-GB" dirty="0"/>
              <a:t> du?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EF798-83C0-4B99-B72C-61931AA8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9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Antworten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391478"/>
            <a:ext cx="11685103" cy="499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1) </a:t>
            </a:r>
            <a:r>
              <a:rPr lang="en-GB" sz="3000" dirty="0" err="1"/>
              <a:t>Worum</a:t>
            </a:r>
            <a:r>
              <a:rPr lang="en-GB" sz="3000" dirty="0"/>
              <a:t> </a:t>
            </a:r>
            <a:r>
              <a:rPr lang="en-GB" sz="3000" dirty="0" err="1"/>
              <a:t>geht</a:t>
            </a:r>
            <a:r>
              <a:rPr lang="en-GB" sz="3000" dirty="0"/>
              <a:t> </a:t>
            </a:r>
            <a:r>
              <a:rPr lang="en-GB" sz="3000" dirty="0" err="1"/>
              <a:t>es</a:t>
            </a:r>
            <a:r>
              <a:rPr lang="en-GB" sz="3000" dirty="0"/>
              <a:t> in </a:t>
            </a:r>
            <a:r>
              <a:rPr lang="en-GB" sz="3000" dirty="0" err="1"/>
              <a:t>dem</a:t>
            </a:r>
            <a:r>
              <a:rPr lang="en-GB" sz="3000" dirty="0"/>
              <a:t> Text?</a:t>
            </a:r>
          </a:p>
          <a:p>
            <a:pPr marL="0" indent="0">
              <a:buNone/>
            </a:pPr>
            <a:r>
              <a:rPr lang="en-GB" sz="3000" dirty="0"/>
              <a:t>(a) </a:t>
            </a:r>
            <a:r>
              <a:rPr lang="en-GB" sz="3000" dirty="0" err="1"/>
              <a:t>Reisen</a:t>
            </a:r>
            <a:r>
              <a:rPr lang="en-GB" sz="3000" dirty="0"/>
              <a:t>   (b) </a:t>
            </a:r>
            <a:r>
              <a:rPr lang="en-GB" sz="3000" dirty="0" err="1"/>
              <a:t>Arbeit</a:t>
            </a:r>
            <a:r>
              <a:rPr lang="en-GB" sz="3000" dirty="0"/>
              <a:t> (c) </a:t>
            </a:r>
            <a:r>
              <a:rPr lang="en-GB" sz="3000" b="1" dirty="0" err="1">
                <a:solidFill>
                  <a:srgbClr val="FF0000"/>
                </a:solidFill>
              </a:rPr>
              <a:t>Spenden</a:t>
            </a:r>
            <a:r>
              <a:rPr lang="en-GB" sz="3000" dirty="0"/>
              <a:t>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2) Wo </a:t>
            </a:r>
            <a:r>
              <a:rPr lang="en-GB" sz="3000" dirty="0" err="1"/>
              <a:t>spenden</a:t>
            </a:r>
            <a:r>
              <a:rPr lang="en-GB" sz="3000" dirty="0"/>
              <a:t> die Menschen am </a:t>
            </a:r>
            <a:r>
              <a:rPr lang="en-GB" sz="3000" dirty="0" err="1"/>
              <a:t>meisten</a:t>
            </a:r>
            <a:r>
              <a:rPr lang="en-GB" sz="3000" dirty="0"/>
              <a:t>?</a:t>
            </a:r>
          </a:p>
          <a:p>
            <a:pPr marL="514350" indent="-514350">
              <a:buAutoNum type="alphaLcParenBoth"/>
            </a:pPr>
            <a:r>
              <a:rPr lang="en-GB" sz="3000" dirty="0"/>
              <a:t>Deutschland   (b) </a:t>
            </a:r>
            <a:r>
              <a:rPr lang="en-GB" sz="3000" b="1" dirty="0">
                <a:solidFill>
                  <a:srgbClr val="FF0000"/>
                </a:solidFill>
              </a:rPr>
              <a:t>Myanmar</a:t>
            </a:r>
            <a:r>
              <a:rPr lang="en-GB" sz="3000" dirty="0"/>
              <a:t>   (c) USA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3) </a:t>
            </a:r>
            <a:r>
              <a:rPr lang="en-GB" sz="3000" dirty="0" err="1"/>
              <a:t>Offene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: Was </a:t>
            </a:r>
            <a:r>
              <a:rPr lang="en-GB" sz="3000" dirty="0" err="1"/>
              <a:t>soll</a:t>
            </a:r>
            <a:r>
              <a:rPr lang="en-GB" sz="3000" dirty="0"/>
              <a:t> der Index </a:t>
            </a:r>
            <a:r>
              <a:rPr lang="en-GB" sz="3000" dirty="0" err="1"/>
              <a:t>noch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?</a:t>
            </a:r>
          </a:p>
          <a:p>
            <a:pPr marL="0" indent="0">
              <a:buNone/>
            </a:pPr>
            <a:r>
              <a:rPr lang="en-GB" dirty="0"/>
              <a:t>Was / </a:t>
            </a:r>
            <a:r>
              <a:rPr lang="en-GB" dirty="0" err="1"/>
              <a:t>Wem</a:t>
            </a:r>
            <a:r>
              <a:rPr lang="en-GB" dirty="0"/>
              <a:t> / Wo / </a:t>
            </a:r>
            <a:r>
              <a:rPr lang="en-GB" dirty="0" err="1"/>
              <a:t>Wie</a:t>
            </a:r>
            <a:r>
              <a:rPr lang="en-GB" dirty="0"/>
              <a:t> / 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hilfst</a:t>
            </a:r>
            <a:r>
              <a:rPr lang="en-GB" dirty="0"/>
              <a:t> / </a:t>
            </a:r>
            <a:r>
              <a:rPr lang="en-GB" dirty="0" err="1"/>
              <a:t>spendest</a:t>
            </a:r>
            <a:r>
              <a:rPr lang="en-GB" dirty="0"/>
              <a:t> / </a:t>
            </a:r>
            <a:r>
              <a:rPr lang="en-GB" dirty="0" err="1"/>
              <a:t>gibst</a:t>
            </a:r>
            <a:r>
              <a:rPr lang="en-GB" dirty="0"/>
              <a:t> du?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1AC8F-4023-4FD2-AD52-EC35041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0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Adjektiv</a:t>
            </a:r>
            <a:r>
              <a:rPr lang="en-GB" b="1" dirty="0"/>
              <a:t>:  </a:t>
            </a:r>
            <a:r>
              <a:rPr lang="en-GB" dirty="0"/>
              <a:t>				</a:t>
            </a:r>
            <a:r>
              <a:rPr lang="en-GB" b="1" dirty="0" err="1"/>
              <a:t>Komparativ</a:t>
            </a:r>
            <a:r>
              <a:rPr lang="en-GB" dirty="0"/>
              <a:t>:			</a:t>
            </a:r>
            <a:r>
              <a:rPr lang="en-GB" b="1" dirty="0" err="1"/>
              <a:t>Superlativ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die Regel?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604" y="3755139"/>
            <a:ext cx="2211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schwer</a:t>
            </a:r>
            <a:endParaRPr lang="en-GB" sz="2800" b="1" dirty="0"/>
          </a:p>
          <a:p>
            <a:pPr algn="ctr"/>
            <a:r>
              <a:rPr lang="en-GB" sz="2800" i="1" dirty="0"/>
              <a:t>heavy</a:t>
            </a:r>
          </a:p>
          <a:p>
            <a:pPr algn="ctr"/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32466" y="3754453"/>
            <a:ext cx="2211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schwer</a:t>
            </a:r>
            <a:r>
              <a:rPr lang="en-GB" sz="2800" b="1" dirty="0" err="1">
                <a:solidFill>
                  <a:srgbClr val="FF0000"/>
                </a:solidFill>
              </a:rPr>
              <a:t>er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heavier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4328" y="3754453"/>
            <a:ext cx="2617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am</a:t>
            </a:r>
            <a:r>
              <a:rPr lang="en-GB" sz="2800" dirty="0"/>
              <a:t> </a:t>
            </a:r>
            <a:r>
              <a:rPr lang="en-GB" sz="2800" b="1" dirty="0" err="1"/>
              <a:t>schwer</a:t>
            </a:r>
            <a:r>
              <a:rPr lang="en-GB" sz="2800" b="1" dirty="0" err="1">
                <a:solidFill>
                  <a:srgbClr val="FF0000"/>
                </a:solidFill>
              </a:rPr>
              <a:t>sten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heaviest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03B97-E924-405E-86F4-9765188B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6" y="2790669"/>
            <a:ext cx="666439" cy="908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81" y="2357157"/>
            <a:ext cx="1024683" cy="1397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0" y="1749495"/>
            <a:ext cx="1470301" cy="20049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087" y="6408107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(above) 8</a:t>
            </a:r>
          </a:p>
        </p:txBody>
      </p:sp>
    </p:spTree>
    <p:extLst>
      <p:ext uri="{BB962C8B-B14F-4D97-AF65-F5344CB8AC3E}">
        <p14:creationId xmlns:p14="http://schemas.microsoft.com/office/powerpoint/2010/main" val="40806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Adjektiv</a:t>
            </a:r>
            <a:r>
              <a:rPr lang="en-GB" b="1" dirty="0"/>
              <a:t>:  </a:t>
            </a:r>
            <a:r>
              <a:rPr lang="en-GB" dirty="0"/>
              <a:t>				</a:t>
            </a:r>
            <a:r>
              <a:rPr lang="en-GB" b="1" dirty="0" err="1"/>
              <a:t>Komparativ</a:t>
            </a:r>
            <a:r>
              <a:rPr lang="en-GB" dirty="0"/>
              <a:t>:			</a:t>
            </a:r>
            <a:r>
              <a:rPr lang="en-GB" b="1" dirty="0" err="1"/>
              <a:t>Superlativ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die Regel?         </a:t>
            </a:r>
            <a:r>
              <a:rPr lang="en-GB" dirty="0" err="1"/>
              <a:t>Adjektiv</a:t>
            </a:r>
            <a:r>
              <a:rPr lang="en-GB" dirty="0"/>
              <a:t>	       </a:t>
            </a:r>
            <a:r>
              <a:rPr lang="en-GB" b="1" dirty="0" err="1">
                <a:solidFill>
                  <a:srgbClr val="FF0000"/>
                </a:solidFill>
              </a:rPr>
              <a:t>er</a:t>
            </a:r>
            <a:r>
              <a:rPr lang="en-GB" dirty="0"/>
              <a:t>			</a:t>
            </a:r>
            <a:r>
              <a:rPr lang="en-GB" b="1" dirty="0">
                <a:solidFill>
                  <a:srgbClr val="FF0000"/>
                </a:solidFill>
              </a:rPr>
              <a:t>am</a:t>
            </a:r>
            <a:r>
              <a:rPr lang="en-GB" dirty="0"/>
              <a:t>	 </a:t>
            </a:r>
            <a:r>
              <a:rPr lang="en-GB" dirty="0" err="1"/>
              <a:t>Adjektiv</a:t>
            </a:r>
            <a:r>
              <a:rPr lang="en-GB" dirty="0"/>
              <a:t> 	</a:t>
            </a:r>
            <a:r>
              <a:rPr lang="en-GB" b="1" dirty="0" err="1">
                <a:solidFill>
                  <a:srgbClr val="FF0000"/>
                </a:solidFill>
              </a:rPr>
              <a:t>sten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0604" y="3755139"/>
            <a:ext cx="2211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schwer</a:t>
            </a:r>
            <a:endParaRPr lang="en-GB" sz="2800" b="1" dirty="0"/>
          </a:p>
          <a:p>
            <a:pPr algn="ctr"/>
            <a:r>
              <a:rPr lang="en-GB" sz="2800" i="1" dirty="0"/>
              <a:t>heavy</a:t>
            </a:r>
          </a:p>
          <a:p>
            <a:pPr algn="ctr"/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32466" y="3754453"/>
            <a:ext cx="2211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schwer</a:t>
            </a:r>
            <a:r>
              <a:rPr lang="en-GB" sz="2800" b="1" dirty="0" err="1">
                <a:solidFill>
                  <a:srgbClr val="FF0000"/>
                </a:solidFill>
              </a:rPr>
              <a:t>er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heavier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4328" y="3754453"/>
            <a:ext cx="2617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am</a:t>
            </a:r>
            <a:r>
              <a:rPr lang="en-GB" sz="2800" dirty="0"/>
              <a:t> </a:t>
            </a:r>
            <a:r>
              <a:rPr lang="en-GB" sz="2800" b="1" dirty="0" err="1"/>
              <a:t>schwer</a:t>
            </a:r>
            <a:r>
              <a:rPr lang="en-GB" sz="2800" b="1" dirty="0" err="1">
                <a:solidFill>
                  <a:srgbClr val="FF0000"/>
                </a:solidFill>
              </a:rPr>
              <a:t>sten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heaviest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03B97-E924-405E-86F4-9765188B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18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6" y="2790669"/>
            <a:ext cx="666439" cy="908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81" y="2357157"/>
            <a:ext cx="1024683" cy="1397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0" y="1749495"/>
            <a:ext cx="1470301" cy="20049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087" y="6408107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(above) 8</a:t>
            </a:r>
          </a:p>
        </p:txBody>
      </p:sp>
      <p:sp>
        <p:nvSpPr>
          <p:cNvPr id="15" name="Plus 14"/>
          <p:cNvSpPr/>
          <p:nvPr/>
        </p:nvSpPr>
        <p:spPr>
          <a:xfrm>
            <a:off x="4832466" y="5301142"/>
            <a:ext cx="423949" cy="39901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us 15"/>
          <p:cNvSpPr/>
          <p:nvPr/>
        </p:nvSpPr>
        <p:spPr>
          <a:xfrm>
            <a:off x="8024553" y="5301142"/>
            <a:ext cx="423949" cy="39901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lus 16"/>
          <p:cNvSpPr/>
          <p:nvPr/>
        </p:nvSpPr>
        <p:spPr>
          <a:xfrm>
            <a:off x="9785465" y="5301142"/>
            <a:ext cx="423949" cy="39901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1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Adjektiv</a:t>
            </a:r>
            <a:r>
              <a:rPr lang="en-GB" dirty="0"/>
              <a:t>:				</a:t>
            </a:r>
            <a:r>
              <a:rPr lang="en-GB" b="1" dirty="0" err="1"/>
              <a:t>Komparativ</a:t>
            </a:r>
            <a:r>
              <a:rPr lang="en-GB" dirty="0"/>
              <a:t>:			</a:t>
            </a:r>
            <a:r>
              <a:rPr lang="en-GB" b="1" dirty="0" err="1"/>
              <a:t>Superlativ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Deutschen</a:t>
            </a:r>
            <a:r>
              <a:rPr lang="en-GB" dirty="0"/>
              <a:t> </a:t>
            </a:r>
            <a:r>
              <a:rPr lang="en-GB" dirty="0" err="1"/>
              <a:t>anders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Englischen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0604" y="3755139"/>
            <a:ext cx="2211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schön</a:t>
            </a:r>
            <a:endParaRPr lang="en-GB" sz="2800" b="1" dirty="0"/>
          </a:p>
          <a:p>
            <a:pPr algn="ctr"/>
            <a:r>
              <a:rPr lang="en-GB" sz="2800" i="1" dirty="0"/>
              <a:t>beautiful</a:t>
            </a:r>
          </a:p>
          <a:p>
            <a:pPr algn="ctr"/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33208" y="3754452"/>
            <a:ext cx="2407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schön</a:t>
            </a:r>
            <a:r>
              <a:rPr lang="en-GB" sz="2800" b="1" dirty="0" err="1">
                <a:solidFill>
                  <a:srgbClr val="FF0000"/>
                </a:solidFill>
              </a:rPr>
              <a:t>er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more beautiful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4328" y="3754453"/>
            <a:ext cx="2617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am</a:t>
            </a:r>
            <a:r>
              <a:rPr lang="en-GB" sz="2800" dirty="0"/>
              <a:t> </a:t>
            </a:r>
            <a:r>
              <a:rPr lang="en-GB" sz="2800" b="1" dirty="0" err="1"/>
              <a:t>sch</a:t>
            </a:r>
            <a:r>
              <a:rPr lang="en-GB" sz="2800" b="1" dirty="0" err="1">
                <a:solidFill>
                  <a:srgbClr val="FF0000"/>
                </a:solidFill>
              </a:rPr>
              <a:t>ö</a:t>
            </a:r>
            <a:r>
              <a:rPr lang="en-GB" sz="2800" b="1" dirty="0" err="1"/>
              <a:t>n</a:t>
            </a:r>
            <a:r>
              <a:rPr lang="en-GB" sz="2800" b="1" dirty="0" err="1">
                <a:solidFill>
                  <a:srgbClr val="FF0000"/>
                </a:solidFill>
              </a:rPr>
              <a:t>sten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most beautiful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4FD6A-720F-4D40-9957-66498709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19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62128" y="353655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6918" y="3593916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07" y="1915442"/>
            <a:ext cx="2424202" cy="161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57" y="1771267"/>
            <a:ext cx="1824123" cy="1824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71267"/>
            <a:ext cx="2370926" cy="18226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37791" y="3593916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11</a:t>
            </a:r>
          </a:p>
        </p:txBody>
      </p:sp>
    </p:spTree>
    <p:extLst>
      <p:ext uri="{BB962C8B-B14F-4D97-AF65-F5344CB8AC3E}">
        <p14:creationId xmlns:p14="http://schemas.microsoft.com/office/powerpoint/2010/main" val="258203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Was </a:t>
            </a:r>
            <a:r>
              <a:rPr lang="en-GB" sz="4000" b="1" dirty="0" err="1"/>
              <a:t>lesen</a:t>
            </a:r>
            <a:r>
              <a:rPr lang="en-GB" sz="4000" b="1" dirty="0"/>
              <a:t> </a:t>
            </a:r>
            <a:r>
              <a:rPr lang="en-GB" sz="4000" b="1" dirty="0" err="1"/>
              <a:t>wir</a:t>
            </a:r>
            <a:r>
              <a:rPr lang="en-GB" sz="4000" b="1" dirty="0"/>
              <a:t> </a:t>
            </a:r>
            <a:r>
              <a:rPr lang="en-GB" sz="4000" b="1" dirty="0" err="1"/>
              <a:t>heute</a:t>
            </a:r>
            <a:r>
              <a:rPr lang="en-GB" sz="4000" b="1" dirty="0"/>
              <a:t>? Was </a:t>
            </a:r>
            <a:r>
              <a:rPr lang="en-GB" sz="4000" b="1" dirty="0" err="1"/>
              <a:t>für</a:t>
            </a:r>
            <a:r>
              <a:rPr lang="en-GB" sz="4000" b="1" dirty="0"/>
              <a:t> </a:t>
            </a:r>
            <a:r>
              <a:rPr lang="en-GB" sz="4000" b="1" dirty="0" err="1"/>
              <a:t>ein</a:t>
            </a:r>
            <a:r>
              <a:rPr lang="en-GB" sz="4000" b="1" dirty="0"/>
              <a:t> Text </a:t>
            </a:r>
            <a:r>
              <a:rPr lang="en-GB" sz="4000" b="1" dirty="0" err="1"/>
              <a:t>ist</a:t>
            </a:r>
            <a:r>
              <a:rPr lang="en-GB" sz="4000" b="1" dirty="0"/>
              <a:t> das?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723EA-5AAD-4D65-A7C8-16464DF5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1798043"/>
            <a:ext cx="5966691" cy="3982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8727" y="5806969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97079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Adjektiv</a:t>
            </a:r>
            <a:r>
              <a:rPr lang="en-GB" dirty="0"/>
              <a:t>:				</a:t>
            </a:r>
            <a:r>
              <a:rPr lang="en-GB" b="1" dirty="0" err="1"/>
              <a:t>Komparativ</a:t>
            </a:r>
            <a:r>
              <a:rPr lang="en-GB" dirty="0"/>
              <a:t>:			</a:t>
            </a:r>
            <a:r>
              <a:rPr lang="en-GB" b="1" dirty="0" err="1"/>
              <a:t>Superlativ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Deutschen</a:t>
            </a:r>
            <a:r>
              <a:rPr lang="en-GB" dirty="0"/>
              <a:t> </a:t>
            </a:r>
            <a:r>
              <a:rPr lang="en-GB" dirty="0" err="1"/>
              <a:t>anders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Englischen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0604" y="3755139"/>
            <a:ext cx="2211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schön</a:t>
            </a:r>
            <a:endParaRPr lang="en-GB" sz="2800" b="1" dirty="0"/>
          </a:p>
          <a:p>
            <a:pPr algn="ctr"/>
            <a:r>
              <a:rPr lang="en-GB" sz="2800" i="1" dirty="0"/>
              <a:t>beautiful</a:t>
            </a:r>
          </a:p>
          <a:p>
            <a:pPr algn="ctr"/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33208" y="3754452"/>
            <a:ext cx="2407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schön</a:t>
            </a:r>
            <a:r>
              <a:rPr lang="en-GB" sz="2800" b="1" dirty="0" err="1">
                <a:solidFill>
                  <a:srgbClr val="FF0000"/>
                </a:solidFill>
              </a:rPr>
              <a:t>er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more beautiful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4328" y="3754453"/>
            <a:ext cx="2617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am</a:t>
            </a:r>
            <a:r>
              <a:rPr lang="en-GB" sz="2800" dirty="0"/>
              <a:t> </a:t>
            </a:r>
            <a:r>
              <a:rPr lang="en-GB" sz="2800" b="1" dirty="0" err="1"/>
              <a:t>sch</a:t>
            </a:r>
            <a:r>
              <a:rPr lang="en-GB" sz="2800" b="1" dirty="0" err="1">
                <a:solidFill>
                  <a:srgbClr val="FF0000"/>
                </a:solidFill>
              </a:rPr>
              <a:t>ö</a:t>
            </a:r>
            <a:r>
              <a:rPr lang="en-GB" sz="2800" b="1" dirty="0" err="1"/>
              <a:t>n</a:t>
            </a:r>
            <a:r>
              <a:rPr lang="en-GB" sz="2800" b="1" dirty="0" err="1">
                <a:solidFill>
                  <a:srgbClr val="FF0000"/>
                </a:solidFill>
              </a:rPr>
              <a:t>sten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most beautiful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4FD6A-720F-4D40-9957-66498709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20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62128" y="353655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6918" y="3593916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07" y="1915442"/>
            <a:ext cx="2424202" cy="161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57" y="1771267"/>
            <a:ext cx="1824123" cy="1824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94522"/>
            <a:ext cx="2370926" cy="18226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37791" y="3593916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5138" y="5651509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more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60130" y="5651509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most</a:t>
            </a:r>
          </a:p>
        </p:txBody>
      </p:sp>
      <p:sp>
        <p:nvSpPr>
          <p:cNvPr id="20" name="Multiply 19"/>
          <p:cNvSpPr/>
          <p:nvPr/>
        </p:nvSpPr>
        <p:spPr>
          <a:xfrm>
            <a:off x="4846320" y="5738552"/>
            <a:ext cx="623455" cy="3491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8805949" y="5738553"/>
            <a:ext cx="623455" cy="3491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Adjektiv</a:t>
            </a:r>
            <a:r>
              <a:rPr lang="en-GB" dirty="0"/>
              <a:t>:				</a:t>
            </a:r>
            <a:r>
              <a:rPr lang="en-GB" b="1" dirty="0" err="1"/>
              <a:t>Komparativ</a:t>
            </a:r>
            <a:r>
              <a:rPr lang="en-GB" dirty="0"/>
              <a:t>:			</a:t>
            </a:r>
            <a:r>
              <a:rPr lang="en-GB" b="1" dirty="0" err="1"/>
              <a:t>Superlativ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Manche</a:t>
            </a:r>
            <a:r>
              <a:rPr lang="en-GB" b="1" dirty="0"/>
              <a:t> </a:t>
            </a:r>
            <a:r>
              <a:rPr lang="en-GB" b="1" dirty="0" err="1"/>
              <a:t>Adjektive</a:t>
            </a:r>
            <a:r>
              <a:rPr lang="en-GB" dirty="0"/>
              <a:t>: </a:t>
            </a:r>
            <a:r>
              <a:rPr lang="en-GB" dirty="0" err="1"/>
              <a:t>Vokal</a:t>
            </a:r>
            <a:r>
              <a:rPr lang="en-GB" dirty="0"/>
              <a:t> -&gt; </a:t>
            </a:r>
            <a:r>
              <a:rPr lang="en-GB" b="1" dirty="0">
                <a:solidFill>
                  <a:srgbClr val="FF0000"/>
                </a:solidFill>
              </a:rPr>
              <a:t>Umlaut</a:t>
            </a:r>
            <a:r>
              <a:rPr lang="en-GB" dirty="0"/>
              <a:t>, i.e. </a:t>
            </a:r>
            <a:r>
              <a:rPr lang="en-GB" b="1" dirty="0"/>
              <a:t>o -&gt; </a:t>
            </a:r>
            <a:r>
              <a:rPr lang="en-GB" b="1" dirty="0">
                <a:solidFill>
                  <a:srgbClr val="FF0000"/>
                </a:solidFill>
              </a:rPr>
              <a:t>ö</a:t>
            </a:r>
            <a:r>
              <a:rPr lang="en-GB" b="1" dirty="0"/>
              <a:t>, a -&gt; </a:t>
            </a:r>
            <a:r>
              <a:rPr lang="en-GB" b="1" dirty="0">
                <a:solidFill>
                  <a:srgbClr val="FF0000"/>
                </a:solidFill>
              </a:rPr>
              <a:t>ä</a:t>
            </a:r>
            <a:r>
              <a:rPr lang="en-GB" b="1" dirty="0"/>
              <a:t>, u -&gt; </a:t>
            </a:r>
            <a:r>
              <a:rPr lang="en-GB" b="1" dirty="0">
                <a:solidFill>
                  <a:srgbClr val="FF0000"/>
                </a:solidFill>
              </a:rPr>
              <a:t>ü</a:t>
            </a:r>
          </a:p>
          <a:p>
            <a:pPr marL="0" indent="0">
              <a:buNone/>
            </a:pPr>
            <a:r>
              <a:rPr lang="en-GB" b="1" dirty="0" err="1"/>
              <a:t>Beispiel</a:t>
            </a:r>
            <a:r>
              <a:rPr lang="en-GB" b="1" dirty="0"/>
              <a:t>: </a:t>
            </a:r>
            <a:r>
              <a:rPr lang="en-GB" dirty="0"/>
              <a:t>alt, arm, </a:t>
            </a:r>
            <a:r>
              <a:rPr lang="en-GB" dirty="0" err="1"/>
              <a:t>groß</a:t>
            </a:r>
            <a:r>
              <a:rPr lang="en-GB" dirty="0"/>
              <a:t>, </a:t>
            </a:r>
            <a:r>
              <a:rPr lang="en-GB" dirty="0" err="1"/>
              <a:t>hoch</a:t>
            </a:r>
            <a:r>
              <a:rPr lang="en-GB" dirty="0"/>
              <a:t>, </a:t>
            </a:r>
            <a:r>
              <a:rPr lang="en-GB" dirty="0" err="1"/>
              <a:t>kurz</a:t>
            </a:r>
            <a:r>
              <a:rPr lang="en-GB" dirty="0"/>
              <a:t>, </a:t>
            </a:r>
            <a:r>
              <a:rPr lang="en-GB" dirty="0" err="1"/>
              <a:t>lang</a:t>
            </a:r>
            <a:r>
              <a:rPr lang="en-GB" dirty="0"/>
              <a:t>, oft, warm etc. </a:t>
            </a:r>
            <a:r>
              <a:rPr lang="en-GB" sz="1600" dirty="0"/>
              <a:t>(</a:t>
            </a:r>
            <a:r>
              <a:rPr lang="en-GB" sz="1600" dirty="0">
                <a:hlinkClick r:id="rId2"/>
              </a:rPr>
              <a:t>http://www.dartmouth.edu/~deutsch/Grammatik/Comparatives/Comparatives.html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0604" y="3755139"/>
            <a:ext cx="2211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hoch</a:t>
            </a:r>
            <a:endParaRPr lang="en-GB" sz="2800" b="1" dirty="0"/>
          </a:p>
          <a:p>
            <a:pPr algn="ctr"/>
            <a:r>
              <a:rPr lang="en-GB" sz="2800" i="1" dirty="0"/>
              <a:t>high</a:t>
            </a:r>
          </a:p>
          <a:p>
            <a:pPr algn="ctr"/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32466" y="3754453"/>
            <a:ext cx="2211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h</a:t>
            </a:r>
            <a:r>
              <a:rPr lang="en-GB" sz="2800" b="1" dirty="0" err="1">
                <a:solidFill>
                  <a:srgbClr val="FF0000"/>
                </a:solidFill>
              </a:rPr>
              <a:t>ö</a:t>
            </a:r>
            <a:r>
              <a:rPr lang="en-GB" sz="2800" b="1" dirty="0" err="1"/>
              <a:t>h</a:t>
            </a:r>
            <a:r>
              <a:rPr lang="en-GB" sz="2800" b="1" dirty="0" err="1">
                <a:solidFill>
                  <a:srgbClr val="FF0000"/>
                </a:solidFill>
              </a:rPr>
              <a:t>er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higher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4328" y="3754453"/>
            <a:ext cx="2617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am</a:t>
            </a:r>
            <a:r>
              <a:rPr lang="en-GB" sz="2800" dirty="0"/>
              <a:t> </a:t>
            </a:r>
            <a:r>
              <a:rPr lang="en-GB" sz="2800" b="1" dirty="0" err="1"/>
              <a:t>h</a:t>
            </a:r>
            <a:r>
              <a:rPr lang="en-GB" sz="2800" b="1" dirty="0" err="1">
                <a:solidFill>
                  <a:srgbClr val="FF0000"/>
                </a:solidFill>
              </a:rPr>
              <a:t>ö</a:t>
            </a:r>
            <a:r>
              <a:rPr lang="en-GB" sz="2800" b="1" dirty="0" err="1"/>
              <a:t>ch</a:t>
            </a:r>
            <a:r>
              <a:rPr lang="en-GB" sz="2800" b="1" dirty="0" err="1">
                <a:solidFill>
                  <a:srgbClr val="FF0000"/>
                </a:solidFill>
              </a:rPr>
              <a:t>sten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i="1" dirty="0"/>
              <a:t>highest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C3207-A551-4594-A7E9-B1943152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3" y="2387203"/>
            <a:ext cx="1003340" cy="1338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61" y="1967980"/>
            <a:ext cx="1377292" cy="1836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23" y="1601847"/>
            <a:ext cx="1651806" cy="22030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087" y="6445000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(above) 12</a:t>
            </a:r>
          </a:p>
        </p:txBody>
      </p:sp>
    </p:spTree>
    <p:extLst>
      <p:ext uri="{BB962C8B-B14F-4D97-AF65-F5344CB8AC3E}">
        <p14:creationId xmlns:p14="http://schemas.microsoft.com/office/powerpoint/2010/main" val="423664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Findet</a:t>
            </a:r>
            <a:r>
              <a:rPr lang="en-GB" b="1" dirty="0"/>
              <a:t> </a:t>
            </a:r>
            <a:r>
              <a:rPr lang="en-GB" b="1" dirty="0" err="1"/>
              <a:t>Adjektive</a:t>
            </a:r>
            <a:r>
              <a:rPr lang="en-GB" b="1" dirty="0"/>
              <a:t> &amp; </a:t>
            </a:r>
            <a:r>
              <a:rPr lang="en-GB" b="1" dirty="0" err="1"/>
              <a:t>Adverbien</a:t>
            </a:r>
            <a:r>
              <a:rPr lang="en-GB" b="1" dirty="0"/>
              <a:t> </a:t>
            </a:r>
            <a:r>
              <a:rPr lang="en-GB" b="1" dirty="0" err="1"/>
              <a:t>im</a:t>
            </a:r>
            <a:r>
              <a:rPr lang="en-GB" b="1" dirty="0"/>
              <a:t> Text:</a:t>
            </a:r>
          </a:p>
          <a:p>
            <a:pPr marL="0" indent="0">
              <a:buNone/>
            </a:pPr>
            <a:r>
              <a:rPr lang="en-GB" dirty="0"/>
              <a:t>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52850"/>
              </p:ext>
            </p:extLst>
          </p:nvPr>
        </p:nvGraphicFramePr>
        <p:xfrm>
          <a:off x="299338" y="1983662"/>
          <a:ext cx="8812878" cy="3806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626">
                  <a:extLst>
                    <a:ext uri="{9D8B030D-6E8A-4147-A177-3AD203B41FA5}">
                      <a16:colId xmlns:a16="http://schemas.microsoft.com/office/drawing/2014/main" val="3068554935"/>
                    </a:ext>
                  </a:extLst>
                </a:gridCol>
                <a:gridCol w="2937626">
                  <a:extLst>
                    <a:ext uri="{9D8B030D-6E8A-4147-A177-3AD203B41FA5}">
                      <a16:colId xmlns:a16="http://schemas.microsoft.com/office/drawing/2014/main" val="3725660303"/>
                    </a:ext>
                  </a:extLst>
                </a:gridCol>
                <a:gridCol w="2937626">
                  <a:extLst>
                    <a:ext uri="{9D8B030D-6E8A-4147-A177-3AD203B41FA5}">
                      <a16:colId xmlns:a16="http://schemas.microsoft.com/office/drawing/2014/main" val="3259407855"/>
                    </a:ext>
                  </a:extLst>
                </a:gridCol>
              </a:tblGrid>
              <a:tr h="395638"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Adjektiv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Komparativ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Superlativ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39123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30879"/>
                  </a:ext>
                </a:extLst>
              </a:tr>
              <a:tr h="433535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81682"/>
                  </a:ext>
                </a:extLst>
              </a:tr>
              <a:tr h="479917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157260"/>
                  </a:ext>
                </a:extLst>
              </a:tr>
              <a:tr h="340252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30604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52004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93512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176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A6CC1-03E9-4441-AAEE-8C3F013A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Findet</a:t>
            </a:r>
            <a:r>
              <a:rPr lang="en-GB" b="1" dirty="0"/>
              <a:t> </a:t>
            </a:r>
            <a:r>
              <a:rPr lang="en-GB" b="1" dirty="0" err="1"/>
              <a:t>Adjektive</a:t>
            </a:r>
            <a:r>
              <a:rPr lang="en-GB" b="1" dirty="0"/>
              <a:t> &amp; </a:t>
            </a:r>
            <a:r>
              <a:rPr lang="en-GB" b="1" dirty="0" err="1"/>
              <a:t>Adverbien</a:t>
            </a:r>
            <a:r>
              <a:rPr lang="en-GB" b="1" dirty="0"/>
              <a:t> </a:t>
            </a:r>
            <a:r>
              <a:rPr lang="en-GB" b="1" dirty="0" err="1"/>
              <a:t>im</a:t>
            </a:r>
            <a:r>
              <a:rPr lang="en-GB" b="1" dirty="0"/>
              <a:t> Text:</a:t>
            </a:r>
          </a:p>
          <a:p>
            <a:pPr marL="0" indent="0">
              <a:buNone/>
            </a:pPr>
            <a:r>
              <a:rPr lang="en-GB" dirty="0"/>
              <a:t>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10879"/>
              </p:ext>
            </p:extLst>
          </p:nvPr>
        </p:nvGraphicFramePr>
        <p:xfrm>
          <a:off x="299338" y="1983662"/>
          <a:ext cx="8812878" cy="3806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626">
                  <a:extLst>
                    <a:ext uri="{9D8B030D-6E8A-4147-A177-3AD203B41FA5}">
                      <a16:colId xmlns:a16="http://schemas.microsoft.com/office/drawing/2014/main" val="3068554935"/>
                    </a:ext>
                  </a:extLst>
                </a:gridCol>
                <a:gridCol w="2937626">
                  <a:extLst>
                    <a:ext uri="{9D8B030D-6E8A-4147-A177-3AD203B41FA5}">
                      <a16:colId xmlns:a16="http://schemas.microsoft.com/office/drawing/2014/main" val="3725660303"/>
                    </a:ext>
                  </a:extLst>
                </a:gridCol>
                <a:gridCol w="2937626">
                  <a:extLst>
                    <a:ext uri="{9D8B030D-6E8A-4147-A177-3AD203B41FA5}">
                      <a16:colId xmlns:a16="http://schemas.microsoft.com/office/drawing/2014/main" val="3259407855"/>
                    </a:ext>
                  </a:extLst>
                </a:gridCol>
              </a:tblGrid>
              <a:tr h="395638"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Adjektiv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Komparativ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Superlativ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39123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weltweit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30879"/>
                  </a:ext>
                </a:extLst>
              </a:tr>
              <a:tr h="433535"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jung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81682"/>
                  </a:ext>
                </a:extLst>
              </a:tr>
              <a:tr h="479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ö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fter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157260"/>
                  </a:ext>
                </a:extLst>
              </a:tr>
              <a:tr h="340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am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meisten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30604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GB" sz="2400" dirty="0" err="1"/>
                        <a:t>ö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chste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52004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schwerer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93512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weniger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176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0B691-E993-4CAB-B178-DF9D7E49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40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/>
              <a:t>Expressing comparisons in German: </a:t>
            </a:r>
            <a:r>
              <a:rPr lang="en-GB" sz="3200" b="1" dirty="0" err="1"/>
              <a:t>Komparativ</a:t>
            </a:r>
            <a:r>
              <a:rPr lang="en-GB" sz="3200" b="1" dirty="0"/>
              <a:t> &amp; </a:t>
            </a:r>
            <a:r>
              <a:rPr lang="en-GB" sz="3200" b="1" dirty="0" err="1"/>
              <a:t>Superlativ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166191"/>
            <a:ext cx="11821240" cy="55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Findet</a:t>
            </a:r>
            <a:r>
              <a:rPr lang="en-GB" b="1" dirty="0"/>
              <a:t> </a:t>
            </a:r>
            <a:r>
              <a:rPr lang="en-GB" b="1" dirty="0" err="1"/>
              <a:t>Adjektive</a:t>
            </a:r>
            <a:r>
              <a:rPr lang="en-GB" b="1" dirty="0"/>
              <a:t> &amp; </a:t>
            </a:r>
            <a:r>
              <a:rPr lang="en-GB" b="1" dirty="0" err="1"/>
              <a:t>Adverbien</a:t>
            </a:r>
            <a:r>
              <a:rPr lang="en-GB" b="1" dirty="0"/>
              <a:t> </a:t>
            </a:r>
            <a:r>
              <a:rPr lang="en-GB" b="1" dirty="0" err="1"/>
              <a:t>im</a:t>
            </a:r>
            <a:r>
              <a:rPr lang="en-GB" b="1" dirty="0"/>
              <a:t> Text:</a:t>
            </a:r>
          </a:p>
          <a:p>
            <a:pPr marL="0" indent="0">
              <a:buNone/>
            </a:pPr>
            <a:r>
              <a:rPr lang="en-GB" dirty="0"/>
              <a:t>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91655"/>
              </p:ext>
            </p:extLst>
          </p:nvPr>
        </p:nvGraphicFramePr>
        <p:xfrm>
          <a:off x="299338" y="1983662"/>
          <a:ext cx="9122958" cy="3806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0986">
                  <a:extLst>
                    <a:ext uri="{9D8B030D-6E8A-4147-A177-3AD203B41FA5}">
                      <a16:colId xmlns:a16="http://schemas.microsoft.com/office/drawing/2014/main" val="3068554935"/>
                    </a:ext>
                  </a:extLst>
                </a:gridCol>
                <a:gridCol w="3040986">
                  <a:extLst>
                    <a:ext uri="{9D8B030D-6E8A-4147-A177-3AD203B41FA5}">
                      <a16:colId xmlns:a16="http://schemas.microsoft.com/office/drawing/2014/main" val="3725660303"/>
                    </a:ext>
                  </a:extLst>
                </a:gridCol>
                <a:gridCol w="3040986">
                  <a:extLst>
                    <a:ext uri="{9D8B030D-6E8A-4147-A177-3AD203B41FA5}">
                      <a16:colId xmlns:a16="http://schemas.microsoft.com/office/drawing/2014/main" val="3259407855"/>
                    </a:ext>
                  </a:extLst>
                </a:gridCol>
              </a:tblGrid>
              <a:tr h="395638"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Adjektiv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Komparativ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Superlativ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39123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(welt)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weit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weiter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rgbClr val="FF0000"/>
                          </a:solidFill>
                        </a:rPr>
                        <a:t>weitesten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30879"/>
                  </a:ext>
                </a:extLst>
              </a:tr>
              <a:tr h="433535"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jung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jünger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üngsten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81682"/>
                  </a:ext>
                </a:extLst>
              </a:tr>
              <a:tr h="479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oft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ö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fter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öftesten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157260"/>
                  </a:ext>
                </a:extLst>
              </a:tr>
              <a:tr h="340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meist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 (most)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>
                          <a:solidFill>
                            <a:srgbClr val="FF0000"/>
                          </a:solidFill>
                        </a:rPr>
                        <a:t> *</a:t>
                      </a:r>
                      <a:r>
                        <a:rPr lang="en-GB" sz="2400" b="1" baseline="0" dirty="0" err="1">
                          <a:solidFill>
                            <a:srgbClr val="FF0000"/>
                          </a:solidFill>
                        </a:rPr>
                        <a:t>moster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am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meisten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(the most)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30604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hoch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höher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am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GB" sz="2400" dirty="0" err="1"/>
                        <a:t>ö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chsten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52004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schwer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schwerer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rgbClr val="FF0000"/>
                          </a:solidFill>
                        </a:rPr>
                        <a:t>schwersten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93512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wenig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weniger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="1" baseline="0" dirty="0" err="1">
                          <a:solidFill>
                            <a:srgbClr val="FF0000"/>
                          </a:solidFill>
                        </a:rPr>
                        <a:t>wenigsten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176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45AAA-F42D-412B-B437-7737CB65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19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153091"/>
            <a:ext cx="11396870" cy="602284"/>
          </a:xfrm>
        </p:spPr>
        <p:txBody>
          <a:bodyPr>
            <a:normAutofit/>
          </a:bodyPr>
          <a:lstStyle/>
          <a:p>
            <a:r>
              <a:rPr lang="en-GB" sz="3200" b="1" dirty="0"/>
              <a:t>Text discovery &amp; reading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755374"/>
            <a:ext cx="11714922" cy="610262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Lest den Text still. 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Unterstreicht</a:t>
            </a:r>
            <a:r>
              <a:rPr lang="en-GB" sz="4000" dirty="0"/>
              <a:t>:</a:t>
            </a:r>
          </a:p>
          <a:p>
            <a:pPr marL="0" indent="0">
              <a:buNone/>
            </a:pPr>
            <a:r>
              <a:rPr lang="en-GB" sz="4000" dirty="0" err="1"/>
              <a:t>Welche</a:t>
            </a:r>
            <a:r>
              <a:rPr lang="en-GB" sz="4000" dirty="0"/>
              <a:t> </a:t>
            </a:r>
            <a:r>
              <a:rPr lang="en-GB" sz="4000" dirty="0" err="1"/>
              <a:t>Sätze</a:t>
            </a:r>
            <a:r>
              <a:rPr lang="en-GB" sz="4000" dirty="0"/>
              <a:t> </a:t>
            </a:r>
            <a:r>
              <a:rPr lang="en-GB" sz="4000" dirty="0" err="1"/>
              <a:t>beschreiben</a:t>
            </a:r>
            <a:r>
              <a:rPr lang="en-GB" sz="4000" dirty="0"/>
              <a:t> die </a:t>
            </a:r>
            <a:r>
              <a:rPr lang="en-GB" sz="4000" dirty="0" err="1"/>
              <a:t>Emotionen</a:t>
            </a:r>
            <a:r>
              <a:rPr lang="en-GB" sz="4000" dirty="0"/>
              <a:t>? </a:t>
            </a:r>
            <a:r>
              <a:rPr lang="en-GB" sz="4000" dirty="0" err="1"/>
              <a:t>Unterstreicht</a:t>
            </a:r>
            <a:r>
              <a:rPr lang="en-GB" sz="4000" dirty="0"/>
              <a:t> </a:t>
            </a:r>
            <a:r>
              <a:rPr lang="en-GB" sz="4000" dirty="0" err="1"/>
              <a:t>sie</a:t>
            </a:r>
            <a:r>
              <a:rPr lang="en-GB" sz="4000" dirty="0"/>
              <a:t>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Wie</a:t>
            </a:r>
            <a:r>
              <a:rPr lang="en-GB" sz="4000" dirty="0"/>
              <a:t> </a:t>
            </a:r>
            <a:r>
              <a:rPr lang="en-GB" sz="4000" dirty="0" err="1"/>
              <a:t>findet</a:t>
            </a:r>
            <a:r>
              <a:rPr lang="en-GB" sz="4000" dirty="0"/>
              <a:t> </a:t>
            </a:r>
            <a:r>
              <a:rPr lang="en-GB" sz="4000" dirty="0" err="1"/>
              <a:t>ihr</a:t>
            </a:r>
            <a:r>
              <a:rPr lang="en-GB" sz="4000" dirty="0"/>
              <a:t> den Text?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dirty="0" err="1"/>
              <a:t>Negativ</a:t>
            </a:r>
            <a:r>
              <a:rPr lang="en-GB" sz="4000" dirty="0"/>
              <a:t> (1) --------------------------- </a:t>
            </a:r>
            <a:r>
              <a:rPr lang="en-GB" sz="4000" b="1" dirty="0"/>
              <a:t>Neutral</a:t>
            </a:r>
            <a:r>
              <a:rPr lang="en-GB" sz="4000" dirty="0"/>
              <a:t> (5) --------------------------- </a:t>
            </a:r>
            <a:r>
              <a:rPr lang="en-GB" sz="4000" b="1" dirty="0" err="1"/>
              <a:t>Positiv</a:t>
            </a:r>
            <a:r>
              <a:rPr lang="en-GB" sz="4000" dirty="0"/>
              <a:t> (10)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Lesen</a:t>
            </a:r>
            <a:r>
              <a:rPr lang="en-GB" sz="4000" dirty="0"/>
              <a:t> </a:t>
            </a:r>
            <a:r>
              <a:rPr lang="en-GB" sz="4000" dirty="0" err="1"/>
              <a:t>wir</a:t>
            </a:r>
            <a:r>
              <a:rPr lang="en-GB" sz="4000" dirty="0"/>
              <a:t> nun den Text </a:t>
            </a:r>
            <a:r>
              <a:rPr lang="en-GB" sz="4000" dirty="0" err="1"/>
              <a:t>gemeinsam</a:t>
            </a:r>
            <a:r>
              <a:rPr lang="en-GB" sz="4000" dirty="0"/>
              <a:t> und </a:t>
            </a:r>
            <a:r>
              <a:rPr lang="en-GB" sz="4000" dirty="0" err="1"/>
              <a:t>laut</a:t>
            </a:r>
            <a:r>
              <a:rPr lang="en-GB" sz="4000" dirty="0"/>
              <a:t>. </a:t>
            </a:r>
            <a:r>
              <a:rPr lang="en-GB" sz="4000" dirty="0" err="1"/>
              <a:t>Betont</a:t>
            </a:r>
            <a:r>
              <a:rPr lang="en-GB" sz="4000" dirty="0"/>
              <a:t>:</a:t>
            </a:r>
          </a:p>
          <a:p>
            <a:r>
              <a:rPr lang="en-GB" sz="4000" dirty="0"/>
              <a:t>Positive </a:t>
            </a:r>
            <a:r>
              <a:rPr lang="en-GB" sz="4000" dirty="0" err="1"/>
              <a:t>Emotionen</a:t>
            </a:r>
            <a:endParaRPr lang="en-GB" sz="4000" dirty="0"/>
          </a:p>
          <a:p>
            <a:r>
              <a:rPr lang="en-GB" sz="4000" dirty="0"/>
              <a:t>Negative </a:t>
            </a:r>
            <a:r>
              <a:rPr lang="en-GB" sz="4000" dirty="0" err="1"/>
              <a:t>Emotionen</a:t>
            </a:r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B0DC3-9AA0-4AFC-94DC-AE5DF6ED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4359018"/>
            <a:ext cx="702179" cy="7021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652" y="5031477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13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8795" y="4264560"/>
            <a:ext cx="796637" cy="796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1086" y="5032128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14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520" y="4287543"/>
            <a:ext cx="845127" cy="8451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62056" y="5113352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15</a:t>
            </a:r>
          </a:p>
        </p:txBody>
      </p:sp>
    </p:spTree>
    <p:extLst>
      <p:ext uri="{BB962C8B-B14F-4D97-AF65-F5344CB8AC3E}">
        <p14:creationId xmlns:p14="http://schemas.microsoft.com/office/powerpoint/2010/main" val="379763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38" y="1166143"/>
            <a:ext cx="11542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zeigt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trotz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weltweiten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öfter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Geld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Myanmar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(92%),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Buddhisten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Glück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weiterzugeben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USA (61%),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Amerikaner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helfen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schwerer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Deutschland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weniger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(47%)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UK (57%),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den “Top 20”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AE495-6A0F-4EC4-9223-A3D1B46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38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0677939" cy="732126"/>
          </a:xfrm>
        </p:spPr>
        <p:txBody>
          <a:bodyPr>
            <a:normAutofit/>
          </a:bodyPr>
          <a:lstStyle/>
          <a:p>
            <a:r>
              <a:rPr lang="en-GB" sz="3200" b="1" dirty="0"/>
              <a:t>Focus on text style – </a:t>
            </a:r>
            <a:r>
              <a:rPr lang="en-GB" sz="3200" b="1" dirty="0" err="1"/>
              <a:t>Emotionen</a:t>
            </a:r>
            <a:r>
              <a:rPr lang="en-GB" sz="3200" b="1" dirty="0"/>
              <a:t> </a:t>
            </a:r>
            <a:r>
              <a:rPr lang="en-GB" sz="3200" b="1" dirty="0" err="1"/>
              <a:t>im</a:t>
            </a:r>
            <a:r>
              <a:rPr lang="en-GB" sz="3200" b="1" dirty="0"/>
              <a:t>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086" y="817977"/>
            <a:ext cx="11685105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2400" dirty="0"/>
          </a:p>
          <a:p>
            <a:r>
              <a:rPr lang="en-GB" sz="2400" dirty="0" err="1"/>
              <a:t>Autoren</a:t>
            </a:r>
            <a:r>
              <a:rPr lang="en-GB" sz="2400" dirty="0"/>
              <a:t> </a:t>
            </a:r>
            <a:r>
              <a:rPr lang="en-GB" sz="2400" dirty="0" err="1"/>
              <a:t>k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önnen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verschiedenen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Mitteln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ausdr</a:t>
            </a:r>
            <a:r>
              <a:rPr lang="en-GB" sz="2400" dirty="0" err="1"/>
              <a:t>ücken</a:t>
            </a:r>
            <a:r>
              <a:rPr lang="en-GB" sz="2400" dirty="0"/>
              <a:t>. </a:t>
            </a:r>
            <a:r>
              <a:rPr lang="en-GB" sz="2400" dirty="0" err="1"/>
              <a:t>Beispiele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/>
              <a:t>:</a:t>
            </a:r>
          </a:p>
          <a:p>
            <a:r>
              <a:rPr lang="en-GB" sz="2400" i="1" dirty="0"/>
              <a:t>Authors can express their emotions through a range of means. Examples are</a:t>
            </a:r>
            <a:r>
              <a:rPr lang="en-GB" sz="2400" dirty="0"/>
              <a:t>: </a:t>
            </a:r>
          </a:p>
          <a:p>
            <a:endParaRPr lang="en-GB" sz="2400" dirty="0"/>
          </a:p>
          <a:p>
            <a:pPr marL="457200" indent="-457200">
              <a:buAutoNum type="arabicParenR"/>
            </a:pPr>
            <a:r>
              <a:rPr lang="en-GB" sz="2400" b="1" dirty="0" err="1"/>
              <a:t>Modalpartikel</a:t>
            </a:r>
            <a:r>
              <a:rPr lang="en-GB" sz="2400" b="1" dirty="0"/>
              <a:t> </a:t>
            </a:r>
            <a:r>
              <a:rPr lang="en-GB" sz="2400" dirty="0"/>
              <a:t>(‘emphasis words’)</a:t>
            </a:r>
            <a:endParaRPr lang="en-GB" sz="2400" b="1" dirty="0"/>
          </a:p>
          <a:p>
            <a:pPr marL="457200" indent="-457200">
              <a:buAutoNum type="arabicParenR"/>
            </a:pPr>
            <a:endParaRPr lang="en-GB" sz="2400" dirty="0"/>
          </a:p>
          <a:p>
            <a:r>
              <a:rPr lang="en-GB" sz="2400" dirty="0"/>
              <a:t>- Sie </a:t>
            </a:r>
            <a:r>
              <a:rPr lang="en-GB" sz="2400" dirty="0" err="1"/>
              <a:t>zeigen</a:t>
            </a:r>
            <a:r>
              <a:rPr lang="en-GB" sz="2400" dirty="0"/>
              <a:t> die </a:t>
            </a:r>
            <a:r>
              <a:rPr lang="en-GB" sz="2400" dirty="0" err="1"/>
              <a:t>Emotionen</a:t>
            </a:r>
            <a:r>
              <a:rPr lang="en-GB" sz="2400" dirty="0"/>
              <a:t> des </a:t>
            </a:r>
            <a:r>
              <a:rPr lang="en-GB" sz="2400" dirty="0" err="1"/>
              <a:t>Autors</a:t>
            </a:r>
          </a:p>
          <a:p>
            <a:r>
              <a:rPr lang="en-GB" sz="2400" dirty="0"/>
              <a:t>- Sie </a:t>
            </a:r>
            <a:r>
              <a:rPr lang="en-GB" sz="2400" dirty="0" err="1"/>
              <a:t>machen</a:t>
            </a:r>
            <a:r>
              <a:rPr lang="en-GB" sz="2400" dirty="0"/>
              <a:t> den </a:t>
            </a:r>
            <a:r>
              <a:rPr lang="en-GB" sz="2400" dirty="0" err="1"/>
              <a:t>Inhalt</a:t>
            </a:r>
            <a:r>
              <a:rPr lang="en-GB" sz="2400" dirty="0"/>
              <a:t> </a:t>
            </a:r>
            <a:r>
              <a:rPr lang="en-GB" sz="2400" dirty="0" err="1"/>
              <a:t>stärker</a:t>
            </a:r>
            <a:r>
              <a:rPr lang="en-GB" sz="2400" dirty="0"/>
              <a:t> </a:t>
            </a:r>
            <a:r>
              <a:rPr lang="en-GB" sz="2400" dirty="0" err="1"/>
              <a:t>oder</a:t>
            </a:r>
            <a:r>
              <a:rPr lang="en-GB" sz="2400" dirty="0"/>
              <a:t> </a:t>
            </a:r>
            <a:r>
              <a:rPr lang="en-GB" sz="2400" dirty="0" err="1"/>
              <a:t>schwächer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2) </a:t>
            </a:r>
            <a:r>
              <a:rPr lang="en-GB" sz="2400" b="1" dirty="0" err="1"/>
              <a:t>Satzzeichen</a:t>
            </a:r>
            <a:r>
              <a:rPr lang="en-GB" sz="2400" b="1" dirty="0"/>
              <a:t> </a:t>
            </a:r>
            <a:r>
              <a:rPr lang="en-GB" sz="2400" dirty="0"/>
              <a:t>(punctuation)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69D1B-DABB-443C-9C64-03742089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9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775" y="651094"/>
          <a:ext cx="6228521" cy="6206906"/>
        </p:xfrm>
        <a:graphic>
          <a:graphicData uri="http://schemas.openxmlformats.org/drawingml/2006/table">
            <a:tbl>
              <a:tblPr/>
              <a:tblGrid>
                <a:gridCol w="1605752">
                  <a:extLst>
                    <a:ext uri="{9D8B030D-6E8A-4147-A177-3AD203B41FA5}">
                      <a16:colId xmlns:a16="http://schemas.microsoft.com/office/drawing/2014/main" val="633626111"/>
                    </a:ext>
                  </a:extLst>
                </a:gridCol>
                <a:gridCol w="798490">
                  <a:extLst>
                    <a:ext uri="{9D8B030D-6E8A-4147-A177-3AD203B41FA5}">
                      <a16:colId xmlns:a16="http://schemas.microsoft.com/office/drawing/2014/main" val="2024354187"/>
                    </a:ext>
                  </a:extLst>
                </a:gridCol>
                <a:gridCol w="3824279">
                  <a:extLst>
                    <a:ext uri="{9D8B030D-6E8A-4147-A177-3AD203B41FA5}">
                      <a16:colId xmlns:a16="http://schemas.microsoft.com/office/drawing/2014/main" val="2263626351"/>
                    </a:ext>
                  </a:extLst>
                </a:gridCol>
              </a:tblGrid>
              <a:tr h="16708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Affirmation/</a:t>
                      </a:r>
                      <a:b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</a:br>
                      <a: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Agreement</a:t>
                      </a:r>
                      <a:endParaRPr lang="en-GB" sz="2000" b="1" i="0" dirty="0">
                        <a:solidFill>
                          <a:srgbClr val="373737"/>
                        </a:solidFill>
                        <a:effectLst/>
                        <a:latin typeface="Helvetica Neue"/>
                      </a:endParaRP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dirty="0" err="1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aber</a:t>
                      </a:r>
                      <a:endParaRPr lang="en-GB" sz="2000" b="1" i="0" dirty="0">
                        <a:solidFill>
                          <a:srgbClr val="373737"/>
                        </a:solidFill>
                        <a:effectLst/>
                        <a:latin typeface="Helvetica Neue"/>
                      </a:endParaRP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aber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sicher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!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most</a:t>
                      </a: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 certainly</a:t>
                      </a: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760739"/>
                  </a:ext>
                </a:extLst>
              </a:tr>
              <a:tr h="12232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dirty="0" err="1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wohl</a:t>
                      </a:r>
                      <a:endParaRPr lang="en-GB" sz="2000" b="1" i="0" dirty="0">
                        <a:solidFill>
                          <a:srgbClr val="373737"/>
                        </a:solidFill>
                        <a:effectLst/>
                        <a:latin typeface="Helvetica Neue"/>
                      </a:endParaRP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 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Das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ist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1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wohl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wahr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!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That’s </a:t>
                      </a:r>
                      <a: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certainly</a:t>
                      </a: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 true!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 </a:t>
                      </a: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5497"/>
                  </a:ext>
                </a:extLst>
              </a:tr>
              <a:tr h="12232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dirty="0" err="1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ja</a:t>
                      </a:r>
                      <a:endParaRPr lang="en-GB" sz="2000" b="1" i="0" dirty="0">
                        <a:solidFill>
                          <a:srgbClr val="373737"/>
                        </a:solidFill>
                        <a:effectLst/>
                        <a:latin typeface="Helvetica Neue"/>
                      </a:endParaRP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 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Das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ist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1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ja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eine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tolle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idee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!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That’s really a great idea!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 </a:t>
                      </a: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77241"/>
                  </a:ext>
                </a:extLst>
              </a:tr>
              <a:tr h="19376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dirty="0" err="1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na</a:t>
                      </a:r>
                      <a:endParaRPr lang="en-GB" sz="2000" b="1" i="0" dirty="0">
                        <a:solidFill>
                          <a:srgbClr val="373737"/>
                        </a:solidFill>
                        <a:effectLst/>
                        <a:latin typeface="Helvetica Neue"/>
                      </a:endParaRP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Na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klar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komme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ich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!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You bet I‘m coming! </a:t>
                      </a:r>
                    </a:p>
                  </a:txBody>
                  <a:tcPr marL="39994" marR="66657" marT="39994" marB="399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88367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1287540" cy="601341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Textstil</a:t>
            </a:r>
            <a:r>
              <a:rPr lang="en-GB" sz="3200" b="1" dirty="0"/>
              <a:t>: </a:t>
            </a:r>
            <a:r>
              <a:rPr lang="en-GB" sz="3200" b="1" dirty="0" err="1"/>
              <a:t>Modalpartikel</a:t>
            </a:r>
            <a:r>
              <a:rPr lang="en-GB" sz="3200" b="1" dirty="0"/>
              <a:t>.  </a:t>
            </a:r>
            <a:r>
              <a:rPr lang="en-GB" sz="3200" b="1" dirty="0" err="1"/>
              <a:t>Findet</a:t>
            </a:r>
            <a:r>
              <a:rPr lang="en-GB" sz="3200" b="1" dirty="0"/>
              <a:t> </a:t>
            </a:r>
            <a:r>
              <a:rPr lang="en-GB" sz="3200" b="1" dirty="0" err="1"/>
              <a:t>Modalpartikel</a:t>
            </a:r>
            <a:r>
              <a:rPr lang="en-GB" sz="3200" b="1" dirty="0"/>
              <a:t> </a:t>
            </a:r>
            <a:r>
              <a:rPr lang="en-GB" sz="3200" b="1" dirty="0" err="1"/>
              <a:t>im</a:t>
            </a:r>
            <a:r>
              <a:rPr lang="en-GB" sz="3200" b="1" dirty="0"/>
              <a:t> Text!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74296" y="1441312"/>
          <a:ext cx="5711688" cy="4351338"/>
        </p:xfrm>
        <a:graphic>
          <a:graphicData uri="http://schemas.openxmlformats.org/drawingml/2006/table">
            <a:tbl>
              <a:tblPr/>
              <a:tblGrid>
                <a:gridCol w="1903896">
                  <a:extLst>
                    <a:ext uri="{9D8B030D-6E8A-4147-A177-3AD203B41FA5}">
                      <a16:colId xmlns:a16="http://schemas.microsoft.com/office/drawing/2014/main" val="1573148183"/>
                    </a:ext>
                  </a:extLst>
                </a:gridCol>
                <a:gridCol w="985078">
                  <a:extLst>
                    <a:ext uri="{9D8B030D-6E8A-4147-A177-3AD203B41FA5}">
                      <a16:colId xmlns:a16="http://schemas.microsoft.com/office/drawing/2014/main" val="3579271518"/>
                    </a:ext>
                  </a:extLst>
                </a:gridCol>
                <a:gridCol w="2822714">
                  <a:extLst>
                    <a:ext uri="{9D8B030D-6E8A-4147-A177-3AD203B41FA5}">
                      <a16:colId xmlns:a16="http://schemas.microsoft.com/office/drawing/2014/main" val="3561128258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Contradiction/</a:t>
                      </a:r>
                      <a:b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</a:br>
                      <a:r>
                        <a:rPr lang="en-GB" sz="2000" b="1" i="0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Disagreement</a:t>
                      </a:r>
                      <a:endParaRPr lang="en-GB" sz="2000" b="1" i="0" dirty="0">
                        <a:solidFill>
                          <a:srgbClr val="373737"/>
                        </a:solidFill>
                        <a:effectLst/>
                        <a:latin typeface="Helvetica Neue"/>
                      </a:endParaRPr>
                    </a:p>
                  </a:txBody>
                  <a:tcPr marL="55220" marR="92033" marT="55220" marB="552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dirty="0" err="1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doch</a:t>
                      </a:r>
                      <a:endParaRPr lang="en-GB" sz="2000" b="1" i="0" dirty="0">
                        <a:solidFill>
                          <a:srgbClr val="373737"/>
                        </a:solidFill>
                        <a:effectLst/>
                        <a:latin typeface="Helvetica Neue"/>
                      </a:endParaRPr>
                    </a:p>
                  </a:txBody>
                  <a:tcPr marL="55220" marR="92033" marT="55220" marB="552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 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Q: Das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ist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1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nicht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dein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 Ernst, </a:t>
                      </a:r>
                      <a:r>
                        <a:rPr lang="en-GB" sz="2000" b="0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oder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? A: </a:t>
                      </a:r>
                      <a:r>
                        <a:rPr lang="en-GB" sz="2000" b="1" i="1" dirty="0" err="1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GB" sz="2000" b="0" i="1" dirty="0">
                          <a:solidFill>
                            <a:srgbClr val="373737"/>
                          </a:solidFill>
                          <a:effectLst/>
                          <a:latin typeface="inherit"/>
                        </a:rPr>
                        <a:t>!</a:t>
                      </a:r>
                      <a:b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</a:br>
                      <a:r>
                        <a:rPr lang="en-GB" sz="2000" b="0" i="0" dirty="0">
                          <a:solidFill>
                            <a:srgbClr val="373737"/>
                          </a:solidFill>
                          <a:effectLst/>
                          <a:latin typeface="Helvetica Neue"/>
                        </a:rPr>
                        <a:t>Q: You’re not being serious, are you? A: I am!</a:t>
                      </a:r>
                    </a:p>
                  </a:txBody>
                  <a:tcPr marL="55220" marR="92033" marT="55220" marB="552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6681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FE4AF-271F-43DB-8FDD-D94E5E53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9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38" y="1166143"/>
            <a:ext cx="11542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zeigt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trotz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weltweiten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öfter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Geld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Myanmar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(92%),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Buddhisten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Glück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weiterzugeben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USA (61%),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Amerikaner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helfen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schwerer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Deutschland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weniger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(47%)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UK (57%),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den “Top 20”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BAA60-6EBD-46B6-98A5-512D35A8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5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Wir</a:t>
            </a:r>
            <a:r>
              <a:rPr lang="en-GB" sz="4000" b="1" dirty="0"/>
              <a:t> </a:t>
            </a:r>
            <a:r>
              <a:rPr lang="en-GB" sz="4000" b="1" dirty="0" err="1"/>
              <a:t>lesen</a:t>
            </a:r>
            <a:r>
              <a:rPr lang="en-GB" sz="4000" b="1" dirty="0"/>
              <a:t> </a:t>
            </a:r>
            <a:r>
              <a:rPr lang="en-GB" sz="4000" b="1" dirty="0" err="1"/>
              <a:t>einen</a:t>
            </a:r>
            <a:r>
              <a:rPr lang="en-GB" sz="4000" b="1" dirty="0"/>
              <a:t> </a:t>
            </a:r>
            <a:r>
              <a:rPr lang="en-GB" sz="4000" b="1" dirty="0" err="1"/>
              <a:t>Zeitungsartikel</a:t>
            </a:r>
            <a:r>
              <a:rPr lang="en-GB" sz="4000" b="1" dirty="0"/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B984E-18FC-41AE-9BFB-CDA0898A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1798043"/>
            <a:ext cx="5966691" cy="3982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8727" y="5806969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68622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145775"/>
            <a:ext cx="11039061" cy="967408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Textstil</a:t>
            </a:r>
            <a:r>
              <a:rPr lang="en-GB" b="1" dirty="0"/>
              <a:t>: </a:t>
            </a:r>
            <a:r>
              <a:rPr lang="en-GB" b="1" dirty="0" err="1"/>
              <a:t>Satzzeichen</a:t>
            </a:r>
            <a:r>
              <a:rPr lang="en-GB" dirty="0"/>
              <a:t> (punctuation)</a:t>
            </a:r>
            <a:br>
              <a:rPr lang="en-GB" dirty="0"/>
            </a:b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8295" y="980662"/>
            <a:ext cx="115824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Sie </a:t>
            </a:r>
            <a:r>
              <a:rPr lang="en-GB" sz="2800" dirty="0" err="1"/>
              <a:t>geben</a:t>
            </a:r>
            <a:r>
              <a:rPr lang="en-GB" sz="2800" dirty="0"/>
              <a:t> die </a:t>
            </a:r>
            <a:r>
              <a:rPr lang="en-GB" sz="2800" dirty="0" err="1"/>
              <a:t>emotionale</a:t>
            </a:r>
            <a:r>
              <a:rPr lang="en-GB" sz="2800" dirty="0"/>
              <a:t> </a:t>
            </a:r>
            <a:r>
              <a:rPr lang="en-GB" sz="2800" dirty="0" err="1"/>
              <a:t>Reaktion</a:t>
            </a:r>
            <a:r>
              <a:rPr lang="en-GB" sz="2800" dirty="0"/>
              <a:t> des </a:t>
            </a:r>
            <a:r>
              <a:rPr lang="en-GB" sz="2800" dirty="0" err="1"/>
              <a:t>Autors</a:t>
            </a:r>
            <a:r>
              <a:rPr lang="en-GB" sz="2800" dirty="0"/>
              <a:t>:</a:t>
            </a:r>
          </a:p>
          <a:p>
            <a:endParaRPr lang="en-GB" sz="2800" dirty="0"/>
          </a:p>
          <a:p>
            <a:r>
              <a:rPr lang="en-GB" sz="2800" dirty="0" err="1"/>
              <a:t>Punkt</a:t>
            </a:r>
            <a:r>
              <a:rPr lang="en-GB" sz="2800" dirty="0"/>
              <a:t> (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  <a:r>
              <a:rPr lang="en-GB" sz="2800" dirty="0"/>
              <a:t>): neutral</a:t>
            </a:r>
          </a:p>
          <a:p>
            <a:r>
              <a:rPr lang="en-GB" sz="2800" dirty="0" err="1"/>
              <a:t>Ausrufezeichen</a:t>
            </a:r>
            <a:r>
              <a:rPr lang="en-GB" sz="2800" dirty="0"/>
              <a:t>  (</a:t>
            </a:r>
            <a:r>
              <a:rPr lang="en-GB" sz="2800" b="1" dirty="0">
                <a:solidFill>
                  <a:srgbClr val="FF0000"/>
                </a:solidFill>
              </a:rPr>
              <a:t>!</a:t>
            </a:r>
            <a:r>
              <a:rPr lang="en-GB" sz="2800" dirty="0"/>
              <a:t>): </a:t>
            </a:r>
            <a:r>
              <a:rPr lang="en-GB" sz="2800" dirty="0" err="1"/>
              <a:t>starke</a:t>
            </a:r>
            <a:r>
              <a:rPr lang="en-GB" sz="2800" dirty="0"/>
              <a:t> Emotion</a:t>
            </a:r>
          </a:p>
          <a:p>
            <a:r>
              <a:rPr lang="en-GB" sz="2800" dirty="0" err="1"/>
              <a:t>Fragezeichen</a:t>
            </a:r>
            <a:r>
              <a:rPr lang="en-GB" sz="2800" dirty="0"/>
              <a:t> (</a:t>
            </a:r>
            <a:r>
              <a:rPr lang="en-GB" sz="2800" b="1" dirty="0">
                <a:solidFill>
                  <a:srgbClr val="FF0000"/>
                </a:solidFill>
              </a:rPr>
              <a:t>?</a:t>
            </a:r>
            <a:r>
              <a:rPr lang="en-GB" sz="2800" dirty="0"/>
              <a:t>): </a:t>
            </a:r>
            <a:r>
              <a:rPr lang="en-GB" sz="2800" dirty="0" err="1"/>
              <a:t>nicht</a:t>
            </a:r>
            <a:r>
              <a:rPr lang="en-GB" sz="2800" dirty="0"/>
              <a:t> </a:t>
            </a:r>
            <a:r>
              <a:rPr lang="en-GB" sz="2800" dirty="0" err="1"/>
              <a:t>sicher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1) </a:t>
            </a:r>
            <a:r>
              <a:rPr lang="en-GB" sz="2800" dirty="0" err="1"/>
              <a:t>Findet</a:t>
            </a:r>
            <a:r>
              <a:rPr lang="en-GB" sz="2800" dirty="0"/>
              <a:t> die </a:t>
            </a:r>
            <a:r>
              <a:rPr lang="en-GB" sz="2800" dirty="0" err="1"/>
              <a:t>Punkte</a:t>
            </a:r>
            <a:r>
              <a:rPr lang="en-GB" sz="2800" dirty="0"/>
              <a:t> </a:t>
            </a:r>
            <a:r>
              <a:rPr lang="en-GB" sz="2800" dirty="0" err="1"/>
              <a:t>im</a:t>
            </a:r>
            <a:r>
              <a:rPr lang="en-GB" sz="2800" dirty="0"/>
              <a:t> Text. </a:t>
            </a:r>
            <a:r>
              <a:rPr lang="en-GB" sz="2800" dirty="0" err="1"/>
              <a:t>Macht</a:t>
            </a:r>
            <a:r>
              <a:rPr lang="en-GB" sz="2800" dirty="0"/>
              <a:t> </a:t>
            </a:r>
            <a:r>
              <a:rPr lang="en-GB" sz="2800" dirty="0" err="1"/>
              <a:t>sie</a:t>
            </a:r>
            <a:r>
              <a:rPr lang="en-GB" sz="2800" dirty="0"/>
              <a:t> </a:t>
            </a:r>
            <a:r>
              <a:rPr lang="en-GB" sz="2800" dirty="0" err="1"/>
              <a:t>zu</a:t>
            </a:r>
            <a:r>
              <a:rPr lang="en-GB" sz="2800" dirty="0"/>
              <a:t> </a:t>
            </a:r>
            <a:r>
              <a:rPr lang="en-GB" sz="2800" dirty="0" err="1"/>
              <a:t>Ausrufezeichen</a:t>
            </a:r>
            <a:r>
              <a:rPr lang="en-GB" sz="2800" dirty="0"/>
              <a:t> </a:t>
            </a:r>
            <a:r>
              <a:rPr lang="en-GB" sz="2800" dirty="0" err="1"/>
              <a:t>oder</a:t>
            </a:r>
            <a:r>
              <a:rPr lang="en-GB" sz="2800" dirty="0"/>
              <a:t> </a:t>
            </a:r>
            <a:r>
              <a:rPr lang="en-GB" sz="2800" dirty="0" err="1"/>
              <a:t>Fragezeichen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4400" dirty="0">
                <a:solidFill>
                  <a:srgbClr val="FF0000"/>
                </a:solidFill>
              </a:rPr>
              <a:t>                    .</a:t>
            </a:r>
            <a:r>
              <a:rPr lang="en-GB" sz="2800" dirty="0"/>
              <a:t>   </a:t>
            </a:r>
            <a:r>
              <a:rPr lang="en-GB" sz="2800" dirty="0">
                <a:sym typeface="Wingdings" panose="05000000000000000000" pitchFamily="2" charset="2"/>
              </a:rPr>
              <a:t> </a:t>
            </a:r>
            <a:r>
              <a:rPr lang="en-GB" sz="4400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800" dirty="0" err="1">
                <a:sym typeface="Wingdings" panose="05000000000000000000" pitchFamily="2" charset="2"/>
              </a:rPr>
              <a:t>oder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4400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en-GB" sz="4400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r>
              <a:rPr lang="en-GB" sz="2800" dirty="0"/>
              <a:t>2) Lest </a:t>
            </a:r>
            <a:r>
              <a:rPr lang="en-GB" sz="2800" dirty="0" err="1"/>
              <a:t>dann</a:t>
            </a:r>
            <a:r>
              <a:rPr lang="en-GB" sz="2800" dirty="0"/>
              <a:t> den Text </a:t>
            </a:r>
            <a:r>
              <a:rPr lang="en-GB" sz="2800" dirty="0" err="1"/>
              <a:t>laut</a:t>
            </a:r>
            <a:r>
              <a:rPr lang="en-GB" sz="2800" dirty="0"/>
              <a:t>, </a:t>
            </a:r>
            <a:r>
              <a:rPr lang="en-GB" sz="2800" dirty="0" err="1"/>
              <a:t>mit</a:t>
            </a:r>
            <a:r>
              <a:rPr lang="en-GB" sz="2800" dirty="0"/>
              <a:t> </a:t>
            </a:r>
            <a:r>
              <a:rPr lang="en-GB" sz="2800" dirty="0" err="1"/>
              <a:t>neuer</a:t>
            </a:r>
            <a:r>
              <a:rPr lang="en-GB" sz="2800" dirty="0"/>
              <a:t> </a:t>
            </a:r>
            <a:r>
              <a:rPr lang="en-GB" sz="2800" dirty="0" err="1"/>
              <a:t>emotionaler</a:t>
            </a:r>
            <a:r>
              <a:rPr lang="en-GB" sz="2800" dirty="0"/>
              <a:t> </a:t>
            </a:r>
            <a:r>
              <a:rPr lang="en-GB" sz="2800" dirty="0" err="1"/>
              <a:t>Betonung</a:t>
            </a:r>
            <a:r>
              <a:rPr lang="en-GB" sz="2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9F9FC-5FD4-4F1E-8B9A-B8EE6951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22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Wie</a:t>
            </a:r>
            <a:r>
              <a:rPr lang="en-GB" sz="3200" b="1" dirty="0"/>
              <a:t> </a:t>
            </a:r>
            <a:r>
              <a:rPr lang="en-GB" sz="3200" b="1" dirty="0" err="1"/>
              <a:t>findet</a:t>
            </a:r>
            <a:r>
              <a:rPr lang="en-GB" sz="3200" b="1" dirty="0"/>
              <a:t> </a:t>
            </a:r>
            <a:r>
              <a:rPr lang="en-GB" sz="3200" b="1" dirty="0" err="1"/>
              <a:t>ihr</a:t>
            </a:r>
            <a:r>
              <a:rPr lang="en-GB" sz="3200" b="1" dirty="0"/>
              <a:t> den 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Ich </a:t>
            </a:r>
            <a:r>
              <a:rPr lang="en-GB" dirty="0" err="1"/>
              <a:t>finde</a:t>
            </a:r>
            <a:r>
              <a:rPr lang="en-GB" dirty="0"/>
              <a:t> </a:t>
            </a:r>
            <a:r>
              <a:rPr lang="en-GB" dirty="0" err="1"/>
              <a:t>ihn</a:t>
            </a:r>
            <a:r>
              <a:rPr lang="en-GB" dirty="0"/>
              <a:t> 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laut</a:t>
            </a:r>
            <a:r>
              <a:rPr lang="en-GB" dirty="0"/>
              <a:t>  </a:t>
            </a:r>
            <a:r>
              <a:rPr lang="en-GB" dirty="0" err="1"/>
              <a:t>schnell</a:t>
            </a:r>
            <a:r>
              <a:rPr lang="en-GB" dirty="0"/>
              <a:t>  </a:t>
            </a:r>
            <a:r>
              <a:rPr lang="en-GB" dirty="0" err="1"/>
              <a:t>musikalisch</a:t>
            </a:r>
            <a:r>
              <a:rPr lang="en-GB" dirty="0"/>
              <a:t> </a:t>
            </a:r>
            <a:r>
              <a:rPr lang="en-GB" dirty="0" err="1"/>
              <a:t>traurig</a:t>
            </a:r>
            <a:r>
              <a:rPr lang="en-GB" dirty="0"/>
              <a:t>  </a:t>
            </a:r>
            <a:r>
              <a:rPr lang="en-GB" dirty="0" err="1"/>
              <a:t>kurz</a:t>
            </a:r>
            <a:r>
              <a:rPr lang="en-GB" dirty="0"/>
              <a:t> </a:t>
            </a:r>
            <a:r>
              <a:rPr lang="en-GB" dirty="0" err="1"/>
              <a:t>lang</a:t>
            </a:r>
            <a:r>
              <a:rPr lang="en-GB" dirty="0"/>
              <a:t>  </a:t>
            </a:r>
            <a:r>
              <a:rPr lang="en-GB" dirty="0" err="1"/>
              <a:t>interessant</a:t>
            </a:r>
            <a:r>
              <a:rPr lang="en-GB" dirty="0"/>
              <a:t>  </a:t>
            </a:r>
            <a:r>
              <a:rPr lang="en-GB" dirty="0" err="1"/>
              <a:t>langweilig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err="1"/>
              <a:t>altmodisch</a:t>
            </a:r>
            <a:r>
              <a:rPr lang="en-GB" dirty="0"/>
              <a:t>  modern  </a:t>
            </a:r>
            <a:r>
              <a:rPr lang="en-GB" err="1"/>
              <a:t>leise</a:t>
            </a:r>
            <a:r>
              <a:rPr lang="en-GB" dirty="0"/>
              <a:t>  </a:t>
            </a:r>
            <a:r>
              <a:rPr lang="en-GB" err="1"/>
              <a:t>grausam</a:t>
            </a:r>
            <a:r>
              <a:rPr lang="en-GB" dirty="0"/>
              <a:t>  </a:t>
            </a:r>
            <a:r>
              <a:rPr lang="en-GB" err="1"/>
              <a:t>schlecht</a:t>
            </a:r>
            <a:r>
              <a:rPr lang="en-GB" dirty="0"/>
              <a:t> </a:t>
            </a:r>
            <a:r>
              <a:rPr lang="en-GB" err="1"/>
              <a:t>einfach</a:t>
            </a:r>
            <a:r>
              <a:rPr lang="en-GB" dirty="0"/>
              <a:t>  </a:t>
            </a:r>
            <a:r>
              <a:rPr lang="en-GB" err="1"/>
              <a:t>schwierig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6D4F9-7004-4CBB-98A2-1B564FD1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21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19351"/>
            <a:ext cx="10515600" cy="695049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1205947"/>
            <a:ext cx="11410122" cy="5420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Option 1: </a:t>
            </a:r>
          </a:p>
          <a:p>
            <a:pPr marL="0" indent="0">
              <a:buNone/>
            </a:pPr>
            <a:r>
              <a:rPr lang="en-GB" b="1" dirty="0"/>
              <a:t>Lest den Text </a:t>
            </a:r>
            <a:r>
              <a:rPr lang="en-GB" b="1" dirty="0" err="1"/>
              <a:t>laut</a:t>
            </a:r>
            <a:r>
              <a:rPr lang="en-GB" b="1" dirty="0"/>
              <a:t>. </a:t>
            </a:r>
            <a:r>
              <a:rPr lang="en-GB" b="1" dirty="0" err="1"/>
              <a:t>Variiert</a:t>
            </a:r>
            <a:r>
              <a:rPr lang="en-GB" b="1" dirty="0"/>
              <a:t> die </a:t>
            </a:r>
            <a:r>
              <a:rPr lang="en-GB" b="1" dirty="0" err="1"/>
              <a:t>Satzzeichen</a:t>
            </a:r>
            <a:r>
              <a:rPr lang="en-GB" b="1" dirty="0"/>
              <a:t>. </a:t>
            </a:r>
            <a:r>
              <a:rPr lang="en-GB" b="1" dirty="0" err="1"/>
              <a:t>Betont</a:t>
            </a:r>
            <a:r>
              <a:rPr lang="en-GB" b="1" dirty="0"/>
              <a:t> die </a:t>
            </a:r>
            <a:r>
              <a:rPr lang="en-GB" b="1" dirty="0" err="1"/>
              <a:t>Emotionen</a:t>
            </a:r>
            <a:r>
              <a:rPr lang="en-GB" b="1" dirty="0"/>
              <a:t>. </a:t>
            </a:r>
            <a:r>
              <a:rPr lang="en-GB" b="1" dirty="0" err="1"/>
              <a:t>Nehmt</a:t>
            </a:r>
            <a:r>
              <a:rPr lang="en-GB" b="1" dirty="0"/>
              <a:t> </a:t>
            </a:r>
            <a:r>
              <a:rPr lang="en-GB" b="1" dirty="0" err="1"/>
              <a:t>eure</a:t>
            </a:r>
            <a:r>
              <a:rPr lang="en-GB" b="1" dirty="0"/>
              <a:t> </a:t>
            </a:r>
            <a:r>
              <a:rPr lang="en-GB" b="1" dirty="0" err="1"/>
              <a:t>Stimme</a:t>
            </a:r>
            <a:r>
              <a:rPr lang="en-GB" b="1" dirty="0"/>
              <a:t> auf. </a:t>
            </a:r>
            <a:r>
              <a:rPr lang="en-GB" b="1" dirty="0" err="1"/>
              <a:t>Bringt</a:t>
            </a:r>
            <a:r>
              <a:rPr lang="en-GB" b="1" dirty="0"/>
              <a:t> die </a:t>
            </a:r>
            <a:r>
              <a:rPr lang="en-GB" b="1" dirty="0" err="1"/>
              <a:t>Aufnahme</a:t>
            </a:r>
            <a:r>
              <a:rPr lang="en-GB" b="1" dirty="0"/>
              <a:t> </a:t>
            </a:r>
            <a:r>
              <a:rPr lang="en-GB" b="1" dirty="0" err="1"/>
              <a:t>mit</a:t>
            </a:r>
            <a:r>
              <a:rPr lang="en-GB" b="1" dirty="0"/>
              <a:t> in die </a:t>
            </a:r>
            <a:r>
              <a:rPr lang="en-GB" b="1" dirty="0" err="1"/>
              <a:t>nächsten</a:t>
            </a:r>
            <a:r>
              <a:rPr lang="en-GB" b="1" dirty="0"/>
              <a:t> Stunde.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Option 2: </a:t>
            </a:r>
            <a:r>
              <a:rPr lang="en-GB" b="1" dirty="0" err="1"/>
              <a:t>Schreibt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Blog </a:t>
            </a:r>
            <a:r>
              <a:rPr lang="en-GB" b="1" dirty="0" err="1"/>
              <a:t>über</a:t>
            </a:r>
            <a:r>
              <a:rPr lang="en-GB" b="1" dirty="0"/>
              <a:t> </a:t>
            </a:r>
            <a:r>
              <a:rPr lang="en-GB" b="1" dirty="0" err="1"/>
              <a:t>Spenden</a:t>
            </a:r>
            <a:r>
              <a:rPr lang="en-GB" b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AA1D2-5F61-4AD4-9A1C-3E511C96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8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5" y="132177"/>
            <a:ext cx="8282608" cy="503927"/>
          </a:xfrm>
        </p:spPr>
        <p:txBody>
          <a:bodyPr>
            <a:normAutofit/>
          </a:bodyPr>
          <a:lstStyle/>
          <a:p>
            <a:r>
              <a:rPr lang="en-GB" sz="2800" b="1" dirty="0"/>
              <a:t>Homework: Write a charity blog (in German!)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5" y="821635"/>
            <a:ext cx="11807687" cy="5910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Schreibt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Blog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euer</a:t>
            </a:r>
            <a:r>
              <a:rPr lang="en-GB" dirty="0"/>
              <a:t> Engagement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wohltätige</a:t>
            </a:r>
            <a:r>
              <a:rPr lang="en-GB" dirty="0"/>
              <a:t> </a:t>
            </a:r>
            <a:r>
              <a:rPr lang="en-GB" dirty="0" err="1"/>
              <a:t>Zwecke</a:t>
            </a:r>
            <a:r>
              <a:rPr lang="en-GB" dirty="0"/>
              <a:t> (charitable causes). </a:t>
            </a:r>
            <a:r>
              <a:rPr lang="en-GB" dirty="0" err="1"/>
              <a:t>Ziel</a:t>
            </a:r>
            <a:r>
              <a:rPr lang="en-GB" dirty="0"/>
              <a:t> des Blogs: </a:t>
            </a:r>
            <a:r>
              <a:rPr lang="en-GB" dirty="0" err="1"/>
              <a:t>Mehr</a:t>
            </a:r>
            <a:r>
              <a:rPr lang="en-GB" dirty="0"/>
              <a:t> </a:t>
            </a:r>
            <a:r>
              <a:rPr lang="en-GB" dirty="0" err="1"/>
              <a:t>Leute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Spenden</a:t>
            </a:r>
            <a:r>
              <a:rPr lang="en-GB" dirty="0"/>
              <a:t> </a:t>
            </a:r>
            <a:r>
              <a:rPr lang="en-GB" dirty="0" err="1"/>
              <a:t>motivieren</a:t>
            </a:r>
            <a:r>
              <a:rPr lang="en-GB" dirty="0"/>
              <a:t>! </a:t>
            </a:r>
            <a:r>
              <a:rPr lang="en-GB" dirty="0" err="1"/>
              <a:t>Schreibt</a:t>
            </a:r>
            <a:r>
              <a:rPr lang="en-GB" dirty="0"/>
              <a:t> ca. 150 W</a:t>
            </a:r>
            <a:r>
              <a:rPr lang="de-DE" dirty="0"/>
              <a:t>örter. Benutzt Satzzeichen, um eure Emotionen zu betonen.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Ich </a:t>
            </a:r>
            <a:r>
              <a:rPr lang="en-GB" dirty="0" err="1"/>
              <a:t>mache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Wanderung</a:t>
            </a:r>
            <a:r>
              <a:rPr lang="en-GB" dirty="0"/>
              <a:t>, </a:t>
            </a:r>
            <a:r>
              <a:rPr lang="en-GB" dirty="0" err="1"/>
              <a:t>Radfahrt</a:t>
            </a:r>
            <a:r>
              <a:rPr lang="en-GB" dirty="0"/>
              <a:t>, </a:t>
            </a:r>
            <a:r>
              <a:rPr lang="en-GB" dirty="0" err="1"/>
              <a:t>einen</a:t>
            </a:r>
            <a:r>
              <a:rPr lang="en-GB" dirty="0"/>
              <a:t> Marathon </a:t>
            </a:r>
            <a:r>
              <a:rPr lang="en-GB" dirty="0" err="1"/>
              <a:t>für</a:t>
            </a:r>
            <a:r>
              <a:rPr lang="en-GB" dirty="0"/>
              <a:t> den/die </a:t>
            </a:r>
            <a:r>
              <a:rPr lang="en-GB" dirty="0" err="1"/>
              <a:t>folgenden</a:t>
            </a:r>
            <a:r>
              <a:rPr lang="en-GB" dirty="0"/>
              <a:t> </a:t>
            </a:r>
            <a:r>
              <a:rPr lang="en-GB" dirty="0" err="1"/>
              <a:t>wohltätige</a:t>
            </a:r>
            <a:r>
              <a:rPr lang="en-GB" dirty="0"/>
              <a:t>/n </a:t>
            </a:r>
            <a:r>
              <a:rPr lang="en-GB" dirty="0" err="1"/>
              <a:t>Zweck</a:t>
            </a:r>
            <a:r>
              <a:rPr lang="en-GB" dirty="0"/>
              <a:t>/e: …</a:t>
            </a:r>
          </a:p>
          <a:p>
            <a:r>
              <a:rPr lang="en-GB" i="1" dirty="0"/>
              <a:t>I’m doing a hike, bike ride, marathon for the following charitable cause/s: …</a:t>
            </a:r>
          </a:p>
          <a:p>
            <a:r>
              <a:rPr lang="en-GB" dirty="0"/>
              <a:t>Ich </a:t>
            </a:r>
            <a:r>
              <a:rPr lang="en-GB" dirty="0" err="1"/>
              <a:t>spende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/ </a:t>
            </a:r>
            <a:r>
              <a:rPr lang="en-GB" dirty="0" err="1"/>
              <a:t>gebe</a:t>
            </a:r>
            <a:r>
              <a:rPr lang="en-GB" dirty="0"/>
              <a:t> </a:t>
            </a:r>
            <a:r>
              <a:rPr lang="en-GB" dirty="0" err="1"/>
              <a:t>gerne</a:t>
            </a:r>
            <a:r>
              <a:rPr lang="en-GB" dirty="0"/>
              <a:t>….</a:t>
            </a:r>
            <a:r>
              <a:rPr lang="en-GB" dirty="0" err="1"/>
              <a:t>weil</a:t>
            </a:r>
            <a:r>
              <a:rPr lang="en-GB" dirty="0"/>
              <a:t>….</a:t>
            </a:r>
          </a:p>
          <a:p>
            <a:r>
              <a:rPr lang="en-GB" i="1" dirty="0"/>
              <a:t>I donate for / enjoy giving ….because….</a:t>
            </a:r>
          </a:p>
          <a:p>
            <a:r>
              <a:rPr lang="en-GB" dirty="0" err="1"/>
              <a:t>Wenn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spende</a:t>
            </a:r>
            <a:r>
              <a:rPr lang="en-GB" dirty="0"/>
              <a:t>, </a:t>
            </a:r>
            <a:r>
              <a:rPr lang="en-GB" dirty="0" err="1"/>
              <a:t>fühle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mich</a:t>
            </a:r>
            <a:r>
              <a:rPr lang="en-GB" dirty="0"/>
              <a:t>…</a:t>
            </a:r>
          </a:p>
          <a:p>
            <a:r>
              <a:rPr lang="en-GB" i="1" dirty="0"/>
              <a:t>When I donate, I feel…</a:t>
            </a:r>
          </a:p>
          <a:p>
            <a:r>
              <a:rPr lang="en-GB" dirty="0"/>
              <a:t>Die </a:t>
            </a:r>
            <a:r>
              <a:rPr lang="en-GB" dirty="0" err="1"/>
              <a:t>Beschenkten</a:t>
            </a:r>
            <a:r>
              <a:rPr lang="en-GB" dirty="0"/>
              <a:t> </a:t>
            </a:r>
            <a:r>
              <a:rPr lang="en-GB" dirty="0" err="1"/>
              <a:t>fühlen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…</a:t>
            </a:r>
          </a:p>
          <a:p>
            <a:r>
              <a:rPr lang="en-GB" i="1" dirty="0"/>
              <a:t>Those who receive the gifts feel…</a:t>
            </a:r>
          </a:p>
          <a:p>
            <a:r>
              <a:rPr lang="en-GB" dirty="0" err="1"/>
              <a:t>Bitte</a:t>
            </a:r>
            <a:r>
              <a:rPr lang="en-GB" dirty="0"/>
              <a:t> </a:t>
            </a:r>
            <a:r>
              <a:rPr lang="en-GB" dirty="0" err="1"/>
              <a:t>hilf</a:t>
            </a:r>
            <a:r>
              <a:rPr lang="en-GB" dirty="0"/>
              <a:t> </a:t>
            </a:r>
            <a:r>
              <a:rPr lang="en-GB" dirty="0" err="1"/>
              <a:t>mir</a:t>
            </a:r>
            <a:r>
              <a:rPr lang="en-GB" dirty="0"/>
              <a:t> und </a:t>
            </a:r>
            <a:r>
              <a:rPr lang="en-GB" dirty="0" err="1"/>
              <a:t>spende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/n </a:t>
            </a:r>
            <a:r>
              <a:rPr lang="en-GB" dirty="0" err="1"/>
              <a:t>wohltätige</a:t>
            </a:r>
            <a:r>
              <a:rPr lang="en-GB" dirty="0"/>
              <a:t>/n </a:t>
            </a:r>
            <a:r>
              <a:rPr lang="en-GB" dirty="0" err="1"/>
              <a:t>Zweck</a:t>
            </a:r>
            <a:r>
              <a:rPr lang="en-GB" dirty="0"/>
              <a:t>/e!</a:t>
            </a:r>
          </a:p>
          <a:p>
            <a:r>
              <a:rPr lang="en-GB" i="1" dirty="0"/>
              <a:t>Please help me and donate for this charitable cause as well!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0D27-DD59-4C72-A58E-351B339E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57" y="3540457"/>
            <a:ext cx="2147455" cy="2131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9257" y="567176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926300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19351"/>
            <a:ext cx="10515600" cy="695049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1205947"/>
            <a:ext cx="11410122" cy="54201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Option 3: </a:t>
            </a:r>
          </a:p>
          <a:p>
            <a:pPr marL="0" indent="0">
              <a:buNone/>
            </a:pPr>
            <a:r>
              <a:rPr lang="en-GB" b="1" dirty="0"/>
              <a:t>Lest den Text </a:t>
            </a:r>
            <a:r>
              <a:rPr lang="en-GB" b="1" dirty="0" err="1"/>
              <a:t>laut</a:t>
            </a:r>
            <a:r>
              <a:rPr lang="en-GB" b="1" dirty="0"/>
              <a:t>. </a:t>
            </a:r>
            <a:r>
              <a:rPr lang="en-GB" b="1" dirty="0" err="1"/>
              <a:t>Differenziert</a:t>
            </a:r>
            <a:r>
              <a:rPr lang="en-GB" b="1" dirty="0"/>
              <a:t> </a:t>
            </a:r>
            <a:r>
              <a:rPr lang="en-GB" b="1" dirty="0" err="1"/>
              <a:t>klar</a:t>
            </a:r>
            <a:r>
              <a:rPr lang="en-GB" b="1" dirty="0"/>
              <a:t> </a:t>
            </a:r>
            <a:r>
              <a:rPr lang="en-GB" b="1" dirty="0" err="1"/>
              <a:t>zwischen</a:t>
            </a:r>
            <a:r>
              <a:rPr lang="en-GB" b="1" dirty="0"/>
              <a:t> </a:t>
            </a:r>
            <a:r>
              <a:rPr lang="en-GB" b="1" dirty="0" err="1"/>
              <a:t>Vokalen</a:t>
            </a:r>
            <a:r>
              <a:rPr lang="en-GB" b="1" dirty="0"/>
              <a:t> und </a:t>
            </a:r>
            <a:r>
              <a:rPr lang="en-GB" b="1" dirty="0" err="1"/>
              <a:t>Umlauten</a:t>
            </a:r>
            <a:r>
              <a:rPr lang="en-GB" b="1" dirty="0"/>
              <a:t> </a:t>
            </a:r>
            <a:r>
              <a:rPr lang="en-GB" b="1" dirty="0" err="1"/>
              <a:t>im</a:t>
            </a:r>
            <a:r>
              <a:rPr lang="en-GB" b="1" dirty="0"/>
              <a:t> </a:t>
            </a:r>
            <a:r>
              <a:rPr lang="en-GB" b="1" dirty="0" err="1"/>
              <a:t>Komparativ</a:t>
            </a:r>
            <a:r>
              <a:rPr lang="en-GB" b="1" dirty="0"/>
              <a:t> und </a:t>
            </a:r>
            <a:r>
              <a:rPr lang="en-GB" b="1" dirty="0" err="1"/>
              <a:t>Superlativ</a:t>
            </a:r>
            <a:r>
              <a:rPr lang="en-GB" b="1" dirty="0"/>
              <a:t>. </a:t>
            </a:r>
            <a:r>
              <a:rPr lang="en-GB" b="1" dirty="0" err="1"/>
              <a:t>Nehmt</a:t>
            </a:r>
            <a:r>
              <a:rPr lang="en-GB" b="1" dirty="0"/>
              <a:t> </a:t>
            </a:r>
            <a:r>
              <a:rPr lang="en-GB" b="1" dirty="0" err="1"/>
              <a:t>eure</a:t>
            </a:r>
            <a:r>
              <a:rPr lang="en-GB" b="1" dirty="0"/>
              <a:t> </a:t>
            </a:r>
            <a:r>
              <a:rPr lang="en-GB" b="1" dirty="0" err="1"/>
              <a:t>Stimme</a:t>
            </a:r>
            <a:r>
              <a:rPr lang="en-GB" b="1" dirty="0"/>
              <a:t> auf. </a:t>
            </a:r>
            <a:r>
              <a:rPr lang="en-GB" b="1" dirty="0" err="1"/>
              <a:t>Bringt</a:t>
            </a:r>
            <a:r>
              <a:rPr lang="en-GB" b="1" dirty="0"/>
              <a:t> die </a:t>
            </a:r>
            <a:r>
              <a:rPr lang="en-GB" b="1" dirty="0" err="1"/>
              <a:t>Aufnahme</a:t>
            </a:r>
            <a:r>
              <a:rPr lang="en-GB" b="1" dirty="0"/>
              <a:t> </a:t>
            </a:r>
            <a:r>
              <a:rPr lang="en-GB" b="1" dirty="0" err="1"/>
              <a:t>mit</a:t>
            </a:r>
            <a:r>
              <a:rPr lang="en-GB" b="1" dirty="0"/>
              <a:t> in die </a:t>
            </a:r>
            <a:r>
              <a:rPr lang="en-GB" b="1" dirty="0" err="1"/>
              <a:t>nächste</a:t>
            </a:r>
            <a:r>
              <a:rPr lang="en-GB" b="1" dirty="0"/>
              <a:t> </a:t>
            </a:r>
            <a:r>
              <a:rPr lang="en-GB" b="1" dirty="0" err="1"/>
              <a:t>Stunde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Option 4: </a:t>
            </a:r>
            <a:r>
              <a:rPr lang="en-GB" b="1" dirty="0" err="1"/>
              <a:t>Schreibt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</a:t>
            </a:r>
            <a:r>
              <a:rPr lang="en-GB" b="1" dirty="0" err="1"/>
              <a:t>Artikel</a:t>
            </a:r>
            <a:r>
              <a:rPr lang="en-GB" b="1" dirty="0"/>
              <a:t> </a:t>
            </a:r>
            <a:r>
              <a:rPr lang="en-GB" b="1" dirty="0" err="1"/>
              <a:t>über</a:t>
            </a:r>
            <a:r>
              <a:rPr lang="en-GB" b="1" dirty="0"/>
              <a:t> </a:t>
            </a:r>
            <a:r>
              <a:rPr lang="en-GB" b="1" dirty="0" err="1"/>
              <a:t>Spenden</a:t>
            </a:r>
            <a:r>
              <a:rPr lang="en-GB" b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49352-22E7-46B8-B6DF-3C542638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2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5" y="132177"/>
            <a:ext cx="8282608" cy="503927"/>
          </a:xfrm>
        </p:spPr>
        <p:txBody>
          <a:bodyPr>
            <a:normAutofit/>
          </a:bodyPr>
          <a:lstStyle/>
          <a:p>
            <a:r>
              <a:rPr lang="en-GB" sz="2800" b="1" dirty="0"/>
              <a:t>Homework: Write an article about charity (in German!)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6104"/>
            <a:ext cx="12027805" cy="674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Schreibt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Artikel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Spenden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wohltätige</a:t>
            </a:r>
            <a:r>
              <a:rPr lang="en-GB" dirty="0"/>
              <a:t> </a:t>
            </a:r>
            <a:r>
              <a:rPr lang="en-GB" dirty="0" err="1"/>
              <a:t>Zwecke</a:t>
            </a:r>
            <a:r>
              <a:rPr lang="en-GB" dirty="0"/>
              <a:t> (charitable causes). Wo </a:t>
            </a:r>
            <a:r>
              <a:rPr lang="en-GB" dirty="0" err="1"/>
              <a:t>spenden</a:t>
            </a:r>
            <a:r>
              <a:rPr lang="en-GB" dirty="0"/>
              <a:t> die Menschen am </a:t>
            </a:r>
            <a:r>
              <a:rPr lang="en-GB" dirty="0" err="1"/>
              <a:t>meisten</a:t>
            </a:r>
            <a:r>
              <a:rPr lang="de-DE" dirty="0"/>
              <a:t>? Wie reich sind die L</a:t>
            </a:r>
            <a:r>
              <a:rPr lang="en-GB" dirty="0" err="1"/>
              <a:t>änder</a:t>
            </a:r>
            <a:r>
              <a:rPr lang="en-GB" dirty="0"/>
              <a:t>, die </a:t>
            </a:r>
            <a:r>
              <a:rPr lang="en-GB" dirty="0" err="1"/>
              <a:t>spenden</a:t>
            </a:r>
            <a:r>
              <a:rPr lang="en-GB" dirty="0"/>
              <a:t>?</a:t>
            </a:r>
            <a:r>
              <a:rPr lang="de-DE" dirty="0"/>
              <a:t> Verwendet Komparativ und Superlativ. </a:t>
            </a:r>
          </a:p>
          <a:p>
            <a:r>
              <a:rPr lang="en-GB" dirty="0"/>
              <a:t>Menschen in…</a:t>
            </a:r>
            <a:r>
              <a:rPr lang="en-GB" dirty="0" err="1"/>
              <a:t>sind</a:t>
            </a:r>
            <a:r>
              <a:rPr lang="en-GB" dirty="0"/>
              <a:t> (arm/</a:t>
            </a:r>
            <a:r>
              <a:rPr lang="en-GB" dirty="0" err="1"/>
              <a:t>reich</a:t>
            </a:r>
            <a:r>
              <a:rPr lang="en-GB" dirty="0"/>
              <a:t>)…</a:t>
            </a:r>
            <a:r>
              <a:rPr lang="en-GB" dirty="0" err="1"/>
              <a:t>als</a:t>
            </a:r>
            <a:r>
              <a:rPr lang="en-GB" dirty="0"/>
              <a:t> Menschen in…</a:t>
            </a:r>
          </a:p>
          <a:p>
            <a:r>
              <a:rPr lang="en-GB" i="1" dirty="0"/>
              <a:t>People in…are (poor/rich)…than people in…</a:t>
            </a:r>
          </a:p>
          <a:p>
            <a:r>
              <a:rPr lang="en-GB" dirty="0"/>
              <a:t>Die </a:t>
            </a:r>
            <a:r>
              <a:rPr lang="en-GB" dirty="0" err="1"/>
              <a:t>Leute</a:t>
            </a:r>
            <a:r>
              <a:rPr lang="en-GB" dirty="0"/>
              <a:t> </a:t>
            </a:r>
            <a:r>
              <a:rPr lang="en-GB" dirty="0" err="1"/>
              <a:t>spenden</a:t>
            </a:r>
            <a:r>
              <a:rPr lang="en-GB" dirty="0"/>
              <a:t> </a:t>
            </a:r>
            <a:r>
              <a:rPr lang="en-GB" dirty="0" err="1"/>
              <a:t>öfter</a:t>
            </a:r>
            <a:r>
              <a:rPr lang="en-GB" dirty="0"/>
              <a:t>/</a:t>
            </a:r>
            <a:r>
              <a:rPr lang="en-GB" dirty="0" err="1"/>
              <a:t>weniger</a:t>
            </a:r>
            <a:r>
              <a:rPr lang="en-GB" dirty="0"/>
              <a:t> oft in…</a:t>
            </a:r>
            <a:r>
              <a:rPr lang="en-GB" dirty="0" err="1"/>
              <a:t>als</a:t>
            </a:r>
            <a:r>
              <a:rPr lang="en-GB" dirty="0"/>
              <a:t> in…</a:t>
            </a:r>
          </a:p>
          <a:p>
            <a:r>
              <a:rPr lang="en-GB" i="1" dirty="0"/>
              <a:t>People donate more/less frequently in …than in …</a:t>
            </a:r>
          </a:p>
          <a:p>
            <a:r>
              <a:rPr lang="en-GB" dirty="0"/>
              <a:t>Wo </a:t>
            </a:r>
            <a:r>
              <a:rPr lang="en-GB" dirty="0" err="1"/>
              <a:t>spenden</a:t>
            </a:r>
            <a:r>
              <a:rPr lang="en-GB" dirty="0"/>
              <a:t> die Menschen am </a:t>
            </a:r>
            <a:r>
              <a:rPr lang="en-GB" dirty="0" err="1"/>
              <a:t>meisten</a:t>
            </a:r>
            <a:r>
              <a:rPr lang="en-GB" dirty="0"/>
              <a:t>? </a:t>
            </a:r>
          </a:p>
          <a:p>
            <a:r>
              <a:rPr lang="en-GB" i="1" dirty="0"/>
              <a:t>Where do people donate most?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2EF54-2565-4800-B773-D9AAC260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9A12E-C85B-4E6E-B32D-02E19678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039" y="2928731"/>
            <a:ext cx="4791962" cy="39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74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5" y="556953"/>
            <a:ext cx="11868780" cy="6175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2EF54-2565-4800-B773-D9AAC260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B0BB9-90C0-4254-BC5A-9BC16E9A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01" y="0"/>
            <a:ext cx="836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89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Image 1: </a:t>
            </a:r>
            <a:r>
              <a:rPr lang="en-GB" dirty="0"/>
              <a:t>Hands of Money by </a:t>
            </a:r>
            <a:r>
              <a:rPr lang="en-GB" u="sng" dirty="0">
                <a:hlinkClick r:id="rId2" tooltip="User:Cieresek (page does not exist)"/>
              </a:rPr>
              <a:t>Cieresek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4.0 International</a:t>
            </a:r>
            <a:r>
              <a:rPr lang="en-GB" u="sng" dirty="0"/>
              <a:t>. </a:t>
            </a:r>
          </a:p>
          <a:p>
            <a:r>
              <a:rPr lang="en-GB" dirty="0"/>
              <a:t>Image 2: Person reading a newspaper by Roman Kraft </a:t>
            </a:r>
            <a:r>
              <a:rPr lang="en-GB" u="sng" dirty="0">
                <a:hlinkClick r:id="rId5"/>
              </a:rPr>
              <a:t>romankraft</a:t>
            </a:r>
            <a:r>
              <a:rPr lang="en-GB" u="sng" dirty="0"/>
              <a:t> </a:t>
            </a:r>
            <a:r>
              <a:rPr lang="en-GB" dirty="0"/>
              <a:t>is licensed under  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6"/>
              </a:rPr>
              <a:t>CC0 1.0 Universal Public Domain Dedication</a:t>
            </a:r>
            <a:endParaRPr lang="en-GB" u="sng" dirty="0"/>
          </a:p>
          <a:p>
            <a:r>
              <a:rPr lang="en-GB" dirty="0"/>
              <a:t>Image 3: Workers and Volunteers helping out by </a:t>
            </a:r>
            <a:r>
              <a:rPr lang="en-GB" u="sng" dirty="0">
                <a:hlinkClick r:id="rId7" tooltip="User:Rebecamarta (page does not exist)"/>
              </a:rPr>
              <a:t>Rebecamarta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4.0 International</a:t>
            </a:r>
            <a:endParaRPr lang="en-GB" dirty="0"/>
          </a:p>
          <a:p>
            <a:r>
              <a:rPr lang="en-GB" dirty="0"/>
              <a:t>Image 4: Henna on hands by </a:t>
            </a:r>
            <a:r>
              <a:rPr lang="en-GB" u="sng" dirty="0">
                <a:hlinkClick r:id="rId8" tooltip="User:Rupika jain (page does not exist)"/>
              </a:rPr>
              <a:t>Rupika jain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4.0 International</a:t>
            </a:r>
            <a:endParaRPr lang="en-GB" u="sng" dirty="0"/>
          </a:p>
          <a:p>
            <a:r>
              <a:rPr lang="en-GB" dirty="0"/>
              <a:t>Image 5: Euro coins in hand by </a:t>
            </a:r>
            <a:r>
              <a:rPr lang="en-GB" u="sng" dirty="0">
                <a:hlinkClick r:id="rId9" tooltip="User:Zunter"/>
              </a:rPr>
              <a:t>Santeri Viinamäki</a:t>
            </a:r>
            <a:r>
              <a:rPr lang="en-GB" u="sng" dirty="0"/>
              <a:t> </a:t>
            </a:r>
            <a:r>
              <a:rPr lang="en-GB" dirty="0"/>
              <a:t>is licensed under  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dirty="0">
                <a:hlinkClick r:id="rId4"/>
              </a:rPr>
              <a:t>Attribution-Share Alike 4.0 International</a:t>
            </a:r>
            <a:endParaRPr lang="en-GB" dirty="0"/>
          </a:p>
          <a:p>
            <a:r>
              <a:rPr lang="en-GB" dirty="0"/>
              <a:t>Image 6: Hand Putting Deposit Into Piggy Bank by </a:t>
            </a:r>
            <a:r>
              <a:rPr lang="en-GB" u="sng" dirty="0">
                <a:hlinkClick r:id="rId10"/>
              </a:rPr>
              <a:t>Ken Teegardin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11"/>
              </a:rPr>
              <a:t>Attribution-Share Alike 2.0 Generic</a:t>
            </a:r>
            <a:r>
              <a:rPr lang="en-GB" u="sng" dirty="0"/>
              <a:t> </a:t>
            </a:r>
          </a:p>
          <a:p>
            <a:r>
              <a:rPr lang="en-GB" dirty="0"/>
              <a:t>Image 7: Hands holding a globe clip-art style by </a:t>
            </a:r>
            <a:r>
              <a:rPr lang="en-GB" u="sng" dirty="0">
                <a:hlinkClick r:id="rId12" tooltip="User:Kavindad1 (page does not exist)"/>
              </a:rPr>
              <a:t>Kavindad1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13"/>
              </a:rPr>
              <a:t>Attribution-Share Alike 3.0 Unported</a:t>
            </a:r>
            <a:r>
              <a:rPr lang="en-GB" u="sng" dirty="0"/>
              <a:t> </a:t>
            </a:r>
          </a:p>
          <a:p>
            <a:r>
              <a:rPr lang="en-GB" dirty="0"/>
              <a:t>Image 8: Bag of money by </a:t>
            </a:r>
            <a:r>
              <a:rPr lang="en-GB" u="sng" dirty="0">
                <a:hlinkClick r:id="rId14" tooltip="User:Rogerborrell (page does not exist)"/>
              </a:rPr>
              <a:t>Rogerborrell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4.0 International</a:t>
            </a:r>
            <a:endParaRPr lang="en-GB" u="sng" dirty="0"/>
          </a:p>
          <a:p>
            <a:r>
              <a:rPr lang="en-GB" dirty="0"/>
              <a:t>Image 9: Love and Roses by </a:t>
            </a:r>
            <a:r>
              <a:rPr lang="en-GB" u="sng" dirty="0">
                <a:hlinkClick r:id="rId15" tooltip="User:PEAK99"/>
              </a:rPr>
              <a:t>PEAK99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4.0 International</a:t>
            </a:r>
            <a:endParaRPr lang="en-GB" dirty="0"/>
          </a:p>
          <a:p>
            <a:r>
              <a:rPr lang="en-GB" dirty="0"/>
              <a:t>Image 10: Pink rose bloom of a climbing rose at </a:t>
            </a:r>
            <a:r>
              <a:rPr lang="en-GB" dirty="0" err="1"/>
              <a:t>Boreham</a:t>
            </a:r>
            <a:r>
              <a:rPr lang="en-GB" dirty="0"/>
              <a:t>, Essex, England by </a:t>
            </a:r>
            <a:r>
              <a:rPr lang="en-GB" u="sng" dirty="0">
                <a:hlinkClick r:id="rId16" tooltip="User:Acabashi"/>
              </a:rPr>
              <a:t>Acabashi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4.0 International</a:t>
            </a:r>
            <a:r>
              <a:rPr lang="en-GB" u="sng" dirty="0"/>
              <a:t> </a:t>
            </a:r>
            <a:endParaRPr lang="en-GB" dirty="0"/>
          </a:p>
          <a:p>
            <a:r>
              <a:rPr lang="en-GB" dirty="0"/>
              <a:t>Image 11: Red rose with black background by </a:t>
            </a:r>
            <a:r>
              <a:rPr lang="en-GB" u="sng" dirty="0">
                <a:hlinkClick r:id="rId17" tooltip="User:Laitche"/>
              </a:rPr>
              <a:t>Laitche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4.0 International</a:t>
            </a:r>
            <a:endParaRPr lang="en-GB" u="sng" dirty="0"/>
          </a:p>
          <a:p>
            <a:r>
              <a:rPr lang="en-GB" dirty="0"/>
              <a:t>Image 12: View of the Union Investment-Skyscraper at a sunny winter day by </a:t>
            </a:r>
            <a:r>
              <a:rPr lang="en-GB" dirty="0">
                <a:hlinkClick r:id="rId18" tooltip="User:JürgenMatern"/>
              </a:rPr>
              <a:t>Jürgen Matern</a:t>
            </a:r>
            <a:r>
              <a:rPr lang="en-GB" dirty="0"/>
              <a:t> 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13"/>
              </a:rPr>
              <a:t>Attribution-Share Alike 3.0 Unported</a:t>
            </a:r>
            <a:endParaRPr lang="en-GB" dirty="0"/>
          </a:p>
          <a:p>
            <a:r>
              <a:rPr lang="en-GB" dirty="0"/>
              <a:t>Image 13: Noto Emoji Oreo 2639 by  </a:t>
            </a:r>
            <a:r>
              <a:rPr lang="en-GB" u="sng" dirty="0">
                <a:hlinkClick r:id="rId19"/>
              </a:rPr>
              <a:t>Noto project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u="sng" dirty="0">
                <a:hlinkClick r:id="rId20"/>
              </a:rPr>
              <a:t>Apache license</a:t>
            </a:r>
            <a:endParaRPr lang="en-GB" u="sng" dirty="0"/>
          </a:p>
          <a:p>
            <a:r>
              <a:rPr lang="en-GB" dirty="0"/>
              <a:t>Image 14: Emoji u1f610 by </a:t>
            </a:r>
            <a:r>
              <a:rPr lang="en-GB" u="sng" dirty="0">
                <a:hlinkClick r:id="rId19"/>
              </a:rPr>
              <a:t>Noto project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u="sng" dirty="0">
                <a:hlinkClick r:id="rId20"/>
              </a:rPr>
              <a:t>Apache license</a:t>
            </a:r>
            <a:endParaRPr lang="en-GB" u="sng" dirty="0"/>
          </a:p>
          <a:p>
            <a:r>
              <a:rPr lang="en-GB" dirty="0"/>
              <a:t>Image 15: </a:t>
            </a:r>
            <a:r>
              <a:rPr lang="en-GB" dirty="0" err="1"/>
              <a:t>Emojione</a:t>
            </a:r>
            <a:r>
              <a:rPr lang="en-GB" dirty="0"/>
              <a:t> 263A by </a:t>
            </a:r>
            <a:r>
              <a:rPr lang="en-GB" u="sng" dirty="0">
                <a:hlinkClick r:id="rId21"/>
              </a:rPr>
              <a:t>emojione project</a:t>
            </a:r>
            <a:r>
              <a:rPr lang="en-GB" dirty="0"/>
              <a:t> is licensed under </a:t>
            </a:r>
            <a:r>
              <a:rPr lang="en-GB" dirty="0">
                <a:hlinkClick r:id="rId3"/>
              </a:rPr>
              <a:t>Creative Commons</a:t>
            </a:r>
            <a:r>
              <a:rPr lang="en-GB" dirty="0"/>
              <a:t> </a:t>
            </a:r>
            <a:r>
              <a:rPr lang="en-GB" dirty="0">
                <a:hlinkClick r:id="rId4"/>
              </a:rPr>
              <a:t>Attribution-Share Alike 4.0 International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6" y="167101"/>
            <a:ext cx="11138453" cy="919577"/>
          </a:xfrm>
        </p:spPr>
        <p:txBody>
          <a:bodyPr>
            <a:normAutofit/>
          </a:bodyPr>
          <a:lstStyle/>
          <a:p>
            <a:r>
              <a:rPr lang="en-GB" sz="3600" b="1" dirty="0"/>
              <a:t>Pre-reading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492664"/>
            <a:ext cx="10956235" cy="468429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Seht</a:t>
            </a:r>
            <a:r>
              <a:rPr lang="en-GB" dirty="0"/>
              <a:t> die </a:t>
            </a:r>
            <a:r>
              <a:rPr lang="en-GB" dirty="0" err="1"/>
              <a:t>Bilder</a:t>
            </a:r>
            <a:r>
              <a:rPr lang="en-GB" dirty="0"/>
              <a:t> an. </a:t>
            </a:r>
            <a:r>
              <a:rPr lang="en-GB" dirty="0" err="1"/>
              <a:t>Worum</a:t>
            </a:r>
            <a:r>
              <a:rPr lang="en-GB" dirty="0"/>
              <a:t> 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Text?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lphaLcParenBoth"/>
            </a:pPr>
            <a:r>
              <a:rPr lang="en-GB" dirty="0" err="1"/>
              <a:t>Geben</a:t>
            </a:r>
            <a:endParaRPr lang="en-GB" dirty="0"/>
          </a:p>
          <a:p>
            <a:pPr marL="514350" indent="-514350">
              <a:buAutoNum type="alphaLcParenBoth"/>
            </a:pPr>
            <a:r>
              <a:rPr lang="en-GB" dirty="0" err="1"/>
              <a:t>Reisen</a:t>
            </a:r>
            <a:endParaRPr lang="en-GB" dirty="0"/>
          </a:p>
          <a:p>
            <a:pPr marL="514350" indent="-514350">
              <a:buAutoNum type="alphaLcParenBoth"/>
            </a:pPr>
            <a:r>
              <a:rPr lang="en-GB" dirty="0" err="1"/>
              <a:t>Arbeit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DB05A-8A74-4F8E-B442-3F037F36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14" y="2209132"/>
            <a:ext cx="2588986" cy="2569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3814" y="4789297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3" y="966961"/>
            <a:ext cx="3119378" cy="2323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06673" y="3339480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4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379451"/>
            <a:ext cx="2844800" cy="426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35883" y="6608431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857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6" y="167101"/>
            <a:ext cx="11138453" cy="919577"/>
          </a:xfrm>
        </p:spPr>
        <p:txBody>
          <a:bodyPr>
            <a:normAutofit/>
          </a:bodyPr>
          <a:lstStyle/>
          <a:p>
            <a:r>
              <a:rPr lang="en-GB" sz="3600" b="1" dirty="0"/>
              <a:t>Pre-reading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492664"/>
            <a:ext cx="10956235" cy="468429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Seht</a:t>
            </a:r>
            <a:r>
              <a:rPr lang="en-GB" dirty="0"/>
              <a:t> die </a:t>
            </a:r>
            <a:r>
              <a:rPr lang="en-GB" dirty="0" err="1"/>
              <a:t>Bilder</a:t>
            </a:r>
            <a:r>
              <a:rPr lang="en-GB" dirty="0"/>
              <a:t> an.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 der Text?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lphaLcParenBoth"/>
            </a:pPr>
            <a:r>
              <a:rPr lang="en-GB" dirty="0" err="1"/>
              <a:t>positiv</a:t>
            </a:r>
            <a:endParaRPr lang="en-GB" dirty="0"/>
          </a:p>
          <a:p>
            <a:pPr marL="514350" indent="-514350">
              <a:buAutoNum type="alphaLcParenBoth"/>
            </a:pPr>
            <a:r>
              <a:rPr lang="en-GB" dirty="0" err="1"/>
              <a:t>traurig</a:t>
            </a:r>
            <a:endParaRPr lang="en-GB" dirty="0"/>
          </a:p>
          <a:p>
            <a:pPr marL="514350" indent="-514350">
              <a:buAutoNum type="alphaLcParenBoth"/>
            </a:pPr>
            <a:r>
              <a:rPr lang="en-GB" dirty="0" err="1"/>
              <a:t>kritisch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DB05A-8A74-4F8E-B442-3F037F36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14" y="2209132"/>
            <a:ext cx="2588986" cy="2569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3814" y="4789297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3" y="966961"/>
            <a:ext cx="3119378" cy="2323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06673" y="3339480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4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379451"/>
            <a:ext cx="2844800" cy="426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35883" y="6608431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881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14947"/>
              </p:ext>
            </p:extLst>
          </p:nvPr>
        </p:nvGraphicFramePr>
        <p:xfrm>
          <a:off x="172278" y="940903"/>
          <a:ext cx="12019722" cy="5603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9018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6030704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558293">
                <a:tc>
                  <a:txBody>
                    <a:bodyPr/>
                    <a:lstStyle/>
                    <a:p>
                      <a:r>
                        <a:rPr lang="en-GB" sz="3200" dirty="0"/>
                        <a:t>DEUTSCH 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ENGLISCH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0311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/>
                        <a:t>das </a:t>
                      </a:r>
                      <a:r>
                        <a:rPr lang="en-GB" sz="2800" kern="1200" dirty="0" err="1"/>
                        <a:t>Glück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happiness, joy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/>
                        <a:t>weitergeben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dirty="0"/>
                        <a:t>pass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/>
                        <a:t>spenden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dirty="0"/>
                        <a:t>donate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/>
                        <a:t>hoch</a:t>
                      </a:r>
                      <a:r>
                        <a:rPr lang="en-GB" sz="2800" kern="1200" dirty="0"/>
                        <a:t>, </a:t>
                      </a:r>
                      <a:r>
                        <a:rPr lang="en-GB" sz="2800" kern="1200" dirty="0" err="1"/>
                        <a:t>höher</a:t>
                      </a:r>
                      <a:r>
                        <a:rPr lang="en-GB" sz="2800" kern="1200" dirty="0"/>
                        <a:t>, </a:t>
                      </a:r>
                      <a:r>
                        <a:rPr lang="en-GB" sz="2800" kern="1200" dirty="0" err="1"/>
                        <a:t>höchste</a:t>
                      </a:r>
                      <a:r>
                        <a:rPr lang="en-GB" sz="2800" kern="1200" dirty="0"/>
                        <a:t>/r/s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high, higher, highest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 err="1"/>
                        <a:t>schwer</a:t>
                      </a:r>
                      <a:r>
                        <a:rPr lang="en-GB" sz="2800" kern="1200" dirty="0"/>
                        <a:t>, </a:t>
                      </a:r>
                      <a:r>
                        <a:rPr lang="en-GB" sz="2800" kern="1200" dirty="0" err="1"/>
                        <a:t>schwerer</a:t>
                      </a:r>
                      <a:r>
                        <a:rPr lang="en-GB" sz="2800" kern="1200" dirty="0"/>
                        <a:t>, </a:t>
                      </a:r>
                      <a:r>
                        <a:rPr lang="en-GB" sz="2800" kern="1200" dirty="0" err="1"/>
                        <a:t>schwerste</a:t>
                      </a:r>
                      <a:r>
                        <a:rPr lang="en-GB" sz="2800" kern="1200" dirty="0"/>
                        <a:t>/r/s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difficult / hard, more difficult / harder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 err="1"/>
                        <a:t>heiter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cheerful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4756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 err="1"/>
                        <a:t>zeigen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0512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kern="1200" dirty="0" err="1"/>
                        <a:t>wohlt</a:t>
                      </a:r>
                      <a:r>
                        <a:rPr lang="en-GB" sz="2800" dirty="0" err="1"/>
                        <a:t>ätig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charitable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dirty="0"/>
                        <a:t>der </a:t>
                      </a:r>
                      <a:r>
                        <a:rPr lang="en-GB" sz="2800" dirty="0" err="1"/>
                        <a:t>Zweck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aim,</a:t>
                      </a:r>
                      <a:r>
                        <a:rPr lang="en-GB" sz="2800" baseline="0" dirty="0"/>
                        <a:t> cause, purpose, object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261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2278" y="218901"/>
            <a:ext cx="2723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Wichtige</a:t>
            </a:r>
            <a:r>
              <a:rPr lang="en-GB" sz="2800" b="1" dirty="0"/>
              <a:t> </a:t>
            </a:r>
            <a:r>
              <a:rPr lang="en-GB" sz="2800" b="1" dirty="0" err="1"/>
              <a:t>Wörter</a:t>
            </a:r>
            <a:r>
              <a:rPr lang="en-GB" sz="2800" b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9C916-2296-4386-A0A9-F1197CB6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4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Unser </a:t>
            </a:r>
            <a:r>
              <a:rPr lang="en-GB" sz="3200" b="1" dirty="0" err="1"/>
              <a:t>Thema</a:t>
            </a:r>
            <a:r>
              <a:rPr lang="en-GB" sz="3200" b="1" dirty="0"/>
              <a:t> – </a:t>
            </a:r>
            <a:r>
              <a:rPr lang="en-GB" sz="3200" b="1" dirty="0" err="1"/>
              <a:t>Spenden</a:t>
            </a:r>
            <a:r>
              <a:rPr lang="en-GB" sz="3200" b="1" dirty="0"/>
              <a:t> </a:t>
            </a:r>
            <a:r>
              <a:rPr lang="en-GB" sz="3200" b="1" dirty="0" err="1"/>
              <a:t>für</a:t>
            </a:r>
            <a:r>
              <a:rPr lang="en-GB" sz="3200" b="1" dirty="0"/>
              <a:t> </a:t>
            </a:r>
            <a:r>
              <a:rPr lang="en-GB" sz="3200" b="1" dirty="0" err="1"/>
              <a:t>wohltätige</a:t>
            </a:r>
            <a:r>
              <a:rPr lang="en-GB" sz="3200" b="1" dirty="0"/>
              <a:t> </a:t>
            </a:r>
            <a:r>
              <a:rPr lang="en-GB" sz="3200" b="1" dirty="0" err="1"/>
              <a:t>Zwecke</a:t>
            </a:r>
            <a:br>
              <a:rPr lang="en-GB" sz="3200" dirty="0">
                <a:solidFill>
                  <a:schemeClr val="dk1"/>
                </a:solidFill>
              </a:rPr>
            </a:br>
            <a:r>
              <a:rPr lang="en-GB" sz="3200" dirty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4" y="967410"/>
            <a:ext cx="11897138" cy="5685182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Thema</a:t>
            </a:r>
            <a:r>
              <a:rPr lang="fr-FR" dirty="0"/>
              <a:t>: </a:t>
            </a:r>
            <a:r>
              <a:rPr lang="fr-FR" dirty="0" err="1"/>
              <a:t>Spenden</a:t>
            </a:r>
            <a:r>
              <a:rPr lang="fr-FR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wohltätige</a:t>
            </a:r>
            <a:r>
              <a:rPr lang="en-GB" dirty="0"/>
              <a:t> </a:t>
            </a:r>
            <a:r>
              <a:rPr lang="en-GB" dirty="0" err="1"/>
              <a:t>Zwecke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Quelle: </a:t>
            </a:r>
            <a:r>
              <a:rPr lang="fr-FR" i="1" dirty="0"/>
              <a:t>World-</a:t>
            </a:r>
            <a:r>
              <a:rPr lang="fr-FR" i="1" dirty="0" err="1"/>
              <a:t>Giving</a:t>
            </a:r>
            <a:r>
              <a:rPr lang="fr-FR" i="1" dirty="0"/>
              <a:t> Index</a:t>
            </a:r>
          </a:p>
          <a:p>
            <a:r>
              <a:rPr lang="fr-FR" dirty="0" err="1"/>
              <a:t>Wieviel</a:t>
            </a:r>
            <a:r>
              <a:rPr lang="fr-FR" dirty="0"/>
              <a:t> </a:t>
            </a:r>
            <a:r>
              <a:rPr lang="fr-FR" dirty="0" err="1"/>
              <a:t>spenden</a:t>
            </a:r>
            <a:r>
              <a:rPr lang="fr-FR" dirty="0"/>
              <a:t> die </a:t>
            </a:r>
            <a:r>
              <a:rPr lang="fr-FR" dirty="0" err="1"/>
              <a:t>Menschen</a:t>
            </a:r>
            <a:r>
              <a:rPr lang="fr-FR" dirty="0"/>
              <a:t> </a:t>
            </a:r>
            <a:r>
              <a:rPr lang="fr-FR" dirty="0" err="1"/>
              <a:t>weltweit</a:t>
            </a:r>
            <a:r>
              <a:rPr lang="fr-FR" dirty="0"/>
              <a:t> </a:t>
            </a:r>
          </a:p>
          <a:p>
            <a:r>
              <a:rPr lang="fr-FR" dirty="0" err="1"/>
              <a:t>Daten</a:t>
            </a:r>
            <a:r>
              <a:rPr lang="fr-FR" dirty="0"/>
              <a:t> </a:t>
            </a:r>
            <a:r>
              <a:rPr lang="fr-FR" dirty="0" err="1"/>
              <a:t>aus</a:t>
            </a:r>
            <a:r>
              <a:rPr lang="fr-FR" dirty="0"/>
              <a:t> 140 L</a:t>
            </a:r>
            <a:r>
              <a:rPr lang="en-GB" dirty="0" err="1"/>
              <a:t>ändern</a:t>
            </a:r>
            <a:endParaRPr lang="en-GB" dirty="0"/>
          </a:p>
          <a:p>
            <a:r>
              <a:rPr lang="en-GB" dirty="0"/>
              <a:t>500-2,000 Menschen </a:t>
            </a:r>
          </a:p>
          <a:p>
            <a:r>
              <a:rPr lang="en-GB" dirty="0" err="1"/>
              <a:t>Erster</a:t>
            </a:r>
            <a:r>
              <a:rPr lang="en-GB" dirty="0"/>
              <a:t> Index: 2010</a:t>
            </a:r>
            <a:endParaRPr lang="fr-FR" i="1" dirty="0"/>
          </a:p>
          <a:p>
            <a:r>
              <a:rPr lang="fr-FR" dirty="0" err="1"/>
              <a:t>Aktuellster</a:t>
            </a:r>
            <a:r>
              <a:rPr lang="fr-FR" dirty="0"/>
              <a:t> Index: 2016</a:t>
            </a:r>
            <a:endParaRPr lang="en-GB" dirty="0"/>
          </a:p>
          <a:p>
            <a:pPr marL="0" indent="0">
              <a:buNone/>
            </a:pPr>
            <a:endParaRPr lang="fr-FR" dirty="0"/>
          </a:p>
          <a:p>
            <a:r>
              <a:rPr lang="en-GB" dirty="0" err="1"/>
              <a:t>Gruppenaktivität</a:t>
            </a:r>
            <a:r>
              <a:rPr lang="en-GB" dirty="0"/>
              <a:t> (1):Welches Land in der Welt </a:t>
            </a:r>
            <a:r>
              <a:rPr lang="en-GB" dirty="0" err="1"/>
              <a:t>spendet</a:t>
            </a:r>
            <a:r>
              <a:rPr lang="en-GB" dirty="0"/>
              <a:t> am </a:t>
            </a:r>
            <a:r>
              <a:rPr lang="en-GB" dirty="0" err="1"/>
              <a:t>meisten</a:t>
            </a:r>
            <a:r>
              <a:rPr lang="en-GB" dirty="0"/>
              <a:t>? Welches am </a:t>
            </a:r>
            <a:r>
              <a:rPr lang="en-GB" dirty="0" err="1"/>
              <a:t>wenigsten</a:t>
            </a:r>
            <a:r>
              <a:rPr lang="en-GB" dirty="0"/>
              <a:t>? </a:t>
            </a:r>
            <a:r>
              <a:rPr lang="en-GB" dirty="0" err="1"/>
              <a:t>Warum</a:t>
            </a:r>
            <a:r>
              <a:rPr lang="en-GB" dirty="0"/>
              <a:t>? </a:t>
            </a:r>
            <a:r>
              <a:rPr lang="en-GB" dirty="0" err="1"/>
              <a:t>Macht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Rangliste</a:t>
            </a:r>
            <a:r>
              <a:rPr lang="en-GB" dirty="0"/>
              <a:t>  (2) </a:t>
            </a:r>
            <a:r>
              <a:rPr lang="en-GB" dirty="0" err="1"/>
              <a:t>Sprecht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Spenden</a:t>
            </a:r>
            <a:r>
              <a:rPr lang="en-GB" dirty="0"/>
              <a:t>. </a:t>
            </a:r>
            <a:r>
              <a:rPr lang="en-GB" dirty="0" err="1"/>
              <a:t>Findet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es gut/</a:t>
            </a:r>
            <a:r>
              <a:rPr lang="en-GB" dirty="0" err="1"/>
              <a:t>nicht</a:t>
            </a:r>
            <a:r>
              <a:rPr lang="en-GB" dirty="0"/>
              <a:t> gut/</a:t>
            </a:r>
            <a:r>
              <a:rPr lang="en-GB" dirty="0" err="1"/>
              <a:t>wichtig</a:t>
            </a:r>
            <a:r>
              <a:rPr lang="en-GB" dirty="0"/>
              <a:t>/</a:t>
            </a:r>
            <a:r>
              <a:rPr lang="en-GB" dirty="0" err="1"/>
              <a:t>unwichtig</a:t>
            </a:r>
            <a:r>
              <a:rPr lang="en-GB" dirty="0"/>
              <a:t>? Was tut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wohltätige</a:t>
            </a:r>
            <a:r>
              <a:rPr lang="en-GB" dirty="0"/>
              <a:t> </a:t>
            </a:r>
            <a:r>
              <a:rPr lang="en-GB" dirty="0" err="1"/>
              <a:t>Zwecke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C8B9C-600E-47E0-AA4E-D5E49EBA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5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Text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Ich lese </a:t>
            </a:r>
            <a:r>
              <a:rPr lang="en-GB" dirty="0" err="1"/>
              <a:t>jetzt</a:t>
            </a:r>
            <a:r>
              <a:rPr lang="en-GB" dirty="0"/>
              <a:t> den Text </a:t>
            </a:r>
            <a:r>
              <a:rPr lang="en-GB" dirty="0" err="1"/>
              <a:t>vor</a:t>
            </a:r>
            <a:r>
              <a:rPr lang="en-GB" dirty="0"/>
              <a:t>. </a:t>
            </a:r>
            <a:r>
              <a:rPr lang="en-GB" dirty="0" err="1"/>
              <a:t>Hört</a:t>
            </a:r>
            <a:r>
              <a:rPr lang="en-GB" dirty="0"/>
              <a:t> gut </a:t>
            </a:r>
            <a:r>
              <a:rPr lang="en-GB" dirty="0" err="1"/>
              <a:t>zu</a:t>
            </a:r>
            <a:r>
              <a:rPr lang="en-GB" dirty="0"/>
              <a:t>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Während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zuhört</a:t>
            </a:r>
            <a:r>
              <a:rPr lang="en-GB" dirty="0"/>
              <a:t>: </a:t>
            </a:r>
            <a:r>
              <a:rPr lang="en-GB" dirty="0" err="1"/>
              <a:t>Ordnet</a:t>
            </a:r>
            <a:r>
              <a:rPr lang="en-GB" dirty="0"/>
              <a:t> die </a:t>
            </a:r>
            <a:r>
              <a:rPr lang="en-GB" dirty="0" err="1"/>
              <a:t>Wörter</a:t>
            </a:r>
            <a:r>
              <a:rPr lang="en-GB" dirty="0"/>
              <a:t> den </a:t>
            </a:r>
            <a:r>
              <a:rPr lang="en-GB" dirty="0" err="1"/>
              <a:t>Lücken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B8494-E104-4383-8D06-A4969A3F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0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145775"/>
            <a:ext cx="11039061" cy="96740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Wo </a:t>
            </a:r>
            <a:r>
              <a:rPr lang="en-GB" b="1" dirty="0" err="1"/>
              <a:t>spenden</a:t>
            </a:r>
            <a:r>
              <a:rPr lang="en-GB" b="1" dirty="0"/>
              <a:t> die </a:t>
            </a:r>
            <a:r>
              <a:rPr lang="en-GB" b="1" dirty="0" err="1"/>
              <a:t>meisten</a:t>
            </a:r>
            <a:r>
              <a:rPr lang="en-GB" b="1" dirty="0"/>
              <a:t> Menschen? </a:t>
            </a:r>
            <a:br>
              <a:rPr lang="en-GB" dirty="0"/>
            </a:b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5530" y="751328"/>
            <a:ext cx="11542643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zeigt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(1)______,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trotz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weltweiten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(2)_____ Geld. In Myanmar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(3)_______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(92%),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Buddhisten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(4)_______ </a:t>
            </a:r>
            <a:r>
              <a:rPr lang="en-GB" sz="2400" dirty="0" err="1"/>
              <a:t>Glück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weiterzugeben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USA (61%),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Amerikaner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helfen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(5)______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Deutschland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(6)______ (47%)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UK (57%),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den “Top 20”.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World-Giving-Index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7374" y="4879022"/>
            <a:ext cx="640079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err="1"/>
              <a:t>Wörter</a:t>
            </a:r>
            <a:r>
              <a:rPr lang="en-GB" b="1" u="sng" dirty="0"/>
              <a:t>:</a:t>
            </a:r>
          </a:p>
          <a:p>
            <a:endParaRPr lang="en-GB" b="1" u="sng" dirty="0"/>
          </a:p>
          <a:p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schwerer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weniger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meisten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öfter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</a:rPr>
              <a:t>spenden</a:t>
            </a:r>
            <a:r>
              <a:rPr lang="en-GB" sz="2400" b="1" dirty="0">
                <a:solidFill>
                  <a:srgbClr val="FF0000"/>
                </a:solidFill>
              </a:rPr>
              <a:t>      </a:t>
            </a:r>
            <a:r>
              <a:rPr lang="en-GB" b="1" u="sng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C1393-829A-404A-A565-D09BD3DD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2655</Words>
  <Application>Microsoft Office PowerPoint</Application>
  <PresentationFormat>Widescreen</PresentationFormat>
  <Paragraphs>485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Helvetica Neue</vt:lpstr>
      <vt:lpstr>inherit</vt:lpstr>
      <vt:lpstr>Office Theme</vt:lpstr>
      <vt:lpstr>Wo spenden die meisten Menschen?</vt:lpstr>
      <vt:lpstr>Was lesen wir heute? Was für ein Text ist das?</vt:lpstr>
      <vt:lpstr>Wir lesen einen Zeitungsartikel!</vt:lpstr>
      <vt:lpstr>Pre-reading</vt:lpstr>
      <vt:lpstr>Pre-reading</vt:lpstr>
      <vt:lpstr>PowerPoint Presentation</vt:lpstr>
      <vt:lpstr>Unser Thema – Spenden für wohltätige Zwecke  </vt:lpstr>
      <vt:lpstr>Text discovery</vt:lpstr>
      <vt:lpstr>Wo spenden die meisten Menschen?  </vt:lpstr>
      <vt:lpstr>Wo spenden die meisten Menschen?  </vt:lpstr>
      <vt:lpstr>Text discovery &amp; reading activities </vt:lpstr>
      <vt:lpstr>PowerPoint Presentation</vt:lpstr>
      <vt:lpstr>PowerPoint Presentation</vt:lpstr>
      <vt:lpstr>Gruppenaktivität Titelbild</vt:lpstr>
      <vt:lpstr>Fragen</vt:lpstr>
      <vt:lpstr>Antworten</vt:lpstr>
      <vt:lpstr>Expressing comparisons in German: Komparativ &amp; Superlativ</vt:lpstr>
      <vt:lpstr>Expressing comparisons in German: Komparativ &amp; Superlativ</vt:lpstr>
      <vt:lpstr>Expressing comparisons in German: Komparativ &amp; Superlativ</vt:lpstr>
      <vt:lpstr>Expressing comparisons in German: Komparativ &amp; Superlativ</vt:lpstr>
      <vt:lpstr>Expressing comparisons in German: Komparativ &amp; Superlativ</vt:lpstr>
      <vt:lpstr>Expressing comparisons in German: Komparativ &amp; Superlativ</vt:lpstr>
      <vt:lpstr>Expressing comparisons in German: Komparativ &amp; Superlativ</vt:lpstr>
      <vt:lpstr>Expressing comparisons in German: Komparativ &amp; Superlativ</vt:lpstr>
      <vt:lpstr>Text discovery &amp; reading activities</vt:lpstr>
      <vt:lpstr>PowerPoint Presentation</vt:lpstr>
      <vt:lpstr>Focus on text style – Emotionen im Text</vt:lpstr>
      <vt:lpstr>Textstil: Modalpartikel.  Findet Modalpartikel im Text!</vt:lpstr>
      <vt:lpstr>PowerPoint Presentation</vt:lpstr>
      <vt:lpstr>Textstil: Satzzeichen (punctuation) </vt:lpstr>
      <vt:lpstr>Wie findet ihr den Text?</vt:lpstr>
      <vt:lpstr>Hausaufgabe</vt:lpstr>
      <vt:lpstr>Homework: Write a charity blog (in German!)</vt:lpstr>
      <vt:lpstr>Hausaufgabe</vt:lpstr>
      <vt:lpstr>Homework: Write an article about charity (in German!)</vt:lpstr>
      <vt:lpstr>PowerPoint Presentation</vt:lpstr>
      <vt:lpstr>Images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L’homme qui te ressemble</dc:title>
  <dc:creator>Suzanne Graham</dc:creator>
  <cp:lastModifiedBy>Suzanne Graham</cp:lastModifiedBy>
  <cp:revision>297</cp:revision>
  <dcterms:created xsi:type="dcterms:W3CDTF">2017-06-02T13:28:39Z</dcterms:created>
  <dcterms:modified xsi:type="dcterms:W3CDTF">2020-01-17T17:20:21Z</dcterms:modified>
</cp:coreProperties>
</file>