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83" r:id="rId3"/>
    <p:sldId id="281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67" r:id="rId16"/>
    <p:sldId id="295" r:id="rId17"/>
    <p:sldId id="296" r:id="rId18"/>
    <p:sldId id="297" r:id="rId19"/>
    <p:sldId id="298" r:id="rId20"/>
    <p:sldId id="299" r:id="rId21"/>
    <p:sldId id="30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60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935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2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70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1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7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7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8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0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8E80666-FB37-4B36-9149-507F3B0178E3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53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glishpen.org/outreach/brave-new-voices-2-0-year-one/#read-bn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6Zlr_x-zM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benjaminzephaniah.com/rhymin/the-british-serves-60-million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books/2020/feb/05/edward-kamau-brathwaite-obituar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BGYSchCfII" TargetMode="External"/><Relationship Id="rId2" Type="http://schemas.openxmlformats.org/officeDocument/2006/relationships/hyperlink" Target="https://www.poetryinternational.org/pi/poem/19356/auto/0/0/Daljit-Nagra/RAPINDER-SLIPS-INTO-TONGUE/en/nocach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llerdeescritores.com/ejemplos-de-haiku" TargetMode="External"/><Relationship Id="rId2" Type="http://schemas.openxmlformats.org/officeDocument/2006/relationships/hyperlink" Target="http://adkaplan.blogspot.com/2009/06/haikus-de-mario-benedetti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oetia.fr/haiku/la-riviere-coule-nu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-626165" y="406311"/>
            <a:ext cx="6967330" cy="14996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000" b="1" dirty="0" smtClean="0">
                <a:latin typeface="Tw Cen MT Condensed" panose="020B0606020104020203" pitchFamily="34" charset="0"/>
                <a:cs typeface="Times New Roman" panose="02020603050405020304" pitchFamily="18" charset="0"/>
              </a:rPr>
              <a:t>WRITING Workshop</a:t>
            </a:r>
            <a:endParaRPr lang="en-GB" sz="5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727740" y="1327917"/>
            <a:ext cx="7603958" cy="4965700"/>
            <a:chOff x="2302042" y="946150"/>
            <a:chExt cx="7603958" cy="49657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95"/>
            <a:stretch/>
          </p:blipFill>
          <p:spPr>
            <a:xfrm>
              <a:off x="2302042" y="946150"/>
              <a:ext cx="7603958" cy="4965700"/>
            </a:xfrm>
            <a:prstGeom prst="rect">
              <a:avLst/>
            </a:prstGeom>
          </p:spPr>
        </p:pic>
        <p:sp>
          <p:nvSpPr>
            <p:cNvPr id="14" name="Oval 13"/>
            <p:cNvSpPr/>
            <p:nvPr/>
          </p:nvSpPr>
          <p:spPr>
            <a:xfrm>
              <a:off x="7401425" y="3381375"/>
              <a:ext cx="2237875" cy="22554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4273" y="4149266"/>
              <a:ext cx="1971677" cy="7547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754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000" dirty="0">
                <a:cs typeface="American Typewriter"/>
              </a:rPr>
              <a:t>Combining your </a:t>
            </a:r>
            <a:r>
              <a:rPr lang="en-US" sz="5000" dirty="0" smtClean="0">
                <a:cs typeface="American Typewriter"/>
              </a:rPr>
              <a:t/>
            </a:r>
            <a:br>
              <a:rPr lang="en-US" sz="5000" dirty="0" smtClean="0">
                <a:cs typeface="American Typewriter"/>
              </a:rPr>
            </a:br>
            <a:r>
              <a:rPr lang="en-US" sz="5000" dirty="0" smtClean="0">
                <a:cs typeface="American Typewriter"/>
              </a:rPr>
              <a:t>languages creatively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100" b="1" dirty="0">
                <a:cs typeface="American Typewriter"/>
              </a:rPr>
              <a:t>Use puns or word </a:t>
            </a:r>
            <a:r>
              <a:rPr lang="en-US" sz="2100" b="1" dirty="0" smtClean="0">
                <a:cs typeface="American Typewriter"/>
              </a:rPr>
              <a:t>play:</a:t>
            </a:r>
            <a:endParaRPr lang="en-US" sz="2100" b="1" dirty="0">
              <a:cs typeface="American Typewri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Dame </a:t>
            </a:r>
            <a:r>
              <a:rPr lang="en-US" sz="2100" dirty="0">
                <a:cs typeface="American Typewriter"/>
              </a:rPr>
              <a:t>más</a:t>
            </a:r>
            <a:r>
              <a:rPr lang="en-US" sz="2100" dirty="0">
                <a:cs typeface="American Typewriter"/>
              </a:rPr>
              <a:t>, Dame mash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son</a:t>
            </a:r>
            <a:r>
              <a:rPr lang="en-US" sz="2100" dirty="0">
                <a:cs typeface="American Typewriter"/>
              </a:rPr>
              <a:t>/ g</a:t>
            </a:r>
          </a:p>
          <a:p>
            <a:endParaRPr lang="en-US" sz="2100" dirty="0">
              <a:cs typeface="American Typewriter"/>
            </a:endParaRPr>
          </a:p>
          <a:p>
            <a:r>
              <a:rPr lang="en-US" sz="2100" b="1" dirty="0">
                <a:cs typeface="American Typewriter"/>
              </a:rPr>
              <a:t>Use rhyme, rhythm, </a:t>
            </a:r>
            <a:r>
              <a:rPr lang="en-US" sz="2100" b="1" dirty="0" smtClean="0">
                <a:cs typeface="American Typewriter"/>
              </a:rPr>
              <a:t>sound:</a:t>
            </a:r>
            <a:endParaRPr lang="en-US" sz="2100" b="1" dirty="0">
              <a:cs typeface="American Typewri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Moon </a:t>
            </a:r>
            <a:r>
              <a:rPr lang="en-US" sz="2100" dirty="0">
                <a:cs typeface="American Typewriter"/>
              </a:rPr>
              <a:t>lune/ chant song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cha </a:t>
            </a:r>
            <a:r>
              <a:rPr lang="en-US" sz="2100" dirty="0">
                <a:cs typeface="American Typewriter"/>
              </a:rPr>
              <a:t>cha</a:t>
            </a:r>
            <a:r>
              <a:rPr lang="en-US" sz="2100" dirty="0">
                <a:cs typeface="American Typewriter"/>
              </a:rPr>
              <a:t> charged with meaning</a:t>
            </a:r>
          </a:p>
          <a:p>
            <a:endParaRPr lang="en-US" sz="2100" dirty="0">
              <a:cs typeface="American Typewriter"/>
            </a:endParaRPr>
          </a:p>
          <a:p>
            <a:r>
              <a:rPr lang="en-US" sz="2100" b="1" dirty="0">
                <a:cs typeface="American Typewriter"/>
              </a:rPr>
              <a:t>Translate </a:t>
            </a:r>
            <a:r>
              <a:rPr lang="en-US" sz="2100" b="1" dirty="0" smtClean="0">
                <a:cs typeface="American Typewriter"/>
              </a:rPr>
              <a:t>idioms:</a:t>
            </a:r>
            <a:endParaRPr lang="en-US" sz="2100" b="1" dirty="0">
              <a:cs typeface="American Typewri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She </a:t>
            </a:r>
            <a:r>
              <a:rPr lang="en-US" sz="2100" dirty="0">
                <a:cs typeface="American Typewriter"/>
              </a:rPr>
              <a:t>doesn’t have hairs on her tongue (no </a:t>
            </a:r>
            <a:r>
              <a:rPr lang="en-US" sz="2100" dirty="0">
                <a:cs typeface="American Typewriter"/>
              </a:rPr>
              <a:t>tiene</a:t>
            </a:r>
            <a:r>
              <a:rPr lang="en-US" sz="2100" dirty="0">
                <a:cs typeface="American Typewriter"/>
              </a:rPr>
              <a:t> </a:t>
            </a:r>
            <a:r>
              <a:rPr lang="en-US" sz="2100" dirty="0" err="1">
                <a:cs typeface="American Typewriter"/>
              </a:rPr>
              <a:t>pelos</a:t>
            </a:r>
            <a:r>
              <a:rPr lang="en-US" sz="2100" dirty="0">
                <a:cs typeface="American Typewriter"/>
              </a:rPr>
              <a:t> </a:t>
            </a:r>
            <a:r>
              <a:rPr lang="en-US" sz="2100" dirty="0" err="1">
                <a:cs typeface="American Typewriter"/>
              </a:rPr>
              <a:t>en</a:t>
            </a:r>
            <a:r>
              <a:rPr lang="en-US" sz="2100" dirty="0">
                <a:cs typeface="American Typewriter"/>
              </a:rPr>
              <a:t> la </a:t>
            </a:r>
            <a:r>
              <a:rPr lang="en-US" sz="2100" dirty="0" err="1">
                <a:cs typeface="American Typewriter"/>
              </a:rPr>
              <a:t>lengua</a:t>
            </a:r>
            <a:r>
              <a:rPr lang="en-US" sz="2100" dirty="0">
                <a:cs typeface="American Typewriter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>
                <a:cs typeface="American Typewriter"/>
              </a:rPr>
              <a:t>I’ve </a:t>
            </a:r>
            <a:r>
              <a:rPr lang="en-US" sz="2100" dirty="0">
                <a:cs typeface="American Typewriter"/>
              </a:rPr>
              <a:t>got the cockroach (</a:t>
            </a:r>
            <a:r>
              <a:rPr lang="en-US" sz="2100" dirty="0" err="1">
                <a:cs typeface="American Typewriter"/>
              </a:rPr>
              <a:t>j’ai</a:t>
            </a:r>
            <a:r>
              <a:rPr lang="en-US" sz="2100" dirty="0">
                <a:cs typeface="American Typewriter"/>
              </a:rPr>
              <a:t> le </a:t>
            </a:r>
            <a:r>
              <a:rPr lang="en-US" sz="2100" dirty="0" err="1">
                <a:cs typeface="American Typewriter"/>
              </a:rPr>
              <a:t>cafard</a:t>
            </a:r>
            <a:r>
              <a:rPr lang="en-US" sz="2100" dirty="0">
                <a:cs typeface="American Typewriter"/>
              </a:rPr>
              <a:t>)</a:t>
            </a:r>
            <a:r>
              <a:rPr lang="en-GB" sz="2100" dirty="0">
                <a:cs typeface="American Typewriter"/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892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merican Typewriter"/>
              </a:rPr>
              <a:t>Multilingual </a:t>
            </a:r>
            <a:r>
              <a:rPr lang="en-US" dirty="0" err="1">
                <a:cs typeface="American Typewriter"/>
              </a:rPr>
              <a:t>cinquain</a:t>
            </a:r>
            <a:r>
              <a:rPr lang="en-US" dirty="0">
                <a:cs typeface="American Typewriter"/>
              </a:rPr>
              <a:t>: </a:t>
            </a:r>
            <a:r>
              <a:rPr lang="en-US" dirty="0" smtClean="0">
                <a:cs typeface="American Typewriter"/>
              </a:rPr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cs typeface="American Typewriter"/>
              </a:rPr>
              <a:t>Monday</a:t>
            </a:r>
          </a:p>
          <a:p>
            <a:r>
              <a:rPr lang="en-US" sz="2800" dirty="0" err="1" smtClean="0">
                <a:cs typeface="American Typewriter"/>
              </a:rPr>
              <a:t>Désolée</a:t>
            </a:r>
            <a:r>
              <a:rPr lang="en-US" sz="2800" dirty="0">
                <a:cs typeface="American Typewriter"/>
              </a:rPr>
              <a:t>, </a:t>
            </a:r>
            <a:r>
              <a:rPr lang="en-US" sz="2800" dirty="0" err="1" smtClean="0">
                <a:cs typeface="American Typewriter"/>
              </a:rPr>
              <a:t>déprimée</a:t>
            </a:r>
            <a:endParaRPr lang="en-US" sz="2800" dirty="0">
              <a:cs typeface="American Typewriter"/>
            </a:endParaRPr>
          </a:p>
          <a:p>
            <a:r>
              <a:rPr lang="en-US" sz="2800" dirty="0">
                <a:cs typeface="American Typewriter"/>
              </a:rPr>
              <a:t>Despairing, </a:t>
            </a:r>
            <a:r>
              <a:rPr lang="en-US" sz="2800" dirty="0" err="1">
                <a:cs typeface="American Typewriter"/>
              </a:rPr>
              <a:t>despertando</a:t>
            </a:r>
            <a:r>
              <a:rPr lang="en-US" sz="2800" dirty="0">
                <a:cs typeface="American Typewriter"/>
              </a:rPr>
              <a:t>, </a:t>
            </a:r>
            <a:r>
              <a:rPr lang="en-US" sz="2800" dirty="0" err="1" smtClean="0">
                <a:cs typeface="American Typewriter"/>
              </a:rPr>
              <a:t>desayunando</a:t>
            </a:r>
            <a:endParaRPr lang="en-US" sz="2800" dirty="0">
              <a:cs typeface="American Typewriter"/>
            </a:endParaRPr>
          </a:p>
          <a:p>
            <a:r>
              <a:rPr lang="en-US" sz="2800" dirty="0">
                <a:cs typeface="American Typewriter"/>
              </a:rPr>
              <a:t>I’ve got the </a:t>
            </a:r>
            <a:r>
              <a:rPr lang="en-US" sz="2800" dirty="0" err="1" smtClean="0">
                <a:cs typeface="American Typewriter"/>
              </a:rPr>
              <a:t>cafard</a:t>
            </a:r>
            <a:endParaRPr lang="en-US" sz="2800" dirty="0">
              <a:cs typeface="American Typewriter"/>
            </a:endParaRPr>
          </a:p>
          <a:p>
            <a:r>
              <a:rPr lang="en-US" sz="2800" dirty="0">
                <a:cs typeface="American Typewriter"/>
              </a:rPr>
              <a:t>Cockroach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60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>
                <a:cs typeface="American Typewriter"/>
              </a:rPr>
              <a:t>Multilingual haikus: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>
                <a:cs typeface="American Typewriter"/>
              </a:rPr>
              <a:t>Pasan</a:t>
            </a:r>
            <a:r>
              <a:rPr lang="en-US" sz="2800" dirty="0">
                <a:cs typeface="American Typewriter"/>
              </a:rPr>
              <a:t> </a:t>
            </a:r>
            <a:r>
              <a:rPr lang="en-US" sz="2800" dirty="0" err="1">
                <a:cs typeface="American Typewriter"/>
              </a:rPr>
              <a:t>los</a:t>
            </a:r>
            <a:r>
              <a:rPr lang="en-US" sz="2800" dirty="0">
                <a:cs typeface="American Typewriter"/>
              </a:rPr>
              <a:t> </a:t>
            </a:r>
            <a:r>
              <a:rPr lang="en-US" sz="2800" dirty="0" err="1">
                <a:cs typeface="American Typewriter"/>
              </a:rPr>
              <a:t>días</a:t>
            </a:r>
            <a:endParaRPr lang="en-US" sz="2800" dirty="0">
              <a:cs typeface="American Typewriter"/>
            </a:endParaRPr>
          </a:p>
          <a:p>
            <a:r>
              <a:rPr lang="en-US" sz="2800" dirty="0">
                <a:cs typeface="American Typewriter"/>
              </a:rPr>
              <a:t>Like a river, </a:t>
            </a:r>
            <a:r>
              <a:rPr lang="en-US" sz="2800" dirty="0" err="1">
                <a:cs typeface="American Typewriter"/>
              </a:rPr>
              <a:t>rivière</a:t>
            </a:r>
            <a:endParaRPr lang="en-US" sz="2800" dirty="0">
              <a:cs typeface="American Typewriter"/>
            </a:endParaRPr>
          </a:p>
          <a:p>
            <a:r>
              <a:rPr lang="en-US" sz="2800" dirty="0">
                <a:cs typeface="American Typewriter"/>
              </a:rPr>
              <a:t>The days pass </a:t>
            </a:r>
            <a:r>
              <a:rPr lang="en-US" sz="2800" dirty="0" smtClean="0">
                <a:cs typeface="American Typewriter"/>
              </a:rPr>
              <a:t>slowly</a:t>
            </a:r>
          </a:p>
          <a:p>
            <a:endParaRPr lang="en-US" sz="2800" dirty="0">
              <a:cs typeface="American Typewriter"/>
            </a:endParaRPr>
          </a:p>
          <a:p>
            <a:r>
              <a:rPr lang="en-US" sz="2800" dirty="0" err="1">
                <a:cs typeface="American Typewriter"/>
              </a:rPr>
              <a:t>Escúchame</a:t>
            </a:r>
            <a:r>
              <a:rPr lang="en-US" sz="2800" dirty="0">
                <a:cs typeface="American Typewriter"/>
              </a:rPr>
              <a:t>, please</a:t>
            </a:r>
          </a:p>
          <a:p>
            <a:r>
              <a:rPr lang="en-US" sz="2800" dirty="0" err="1">
                <a:cs typeface="American Typewriter"/>
              </a:rPr>
              <a:t>Tu</a:t>
            </a:r>
            <a:r>
              <a:rPr lang="en-US" sz="2800" dirty="0">
                <a:cs typeface="American Typewriter"/>
              </a:rPr>
              <a:t> </a:t>
            </a:r>
            <a:r>
              <a:rPr lang="en-US" sz="2800" dirty="0" err="1">
                <a:cs typeface="American Typewriter"/>
              </a:rPr>
              <a:t>m’écoutes</a:t>
            </a:r>
            <a:r>
              <a:rPr lang="en-US" sz="2800" dirty="0">
                <a:cs typeface="American Typewriter"/>
              </a:rPr>
              <a:t>? Je </a:t>
            </a:r>
            <a:r>
              <a:rPr lang="en-US" sz="2800" dirty="0" err="1">
                <a:cs typeface="American Typewriter"/>
              </a:rPr>
              <a:t>t’écoute</a:t>
            </a:r>
            <a:endParaRPr lang="en-US" sz="2800" dirty="0">
              <a:cs typeface="American Typewriter"/>
            </a:endParaRPr>
          </a:p>
          <a:p>
            <a:r>
              <a:rPr lang="es-ES_tradnl" sz="2800" dirty="0">
                <a:cs typeface="American Typewriter"/>
              </a:rPr>
              <a:t>¿</a:t>
            </a:r>
            <a:r>
              <a:rPr lang="en-US" sz="2800" dirty="0">
                <a:cs typeface="American Typewriter"/>
              </a:rPr>
              <a:t>Me </a:t>
            </a:r>
            <a:r>
              <a:rPr lang="en-US" sz="2800" dirty="0" err="1">
                <a:cs typeface="American Typewriter"/>
              </a:rPr>
              <a:t>escuchas</a:t>
            </a:r>
            <a:r>
              <a:rPr lang="en-US" sz="2800" dirty="0">
                <a:cs typeface="American Typewriter"/>
              </a:rPr>
              <a:t>? Gracias.</a:t>
            </a:r>
          </a:p>
          <a:p>
            <a:endParaRPr lang="en-US" dirty="0">
              <a:latin typeface="American Typewriter"/>
              <a:cs typeface="American Typewriter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689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merican Typewriter"/>
              </a:rPr>
              <a:t>Multilingual acrostic: </a:t>
            </a:r>
            <a:r>
              <a:rPr lang="en-US" dirty="0" smtClean="0">
                <a:cs typeface="American Typewriter"/>
              </a:rPr>
              <a:t>example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516311"/>
              </p:ext>
            </p:extLst>
          </p:nvPr>
        </p:nvGraphicFramePr>
        <p:xfrm>
          <a:off x="768350" y="2286000"/>
          <a:ext cx="72898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6615">
                  <a:extLst>
                    <a:ext uri="{9D8B030D-6E8A-4147-A177-3AD203B41FA5}">
                      <a16:colId xmlns:a16="http://schemas.microsoft.com/office/drawing/2014/main" val="2470060504"/>
                    </a:ext>
                  </a:extLst>
                </a:gridCol>
                <a:gridCol w="268357">
                  <a:extLst>
                    <a:ext uri="{9D8B030D-6E8A-4147-A177-3AD203B41FA5}">
                      <a16:colId xmlns:a16="http://schemas.microsoft.com/office/drawing/2014/main" val="648355965"/>
                    </a:ext>
                  </a:extLst>
                </a:gridCol>
                <a:gridCol w="2594627">
                  <a:extLst>
                    <a:ext uri="{9D8B030D-6E8A-4147-A177-3AD203B41FA5}">
                      <a16:colId xmlns:a16="http://schemas.microsoft.com/office/drawing/2014/main" val="481421710"/>
                    </a:ext>
                  </a:extLst>
                </a:gridCol>
                <a:gridCol w="2740201">
                  <a:extLst>
                    <a:ext uri="{9D8B030D-6E8A-4147-A177-3AD203B41FA5}">
                      <a16:colId xmlns:a16="http://schemas.microsoft.com/office/drawing/2014/main" val="279253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latin typeface="+mn-lt"/>
                        </a:rPr>
                        <a:t>D</a:t>
                      </a:r>
                      <a:endParaRPr lang="en-GB" sz="24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n-lt"/>
                          <a:cs typeface="American Typewriter"/>
                        </a:rPr>
                        <a:t>antza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(Basque)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012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+mn-lt"/>
                        </a:rPr>
                        <a:t>t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latin typeface="+mn-lt"/>
                        </a:rPr>
                        <a:t>Á</a:t>
                      </a:r>
                      <a:endParaRPr lang="en-GB" sz="24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n-lt"/>
                          <a:cs typeface="American Typewriter"/>
                        </a:rPr>
                        <a:t>nc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(Hungarian)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67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+mn-lt"/>
                        </a:rPr>
                        <a:t>tan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latin typeface="+mn-lt"/>
                        </a:rPr>
                        <a:t>N</a:t>
                      </a:r>
                      <a:endParaRPr lang="en-GB" sz="24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n-lt"/>
                          <a:cs typeface="American Typewriter"/>
                        </a:rPr>
                        <a:t>ssi</a:t>
                      </a:r>
                      <a:r>
                        <a:rPr lang="en-GB" sz="2400" dirty="0" smtClean="0">
                          <a:latin typeface="+mn-lt"/>
                          <a:cs typeface="American Typewriter"/>
                        </a:rPr>
                        <a:t>	</a:t>
                      </a:r>
                      <a:endParaRPr lang="en-GB" sz="24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(Finnish)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53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2400" dirty="0" err="1" smtClean="0">
                          <a:latin typeface="+mn-lt"/>
                        </a:rPr>
                        <a:t>rin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latin typeface="+mn-lt"/>
                        </a:rPr>
                        <a:t>C</a:t>
                      </a:r>
                      <a:endParaRPr lang="en-GB" sz="24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smtClean="0">
                          <a:latin typeface="+mn-lt"/>
                        </a:rPr>
                        <a:t>e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+mn-lt"/>
                        </a:rPr>
                        <a:t>(Irish)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5542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latin typeface="+mn-lt"/>
                        </a:rPr>
                        <a:t>With me </a:t>
                      </a:r>
                      <a:r>
                        <a:rPr lang="en-GB" sz="2400" dirty="0" err="1" smtClean="0">
                          <a:latin typeface="+mn-lt"/>
                        </a:rPr>
                        <a:t>pl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>
                          <a:latin typeface="+mn-lt"/>
                        </a:rPr>
                        <a:t>E</a:t>
                      </a:r>
                      <a:endParaRPr lang="en-GB" sz="24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n-lt"/>
                          <a:cs typeface="American Typewriter"/>
                        </a:rPr>
                        <a:t>ase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386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169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 smtClean="0"/>
              <a:t>Creative writing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750979"/>
            <a:ext cx="7290055" cy="455838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cs typeface="American Typewriter"/>
              </a:rPr>
              <a:t>Try writing a </a:t>
            </a:r>
            <a:r>
              <a:rPr lang="en-US" sz="2400" dirty="0" err="1">
                <a:cs typeface="American Typewriter"/>
              </a:rPr>
              <a:t>Cinquain</a:t>
            </a:r>
            <a:r>
              <a:rPr lang="en-US" sz="2400" dirty="0">
                <a:cs typeface="American Typewriter"/>
              </a:rPr>
              <a:t>, a Haiku or an Acrostic, using as many languages as you </a:t>
            </a:r>
            <a:r>
              <a:rPr lang="en-US" sz="2400" dirty="0" smtClean="0">
                <a:cs typeface="American Typewriter"/>
              </a:rPr>
              <a:t>like.</a:t>
            </a:r>
            <a:endParaRPr lang="en-US" sz="2400" dirty="0">
              <a:cs typeface="American Typewriter"/>
            </a:endParaRPr>
          </a:p>
          <a:p>
            <a:pPr marL="0" indent="0">
              <a:buNone/>
            </a:pPr>
            <a:r>
              <a:rPr lang="en-US" sz="2400" dirty="0" smtClean="0">
                <a:cs typeface="American Typewriter"/>
              </a:rPr>
              <a:t>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American Typewriter"/>
              </a:rPr>
              <a:t>W</a:t>
            </a:r>
            <a:r>
              <a:rPr lang="en-GB" sz="2400" dirty="0" smtClean="0">
                <a:cs typeface="American Typewriter"/>
              </a:rPr>
              <a:t>rite </a:t>
            </a:r>
            <a:r>
              <a:rPr lang="en-GB" sz="2400" dirty="0">
                <a:cs typeface="American Typewriter"/>
              </a:rPr>
              <a:t>a poem like ‘My Language</a:t>
            </a:r>
            <a:r>
              <a:rPr lang="en-GB" sz="2400" dirty="0" smtClean="0">
                <a:cs typeface="American Typewriter"/>
              </a:rPr>
              <a:t>’ by </a:t>
            </a:r>
            <a:r>
              <a:rPr lang="en-GB" sz="2400" dirty="0" err="1" smtClean="0">
                <a:cs typeface="American Typewriter"/>
              </a:rPr>
              <a:t>Kumari</a:t>
            </a:r>
            <a:r>
              <a:rPr lang="en-GB" sz="2400" dirty="0" smtClean="0">
                <a:cs typeface="American Typewriter"/>
              </a:rPr>
              <a:t> </a:t>
            </a:r>
            <a:r>
              <a:rPr lang="en-GB" sz="2400" dirty="0" err="1" smtClean="0">
                <a:cs typeface="American Typewriter"/>
              </a:rPr>
              <a:t>Tarapatla</a:t>
            </a:r>
            <a:r>
              <a:rPr lang="en-GB" sz="2400" dirty="0" smtClean="0">
                <a:cs typeface="American Typewriter"/>
              </a:rPr>
              <a:t>, </a:t>
            </a:r>
            <a:r>
              <a:rPr lang="en-GB" sz="2400" dirty="0">
                <a:cs typeface="American Typewriter"/>
              </a:rPr>
              <a:t>using a repeated phrase or a regular rhythm:</a:t>
            </a:r>
          </a:p>
          <a:p>
            <a:pPr marL="0" indent="0">
              <a:buNone/>
            </a:pPr>
            <a:r>
              <a:rPr lang="en-GB" sz="2400" dirty="0">
                <a:cs typeface="Times New Roman" panose="02020603050405020304" pitchFamily="18" charset="0"/>
              </a:rPr>
              <a:t>Teacher to insert poem here. </a:t>
            </a:r>
            <a:r>
              <a:rPr lang="en-GB" sz="2400" dirty="0" smtClean="0">
                <a:cs typeface="Times New Roman" panose="02020603050405020304" pitchFamily="18" charset="0"/>
              </a:rPr>
              <a:t>Can </a:t>
            </a:r>
            <a:r>
              <a:rPr lang="en-GB" sz="2400" dirty="0">
                <a:cs typeface="Times New Roman" panose="02020603050405020304" pitchFamily="18" charset="0"/>
              </a:rPr>
              <a:t>be found in: </a:t>
            </a:r>
            <a:r>
              <a:rPr lang="en-GB" sz="2400" i="1" dirty="0">
                <a:cs typeface="Times New Roman" panose="02020603050405020304" pitchFamily="18" charset="0"/>
              </a:rPr>
              <a:t>Brave New Voices</a:t>
            </a:r>
            <a:r>
              <a:rPr lang="en-GB" sz="2400" dirty="0">
                <a:cs typeface="Times New Roman" panose="02020603050405020304" pitchFamily="18" charset="0"/>
              </a:rPr>
              <a:t>, A city imagined</a:t>
            </a:r>
            <a:r>
              <a:rPr lang="en-GB" sz="2400" dirty="0" smtClean="0">
                <a:cs typeface="Times New Roman" panose="02020603050405020304" pitchFamily="18" charset="0"/>
              </a:rPr>
              <a:t>. </a:t>
            </a:r>
            <a:r>
              <a:rPr lang="en-GB" sz="2400" u="sng" dirty="0" smtClean="0">
                <a:hlinkClick r:id="rId2"/>
              </a:rPr>
              <a:t>https</a:t>
            </a:r>
            <a:r>
              <a:rPr lang="en-GB" sz="2400" u="sng" dirty="0">
                <a:hlinkClick r:id="rId2"/>
              </a:rPr>
              <a:t>://www.englishpen.org/outreach/brave-new-voices-2-0-year-one/#read-bnv</a:t>
            </a:r>
            <a:endParaRPr lang="en-GB" sz="3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cs typeface="American Typewriter"/>
              </a:rPr>
              <a:t>OR</a:t>
            </a:r>
            <a:endParaRPr lang="en-GB" sz="2400" dirty="0">
              <a:cs typeface="American Typewri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cs typeface="American Typewriter"/>
              </a:rPr>
              <a:t>Invent your </a:t>
            </a:r>
            <a:r>
              <a:rPr lang="en-GB" sz="2400" dirty="0">
                <a:cs typeface="American Typewriter"/>
              </a:rPr>
              <a:t>own form! It doesn’t have to be regular.</a:t>
            </a:r>
            <a:endParaRPr lang="en-US" sz="2400" dirty="0">
              <a:cs typeface="American Typewriter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13103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4040" y="1905132"/>
            <a:ext cx="57612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u="sng" dirty="0">
                <a:solidFill>
                  <a:srgbClr val="000000"/>
                </a:solidFill>
                <a:hlinkClick r:id="rId2"/>
              </a:rPr>
              <a:t>"The image and sound of Multilingualism" by The Language Project</a:t>
            </a:r>
            <a:endParaRPr lang="en-GB" sz="4000" u="sng" dirty="0" smtClean="0">
              <a:solidFill>
                <a:srgbClr val="000000"/>
              </a:solidFill>
              <a:hlinkClick r:id="rId2"/>
            </a:endParaRPr>
          </a:p>
          <a:p>
            <a:endParaRPr lang="en-GB" sz="4000" u="sng" dirty="0">
              <a:solidFill>
                <a:srgbClr val="000000"/>
              </a:solidFill>
              <a:hlinkClick r:id="rId2"/>
            </a:endParaRPr>
          </a:p>
          <a:p>
            <a:r>
              <a:rPr lang="en-GB" sz="1600" u="sng" dirty="0" smtClean="0">
                <a:solidFill>
                  <a:srgbClr val="000000"/>
                </a:solidFill>
                <a:hlinkClick r:id="rId2"/>
              </a:rPr>
              <a:t>https</a:t>
            </a:r>
            <a:r>
              <a:rPr lang="en-GB" sz="1600" u="sng" dirty="0">
                <a:solidFill>
                  <a:srgbClr val="000000"/>
                </a:solidFill>
                <a:hlinkClick r:id="rId2"/>
              </a:rPr>
              <a:t>://www.youtube.com/watch?v=MM6Zlr_x-zM</a:t>
            </a:r>
            <a:endParaRPr lang="en-GB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29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BENJAMIN zephaniah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063" y="2296463"/>
            <a:ext cx="2274906" cy="28880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0798" y="5426030"/>
            <a:ext cx="568924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Image (unchanged): Edwardx [CC BY-SA (https://creativecommons.org/licenses/by-sa/4.0)]</a:t>
            </a:r>
          </a:p>
        </p:txBody>
      </p:sp>
    </p:spTree>
    <p:extLst>
      <p:ext uri="{BB962C8B-B14F-4D97-AF65-F5344CB8AC3E}">
        <p14:creationId xmlns:p14="http://schemas.microsoft.com/office/powerpoint/2010/main" val="23916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british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>
                <a:cs typeface="Times New Roman" panose="02020603050405020304" pitchFamily="18" charset="0"/>
              </a:rPr>
              <a:t>Teacher to insert poem here.</a:t>
            </a:r>
          </a:p>
          <a:p>
            <a:pPr marL="0" indent="0">
              <a:buNone/>
            </a:pPr>
            <a:r>
              <a:rPr lang="en-GB" sz="2100" dirty="0">
                <a:cs typeface="Times New Roman" panose="02020603050405020304" pitchFamily="18" charset="0"/>
              </a:rPr>
              <a:t>Can be found at:</a:t>
            </a:r>
            <a:br>
              <a:rPr lang="en-GB" sz="2100" dirty="0">
                <a:cs typeface="Times New Roman" panose="02020603050405020304" pitchFamily="18" charset="0"/>
              </a:rPr>
            </a:br>
            <a:r>
              <a:rPr lang="en-GB" sz="2100" dirty="0">
                <a:hlinkClick r:id="rId2"/>
              </a:rPr>
              <a:t>https://benjaminzephaniah.com/rhymin/the-british-serves-60-million/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1156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>
                <a:cs typeface="Times New Roman" panose="02020603050405020304" pitchFamily="18" charset="0"/>
              </a:rPr>
              <a:t>Edward Kamau Braithwaite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9676" y="2273410"/>
            <a:ext cx="47040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Image available for classroom use at:</a:t>
            </a:r>
          </a:p>
          <a:p>
            <a:r>
              <a:rPr lang="en-GB" sz="2100" dirty="0">
                <a:hlinkClick r:id="rId2"/>
              </a:rPr>
              <a:t>https://www.theguardian.com/books/2020/feb/05/edward-kamau-brathwaite-obituary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4404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50" dirty="0">
                <a:cs typeface="Times New Roman" panose="02020603050405020304" pitchFamily="18" charset="0"/>
              </a:rPr>
              <a:t>The Awakening</a:t>
            </a:r>
            <a:r>
              <a:rPr lang="en-GB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100" dirty="0">
                <a:cs typeface="Times New Roman" panose="02020603050405020304" pitchFamily="18" charset="0"/>
              </a:rPr>
              <a:t>Teacher to insert poem here.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100" dirty="0">
                <a:cs typeface="Times New Roman" panose="02020603050405020304" pitchFamily="18" charset="0"/>
              </a:rPr>
              <a:t>Can be found in: The Arrivants: A New World Trilogy. Edward K Braithwaite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100" dirty="0">
                <a:cs typeface="Times New Roman" panose="02020603050405020304" pitchFamily="18" charset="0"/>
              </a:rPr>
              <a:t>Published by OUP Oxford, 1981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100" dirty="0">
                <a:cs typeface="Times New Roman" panose="02020603050405020304" pitchFamily="18" charset="0"/>
              </a:rPr>
              <a:t>ISBN: </a:t>
            </a:r>
            <a:r>
              <a:rPr lang="en-GB" sz="2100" dirty="0"/>
              <a:t>9780199111039</a:t>
            </a:r>
            <a:endParaRPr lang="en-GB" sz="2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3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>
                <a:cs typeface="American Typewriter"/>
              </a:rPr>
              <a:t>Cinquains</a:t>
            </a: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94170"/>
            <a:ext cx="7290055" cy="4315190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>
                <a:cs typeface="American Typewriter"/>
              </a:rPr>
              <a:t>Cinquains: </a:t>
            </a:r>
          </a:p>
          <a:p>
            <a:r>
              <a:rPr lang="en-GB" sz="3600" dirty="0">
                <a:cs typeface="American Typewriter"/>
              </a:rPr>
              <a:t>These create a sort of picture with words. </a:t>
            </a:r>
          </a:p>
          <a:p>
            <a:r>
              <a:rPr lang="en-GB" sz="3600" dirty="0">
                <a:cs typeface="American Typewriter"/>
              </a:rPr>
              <a:t>The set pattern is –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600" dirty="0" smtClean="0">
                <a:cs typeface="American Typewriter"/>
              </a:rPr>
              <a:t>Noun</a:t>
            </a:r>
            <a:endParaRPr lang="en-GB" sz="3600" dirty="0">
              <a:cs typeface="American Typewriter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600" dirty="0" smtClean="0">
                <a:cs typeface="American Typewriter"/>
              </a:rPr>
              <a:t>Adjective </a:t>
            </a:r>
            <a:r>
              <a:rPr lang="en-GB" sz="3600" dirty="0">
                <a:cs typeface="American Typewriter"/>
              </a:rPr>
              <a:t>1, adjective </a:t>
            </a:r>
            <a:r>
              <a:rPr lang="en-GB" sz="3600" dirty="0" smtClean="0">
                <a:cs typeface="American Typewriter"/>
              </a:rPr>
              <a:t>2</a:t>
            </a:r>
            <a:endParaRPr lang="en-GB" sz="3600" dirty="0">
              <a:cs typeface="American Typewriter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600" dirty="0" smtClean="0">
                <a:cs typeface="American Typewriter"/>
              </a:rPr>
              <a:t>Present </a:t>
            </a:r>
            <a:r>
              <a:rPr lang="en-GB" sz="3600" dirty="0">
                <a:cs typeface="American Typewriter"/>
              </a:rPr>
              <a:t>participle, present participle, </a:t>
            </a:r>
            <a:r>
              <a:rPr lang="en-GB" sz="3600" dirty="0" smtClean="0">
                <a:cs typeface="American Typewriter"/>
              </a:rPr>
              <a:t>present </a:t>
            </a:r>
            <a:r>
              <a:rPr lang="en-GB" sz="3600" dirty="0" smtClean="0">
                <a:cs typeface="American Typewriter"/>
              </a:rPr>
              <a:t>participle (-</a:t>
            </a:r>
            <a:r>
              <a:rPr lang="en-GB" sz="3600" dirty="0" smtClean="0">
                <a:cs typeface="American Typewriter"/>
              </a:rPr>
              <a:t>ing</a:t>
            </a:r>
            <a:r>
              <a:rPr lang="en-GB" sz="3600" dirty="0" smtClean="0">
                <a:cs typeface="American Typewriter"/>
              </a:rPr>
              <a:t>)</a:t>
            </a:r>
            <a:endParaRPr lang="en-GB" sz="3600" dirty="0">
              <a:cs typeface="American Typewriter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600" dirty="0" smtClean="0">
                <a:cs typeface="American Typewriter"/>
              </a:rPr>
              <a:t>Four </a:t>
            </a:r>
            <a:r>
              <a:rPr lang="en-GB" sz="3600" dirty="0">
                <a:cs typeface="American Typewriter"/>
              </a:rPr>
              <a:t>word </a:t>
            </a:r>
            <a:r>
              <a:rPr lang="en-GB" sz="3600" dirty="0" smtClean="0">
                <a:cs typeface="American Typewriter"/>
              </a:rPr>
              <a:t>phrase</a:t>
            </a:r>
            <a:endParaRPr lang="en-GB" sz="3600" dirty="0">
              <a:cs typeface="American Typewriter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600" dirty="0" smtClean="0">
                <a:cs typeface="American Typewriter"/>
              </a:rPr>
              <a:t>Closely </a:t>
            </a:r>
            <a:r>
              <a:rPr lang="en-GB" sz="3600" dirty="0">
                <a:cs typeface="American Typewriter"/>
              </a:rPr>
              <a:t>related noun or synonym.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431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755" y="2321640"/>
            <a:ext cx="3074491" cy="29183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cs typeface="Times New Roman" panose="02020603050405020304" pitchFamily="18" charset="0"/>
              </a:rPr>
              <a:t>Daljit Nagra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3183" y="5619213"/>
            <a:ext cx="75824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Image (unchanged): Simon James [CC BY-SA (https://creativecommons.org/licenses/by-sa/2.0)]</a:t>
            </a:r>
          </a:p>
        </p:txBody>
      </p:sp>
    </p:spTree>
    <p:extLst>
      <p:ext uri="{BB962C8B-B14F-4D97-AF65-F5344CB8AC3E}">
        <p14:creationId xmlns:p14="http://schemas.microsoft.com/office/powerpoint/2010/main" val="33459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50" dirty="0">
                <a:cs typeface="Times New Roman" panose="02020603050405020304" pitchFamily="18" charset="0"/>
              </a:rPr>
              <a:t>Rapinder Slips into Tongue</a:t>
            </a:r>
            <a:r>
              <a:rPr lang="en-GB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>
                <a:cs typeface="Times New Roman" panose="02020603050405020304" pitchFamily="18" charset="0"/>
              </a:rPr>
              <a:t>Teacher to insert poem. </a:t>
            </a:r>
            <a:br>
              <a:rPr lang="en-GB" sz="2100" dirty="0">
                <a:cs typeface="Times New Roman" panose="02020603050405020304" pitchFamily="18" charset="0"/>
              </a:rPr>
            </a:br>
            <a:r>
              <a:rPr lang="en-GB" sz="2100" dirty="0">
                <a:cs typeface="Times New Roman" panose="02020603050405020304" pitchFamily="18" charset="0"/>
              </a:rPr>
              <a:t>Can be found at:</a:t>
            </a:r>
          </a:p>
          <a:p>
            <a:pPr marL="0" indent="0">
              <a:buNone/>
            </a:pPr>
            <a:r>
              <a:rPr lang="en-GB" sz="2100" dirty="0">
                <a:hlinkClick r:id="rId2"/>
              </a:rPr>
              <a:t>https://www.poetryinternational.org/pi/poem/19356/auto/0/0/Daljit-Nagra/RAPINDER-SLIPS-INTO-TONGUE/en/nocache</a:t>
            </a:r>
            <a:endParaRPr lang="en-GB" sz="2100" dirty="0"/>
          </a:p>
          <a:p>
            <a:pPr marL="0" indent="0">
              <a:buNone/>
            </a:pPr>
            <a:endParaRPr lang="en-GB" sz="21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100" dirty="0">
                <a:cs typeface="Times New Roman" panose="02020603050405020304" pitchFamily="18" charset="0"/>
              </a:rPr>
              <a:t>Video Version: (Intro – until 00:38)</a:t>
            </a:r>
          </a:p>
          <a:p>
            <a:pPr marL="0" indent="0">
              <a:buNone/>
            </a:pPr>
            <a:r>
              <a:rPr lang="en-GB" sz="2100" dirty="0">
                <a:hlinkClick r:id="rId3"/>
              </a:rPr>
              <a:t>https://www.youtube.com/watch?v=EBGYSchCfII</a:t>
            </a:r>
            <a:endParaRPr lang="en-GB" sz="21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>
                <a:cs typeface="American Typewriter"/>
              </a:rPr>
              <a:t>Example 1</a:t>
            </a:r>
            <a:r>
              <a:rPr lang="en-GB" sz="5000" dirty="0" smtClean="0">
                <a:cs typeface="American Typewriter"/>
              </a:rPr>
              <a:t>:</a:t>
            </a:r>
            <a:endParaRPr lang="en-GB" sz="5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3414778"/>
              </p:ext>
            </p:extLst>
          </p:nvPr>
        </p:nvGraphicFramePr>
        <p:xfrm>
          <a:off x="768348" y="2286000"/>
          <a:ext cx="7821174" cy="4034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0587">
                  <a:extLst>
                    <a:ext uri="{9D8B030D-6E8A-4147-A177-3AD203B41FA5}">
                      <a16:colId xmlns:a16="http://schemas.microsoft.com/office/drawing/2014/main" val="819763084"/>
                    </a:ext>
                  </a:extLst>
                </a:gridCol>
                <a:gridCol w="3910587">
                  <a:extLst>
                    <a:ext uri="{9D8B030D-6E8A-4147-A177-3AD203B41FA5}">
                      <a16:colId xmlns:a16="http://schemas.microsoft.com/office/drawing/2014/main" val="1988800102"/>
                    </a:ext>
                  </a:extLst>
                </a:gridCol>
              </a:tblGrid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  <a:cs typeface="American Typewriter"/>
                        </a:rPr>
                        <a:t>Sarah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Noun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957667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  <a:cs typeface="American Typewriter"/>
                        </a:rPr>
                        <a:t>Slow, tired,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Adjectives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825845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  <a:cs typeface="American Typewriter"/>
                        </a:rPr>
                        <a:t>Sinking, foundering, failing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Present participles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78492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  <a:cs typeface="American Typewriter"/>
                        </a:rPr>
                        <a:t>Needs some more 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Four-word phrase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21968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+mn-lt"/>
                          <a:cs typeface="American Typewriter"/>
                        </a:rPr>
                        <a:t>Granny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Related noun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75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56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dirty="0">
                <a:cs typeface="American Typewriter"/>
              </a:rPr>
              <a:t>Example </a:t>
            </a:r>
            <a:r>
              <a:rPr lang="en-GB" sz="5000" dirty="0" smtClean="0">
                <a:cs typeface="American Typewriter"/>
              </a:rPr>
              <a:t>2:</a:t>
            </a:r>
            <a:endParaRPr lang="en-GB" sz="5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1384845"/>
              </p:ext>
            </p:extLst>
          </p:nvPr>
        </p:nvGraphicFramePr>
        <p:xfrm>
          <a:off x="768348" y="2286000"/>
          <a:ext cx="7821174" cy="42068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0587">
                  <a:extLst>
                    <a:ext uri="{9D8B030D-6E8A-4147-A177-3AD203B41FA5}">
                      <a16:colId xmlns:a16="http://schemas.microsoft.com/office/drawing/2014/main" val="819763084"/>
                    </a:ext>
                  </a:extLst>
                </a:gridCol>
                <a:gridCol w="3910587">
                  <a:extLst>
                    <a:ext uri="{9D8B030D-6E8A-4147-A177-3AD203B41FA5}">
                      <a16:colId xmlns:a16="http://schemas.microsoft.com/office/drawing/2014/main" val="1988800102"/>
                    </a:ext>
                  </a:extLst>
                </a:gridCol>
              </a:tblGrid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American Typewriter"/>
                          <a:cs typeface="American Typewriter"/>
                        </a:rPr>
                        <a:t>Happiness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Noun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957667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American Typewriter"/>
                          <a:cs typeface="American Typewriter"/>
                        </a:rPr>
                        <a:t>Joyful, fun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Adjectives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825845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American Typewriter"/>
                          <a:cs typeface="American Typewriter"/>
                        </a:rPr>
                        <a:t>Engaging, delighting, attracting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Present participles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478492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>
                          <a:latin typeface="American Typewriter"/>
                          <a:cs typeface="American Typewriter"/>
                        </a:rPr>
                        <a:t>Pulls us all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Four-word phrase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521968"/>
                  </a:ext>
                </a:extLst>
              </a:tr>
              <a:tr h="772376">
                <a:tc>
                  <a:txBody>
                    <a:bodyPr/>
                    <a:lstStyle/>
                    <a:p>
                      <a:endParaRPr lang="en-GB" sz="2800" dirty="0" smtClean="0">
                        <a:latin typeface="American Typewriter"/>
                        <a:cs typeface="American Typewriter"/>
                      </a:endParaRPr>
                    </a:p>
                    <a:p>
                      <a:r>
                        <a:rPr lang="en-GB" sz="2800" dirty="0" smtClean="0">
                          <a:latin typeface="American Typewriter"/>
                          <a:cs typeface="American Typewriter"/>
                        </a:rPr>
                        <a:t>Euphoria.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+mn-lt"/>
                          <a:cs typeface="American Typewriter"/>
                        </a:rPr>
                        <a:t>Related noun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75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230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600" dirty="0" smtClean="0"/>
              <a:t>HAIKU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700" dirty="0">
                <a:cs typeface="American Typewriter"/>
              </a:rPr>
              <a:t>A Japanese form, allowing you to paint a picture with words. Has a very controlled structure. </a:t>
            </a:r>
            <a:br>
              <a:rPr lang="en-GB" sz="2700" dirty="0">
                <a:cs typeface="American Typewriter"/>
              </a:rPr>
            </a:br>
            <a:r>
              <a:rPr lang="en-GB" sz="2700" dirty="0">
                <a:cs typeface="American Typewriter"/>
              </a:rPr>
              <a:t>3 lines, made up of 5 syllables; 7 syllables; 5 </a:t>
            </a:r>
            <a:r>
              <a:rPr lang="en-GB" sz="2700" dirty="0" smtClean="0">
                <a:cs typeface="American Typewriter"/>
              </a:rPr>
              <a:t>syllables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1894113"/>
            <a:ext cx="7768866" cy="4675735"/>
          </a:xfrm>
        </p:spPr>
        <p:txBody>
          <a:bodyPr>
            <a:normAutofit fontScale="70000" lnSpcReduction="20000"/>
          </a:bodyPr>
          <a:lstStyle/>
          <a:p>
            <a:endParaRPr lang="en-GB" sz="2900" dirty="0">
              <a:cs typeface="American Typewriter"/>
            </a:endParaRPr>
          </a:p>
          <a:p>
            <a:r>
              <a:rPr lang="en-GB" sz="2900" dirty="0">
                <a:cs typeface="American Typewriter"/>
              </a:rPr>
              <a:t>Five syllables here.</a:t>
            </a:r>
          </a:p>
          <a:p>
            <a:r>
              <a:rPr lang="en-GB" sz="2900" dirty="0">
                <a:cs typeface="American Typewriter"/>
              </a:rPr>
              <a:t>Seven more syllables here.</a:t>
            </a:r>
          </a:p>
          <a:p>
            <a:r>
              <a:rPr lang="en-GB" sz="2900" dirty="0">
                <a:cs typeface="American Typewriter"/>
              </a:rPr>
              <a:t>Are you happy now?</a:t>
            </a:r>
          </a:p>
          <a:p>
            <a:endParaRPr lang="en-GB" sz="2900" dirty="0">
              <a:cs typeface="American Typewriter"/>
            </a:endParaRPr>
          </a:p>
          <a:p>
            <a:r>
              <a:rPr lang="en-GB" sz="2900" dirty="0">
                <a:cs typeface="American Typewriter"/>
              </a:rPr>
              <a:t>The moon lingers on</a:t>
            </a:r>
          </a:p>
          <a:p>
            <a:r>
              <a:rPr lang="en-GB" sz="2900" dirty="0">
                <a:cs typeface="American Typewriter"/>
              </a:rPr>
              <a:t>Lighting the frost-covered leaves</a:t>
            </a:r>
          </a:p>
          <a:p>
            <a:r>
              <a:rPr lang="en-GB" sz="2900" dirty="0">
                <a:cs typeface="American Typewriter"/>
              </a:rPr>
              <a:t>Making them sparkle</a:t>
            </a:r>
            <a:r>
              <a:rPr lang="en-GB" sz="3300" dirty="0">
                <a:cs typeface="American Typewriter"/>
              </a:rPr>
              <a:t>.</a:t>
            </a:r>
            <a:endParaRPr lang="en-GB" sz="2900" dirty="0">
              <a:cs typeface="American Typewriter"/>
            </a:endParaRPr>
          </a:p>
          <a:p>
            <a:endParaRPr lang="en-GB" sz="2900" dirty="0">
              <a:cs typeface="American Typewriter"/>
            </a:endParaRPr>
          </a:p>
          <a:p>
            <a:r>
              <a:rPr lang="en-GB" sz="2900" dirty="0">
                <a:cs typeface="American Typewriter"/>
              </a:rPr>
              <a:t>The rainbow spans the blue sky</a:t>
            </a:r>
          </a:p>
          <a:p>
            <a:r>
              <a:rPr lang="en-GB" sz="2900" dirty="0">
                <a:cs typeface="American Typewriter"/>
              </a:rPr>
              <a:t>Sun shining, giving</a:t>
            </a:r>
          </a:p>
          <a:p>
            <a:r>
              <a:rPr lang="en-GB" sz="2900" dirty="0">
                <a:cs typeface="American Typewriter"/>
              </a:rPr>
              <a:t>Beautiful colours.</a:t>
            </a:r>
            <a:endParaRPr lang="en-US" sz="2900" dirty="0"/>
          </a:p>
          <a:p>
            <a:endParaRPr lang="en-GB" dirty="0">
              <a:latin typeface="American Typewriter"/>
              <a:cs typeface="American Typewriter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0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5000" dirty="0" smtClean="0">
                <a:cs typeface="American Typewriter"/>
              </a:rPr>
              <a:t>Haikus </a:t>
            </a:r>
            <a:r>
              <a:rPr lang="en-GB" sz="5000" dirty="0" smtClean="0">
                <a:cs typeface="American Typewriter"/>
              </a:rPr>
              <a:t>en</a:t>
            </a:r>
            <a:r>
              <a:rPr lang="en-GB" sz="5000" dirty="0" smtClean="0">
                <a:cs typeface="American Typewriter"/>
              </a:rPr>
              <a:t> </a:t>
            </a:r>
            <a:r>
              <a:rPr lang="en-GB" sz="5000" dirty="0" smtClean="0">
                <a:cs typeface="American Typewriter"/>
              </a:rPr>
              <a:t>español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652" y="1741251"/>
            <a:ext cx="4480644" cy="4824919"/>
          </a:xfrm>
        </p:spPr>
        <p:txBody>
          <a:bodyPr>
            <a:noAutofit/>
          </a:bodyPr>
          <a:lstStyle/>
          <a:p>
            <a:r>
              <a:rPr lang="es-ES_tradnl" b="1" dirty="0">
                <a:cs typeface="American Typewriter"/>
              </a:rPr>
              <a:t>Mario Benedetti </a:t>
            </a:r>
            <a:r>
              <a:rPr lang="es-ES_tradnl" b="1" dirty="0" smtClean="0">
                <a:cs typeface="American Typewriter"/>
              </a:rPr>
              <a:t>(</a:t>
            </a:r>
            <a:r>
              <a:rPr lang="es-ES_tradnl" b="1" dirty="0">
                <a:cs typeface="American Typewriter"/>
              </a:rPr>
              <a:t>Uruguay, </a:t>
            </a:r>
            <a:r>
              <a:rPr lang="en-GB" b="1" dirty="0">
                <a:cs typeface="American Typewriter"/>
              </a:rPr>
              <a:t>1920-2009)</a:t>
            </a:r>
          </a:p>
          <a:p>
            <a:r>
              <a:rPr lang="es-ES_tradnl" dirty="0" smtClean="0">
                <a:cs typeface="American Typewriter"/>
              </a:rPr>
              <a:t>la mariposa</a:t>
            </a:r>
            <a:endParaRPr lang="en-GB" dirty="0" smtClean="0">
              <a:cs typeface="American Typewriter"/>
            </a:endParaRPr>
          </a:p>
          <a:p>
            <a:r>
              <a:rPr lang="es-ES_tradnl" dirty="0" smtClean="0">
                <a:cs typeface="American Typewriter"/>
              </a:rPr>
              <a:t>recordará </a:t>
            </a:r>
            <a:r>
              <a:rPr lang="es-ES_tradnl" dirty="0">
                <a:cs typeface="American Typewriter"/>
              </a:rPr>
              <a:t>por siempre</a:t>
            </a:r>
            <a:endParaRPr lang="en-GB" dirty="0">
              <a:cs typeface="American Typewriter"/>
            </a:endParaRPr>
          </a:p>
          <a:p>
            <a:r>
              <a:rPr lang="es-ES_tradnl" dirty="0">
                <a:cs typeface="American Typewriter"/>
              </a:rPr>
              <a:t>que fue gusano</a:t>
            </a:r>
            <a:endParaRPr lang="en-GB" dirty="0">
              <a:cs typeface="American Typewriter"/>
            </a:endParaRPr>
          </a:p>
          <a:p>
            <a:endParaRPr lang="en-GB" dirty="0">
              <a:cs typeface="American Typewriter"/>
            </a:endParaRPr>
          </a:p>
          <a:p>
            <a:r>
              <a:rPr lang="es-ES_tradnl" dirty="0">
                <a:cs typeface="American Typewriter"/>
              </a:rPr>
              <a:t>no quiero verte</a:t>
            </a:r>
            <a:endParaRPr lang="en-GB" dirty="0">
              <a:cs typeface="American Typewriter"/>
            </a:endParaRPr>
          </a:p>
          <a:p>
            <a:r>
              <a:rPr lang="es-ES_tradnl" dirty="0">
                <a:cs typeface="American Typewriter"/>
              </a:rPr>
              <a:t>por el resto del año</a:t>
            </a:r>
            <a:endParaRPr lang="en-GB" dirty="0">
              <a:cs typeface="American Typewriter"/>
            </a:endParaRPr>
          </a:p>
          <a:p>
            <a:r>
              <a:rPr lang="en-GB" dirty="0">
                <a:cs typeface="American Typewriter"/>
              </a:rPr>
              <a:t>o </a:t>
            </a:r>
            <a:r>
              <a:rPr lang="es-ES_tradnl" dirty="0">
                <a:cs typeface="American Typewriter"/>
              </a:rPr>
              <a:t>sea hasta el </a:t>
            </a:r>
            <a:r>
              <a:rPr lang="es-ES_tradnl" dirty="0" smtClean="0">
                <a:cs typeface="American Typewriter"/>
              </a:rPr>
              <a:t>martes</a:t>
            </a:r>
          </a:p>
          <a:p>
            <a:endParaRPr lang="es-ES_tradnl" dirty="0" smtClean="0">
              <a:cs typeface="American Typewriter"/>
            </a:endParaRPr>
          </a:p>
          <a:p>
            <a:r>
              <a:rPr lang="en-GB" sz="1800" dirty="0" smtClean="0">
                <a:hlinkClick r:id="rId2"/>
              </a:rPr>
              <a:t>Can be found at: http</a:t>
            </a:r>
            <a:r>
              <a:rPr lang="en-GB" sz="1800" dirty="0">
                <a:hlinkClick r:id="rId2"/>
              </a:rPr>
              <a:t>://adkaplan.blogspot.com/2009/06/haikus-de-mario-benedetti.html</a:t>
            </a:r>
            <a:r>
              <a:rPr lang="en-GB" sz="1800" dirty="0"/>
              <a:t> </a:t>
            </a:r>
            <a:r>
              <a:rPr lang="en-GB" sz="1800" dirty="0" smtClean="0"/>
              <a:t>(</a:t>
            </a:r>
            <a:r>
              <a:rPr lang="en-GB" sz="1800" dirty="0"/>
              <a:t>Haikus 15 and 44</a:t>
            </a:r>
            <a:r>
              <a:rPr lang="en-GB" sz="1800" dirty="0" smtClean="0"/>
              <a:t>)</a:t>
            </a:r>
            <a:endParaRPr lang="es-ES_tradnl" sz="1800" dirty="0">
              <a:cs typeface="American Typewriter"/>
            </a:endParaRPr>
          </a:p>
          <a:p>
            <a:endParaRPr lang="es-ES_tradnl" sz="2800" dirty="0" smtClean="0">
              <a:cs typeface="American Typewriter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530" y="1812941"/>
            <a:ext cx="3846444" cy="5045059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cs typeface="American Typewriter"/>
              </a:rPr>
              <a:t>Octavio Paz (Mexico, 1914-1998)</a:t>
            </a:r>
          </a:p>
          <a:p>
            <a:r>
              <a:rPr lang="es-ES_tradnl" dirty="0" smtClean="0">
                <a:cs typeface="American Typewriter"/>
              </a:rPr>
              <a:t>Hecho de aire</a:t>
            </a:r>
            <a:endParaRPr lang="en-GB" dirty="0" smtClean="0">
              <a:cs typeface="American Typewriter"/>
            </a:endParaRPr>
          </a:p>
          <a:p>
            <a:r>
              <a:rPr lang="es-ES_tradnl" dirty="0" smtClean="0">
                <a:cs typeface="American Typewriter"/>
              </a:rPr>
              <a:t>entre pinos y rocas</a:t>
            </a:r>
            <a:endParaRPr lang="en-GB" dirty="0" smtClean="0">
              <a:cs typeface="American Typewriter"/>
            </a:endParaRPr>
          </a:p>
          <a:p>
            <a:r>
              <a:rPr lang="es-ES_tradnl" dirty="0" smtClean="0">
                <a:cs typeface="American Typewriter"/>
              </a:rPr>
              <a:t>brota el poema.</a:t>
            </a:r>
          </a:p>
          <a:p>
            <a:endParaRPr lang="es-ES_tradnl" dirty="0" smtClean="0">
              <a:cs typeface="American Typewriter"/>
            </a:endParaRPr>
          </a:p>
          <a:p>
            <a:endParaRPr lang="es-ES_tradnl" dirty="0">
              <a:cs typeface="American Typewriter"/>
            </a:endParaRPr>
          </a:p>
          <a:p>
            <a:endParaRPr lang="es-ES_tradnl" dirty="0" smtClean="0">
              <a:cs typeface="American Typewriter"/>
            </a:endParaRPr>
          </a:p>
          <a:p>
            <a:pPr marL="0" indent="0">
              <a:buNone/>
            </a:pPr>
            <a:endParaRPr lang="es-ES_tradnl" dirty="0" smtClean="0">
              <a:cs typeface="American Typewriter"/>
            </a:endParaRPr>
          </a:p>
          <a:p>
            <a:pPr marL="0" indent="0">
              <a:buNone/>
            </a:pPr>
            <a:endParaRPr lang="es-ES_tradnl" dirty="0" smtClean="0">
              <a:cs typeface="American Typewriter"/>
            </a:endParaRPr>
          </a:p>
          <a:p>
            <a:pPr marL="0" indent="0">
              <a:buNone/>
            </a:pPr>
            <a:endParaRPr lang="es-ES_tradnl" dirty="0">
              <a:cs typeface="American Typewriter"/>
            </a:endParaRPr>
          </a:p>
          <a:p>
            <a:r>
              <a:rPr lang="en-GB" sz="1800" dirty="0" smtClean="0">
                <a:hlinkClick r:id="rId3"/>
              </a:rPr>
              <a:t>Can be found at: https</a:t>
            </a:r>
            <a:r>
              <a:rPr lang="en-GB" sz="1800" dirty="0">
                <a:hlinkClick r:id="rId3"/>
              </a:rPr>
              <a:t>://www.tallerdeescritores.com/ejemplos-de-haiku</a:t>
            </a:r>
            <a:endParaRPr lang="es-ES_tradnl" sz="1800" dirty="0" smtClean="0">
              <a:cs typeface="American Typewriter"/>
            </a:endParaRPr>
          </a:p>
          <a:p>
            <a:endParaRPr lang="en-GB" sz="2800" dirty="0" smtClean="0">
              <a:cs typeface="American Typewriter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6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293280"/>
          </a:xfrm>
        </p:spPr>
        <p:txBody>
          <a:bodyPr>
            <a:normAutofit/>
          </a:bodyPr>
          <a:lstStyle/>
          <a:p>
            <a:pPr algn="ctr"/>
            <a:r>
              <a:rPr lang="fr-FR" sz="5000" dirty="0">
                <a:cs typeface="American Typewriter"/>
              </a:rPr>
              <a:t>Haikus</a:t>
            </a:r>
            <a:r>
              <a:rPr lang="fr-FR" sz="5000" dirty="0">
                <a:cs typeface="American Typewriter"/>
              </a:rPr>
              <a:t> en </a:t>
            </a:r>
            <a:r>
              <a:rPr lang="fr-FR" sz="5000" dirty="0" smtClean="0">
                <a:cs typeface="American Typewriter"/>
              </a:rPr>
              <a:t>français</a:t>
            </a:r>
            <a:endParaRPr lang="en-GB" sz="5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054148"/>
              </p:ext>
            </p:extLst>
          </p:nvPr>
        </p:nvGraphicFramePr>
        <p:xfrm>
          <a:off x="768350" y="2286000"/>
          <a:ext cx="7289799" cy="371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9933">
                  <a:extLst>
                    <a:ext uri="{9D8B030D-6E8A-4147-A177-3AD203B41FA5}">
                      <a16:colId xmlns:a16="http://schemas.microsoft.com/office/drawing/2014/main" val="2795322182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3725912694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2528548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>
                          <a:latin typeface="+mn-lt"/>
                        </a:rPr>
                        <a:t>Jean Paulhan </a:t>
                      </a:r>
                    </a:p>
                    <a:p>
                      <a:r>
                        <a:rPr lang="en-GB" sz="1800" b="1" dirty="0" smtClean="0">
                          <a:latin typeface="+mn-lt"/>
                        </a:rPr>
                        <a:t>(1884- 1968)</a:t>
                      </a:r>
                      <a:endParaRPr lang="en-GB" sz="1800" b="1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Tachibana Hokushi (1665 – 1718) 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Ozaki Hosai</a:t>
                      </a: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(1885 – 1926)</a:t>
                      </a:r>
                      <a:endParaRPr lang="en-GB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Bashô (1644 – 1694)</a:t>
                      </a:r>
                      <a:endParaRPr lang="en-GB" sz="18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937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La rivière coule nue</a:t>
                      </a:r>
                      <a:endParaRPr lang="en-GB" sz="1600" dirty="0" smtClean="0">
                        <a:latin typeface="+mn-lt"/>
                        <a:cs typeface="American Typewriter"/>
                      </a:endParaRPr>
                    </a:p>
                    <a:p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Les jeunes arbres vont vivre</a:t>
                      </a:r>
                      <a:endParaRPr lang="en-GB" sz="1600" dirty="0" smtClean="0">
                        <a:latin typeface="+mn-lt"/>
                        <a:cs typeface="American Typewriter"/>
                      </a:endParaRPr>
                    </a:p>
                    <a:p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Dans les bois</a:t>
                      </a:r>
                    </a:p>
                    <a:p>
                      <a:endParaRPr lang="en-GB" sz="1600" dirty="0" smtClean="0">
                        <a:latin typeface="+mn-lt"/>
                      </a:endParaRPr>
                    </a:p>
                    <a:p>
                      <a:endParaRPr lang="en-GB" sz="1600" dirty="0" smtClean="0">
                        <a:latin typeface="+mn-lt"/>
                      </a:endParaRPr>
                    </a:p>
                    <a:p>
                      <a:r>
                        <a:rPr lang="en-GB" sz="1600" dirty="0" smtClean="0">
                          <a:latin typeface="+mn-lt"/>
                        </a:rPr>
                        <a:t>Can be found at: </a:t>
                      </a:r>
                      <a:r>
                        <a:rPr lang="en-GB" sz="1600" dirty="0" smtClean="0">
                          <a:hlinkClick r:id="rId2"/>
                        </a:rPr>
                        <a:t>http://poetia.fr/haiku/la-riviere-coule-nue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Parfois, j’écris </a:t>
                      </a:r>
                      <a:br>
                        <a:rPr lang="fr-FR" sz="1600" dirty="0" smtClean="0">
                          <a:latin typeface="+mn-lt"/>
                          <a:cs typeface="American Typewriter"/>
                        </a:rPr>
                      </a:br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Parfois j’efface tout </a:t>
                      </a:r>
                      <a:br>
                        <a:rPr lang="fr-FR" sz="1600" dirty="0" smtClean="0">
                          <a:latin typeface="+mn-lt"/>
                          <a:cs typeface="American Typewriter"/>
                        </a:rPr>
                      </a:br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Ainsi, des fleurs de pavot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+mn-lt"/>
                        <a:cs typeface="American Typewrit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>
                        <a:latin typeface="+mn-lt"/>
                        <a:cs typeface="American Typewrit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Fleurs</a:t>
                      </a:r>
                      <a:r>
                        <a:rPr lang="fr-FR" sz="1600" baseline="0" dirty="0" smtClean="0">
                          <a:latin typeface="+mn-lt"/>
                          <a:cs typeface="American Typewriter"/>
                        </a:rPr>
                        <a:t> de pavot = </a:t>
                      </a:r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poppies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+mn-lt"/>
                          <a:cs typeface="American Typewriter"/>
                        </a:rPr>
                        <a:t>Déjà quatre heures</a:t>
                      </a:r>
                    </a:p>
                    <a:p>
                      <a:r>
                        <a:rPr lang="fr-FR" sz="1600" dirty="0" smtClean="0">
                          <a:latin typeface="+mn-lt"/>
                          <a:cs typeface="American Typewriter"/>
                        </a:rPr>
                        <a:t>Je me suis levé neuf fois</a:t>
                      </a:r>
                      <a:endParaRPr lang="en-GB" sz="1600" dirty="0" smtClean="0">
                        <a:latin typeface="+mn-lt"/>
                        <a:cs typeface="American Typewriter"/>
                      </a:endParaRPr>
                    </a:p>
                    <a:p>
                      <a:r>
                        <a:rPr lang="en-GB" sz="1600" dirty="0" smtClean="0">
                          <a:latin typeface="+mn-lt"/>
                          <a:cs typeface="American Typewriter"/>
                        </a:rPr>
                        <a:t>Pour admirer la lune.</a:t>
                      </a:r>
                    </a:p>
                    <a:p>
                      <a:endParaRPr lang="en-GB" sz="1600" dirty="0" smtClean="0">
                        <a:latin typeface="+mn-lt"/>
                        <a:cs typeface="American Typewrit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+mn-lt"/>
                          <a:cs typeface="American Typewriter"/>
                        </a:rPr>
                        <a:t>[the lines in this haiku</a:t>
                      </a:r>
                      <a:r>
                        <a:rPr lang="en-GB" sz="1600" baseline="0" dirty="0" smtClean="0">
                          <a:latin typeface="+mn-lt"/>
                          <a:cs typeface="American Typewriter"/>
                        </a:rPr>
                        <a:t> </a:t>
                      </a:r>
                      <a:r>
                        <a:rPr lang="en-GB" sz="1600" dirty="0" smtClean="0">
                          <a:latin typeface="+mn-lt"/>
                          <a:cs typeface="American Typewriter"/>
                        </a:rPr>
                        <a:t>don’t divide up so evenly – but just see it as a sequence of 17 syllables]</a:t>
                      </a:r>
                    </a:p>
                    <a:p>
                      <a:endParaRPr lang="en-GB" sz="1600" dirty="0" smtClean="0">
                        <a:latin typeface="+mn-lt"/>
                        <a:cs typeface="American Typewriter"/>
                      </a:endParaRPr>
                    </a:p>
                    <a:p>
                      <a:endParaRPr lang="en-GB" sz="16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1256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20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5000" b="1" dirty="0">
                <a:cs typeface="American Typewriter"/>
              </a:rPr>
              <a:t>Translating</a:t>
            </a:r>
            <a:r>
              <a:rPr lang="fr-FR" sz="5000" b="1" dirty="0">
                <a:cs typeface="American Typewriter"/>
              </a:rPr>
              <a:t> </a:t>
            </a:r>
            <a:r>
              <a:rPr lang="fr-FR" sz="5000" b="1" dirty="0">
                <a:cs typeface="American Typewriter"/>
              </a:rPr>
              <a:t>haikus</a:t>
            </a:r>
            <a:r>
              <a:rPr lang="fr-FR" sz="5000" b="1" dirty="0">
                <a:cs typeface="American Typewriter"/>
              </a:rPr>
              <a:t>:</a:t>
            </a:r>
            <a:br>
              <a:rPr lang="fr-FR" sz="5000" b="1" dirty="0">
                <a:cs typeface="American Typewriter"/>
              </a:rPr>
            </a:br>
            <a:r>
              <a:rPr lang="fr-FR" sz="3200" b="1" dirty="0">
                <a:cs typeface="American Typewriter"/>
              </a:rPr>
              <a:t>Can </a:t>
            </a:r>
            <a:r>
              <a:rPr lang="fr-FR" sz="3200" b="1" dirty="0">
                <a:cs typeface="American Typewriter"/>
              </a:rPr>
              <a:t>you</a:t>
            </a:r>
            <a:r>
              <a:rPr lang="fr-FR" sz="3200" b="1" dirty="0">
                <a:cs typeface="American Typewriter"/>
              </a:rPr>
              <a:t> </a:t>
            </a:r>
            <a:r>
              <a:rPr lang="fr-FR" sz="3200" b="1" dirty="0">
                <a:cs typeface="American Typewriter"/>
              </a:rPr>
              <a:t>keep</a:t>
            </a:r>
            <a:r>
              <a:rPr lang="fr-FR" sz="3200" b="1" dirty="0">
                <a:cs typeface="American Typewriter"/>
              </a:rPr>
              <a:t> the </a:t>
            </a:r>
            <a:r>
              <a:rPr lang="fr-FR" sz="3200" b="1" dirty="0">
                <a:cs typeface="American Typewriter"/>
              </a:rPr>
              <a:t>form</a:t>
            </a:r>
            <a:r>
              <a:rPr lang="fr-FR" sz="3200" b="1" dirty="0">
                <a:cs typeface="American Typewriter"/>
              </a:rPr>
              <a:t> </a:t>
            </a:r>
            <a:r>
              <a:rPr lang="fr-FR" sz="3200" b="1" dirty="0" smtClean="0">
                <a:cs typeface="American Typewriter"/>
              </a:rPr>
              <a:t/>
            </a:r>
            <a:br>
              <a:rPr lang="fr-FR" sz="3200" b="1" dirty="0" smtClean="0">
                <a:cs typeface="American Typewriter"/>
              </a:rPr>
            </a:br>
            <a:r>
              <a:rPr lang="fr-FR" sz="3200" b="1" dirty="0" smtClean="0">
                <a:cs typeface="American Typewriter"/>
              </a:rPr>
              <a:t>as </a:t>
            </a:r>
            <a:r>
              <a:rPr lang="fr-FR" sz="3200" b="1" dirty="0">
                <a:cs typeface="American Typewriter"/>
              </a:rPr>
              <a:t>well</a:t>
            </a:r>
            <a:r>
              <a:rPr lang="fr-FR" sz="3200" b="1" dirty="0">
                <a:cs typeface="American Typewriter"/>
              </a:rPr>
              <a:t> as the </a:t>
            </a:r>
            <a:r>
              <a:rPr lang="fr-FR" sz="3200" b="1" dirty="0">
                <a:cs typeface="American Typewriter"/>
              </a:rPr>
              <a:t>sense</a:t>
            </a:r>
            <a:r>
              <a:rPr lang="fr-FR" sz="3200" b="1" dirty="0">
                <a:cs typeface="American Typewriter"/>
              </a:rPr>
              <a:t>? 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898241"/>
              </p:ext>
            </p:extLst>
          </p:nvPr>
        </p:nvGraphicFramePr>
        <p:xfrm>
          <a:off x="768350" y="2286000"/>
          <a:ext cx="7289800" cy="3535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4900">
                  <a:extLst>
                    <a:ext uri="{9D8B030D-6E8A-4147-A177-3AD203B41FA5}">
                      <a16:colId xmlns:a16="http://schemas.microsoft.com/office/drawing/2014/main" val="2422581494"/>
                    </a:ext>
                  </a:extLst>
                </a:gridCol>
                <a:gridCol w="3644900">
                  <a:extLst>
                    <a:ext uri="{9D8B030D-6E8A-4147-A177-3AD203B41FA5}">
                      <a16:colId xmlns:a16="http://schemas.microsoft.com/office/drawing/2014/main" val="1645535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Un nouveau printemps </a:t>
                      </a:r>
                    </a:p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Coule le flot de la vie</a:t>
                      </a:r>
                    </a:p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Un nouvel espoir </a:t>
                      </a:r>
                    </a:p>
                    <a:p>
                      <a:endParaRPr lang="fr-FR" sz="2000" dirty="0" smtClean="0">
                        <a:latin typeface="+mn-lt"/>
                        <a:cs typeface="American Typewriter"/>
                      </a:endParaRPr>
                    </a:p>
                    <a:p>
                      <a:r>
                        <a:rPr lang="fr-FR" sz="2000" b="1" dirty="0" smtClean="0">
                          <a:latin typeface="+mn-lt"/>
                        </a:rPr>
                        <a:t>(Didier Hallépée)</a:t>
                      </a:r>
                    </a:p>
                    <a:p>
                      <a:endParaRPr lang="en-GB" sz="20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Spring is waking up</a:t>
                      </a:r>
                      <a:endParaRPr lang="en-GB" sz="2000" dirty="0" smtClean="0">
                        <a:latin typeface="+mn-lt"/>
                        <a:cs typeface="American Typewrit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Life flow is running down</a:t>
                      </a:r>
                      <a:endParaRPr lang="en-GB" sz="2000" dirty="0" smtClean="0">
                        <a:latin typeface="+mn-lt"/>
                        <a:cs typeface="American Typewrite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New hope is coming </a:t>
                      </a:r>
                    </a:p>
                    <a:p>
                      <a:endParaRPr lang="en-GB" sz="20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7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pasan misiles</a:t>
                      </a:r>
                    </a:p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ahítos de barbarie</a:t>
                      </a:r>
                    </a:p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globalizados	</a:t>
                      </a:r>
                    </a:p>
                    <a:p>
                      <a:endParaRPr lang="fr-FR" sz="2000" dirty="0" smtClean="0">
                        <a:latin typeface="+mn-lt"/>
                        <a:cs typeface="American Typewriter"/>
                      </a:endParaRPr>
                    </a:p>
                    <a:p>
                      <a:r>
                        <a:rPr lang="fr-FR" sz="2000" b="1" dirty="0" smtClean="0">
                          <a:latin typeface="+mn-lt"/>
                        </a:rPr>
                        <a:t>(Mario Benedetti 1920-2009)</a:t>
                      </a:r>
                      <a:endParaRPr lang="en-GB" sz="2000" b="1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globalised missiles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stuffed full of barbarism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+mn-lt"/>
                          <a:cs typeface="American Typewriter"/>
                        </a:rPr>
                        <a:t>are passing us by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7050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531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Acrostic poems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Teacher to insert Acrostic poems (x2) which are available at: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https</a:t>
            </a:r>
            <a:r>
              <a:rPr lang="en-GB" dirty="0"/>
              <a:t>://mrswattclassroom.weebly.com/acrostic-poem.html</a:t>
            </a:r>
          </a:p>
        </p:txBody>
      </p:sp>
    </p:spTree>
    <p:extLst>
      <p:ext uri="{BB962C8B-B14F-4D97-AF65-F5344CB8AC3E}">
        <p14:creationId xmlns:p14="http://schemas.microsoft.com/office/powerpoint/2010/main" val="1777071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347</TotalTime>
  <Words>808</Words>
  <Application>Microsoft Office PowerPoint</Application>
  <PresentationFormat>On-screen Show (4:3)</PresentationFormat>
  <Paragraphs>187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American Typewriter</vt:lpstr>
      <vt:lpstr>Arial</vt:lpstr>
      <vt:lpstr>Times New Roman</vt:lpstr>
      <vt:lpstr>Tw Cen MT</vt:lpstr>
      <vt:lpstr>Tw Cen MT Condensed</vt:lpstr>
      <vt:lpstr>Wingdings 3</vt:lpstr>
      <vt:lpstr>Integral</vt:lpstr>
      <vt:lpstr>PowerPoint Presentation</vt:lpstr>
      <vt:lpstr>Cinquains</vt:lpstr>
      <vt:lpstr>Example 1:</vt:lpstr>
      <vt:lpstr>Example 2:</vt:lpstr>
      <vt:lpstr>HAIKU A Japanese form, allowing you to paint a picture with words. Has a very controlled structure.  3 lines, made up of 5 syllables; 7 syllables; 5 syllables</vt:lpstr>
      <vt:lpstr>Haikus en español</vt:lpstr>
      <vt:lpstr>Haikus en français</vt:lpstr>
      <vt:lpstr>Translating haikus: Can you keep the form  as well as the sense? </vt:lpstr>
      <vt:lpstr>Acrostic poems</vt:lpstr>
      <vt:lpstr>Combining your  languages creatively</vt:lpstr>
      <vt:lpstr>Multilingual cinquain: Example</vt:lpstr>
      <vt:lpstr>Multilingual haikus: examples</vt:lpstr>
      <vt:lpstr>Multilingual acrostic: example</vt:lpstr>
      <vt:lpstr>Creative writing</vt:lpstr>
      <vt:lpstr>PowerPoint Presentation</vt:lpstr>
      <vt:lpstr>BENJAMIN zephaniah</vt:lpstr>
      <vt:lpstr>The british</vt:lpstr>
      <vt:lpstr>Edward Kamau Braithwaite</vt:lpstr>
      <vt:lpstr>The Awakening </vt:lpstr>
      <vt:lpstr>Daljit Nagra</vt:lpstr>
      <vt:lpstr>Rapinder Slips into Tongue </vt:lpstr>
    </vt:vector>
  </TitlesOfParts>
  <Company>The Queen's College,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Multilingualism</dc:title>
  <dc:creator>Laura Lonsdale</dc:creator>
  <cp:lastModifiedBy>Windows User</cp:lastModifiedBy>
  <cp:revision>63</cp:revision>
  <dcterms:created xsi:type="dcterms:W3CDTF">2017-06-07T13:39:11Z</dcterms:created>
  <dcterms:modified xsi:type="dcterms:W3CDTF">2020-02-11T12:30:02Z</dcterms:modified>
</cp:coreProperties>
</file>