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6"/>
  </p:notesMasterIdLst>
  <p:sldIdLst>
    <p:sldId id="280" r:id="rId2"/>
    <p:sldId id="287" r:id="rId3"/>
    <p:sldId id="274" r:id="rId4"/>
    <p:sldId id="273" r:id="rId5"/>
    <p:sldId id="281" r:id="rId6"/>
    <p:sldId id="259" r:id="rId7"/>
    <p:sldId id="262" r:id="rId8"/>
    <p:sldId id="282" r:id="rId9"/>
    <p:sldId id="289" r:id="rId10"/>
    <p:sldId id="263" r:id="rId11"/>
    <p:sldId id="286" r:id="rId12"/>
    <p:sldId id="283" r:id="rId13"/>
    <p:sldId id="285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72" y="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A20F1-A830-F649-8FF7-CF1B8F25CFA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F8872-22EB-F441-8D37-2B0943E4B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5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 now has more Spanish speakers than Spain – only Mexico has more; US has 41 million native speakers plus 11 million who are bilingual; New Mexico, California, Texas and Arizona have highest concentrations; effect of migration though also the case that many of these southern areas were part of Mexico until Mexican-American war of 1840s. Florida, in the south-east, also has a high concentration of Spanish speakers, many of them from the Caribbean, including Cuba, where Pérez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Firmat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born.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8872-22EB-F441-8D37-2B0943E4BA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12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does the poet play with sound in this poem? [alliteration on m; visual and aural similarity of much, mush, mash, mucho,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emphasising similar appearance of words with different meanings in two languages but also highlighting pronunciation of vowel and consonant sounds in English and Spanish].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does the poet play on the meaning of words within one language? [too much: more than enough/ more than I can handle; mi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vida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my life/ my darling]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does he play on the meaning of words between two languages? [by bringing together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 much with mash/mush he associates mixture and confusion with plenty and excess,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he depicts bilingual experience as rich and full]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8872-22EB-F441-8D37-2B0943E4BA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31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does the poet play on the word ‘son’ in the two poems? [association with ‘song’ in the first, and with the English word ‘son,’ among other meanings, in the second. What do you think is significant about these associations?]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you think of the way the poet positions and organises words in these poems? [splitting of words in the first poem, particularly highlighting son/g and cha-cha-charged, literally bringing the sound or music of Cuban Spanish into English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do you think the poet asks the question, ‘Is he?’ at the end of the second poem? [his bilingualism makes him feels different from his father]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8872-22EB-F441-8D37-2B0943E4BA8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4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01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1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09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2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61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2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81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8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6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26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E80666-FB37-4B36-9149-507F3B0178E3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14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motionmagazine.com/alur3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lchetron.com/Gustavo-P%C3%A9rez-Firma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sehero.com/file/p5u8jmf/Where-can-Spanglish-be-found-Literary-works-films-TV-series-and-commercial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EGMxMmWSVM" TargetMode="External"/><Relationship Id="rId2" Type="http://schemas.openxmlformats.org/officeDocument/2006/relationships/hyperlink" Target="https://youtu.be/raRqgKqIM3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mazon.co.uk/BUENA-VISTA-SOCIAL-Buena-Social/dp/B00000B5LO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Reading: </a:t>
            </a:r>
            <a:r>
              <a:rPr lang="en-GB" b="1" dirty="0" err="1" smtClean="0"/>
              <a:t>SpanisH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768096" y="1610701"/>
            <a:ext cx="7603958" cy="4965700"/>
            <a:chOff x="2302042" y="946150"/>
            <a:chExt cx="7603958" cy="49657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95"/>
            <a:stretch/>
          </p:blipFill>
          <p:spPr>
            <a:xfrm>
              <a:off x="2302042" y="946150"/>
              <a:ext cx="7603958" cy="4965700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>
            <a:xfrm>
              <a:off x="7401425" y="3381375"/>
              <a:ext cx="2237875" cy="22554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4273" y="4149266"/>
              <a:ext cx="1971677" cy="7547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6446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8800" y="914401"/>
            <a:ext cx="7010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Discuss: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How </a:t>
            </a:r>
            <a:r>
              <a:rPr lang="en-GB" sz="2800" dirty="0"/>
              <a:t>does the poet play on the word ‘son’ in the two poems? 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What do you think of the way the poet positions and organises words in these poems? 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Why do you think the poet asks the question, ‘Is he?’ </a:t>
            </a:r>
            <a:r>
              <a:rPr lang="en-GB" sz="2800" dirty="0" smtClean="0"/>
              <a:t>at the end of the second poem?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616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5000" dirty="0" err="1" smtClean="0"/>
              <a:t>Alurista</a:t>
            </a:r>
            <a:r>
              <a:rPr lang="en-GB" sz="5000" dirty="0" smtClean="0"/>
              <a:t> (B. 1947)</a:t>
            </a:r>
            <a:br>
              <a:rPr lang="en-GB" sz="5000" dirty="0" smtClean="0"/>
            </a:br>
            <a:r>
              <a:rPr lang="en-GB" sz="3600" dirty="0"/>
              <a:t>(</a:t>
            </a:r>
            <a:r>
              <a:rPr lang="en-GB" sz="3600" dirty="0" smtClean="0"/>
              <a:t>Alberto </a:t>
            </a:r>
            <a:r>
              <a:rPr lang="en-GB" sz="3600" dirty="0" err="1"/>
              <a:t>Baltazar</a:t>
            </a:r>
            <a:r>
              <a:rPr lang="en-GB" sz="3600" dirty="0"/>
              <a:t> </a:t>
            </a:r>
            <a:r>
              <a:rPr lang="en-GB" sz="3600" dirty="0" err="1"/>
              <a:t>Urista</a:t>
            </a:r>
            <a:r>
              <a:rPr lang="en-GB" sz="3600" dirty="0"/>
              <a:t> </a:t>
            </a:r>
            <a:r>
              <a:rPr lang="en-GB" sz="3600" dirty="0" smtClean="0"/>
              <a:t>Heredia)</a:t>
            </a:r>
            <a:endParaRPr lang="en-GB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50" y="2487612"/>
            <a:ext cx="4876800" cy="3619500"/>
          </a:xfrm>
        </p:spPr>
      </p:pic>
      <p:sp>
        <p:nvSpPr>
          <p:cNvPr id="5" name="TextBox 4"/>
          <p:cNvSpPr txBox="1"/>
          <p:nvPr/>
        </p:nvSpPr>
        <p:spPr>
          <a:xfrm>
            <a:off x="437745" y="6356003"/>
            <a:ext cx="7033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Andrew </a:t>
            </a:r>
            <a:r>
              <a:rPr lang="en-GB" sz="1400" dirty="0" err="1"/>
              <a:t>Parodi</a:t>
            </a:r>
            <a:r>
              <a:rPr lang="en-GB" sz="1400" dirty="0"/>
              <a:t> at </a:t>
            </a:r>
            <a:r>
              <a:rPr lang="en-GB" sz="1400" dirty="0" err="1"/>
              <a:t>en.wikipedia</a:t>
            </a:r>
            <a:r>
              <a:rPr lang="en-GB" sz="1400" dirty="0"/>
              <a:t> [CC BY-SA (http://creativecommons.org/licenses/by-sa/3.0/)]</a:t>
            </a:r>
          </a:p>
        </p:txBody>
      </p:sp>
    </p:spTree>
    <p:extLst>
      <p:ext uri="{BB962C8B-B14F-4D97-AF65-F5344CB8AC3E}">
        <p14:creationId xmlns:p14="http://schemas.microsoft.com/office/powerpoint/2010/main" val="4243560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000" dirty="0" smtClean="0"/>
              <a:t>Ink </a:t>
            </a:r>
            <a:r>
              <a:rPr lang="en-GB" sz="5000" dirty="0"/>
              <a:t>(Pa' </a:t>
            </a:r>
            <a:r>
              <a:rPr lang="en-GB" sz="5000" dirty="0" err="1"/>
              <a:t>Ixel</a:t>
            </a:r>
            <a:r>
              <a:rPr lang="en-GB" sz="5000" dirty="0"/>
              <a:t>), by </a:t>
            </a:r>
            <a:r>
              <a:rPr lang="en-GB" sz="5000" dirty="0" err="1" smtClean="0"/>
              <a:t>Alurista</a:t>
            </a:r>
            <a:endParaRPr lang="en-GB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000" b="1" dirty="0"/>
              <a:t> </a:t>
            </a:r>
            <a:r>
              <a:rPr lang="en-GB" sz="3000" dirty="0" smtClean="0"/>
              <a:t>Teacher </a:t>
            </a:r>
            <a:r>
              <a:rPr lang="en-GB" sz="3000" dirty="0"/>
              <a:t>to insert poem here. Can be found at: </a:t>
            </a:r>
            <a:r>
              <a:rPr lang="en-GB" sz="3000" u="sng" dirty="0">
                <a:hlinkClick r:id="rId2"/>
              </a:rPr>
              <a:t>http://www.inmotionmagazine.com/alur3.html</a:t>
            </a:r>
            <a:r>
              <a:rPr lang="en-GB" sz="3000" b="1" dirty="0"/>
              <a:t/>
            </a:r>
            <a:br>
              <a:rPr lang="en-GB" sz="3000" b="1" dirty="0"/>
            </a:br>
            <a:endParaRPr lang="en-GB" sz="3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453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000" dirty="0"/>
              <a:t>Cecilia Vicuña (b. 1947) </a:t>
            </a:r>
            <a:endParaRPr lang="en-GB" sz="5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207" y="2084831"/>
            <a:ext cx="5398716" cy="40490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0737" y="6325226"/>
            <a:ext cx="5591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Cecilia Vicuna [CC BY (https://creativecommons.org/licenses/by/4.0)]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56052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000" dirty="0" smtClean="0"/>
              <a:t>‘INSTAN’, by </a:t>
            </a:r>
            <a:r>
              <a:rPr lang="en-US" sz="5000" dirty="0" smtClean="0"/>
              <a:t>Cecilia Vicuña </a:t>
            </a:r>
            <a:endParaRPr lang="en-GB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Teacher to insert poem here. Can be found in </a:t>
            </a:r>
            <a:r>
              <a:rPr lang="en-GB" i="1" dirty="0" err="1" smtClean="0"/>
              <a:t>Instan</a:t>
            </a:r>
            <a:r>
              <a:rPr lang="en-GB" i="1" dirty="0" smtClean="0"/>
              <a:t>, </a:t>
            </a:r>
            <a:r>
              <a:rPr lang="en-US" dirty="0"/>
              <a:t>Cecilia </a:t>
            </a:r>
            <a:r>
              <a:rPr lang="en-US" dirty="0" smtClean="0"/>
              <a:t>Vicuña.</a:t>
            </a:r>
            <a:r>
              <a:rPr lang="en-US" b="1" dirty="0" smtClean="0"/>
              <a:t> </a:t>
            </a:r>
            <a:endParaRPr lang="en-GB" dirty="0"/>
          </a:p>
          <a:p>
            <a:r>
              <a:rPr lang="en-GB" dirty="0"/>
              <a:t>Published by </a:t>
            </a:r>
            <a:r>
              <a:rPr lang="en-GB" dirty="0" smtClean="0"/>
              <a:t>Kelsey Street Press (2002)</a:t>
            </a:r>
            <a:endParaRPr lang="en-GB" dirty="0"/>
          </a:p>
          <a:p>
            <a:r>
              <a:rPr lang="en-GB" b="1" dirty="0"/>
              <a:t>ISBN-13:</a:t>
            </a:r>
            <a:r>
              <a:rPr lang="en-GB" dirty="0"/>
              <a:t> </a:t>
            </a:r>
            <a:r>
              <a:rPr lang="en-GB" dirty="0" smtClean="0"/>
              <a:t>978-0932716507</a:t>
            </a:r>
          </a:p>
          <a:p>
            <a:endParaRPr lang="en-GB" dirty="0"/>
          </a:p>
          <a:p>
            <a:r>
              <a:rPr lang="en-GB" dirty="0" smtClean="0"/>
              <a:t>Three excerpts from ‘</a:t>
            </a:r>
            <a:r>
              <a:rPr lang="en-GB" dirty="0" err="1" smtClean="0"/>
              <a:t>Instan</a:t>
            </a:r>
            <a:r>
              <a:rPr lang="en-GB" dirty="0" smtClean="0"/>
              <a:t>’, a </a:t>
            </a:r>
            <a:r>
              <a:rPr lang="en-US" dirty="0"/>
              <a:t>poem that mixes Spanish, English and some </a:t>
            </a:r>
            <a:r>
              <a:rPr lang="en-US" dirty="0" smtClean="0"/>
              <a:t>Quechua.</a:t>
            </a:r>
            <a:endParaRPr lang="en-US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44044" y="4946200"/>
            <a:ext cx="25747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alba saliva</a:t>
            </a:r>
          </a:p>
          <a:p>
            <a:r>
              <a:rPr lang="en-GB" dirty="0"/>
              <a:t>el </a:t>
            </a:r>
            <a:r>
              <a:rPr lang="en-GB" dirty="0" err="1" smtClean="0"/>
              <a:t>instan</a:t>
            </a:r>
            <a:r>
              <a:rPr lang="en-GB" dirty="0" smtClean="0"/>
              <a:t>…</a:t>
            </a: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dirty="0" smtClean="0"/>
              <a:t>…mother</a:t>
            </a:r>
            <a:endParaRPr lang="en-GB" dirty="0"/>
          </a:p>
          <a:p>
            <a:r>
              <a:rPr lang="en-GB" dirty="0"/>
              <a:t>of time</a:t>
            </a:r>
          </a:p>
        </p:txBody>
      </p:sp>
      <p:sp>
        <p:nvSpPr>
          <p:cNvPr id="5" name="Rectangle 4"/>
          <p:cNvSpPr/>
          <p:nvPr/>
        </p:nvSpPr>
        <p:spPr>
          <a:xfrm>
            <a:off x="2470825" y="4946200"/>
            <a:ext cx="20273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el sign</a:t>
            </a:r>
          </a:p>
          <a:p>
            <a:r>
              <a:rPr lang="en-GB" dirty="0"/>
              <a:t> </a:t>
            </a:r>
            <a:r>
              <a:rPr lang="en-GB" dirty="0" smtClean="0"/>
              <a:t>        o…</a:t>
            </a:r>
            <a:endParaRPr lang="en-GB" dirty="0"/>
          </a:p>
          <a:p>
            <a:r>
              <a:rPr lang="en-GB" dirty="0"/>
              <a:t> </a:t>
            </a:r>
            <a:endParaRPr lang="en-GB" dirty="0" smtClean="0"/>
          </a:p>
          <a:p>
            <a:r>
              <a:rPr lang="en-GB" dirty="0" smtClean="0"/>
              <a:t>…</a:t>
            </a:r>
            <a:r>
              <a:rPr lang="en-GB" dirty="0" err="1" smtClean="0"/>
              <a:t>corazón</a:t>
            </a:r>
            <a:endParaRPr lang="en-GB" dirty="0"/>
          </a:p>
          <a:p>
            <a:r>
              <a:rPr lang="en-GB" dirty="0"/>
              <a:t>del </a:t>
            </a:r>
            <a:r>
              <a:rPr lang="en-GB" dirty="0" err="1" smtClean="0"/>
              <a:t>aquí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498187" y="4802361"/>
            <a:ext cx="19924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why </a:t>
            </a:r>
            <a:r>
              <a:rPr lang="en-GB" dirty="0"/>
              <a:t>are</a:t>
            </a:r>
          </a:p>
          <a:p>
            <a:r>
              <a:rPr lang="en-GB" dirty="0"/>
              <a:t>we here</a:t>
            </a:r>
            <a:r>
              <a:rPr lang="en-GB" dirty="0" smtClean="0"/>
              <a:t>?...</a:t>
            </a: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dirty="0" smtClean="0"/>
              <a:t>…changing</a:t>
            </a:r>
            <a:endParaRPr lang="en-GB" dirty="0"/>
          </a:p>
          <a:p>
            <a:r>
              <a:rPr lang="en-GB" dirty="0"/>
              <a:t>the heart </a:t>
            </a:r>
          </a:p>
          <a:p>
            <a:r>
              <a:rPr lang="en-GB" dirty="0"/>
              <a:t>of the ear</a:t>
            </a:r>
          </a:p>
          <a:p>
            <a:r>
              <a:rPr lang="en-GB" dirty="0"/>
              <a:t>	</a:t>
            </a:r>
            <a:r>
              <a:rPr lang="en-GB" dirty="0" err="1" smtClean="0"/>
              <a:t>th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490654" y="4946200"/>
            <a:ext cx="2539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/>
              <a:t>latus</a:t>
            </a:r>
            <a:r>
              <a:rPr lang="en-GB" dirty="0" smtClean="0"/>
              <a:t> </a:t>
            </a:r>
            <a:r>
              <a:rPr lang="en-GB" dirty="0"/>
              <a:t>del</a:t>
            </a:r>
          </a:p>
          <a:p>
            <a:r>
              <a:rPr lang="en-GB" dirty="0" err="1"/>
              <a:t>llevo</a:t>
            </a:r>
            <a:r>
              <a:rPr lang="en-GB" dirty="0"/>
              <a:t> </a:t>
            </a:r>
            <a:r>
              <a:rPr lang="en-GB" dirty="0" err="1" smtClean="0"/>
              <a:t>llevo</a:t>
            </a:r>
            <a:r>
              <a:rPr lang="en-GB" dirty="0" smtClean="0"/>
              <a:t>…</a:t>
            </a:r>
            <a:endParaRPr lang="en-GB" dirty="0"/>
          </a:p>
          <a:p>
            <a:r>
              <a:rPr lang="en-GB" dirty="0"/>
              <a:t>  </a:t>
            </a:r>
          </a:p>
          <a:p>
            <a:r>
              <a:rPr lang="en-GB" dirty="0" smtClean="0"/>
              <a:t>…la </a:t>
            </a:r>
            <a:r>
              <a:rPr lang="en-GB" dirty="0" err="1"/>
              <a:t>justicia</a:t>
            </a:r>
            <a:endParaRPr lang="en-GB" dirty="0"/>
          </a:p>
          <a:p>
            <a:r>
              <a:rPr lang="en-GB" dirty="0"/>
              <a:t>de la </a:t>
            </a:r>
            <a:r>
              <a:rPr lang="en-GB" dirty="0" err="1"/>
              <a:t>relación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57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000" dirty="0"/>
              <a:t>Gustavo Pérez </a:t>
            </a:r>
            <a:r>
              <a:rPr lang="en-US" sz="5000" dirty="0" err="1" smtClean="0"/>
              <a:t>Firmat</a:t>
            </a:r>
            <a:r>
              <a:rPr lang="en-US" sz="5000" dirty="0" smtClean="0"/>
              <a:t> </a:t>
            </a:r>
            <a:br>
              <a:rPr lang="en-US" sz="5000" dirty="0" smtClean="0"/>
            </a:br>
            <a:r>
              <a:rPr lang="en-US" sz="5000" dirty="0" smtClean="0"/>
              <a:t>(b. 1949)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Teacher to insert image.</a:t>
            </a:r>
          </a:p>
          <a:p>
            <a:r>
              <a:rPr lang="en-GB" sz="2800" dirty="0" smtClean="0"/>
              <a:t>Image available at: </a:t>
            </a:r>
            <a:r>
              <a:rPr lang="en-GB" sz="2800" dirty="0">
                <a:hlinkClick r:id="rId2"/>
              </a:rPr>
              <a:t>https://alchetron.com/Gustavo-P%C3%A9rez-Firmat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2397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1200" y="1955800"/>
            <a:ext cx="7848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“What I like best… in prose or poetry, is </a:t>
            </a:r>
            <a:r>
              <a:rPr lang="en-GB" sz="2800" dirty="0" err="1"/>
              <a:t>interlingualism</a:t>
            </a:r>
            <a:r>
              <a:rPr lang="en-GB" sz="2800" dirty="0"/>
              <a:t>, where I can take advantage of the happy accidents that occur when my two languages bump into each other</a:t>
            </a:r>
            <a:r>
              <a:rPr lang="en-GB" sz="2800" dirty="0" smtClean="0"/>
              <a:t>.” (</a:t>
            </a:r>
            <a:r>
              <a:rPr lang="en-US" sz="2800" dirty="0"/>
              <a:t>Gustavo Pérez </a:t>
            </a:r>
            <a:r>
              <a:rPr lang="en-US" sz="2800" dirty="0" err="1" smtClean="0"/>
              <a:t>Firmat</a:t>
            </a:r>
            <a:r>
              <a:rPr lang="en-US" sz="2800" dirty="0" smtClean="0"/>
              <a:t>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0269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000" dirty="0" smtClean="0"/>
              <a:t>MAP: Spanish speakers in the USA</a:t>
            </a:r>
            <a:endParaRPr lang="en-GB" sz="5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Teacher to insert image.</a:t>
            </a:r>
          </a:p>
          <a:p>
            <a:r>
              <a:rPr lang="en-GB" sz="2800" dirty="0" smtClean="0"/>
              <a:t>Image available here:</a:t>
            </a:r>
          </a:p>
          <a:p>
            <a:r>
              <a:rPr lang="en-GB" sz="2800" dirty="0" smtClean="0"/>
              <a:t>https</a:t>
            </a:r>
            <a:r>
              <a:rPr lang="en-GB" sz="2800" dirty="0"/>
              <a:t>://upload.wikimedia.org/wikipedia/commons/1/15/Spanish_in_the_United_States_by_county.gif</a:t>
            </a:r>
          </a:p>
        </p:txBody>
      </p:sp>
    </p:spTree>
    <p:extLst>
      <p:ext uri="{BB962C8B-B14F-4D97-AF65-F5344CB8AC3E}">
        <p14:creationId xmlns:p14="http://schemas.microsoft.com/office/powerpoint/2010/main" val="102672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600" b="1" dirty="0" smtClean="0"/>
              <a:t>‘</a:t>
            </a:r>
            <a:r>
              <a:rPr lang="en-GB" sz="5600" dirty="0"/>
              <a:t>Mad for </a:t>
            </a:r>
            <a:r>
              <a:rPr lang="en-GB" sz="5600" dirty="0" smtClean="0"/>
              <a:t>mush’, </a:t>
            </a:r>
            <a:r>
              <a:rPr lang="en-GB" sz="5600" dirty="0"/>
              <a:t>by Gustavo Pérez </a:t>
            </a:r>
            <a:r>
              <a:rPr lang="en-GB" sz="5600" dirty="0" err="1" smtClean="0"/>
              <a:t>Firmat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800" dirty="0" smtClean="0"/>
              <a:t>Teacher </a:t>
            </a:r>
            <a:r>
              <a:rPr lang="en-GB" sz="2800" dirty="0"/>
              <a:t>to insert poem here. Can be found at </a:t>
            </a:r>
            <a:r>
              <a:rPr lang="en-GB" sz="2800" u="sng" dirty="0">
                <a:hlinkClick r:id="rId2"/>
              </a:rPr>
              <a:t>https://www.coursehero.com/file/p5u8jmf/Where-can-Spanglish-be-found-Literary-works-films-TV-series-and-commercials/</a:t>
            </a:r>
            <a:endParaRPr lang="en-GB" sz="2800" dirty="0"/>
          </a:p>
          <a:p>
            <a:r>
              <a:rPr lang="en-GB" sz="2800" dirty="0"/>
              <a:t>(24)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271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400" y="1092201"/>
            <a:ext cx="8534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Discuss: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How </a:t>
            </a:r>
            <a:r>
              <a:rPr lang="en-GB" sz="3200" dirty="0"/>
              <a:t>does the poet play with sound in this poem? </a:t>
            </a:r>
            <a:endParaRPr lang="en-GB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How does the poet play on the meaning of words </a:t>
            </a:r>
            <a:r>
              <a:rPr lang="en-GB" sz="3200" dirty="0" smtClean="0"/>
              <a:t>in </a:t>
            </a:r>
            <a:r>
              <a:rPr lang="en-GB" sz="3200" dirty="0"/>
              <a:t>one language? </a:t>
            </a:r>
            <a:endParaRPr lang="en-GB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How does he play on the meaning of words </a:t>
            </a:r>
            <a:r>
              <a:rPr lang="en-GB" sz="3200" dirty="0" smtClean="0"/>
              <a:t>in </a:t>
            </a:r>
            <a:r>
              <a:rPr lang="en-GB" sz="3200" dirty="0"/>
              <a:t>two languages?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343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2030" y="5945087"/>
            <a:ext cx="81441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2"/>
              </a:rPr>
              <a:t>Candela</a:t>
            </a:r>
            <a:r>
              <a:rPr lang="en-US" sz="2800" dirty="0" smtClean="0"/>
              <a:t>					</a:t>
            </a:r>
            <a:r>
              <a:rPr lang="en-US" sz="2800" dirty="0" smtClean="0">
                <a:hlinkClick r:id="rId3"/>
              </a:rPr>
              <a:t>son cubano</a:t>
            </a: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600" dirty="0"/>
              <a:t>Son </a:t>
            </a:r>
            <a:r>
              <a:rPr lang="en-US" sz="5600" dirty="0" err="1"/>
              <a:t>cubano</a:t>
            </a:r>
            <a:r>
              <a:rPr lang="en-US" sz="5600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A </a:t>
            </a:r>
            <a:r>
              <a:rPr lang="en-US" sz="3100" dirty="0"/>
              <a:t>genre of music and dance of Spanish and African (Bantu) </a:t>
            </a:r>
            <a:r>
              <a:rPr lang="en-US" sz="3100" dirty="0" smtClean="0"/>
              <a:t>origins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Teacher to insert image:</a:t>
            </a:r>
          </a:p>
          <a:p>
            <a:r>
              <a:rPr lang="en-US" b="1" dirty="0" smtClean="0"/>
              <a:t>Image of Buena Vista Social Club album cover available at</a:t>
            </a:r>
            <a:endParaRPr lang="en-GB" dirty="0">
              <a:hlinkClick r:id="rId4"/>
            </a:endParaRPr>
          </a:p>
          <a:p>
            <a:r>
              <a:rPr lang="en-GB" dirty="0" smtClean="0">
                <a:hlinkClick r:id="rId4"/>
              </a:rPr>
              <a:t>https</a:t>
            </a:r>
            <a:r>
              <a:rPr lang="en-GB" dirty="0">
                <a:hlinkClick r:id="rId4"/>
              </a:rPr>
              <a:t>://www.amazon.co.uk/BUENA-VISTA-SOCIAL-Buena-Social/dp/B00000B5LO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29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7" y="549418"/>
            <a:ext cx="7290054" cy="1499616"/>
          </a:xfrm>
        </p:spPr>
        <p:txBody>
          <a:bodyPr>
            <a:normAutofit/>
          </a:bodyPr>
          <a:lstStyle/>
          <a:p>
            <a:pPr algn="ctr"/>
            <a:r>
              <a:rPr lang="en-GB" sz="5000" dirty="0" smtClean="0"/>
              <a:t>‘Son/SONG’</a:t>
            </a:r>
            <a:br>
              <a:rPr lang="en-GB" sz="5000" dirty="0" smtClean="0"/>
            </a:br>
            <a:r>
              <a:rPr lang="en-GB" sz="5000" dirty="0" smtClean="0"/>
              <a:t>, </a:t>
            </a:r>
            <a:r>
              <a:rPr lang="en-GB" sz="5000" dirty="0"/>
              <a:t>by Gustav Pérez-</a:t>
            </a:r>
            <a:r>
              <a:rPr lang="en-GB" sz="5000" dirty="0" err="1"/>
              <a:t>Firmat</a:t>
            </a:r>
            <a:r>
              <a:rPr lang="en-GB" sz="5000" dirty="0" smtClean="0"/>
              <a:t>.</a:t>
            </a:r>
            <a:endParaRPr lang="en-GB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Teacher to insert poem here. Can be found in </a:t>
            </a:r>
            <a:r>
              <a:rPr lang="en-GB" sz="2800" i="1" dirty="0"/>
              <a:t>Bilingual Blues, </a:t>
            </a:r>
            <a:r>
              <a:rPr lang="en-GB" sz="2800" dirty="0"/>
              <a:t>Gustav Pérez-</a:t>
            </a:r>
            <a:r>
              <a:rPr lang="en-GB" sz="2800" dirty="0" err="1"/>
              <a:t>Firmat</a:t>
            </a:r>
            <a:r>
              <a:rPr lang="en-GB" sz="2800" dirty="0"/>
              <a:t>.</a:t>
            </a:r>
          </a:p>
          <a:p>
            <a:r>
              <a:rPr lang="en-GB" sz="2800" dirty="0"/>
              <a:t>Published by Bilingual Press / Editorial </a:t>
            </a:r>
            <a:r>
              <a:rPr lang="en-GB" sz="2800" dirty="0" err="1"/>
              <a:t>Bilingue</a:t>
            </a:r>
            <a:r>
              <a:rPr lang="en-GB" sz="2800" dirty="0"/>
              <a:t> </a:t>
            </a:r>
            <a:endParaRPr lang="en-GB" sz="2800" dirty="0" smtClean="0"/>
          </a:p>
          <a:p>
            <a:r>
              <a:rPr lang="en-GB" sz="2800" dirty="0" smtClean="0"/>
              <a:t>(</a:t>
            </a:r>
            <a:r>
              <a:rPr lang="en-GB" sz="2800" dirty="0"/>
              <a:t>1 Jan. 1995)</a:t>
            </a:r>
          </a:p>
          <a:p>
            <a:r>
              <a:rPr lang="en-GB" sz="2800" b="1" dirty="0"/>
              <a:t>ISBN-13:</a:t>
            </a:r>
            <a:r>
              <a:rPr lang="en-GB" sz="2800" dirty="0"/>
              <a:t> 978-0927534475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488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7" y="549418"/>
            <a:ext cx="7290054" cy="1499616"/>
          </a:xfrm>
        </p:spPr>
        <p:txBody>
          <a:bodyPr>
            <a:normAutofit/>
          </a:bodyPr>
          <a:lstStyle/>
          <a:p>
            <a:pPr algn="ctr"/>
            <a:r>
              <a:rPr lang="en-GB" sz="5000" dirty="0" smtClean="0"/>
              <a:t>‘</a:t>
            </a:r>
            <a:r>
              <a:rPr lang="en-GB" sz="5000" dirty="0"/>
              <a:t>Son-sequence</a:t>
            </a:r>
            <a:r>
              <a:rPr lang="en-GB" sz="5000" dirty="0" smtClean="0"/>
              <a:t>’</a:t>
            </a:r>
            <a:br>
              <a:rPr lang="en-GB" sz="5000" dirty="0" smtClean="0"/>
            </a:br>
            <a:r>
              <a:rPr lang="en-GB" sz="5000" dirty="0" smtClean="0"/>
              <a:t>, </a:t>
            </a:r>
            <a:r>
              <a:rPr lang="en-GB" sz="5000" dirty="0"/>
              <a:t>by Gustav </a:t>
            </a:r>
            <a:r>
              <a:rPr lang="en-GB" sz="5000" dirty="0" smtClean="0"/>
              <a:t>Pérez-</a:t>
            </a:r>
            <a:r>
              <a:rPr lang="en-GB" sz="5000" dirty="0" err="1" smtClean="0"/>
              <a:t>Firmat</a:t>
            </a:r>
            <a:endParaRPr lang="en-GB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Teacher to insert poem here. Can be found in </a:t>
            </a:r>
            <a:r>
              <a:rPr lang="en-GB" sz="2800" i="1" dirty="0"/>
              <a:t>Bilingual Blues, </a:t>
            </a:r>
            <a:r>
              <a:rPr lang="en-GB" sz="2800" dirty="0"/>
              <a:t>Gustav Pérez-</a:t>
            </a:r>
            <a:r>
              <a:rPr lang="en-GB" sz="2800" dirty="0" err="1"/>
              <a:t>Firmat</a:t>
            </a:r>
            <a:r>
              <a:rPr lang="en-GB" sz="2800" dirty="0"/>
              <a:t>.</a:t>
            </a:r>
          </a:p>
          <a:p>
            <a:r>
              <a:rPr lang="en-GB" sz="2800" dirty="0"/>
              <a:t>Published by Bilingual Press / Editorial </a:t>
            </a:r>
            <a:r>
              <a:rPr lang="en-GB" sz="2800" dirty="0" err="1"/>
              <a:t>Bilingue</a:t>
            </a:r>
            <a:r>
              <a:rPr lang="en-GB" sz="2800" dirty="0"/>
              <a:t> </a:t>
            </a:r>
            <a:endParaRPr lang="en-GB" sz="2800" dirty="0" smtClean="0"/>
          </a:p>
          <a:p>
            <a:r>
              <a:rPr lang="en-GB" sz="2800" dirty="0" smtClean="0"/>
              <a:t>(</a:t>
            </a:r>
            <a:r>
              <a:rPr lang="en-GB" sz="2800" dirty="0"/>
              <a:t>1 Jan. 1995)</a:t>
            </a:r>
          </a:p>
          <a:p>
            <a:r>
              <a:rPr lang="en-GB" sz="2800" b="1" dirty="0"/>
              <a:t>ISBN-13:</a:t>
            </a:r>
            <a:r>
              <a:rPr lang="en-GB" sz="2800" dirty="0"/>
              <a:t> 978-0927534475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366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520</TotalTime>
  <Words>860</Words>
  <Application>Microsoft Office PowerPoint</Application>
  <PresentationFormat>On-screen Show (4:3)</PresentationFormat>
  <Paragraphs>87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Tw Cen MT</vt:lpstr>
      <vt:lpstr>Tw Cen MT Condensed</vt:lpstr>
      <vt:lpstr>Wingdings 3</vt:lpstr>
      <vt:lpstr>Integral</vt:lpstr>
      <vt:lpstr>Reading: SpanisH</vt:lpstr>
      <vt:lpstr>Gustavo Pérez Firmat  (b. 1949)</vt:lpstr>
      <vt:lpstr>PowerPoint Presentation</vt:lpstr>
      <vt:lpstr>MAP: Spanish speakers in the USA</vt:lpstr>
      <vt:lpstr>‘Mad for mush’, by Gustavo Pérez Firmat</vt:lpstr>
      <vt:lpstr>PowerPoint Presentation</vt:lpstr>
      <vt:lpstr>Son cubano:  A genre of music and dance of Spanish and African (Bantu) origins</vt:lpstr>
      <vt:lpstr>‘Son/SONG’ , by Gustav Pérez-Firmat.</vt:lpstr>
      <vt:lpstr>‘Son-sequence’ , by Gustav Pérez-Firmat</vt:lpstr>
      <vt:lpstr>PowerPoint Presentation</vt:lpstr>
      <vt:lpstr>Alurista (B. 1947) (Alberto Baltazar Urista Heredia)</vt:lpstr>
      <vt:lpstr>Ink (Pa' Ixel), by Alurista</vt:lpstr>
      <vt:lpstr>Cecilia Vicuña (b. 1947) </vt:lpstr>
      <vt:lpstr>‘INSTAN’, by Cecilia Vicuña </vt:lpstr>
    </vt:vector>
  </TitlesOfParts>
  <Company>The Queen's College,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Multilingualism</dc:title>
  <dc:creator>Laura Lonsdale</dc:creator>
  <cp:lastModifiedBy>Windows User</cp:lastModifiedBy>
  <cp:revision>91</cp:revision>
  <dcterms:created xsi:type="dcterms:W3CDTF">2017-06-07T13:39:11Z</dcterms:created>
  <dcterms:modified xsi:type="dcterms:W3CDTF">2020-02-11T12:32:54Z</dcterms:modified>
</cp:coreProperties>
</file>