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7" r:id="rId3"/>
    <p:sldId id="318" r:id="rId4"/>
    <p:sldId id="263" r:id="rId5"/>
    <p:sldId id="307" r:id="rId6"/>
    <p:sldId id="319" r:id="rId7"/>
    <p:sldId id="336" r:id="rId8"/>
    <p:sldId id="328" r:id="rId9"/>
    <p:sldId id="297" r:id="rId10"/>
    <p:sldId id="309" r:id="rId11"/>
    <p:sldId id="272" r:id="rId12"/>
    <p:sldId id="304" r:id="rId13"/>
    <p:sldId id="324" r:id="rId14"/>
    <p:sldId id="325" r:id="rId15"/>
    <p:sldId id="340" r:id="rId16"/>
    <p:sldId id="341" r:id="rId17"/>
    <p:sldId id="312" r:id="rId18"/>
    <p:sldId id="298" r:id="rId19"/>
    <p:sldId id="355" r:id="rId20"/>
    <p:sldId id="338" r:id="rId21"/>
    <p:sldId id="349" r:id="rId22"/>
    <p:sldId id="351" r:id="rId23"/>
    <p:sldId id="352" r:id="rId24"/>
    <p:sldId id="317" r:id="rId25"/>
    <p:sldId id="322" r:id="rId26"/>
    <p:sldId id="329" r:id="rId27"/>
    <p:sldId id="320" r:id="rId28"/>
    <p:sldId id="314" r:id="rId29"/>
    <p:sldId id="311" r:id="rId30"/>
    <p:sldId id="321" r:id="rId31"/>
    <p:sldId id="333" r:id="rId32"/>
  </p:sldIdLst>
  <p:sldSz cx="12192000" cy="6858000"/>
  <p:notesSz cx="6858000" cy="9144000"/>
  <p:defaultTex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6" d="100"/>
          <a:sy n="66" d="100"/>
        </p:scale>
        <p:origin x="59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46947-76AC-4A9E-9BAC-24B4C1A88D24}" type="datetimeFigureOut">
              <a:rPr lang="en-GB" smtClean="0"/>
              <a:t>11/12/2019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82995-F512-42BE-819F-08B043C80D74}" type="slidenum">
              <a:rPr lang="en-GB" smtClean="0"/>
              <a:t>‹#›</a:t>
            </a:fld>
            <a:endParaRPr lang="en-GB"/>
          </a:p>
        </p:txBody>
      </p:sp>
    </p:spTree>
    <p:extLst>
      <p:ext uri="{BB962C8B-B14F-4D97-AF65-F5344CB8AC3E}">
        <p14:creationId xmlns:p14="http://schemas.microsoft.com/office/powerpoint/2010/main" val="1499733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poemsintranslation.blogspot.com/2010/03/adel-karasholi-rope-from-german.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 to the poet in order to foreground the themes of the poem.  Read out the bullet points then give students time to prepare answers to the questions (which recycle important question words and the perfect tense).  The map is there to make sure they know where Syria is in relation to Germany. </a:t>
            </a:r>
          </a:p>
        </p:txBody>
      </p:sp>
      <p:sp>
        <p:nvSpPr>
          <p:cNvPr id="4" name="Slide Number Placeholder 3"/>
          <p:cNvSpPr>
            <a:spLocks noGrp="1"/>
          </p:cNvSpPr>
          <p:nvPr>
            <p:ph type="sldNum" sz="quarter" idx="5"/>
          </p:nvPr>
        </p:nvSpPr>
        <p:spPr/>
        <p:txBody>
          <a:bodyPr/>
          <a:lstStyle/>
          <a:p>
            <a:fld id="{2C1E0D4E-3F49-F64B-AEFC-E14FE39BC153}" type="slidenum">
              <a:rPr lang="en-US" smtClean="0"/>
              <a:t>6</a:t>
            </a:fld>
            <a:endParaRPr lang="en-US"/>
          </a:p>
        </p:txBody>
      </p:sp>
    </p:spTree>
    <p:extLst>
      <p:ext uri="{BB962C8B-B14F-4D97-AF65-F5344CB8AC3E}">
        <p14:creationId xmlns:p14="http://schemas.microsoft.com/office/powerpoint/2010/main" val="320873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Answers.  </a:t>
            </a:r>
          </a:p>
          <a:p>
            <a:r>
              <a:rPr lang="en-GB" dirty="0"/>
              <a:t>These not only provide linguistic practice and checking of students’ answers, but also an opportunity to point out that </a:t>
            </a:r>
            <a:r>
              <a:rPr lang="en-GB" dirty="0" err="1"/>
              <a:t>Karasholi</a:t>
            </a:r>
            <a:r>
              <a:rPr lang="en-GB" dirty="0"/>
              <a:t> was quite old when he learned German, but he nevertheless is able to write a book in that language.  The final answer also gives further hints about the poem’s meaning and introduces the adjective ‘fremd’.  The poem is about the balancing act that can come with migration – between two cultures, two languages, the present and past, etc.  An important aim of working with the poem is to try to sensitise students to those issues and to encourage empathy with those who leave their homeland for a different country.</a:t>
            </a:r>
          </a:p>
        </p:txBody>
      </p:sp>
      <p:sp>
        <p:nvSpPr>
          <p:cNvPr id="4" name="Slide Number Placeholder 3"/>
          <p:cNvSpPr>
            <a:spLocks noGrp="1"/>
          </p:cNvSpPr>
          <p:nvPr>
            <p:ph type="sldNum" sz="quarter" idx="5"/>
          </p:nvPr>
        </p:nvSpPr>
        <p:spPr/>
        <p:txBody>
          <a:bodyPr/>
          <a:lstStyle/>
          <a:p>
            <a:fld id="{2C1E0D4E-3F49-F64B-AEFC-E14FE39BC153}" type="slidenum">
              <a:rPr lang="en-US" smtClean="0"/>
              <a:t>7</a:t>
            </a:fld>
            <a:endParaRPr lang="en-US"/>
          </a:p>
        </p:txBody>
      </p:sp>
    </p:spTree>
    <p:extLst>
      <p:ext uri="{BB962C8B-B14F-4D97-AF65-F5344CB8AC3E}">
        <p14:creationId xmlns:p14="http://schemas.microsoft.com/office/powerpoint/2010/main" val="3608052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for students to understand that a literal translation from one language to the other is neither always possible nor desirable. In this task they should spend time considering which translations of each line is the best (or neither – if neither, how would they translate it?)  There is again no absolutely right answer here, but is a matter of opinion as to which is the more effective in each case.  Some of the ‘older’  sounding terms like ‘Thus’ and ‘For’ in the second version may have a more poetic feel.</a:t>
            </a:r>
          </a:p>
          <a:p>
            <a:endParaRPr lang="en-GB" dirty="0"/>
          </a:p>
          <a:p>
            <a:r>
              <a:rPr lang="en-GB" dirty="0"/>
              <a:t>Attribution:</a:t>
            </a:r>
          </a:p>
          <a:p>
            <a:endParaRPr lang="en-GB" dirty="0"/>
          </a:p>
          <a:p>
            <a:r>
              <a:rPr lang="en-GB" dirty="0"/>
              <a:t>The second version of the translation is based on the following: </a:t>
            </a:r>
            <a:r>
              <a:rPr lang="en-GB" dirty="0">
                <a:hlinkClick r:id="rId3"/>
              </a:rPr>
              <a:t>http://poemsintranslation.blogspot.com/2010/03/adel-karasholi-rope-from-german.html</a:t>
            </a:r>
            <a:endParaRPr lang="en-GB" dirty="0"/>
          </a:p>
        </p:txBody>
      </p:sp>
      <p:sp>
        <p:nvSpPr>
          <p:cNvPr id="4" name="Slide Number Placeholder 3"/>
          <p:cNvSpPr>
            <a:spLocks noGrp="1"/>
          </p:cNvSpPr>
          <p:nvPr>
            <p:ph type="sldNum" sz="quarter" idx="5"/>
          </p:nvPr>
        </p:nvSpPr>
        <p:spPr/>
        <p:txBody>
          <a:bodyPr/>
          <a:lstStyle/>
          <a:p>
            <a:fld id="{2C1E0D4E-3F49-F64B-AEFC-E14FE39BC153}" type="slidenum">
              <a:rPr lang="en-US" smtClean="0"/>
              <a:t>15</a:t>
            </a:fld>
            <a:endParaRPr lang="en-US"/>
          </a:p>
        </p:txBody>
      </p:sp>
    </p:spTree>
    <p:extLst>
      <p:ext uri="{BB962C8B-B14F-4D97-AF65-F5344CB8AC3E}">
        <p14:creationId xmlns:p14="http://schemas.microsoft.com/office/powerpoint/2010/main" val="258359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1E0D4E-3F49-F64B-AEFC-E14FE39BC153}" type="slidenum">
              <a:rPr lang="en-US" smtClean="0"/>
              <a:t>16</a:t>
            </a:fld>
            <a:endParaRPr lang="en-US"/>
          </a:p>
        </p:txBody>
      </p:sp>
    </p:spTree>
    <p:extLst>
      <p:ext uri="{BB962C8B-B14F-4D97-AF65-F5344CB8AC3E}">
        <p14:creationId xmlns:p14="http://schemas.microsoft.com/office/powerpoint/2010/main" val="2925253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finish this first lesson, try to elicit from students what the poem means.  They can choose which of the nouns/phrases they feel best sums up what migration brings.</a:t>
            </a:r>
          </a:p>
        </p:txBody>
      </p:sp>
      <p:sp>
        <p:nvSpPr>
          <p:cNvPr id="4" name="Slide Number Placeholder 3"/>
          <p:cNvSpPr>
            <a:spLocks noGrp="1"/>
          </p:cNvSpPr>
          <p:nvPr>
            <p:ph type="sldNum" sz="quarter" idx="5"/>
          </p:nvPr>
        </p:nvSpPr>
        <p:spPr/>
        <p:txBody>
          <a:bodyPr/>
          <a:lstStyle/>
          <a:p>
            <a:fld id="{2C1E0D4E-3F49-F64B-AEFC-E14FE39BC153}" type="slidenum">
              <a:rPr lang="en-US" smtClean="0"/>
              <a:t>19</a:t>
            </a:fld>
            <a:endParaRPr lang="en-US"/>
          </a:p>
        </p:txBody>
      </p:sp>
    </p:spTree>
    <p:extLst>
      <p:ext uri="{BB962C8B-B14F-4D97-AF65-F5344CB8AC3E}">
        <p14:creationId xmlns:p14="http://schemas.microsoft.com/office/powerpoint/2010/main" val="178894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Written task -students need to use the conjunctions to create linked sentences about the poet.  They may need to start with either the first or second sentence in each pair, depending on which conjunction they use.  Suggested answers on next slide</a:t>
            </a:r>
          </a:p>
        </p:txBody>
      </p:sp>
      <p:sp>
        <p:nvSpPr>
          <p:cNvPr id="4" name="Slide Number Placeholder 3"/>
          <p:cNvSpPr>
            <a:spLocks noGrp="1"/>
          </p:cNvSpPr>
          <p:nvPr>
            <p:ph type="sldNum" sz="quarter" idx="5"/>
          </p:nvPr>
        </p:nvSpPr>
        <p:spPr/>
        <p:txBody>
          <a:bodyPr/>
          <a:lstStyle/>
          <a:p>
            <a:fld id="{2C1E0D4E-3F49-F64B-AEFC-E14FE39BC153}" type="slidenum">
              <a:rPr lang="en-US" smtClean="0"/>
              <a:t>22</a:t>
            </a:fld>
            <a:endParaRPr lang="en-US"/>
          </a:p>
        </p:txBody>
      </p:sp>
    </p:spTree>
    <p:extLst>
      <p:ext uri="{BB962C8B-B14F-4D97-AF65-F5344CB8AC3E}">
        <p14:creationId xmlns:p14="http://schemas.microsoft.com/office/powerpoint/2010/main" val="3155756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Suggested answers</a:t>
            </a:r>
          </a:p>
        </p:txBody>
      </p:sp>
      <p:sp>
        <p:nvSpPr>
          <p:cNvPr id="4" name="Slide Number Placeholder 3"/>
          <p:cNvSpPr>
            <a:spLocks noGrp="1"/>
          </p:cNvSpPr>
          <p:nvPr>
            <p:ph type="sldNum" sz="quarter" idx="5"/>
          </p:nvPr>
        </p:nvSpPr>
        <p:spPr/>
        <p:txBody>
          <a:bodyPr/>
          <a:lstStyle/>
          <a:p>
            <a:fld id="{2C1E0D4E-3F49-F64B-AEFC-E14FE39BC153}" type="slidenum">
              <a:rPr lang="en-US" smtClean="0"/>
              <a:t>23</a:t>
            </a:fld>
            <a:endParaRPr lang="en-US"/>
          </a:p>
        </p:txBody>
      </p:sp>
    </p:spTree>
    <p:extLst>
      <p:ext uri="{BB962C8B-B14F-4D97-AF65-F5344CB8AC3E}">
        <p14:creationId xmlns:p14="http://schemas.microsoft.com/office/powerpoint/2010/main" val="334267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173A7-F681-4089-AB7A-673C4B28FF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
          </a:p>
        </p:txBody>
      </p:sp>
      <p:sp>
        <p:nvSpPr>
          <p:cNvPr id="3" name="Subtitle 2">
            <a:extLst>
              <a:ext uri="{FF2B5EF4-FFF2-40B4-BE49-F238E27FC236}">
                <a16:creationId xmlns:a16="http://schemas.microsoft.com/office/drawing/2014/main" id="{C2123C1A-A774-4258-8A0E-6C7DACB989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
          </a:p>
        </p:txBody>
      </p:sp>
      <p:sp>
        <p:nvSpPr>
          <p:cNvPr id="4" name="Date Placeholder 3">
            <a:extLst>
              <a:ext uri="{FF2B5EF4-FFF2-40B4-BE49-F238E27FC236}">
                <a16:creationId xmlns:a16="http://schemas.microsoft.com/office/drawing/2014/main" id="{82AF934E-6917-407A-A903-BF61510D4E71}"/>
              </a:ext>
            </a:extLst>
          </p:cNvPr>
          <p:cNvSpPr>
            <a:spLocks noGrp="1"/>
          </p:cNvSpPr>
          <p:nvPr>
            <p:ph type="dt" sz="half" idx="10"/>
          </p:nvPr>
        </p:nvSpPr>
        <p:spPr/>
        <p:txBody>
          <a:bodyPr/>
          <a:lstStyle/>
          <a:p>
            <a:fld id="{35C8C8F0-1923-4B94-9AE4-AD147AF788FD}" type="datetime1">
              <a:rPr lang="en-US" smtClean="0"/>
              <a:t>12/11/2019</a:t>
            </a:fld>
            <a:endParaRPr lang=""/>
          </a:p>
        </p:txBody>
      </p:sp>
      <p:sp>
        <p:nvSpPr>
          <p:cNvPr id="5" name="Footer Placeholder 4">
            <a:extLst>
              <a:ext uri="{FF2B5EF4-FFF2-40B4-BE49-F238E27FC236}">
                <a16:creationId xmlns:a16="http://schemas.microsoft.com/office/drawing/2014/main" id="{941C96F4-9D46-4ED1-8518-2D2AEDDC5416}"/>
              </a:ext>
            </a:extLst>
          </p:cNvPr>
          <p:cNvSpPr>
            <a:spLocks noGrp="1"/>
          </p:cNvSpPr>
          <p:nvPr>
            <p:ph type="ftr" sz="quarter" idx="11"/>
          </p:nvPr>
        </p:nvSpPr>
        <p:spPr/>
        <p:txBody>
          <a:bodyPr/>
          <a:lstStyle/>
          <a:p>
            <a:endParaRPr lang=""/>
          </a:p>
        </p:txBody>
      </p:sp>
      <p:sp>
        <p:nvSpPr>
          <p:cNvPr id="6" name="Slide Number Placeholder 5">
            <a:extLst>
              <a:ext uri="{FF2B5EF4-FFF2-40B4-BE49-F238E27FC236}">
                <a16:creationId xmlns:a16="http://schemas.microsoft.com/office/drawing/2014/main" id="{9F94942F-D341-4E15-BE78-100B7BF63B5B}"/>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194423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C9DBA-97B9-43F5-9D76-6F30027B81F1}"/>
              </a:ext>
            </a:extLst>
          </p:cNvPr>
          <p:cNvSpPr>
            <a:spLocks noGrp="1"/>
          </p:cNvSpPr>
          <p:nvPr>
            <p:ph type="title"/>
          </p:nvPr>
        </p:nvSpPr>
        <p:spPr/>
        <p:txBody>
          <a:bodyPr/>
          <a:lstStyle/>
          <a:p>
            <a:r>
              <a:rPr lang="en-US"/>
              <a:t>Click to edit Master title style</a:t>
            </a:r>
            <a:endParaRPr lang=""/>
          </a:p>
        </p:txBody>
      </p:sp>
      <p:sp>
        <p:nvSpPr>
          <p:cNvPr id="3" name="Vertical Text Placeholder 2">
            <a:extLst>
              <a:ext uri="{FF2B5EF4-FFF2-40B4-BE49-F238E27FC236}">
                <a16:creationId xmlns:a16="http://schemas.microsoft.com/office/drawing/2014/main" id="{7ED77CD7-28AC-4EE1-BF5A-4A98BADF968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4" name="Date Placeholder 3">
            <a:extLst>
              <a:ext uri="{FF2B5EF4-FFF2-40B4-BE49-F238E27FC236}">
                <a16:creationId xmlns:a16="http://schemas.microsoft.com/office/drawing/2014/main" id="{9A743091-B922-40DA-8534-55D65661C3C4}"/>
              </a:ext>
            </a:extLst>
          </p:cNvPr>
          <p:cNvSpPr>
            <a:spLocks noGrp="1"/>
          </p:cNvSpPr>
          <p:nvPr>
            <p:ph type="dt" sz="half" idx="10"/>
          </p:nvPr>
        </p:nvSpPr>
        <p:spPr/>
        <p:txBody>
          <a:bodyPr/>
          <a:lstStyle/>
          <a:p>
            <a:fld id="{CB597057-26F2-4A23-9748-84BD8D8360F4}" type="datetime1">
              <a:rPr lang="en-US" smtClean="0"/>
              <a:t>12/11/2019</a:t>
            </a:fld>
            <a:endParaRPr lang=""/>
          </a:p>
        </p:txBody>
      </p:sp>
      <p:sp>
        <p:nvSpPr>
          <p:cNvPr id="5" name="Footer Placeholder 4">
            <a:extLst>
              <a:ext uri="{FF2B5EF4-FFF2-40B4-BE49-F238E27FC236}">
                <a16:creationId xmlns:a16="http://schemas.microsoft.com/office/drawing/2014/main" id="{627DDC8B-E017-490E-88E8-AC503486091C}"/>
              </a:ext>
            </a:extLst>
          </p:cNvPr>
          <p:cNvSpPr>
            <a:spLocks noGrp="1"/>
          </p:cNvSpPr>
          <p:nvPr>
            <p:ph type="ftr" sz="quarter" idx="11"/>
          </p:nvPr>
        </p:nvSpPr>
        <p:spPr/>
        <p:txBody>
          <a:bodyPr/>
          <a:lstStyle/>
          <a:p>
            <a:endParaRPr lang=""/>
          </a:p>
        </p:txBody>
      </p:sp>
      <p:sp>
        <p:nvSpPr>
          <p:cNvPr id="6" name="Slide Number Placeholder 5">
            <a:extLst>
              <a:ext uri="{FF2B5EF4-FFF2-40B4-BE49-F238E27FC236}">
                <a16:creationId xmlns:a16="http://schemas.microsoft.com/office/drawing/2014/main" id="{783959B8-1711-4C45-90EB-2360BCF70AD8}"/>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3655019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B1FB34-0C62-485D-82C2-7686285B47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
          </a:p>
        </p:txBody>
      </p:sp>
      <p:sp>
        <p:nvSpPr>
          <p:cNvPr id="3" name="Vertical Text Placeholder 2">
            <a:extLst>
              <a:ext uri="{FF2B5EF4-FFF2-40B4-BE49-F238E27FC236}">
                <a16:creationId xmlns:a16="http://schemas.microsoft.com/office/drawing/2014/main" id="{2FC004ED-BF3A-42B6-A106-E755A27820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4" name="Date Placeholder 3">
            <a:extLst>
              <a:ext uri="{FF2B5EF4-FFF2-40B4-BE49-F238E27FC236}">
                <a16:creationId xmlns:a16="http://schemas.microsoft.com/office/drawing/2014/main" id="{1D1A2CEB-5A4B-4D96-B340-97BD201264C9}"/>
              </a:ext>
            </a:extLst>
          </p:cNvPr>
          <p:cNvSpPr>
            <a:spLocks noGrp="1"/>
          </p:cNvSpPr>
          <p:nvPr>
            <p:ph type="dt" sz="half" idx="10"/>
          </p:nvPr>
        </p:nvSpPr>
        <p:spPr/>
        <p:txBody>
          <a:bodyPr/>
          <a:lstStyle/>
          <a:p>
            <a:fld id="{75EBC31E-636C-417D-AEFC-B47941165AFE}" type="datetime1">
              <a:rPr lang="en-US" smtClean="0"/>
              <a:t>12/11/2019</a:t>
            </a:fld>
            <a:endParaRPr lang=""/>
          </a:p>
        </p:txBody>
      </p:sp>
      <p:sp>
        <p:nvSpPr>
          <p:cNvPr id="5" name="Footer Placeholder 4">
            <a:extLst>
              <a:ext uri="{FF2B5EF4-FFF2-40B4-BE49-F238E27FC236}">
                <a16:creationId xmlns:a16="http://schemas.microsoft.com/office/drawing/2014/main" id="{7C6256F0-1086-44DB-A2D9-FF22DFC2F538}"/>
              </a:ext>
            </a:extLst>
          </p:cNvPr>
          <p:cNvSpPr>
            <a:spLocks noGrp="1"/>
          </p:cNvSpPr>
          <p:nvPr>
            <p:ph type="ftr" sz="quarter" idx="11"/>
          </p:nvPr>
        </p:nvSpPr>
        <p:spPr/>
        <p:txBody>
          <a:bodyPr/>
          <a:lstStyle/>
          <a:p>
            <a:endParaRPr lang=""/>
          </a:p>
        </p:txBody>
      </p:sp>
      <p:sp>
        <p:nvSpPr>
          <p:cNvPr id="6" name="Slide Number Placeholder 5">
            <a:extLst>
              <a:ext uri="{FF2B5EF4-FFF2-40B4-BE49-F238E27FC236}">
                <a16:creationId xmlns:a16="http://schemas.microsoft.com/office/drawing/2014/main" id="{F6119852-5C64-4572-AF11-3F2B4E342F4E}"/>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1039276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2C20E-DC1D-47F1-BB88-06CCA8C8F623}"/>
              </a:ext>
            </a:extLst>
          </p:cNvPr>
          <p:cNvSpPr>
            <a:spLocks noGrp="1"/>
          </p:cNvSpPr>
          <p:nvPr>
            <p:ph type="title"/>
          </p:nvPr>
        </p:nvSpPr>
        <p:spPr/>
        <p:txBody>
          <a:bodyPr/>
          <a:lstStyle/>
          <a:p>
            <a:r>
              <a:rPr lang="en-US"/>
              <a:t>Click to edit Master title style</a:t>
            </a:r>
            <a:endParaRPr lang=""/>
          </a:p>
        </p:txBody>
      </p:sp>
      <p:sp>
        <p:nvSpPr>
          <p:cNvPr id="3" name="Content Placeholder 2">
            <a:extLst>
              <a:ext uri="{FF2B5EF4-FFF2-40B4-BE49-F238E27FC236}">
                <a16:creationId xmlns:a16="http://schemas.microsoft.com/office/drawing/2014/main" id="{90F5FA7C-867D-4F65-8189-B3A63DCE76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4" name="Date Placeholder 3">
            <a:extLst>
              <a:ext uri="{FF2B5EF4-FFF2-40B4-BE49-F238E27FC236}">
                <a16:creationId xmlns:a16="http://schemas.microsoft.com/office/drawing/2014/main" id="{1B06CB51-4E77-4981-A9C9-751219E52A47}"/>
              </a:ext>
            </a:extLst>
          </p:cNvPr>
          <p:cNvSpPr>
            <a:spLocks noGrp="1"/>
          </p:cNvSpPr>
          <p:nvPr>
            <p:ph type="dt" sz="half" idx="10"/>
          </p:nvPr>
        </p:nvSpPr>
        <p:spPr/>
        <p:txBody>
          <a:bodyPr/>
          <a:lstStyle/>
          <a:p>
            <a:fld id="{C20DF36D-D16C-42B1-AB63-216D5BD75195}" type="datetime1">
              <a:rPr lang="en-US" smtClean="0"/>
              <a:t>12/11/2019</a:t>
            </a:fld>
            <a:endParaRPr lang=""/>
          </a:p>
        </p:txBody>
      </p:sp>
      <p:sp>
        <p:nvSpPr>
          <p:cNvPr id="5" name="Footer Placeholder 4">
            <a:extLst>
              <a:ext uri="{FF2B5EF4-FFF2-40B4-BE49-F238E27FC236}">
                <a16:creationId xmlns:a16="http://schemas.microsoft.com/office/drawing/2014/main" id="{AD14E021-C515-4830-8C3A-92936CA031D0}"/>
              </a:ext>
            </a:extLst>
          </p:cNvPr>
          <p:cNvSpPr>
            <a:spLocks noGrp="1"/>
          </p:cNvSpPr>
          <p:nvPr>
            <p:ph type="ftr" sz="quarter" idx="11"/>
          </p:nvPr>
        </p:nvSpPr>
        <p:spPr/>
        <p:txBody>
          <a:bodyPr/>
          <a:lstStyle/>
          <a:p>
            <a:endParaRPr lang=""/>
          </a:p>
        </p:txBody>
      </p:sp>
      <p:sp>
        <p:nvSpPr>
          <p:cNvPr id="6" name="Slide Number Placeholder 5">
            <a:extLst>
              <a:ext uri="{FF2B5EF4-FFF2-40B4-BE49-F238E27FC236}">
                <a16:creationId xmlns:a16="http://schemas.microsoft.com/office/drawing/2014/main" id="{D494CF32-D836-4D24-ABE5-045E5A29E7EC}"/>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3236082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0060-122F-4E4E-8C42-8CCB677F8A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
          </a:p>
        </p:txBody>
      </p:sp>
      <p:sp>
        <p:nvSpPr>
          <p:cNvPr id="3" name="Text Placeholder 2">
            <a:extLst>
              <a:ext uri="{FF2B5EF4-FFF2-40B4-BE49-F238E27FC236}">
                <a16:creationId xmlns:a16="http://schemas.microsoft.com/office/drawing/2014/main" id="{65608D5B-5DE8-4ECC-8ED2-1572E3A7F0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8308E22-A9B2-4BB8-9949-BD2220B6B05C}"/>
              </a:ext>
            </a:extLst>
          </p:cNvPr>
          <p:cNvSpPr>
            <a:spLocks noGrp="1"/>
          </p:cNvSpPr>
          <p:nvPr>
            <p:ph type="dt" sz="half" idx="10"/>
          </p:nvPr>
        </p:nvSpPr>
        <p:spPr/>
        <p:txBody>
          <a:bodyPr/>
          <a:lstStyle/>
          <a:p>
            <a:fld id="{EF1CF4D1-1CFC-4575-B03A-532AF8E9EA10}" type="datetime1">
              <a:rPr lang="en-US" smtClean="0"/>
              <a:t>12/11/2019</a:t>
            </a:fld>
            <a:endParaRPr lang=""/>
          </a:p>
        </p:txBody>
      </p:sp>
      <p:sp>
        <p:nvSpPr>
          <p:cNvPr id="5" name="Footer Placeholder 4">
            <a:extLst>
              <a:ext uri="{FF2B5EF4-FFF2-40B4-BE49-F238E27FC236}">
                <a16:creationId xmlns:a16="http://schemas.microsoft.com/office/drawing/2014/main" id="{7EE8C0D9-90D2-4B91-933B-16E26327725A}"/>
              </a:ext>
            </a:extLst>
          </p:cNvPr>
          <p:cNvSpPr>
            <a:spLocks noGrp="1"/>
          </p:cNvSpPr>
          <p:nvPr>
            <p:ph type="ftr" sz="quarter" idx="11"/>
          </p:nvPr>
        </p:nvSpPr>
        <p:spPr/>
        <p:txBody>
          <a:bodyPr/>
          <a:lstStyle/>
          <a:p>
            <a:endParaRPr lang=""/>
          </a:p>
        </p:txBody>
      </p:sp>
      <p:sp>
        <p:nvSpPr>
          <p:cNvPr id="6" name="Slide Number Placeholder 5">
            <a:extLst>
              <a:ext uri="{FF2B5EF4-FFF2-40B4-BE49-F238E27FC236}">
                <a16:creationId xmlns:a16="http://schemas.microsoft.com/office/drawing/2014/main" id="{FF08A058-16A9-4A78-B068-0F1873E5A872}"/>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51560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4D4A6-6311-4582-9A27-0602B2228E48}"/>
              </a:ext>
            </a:extLst>
          </p:cNvPr>
          <p:cNvSpPr>
            <a:spLocks noGrp="1"/>
          </p:cNvSpPr>
          <p:nvPr>
            <p:ph type="title"/>
          </p:nvPr>
        </p:nvSpPr>
        <p:spPr/>
        <p:txBody>
          <a:bodyPr/>
          <a:lstStyle/>
          <a:p>
            <a:r>
              <a:rPr lang="en-US"/>
              <a:t>Click to edit Master title style</a:t>
            </a:r>
            <a:endParaRPr lang=""/>
          </a:p>
        </p:txBody>
      </p:sp>
      <p:sp>
        <p:nvSpPr>
          <p:cNvPr id="3" name="Content Placeholder 2">
            <a:extLst>
              <a:ext uri="{FF2B5EF4-FFF2-40B4-BE49-F238E27FC236}">
                <a16:creationId xmlns:a16="http://schemas.microsoft.com/office/drawing/2014/main" id="{2B01CF2C-A6D5-41A0-AEE1-35E1E5D174A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4" name="Content Placeholder 3">
            <a:extLst>
              <a:ext uri="{FF2B5EF4-FFF2-40B4-BE49-F238E27FC236}">
                <a16:creationId xmlns:a16="http://schemas.microsoft.com/office/drawing/2014/main" id="{B0FDFEA0-EBE3-47A9-A863-E11134649F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5" name="Date Placeholder 4">
            <a:extLst>
              <a:ext uri="{FF2B5EF4-FFF2-40B4-BE49-F238E27FC236}">
                <a16:creationId xmlns:a16="http://schemas.microsoft.com/office/drawing/2014/main" id="{A6E6B421-B4C8-43EF-B01F-40603B3192E4}"/>
              </a:ext>
            </a:extLst>
          </p:cNvPr>
          <p:cNvSpPr>
            <a:spLocks noGrp="1"/>
          </p:cNvSpPr>
          <p:nvPr>
            <p:ph type="dt" sz="half" idx="10"/>
          </p:nvPr>
        </p:nvSpPr>
        <p:spPr/>
        <p:txBody>
          <a:bodyPr/>
          <a:lstStyle/>
          <a:p>
            <a:fld id="{3B62D0BA-F7EA-4587-B67A-76F80347837D}" type="datetime1">
              <a:rPr lang="en-US" smtClean="0"/>
              <a:t>12/11/2019</a:t>
            </a:fld>
            <a:endParaRPr lang=""/>
          </a:p>
        </p:txBody>
      </p:sp>
      <p:sp>
        <p:nvSpPr>
          <p:cNvPr id="6" name="Footer Placeholder 5">
            <a:extLst>
              <a:ext uri="{FF2B5EF4-FFF2-40B4-BE49-F238E27FC236}">
                <a16:creationId xmlns:a16="http://schemas.microsoft.com/office/drawing/2014/main" id="{951F1E89-84AB-4157-83CC-39435928B184}"/>
              </a:ext>
            </a:extLst>
          </p:cNvPr>
          <p:cNvSpPr>
            <a:spLocks noGrp="1"/>
          </p:cNvSpPr>
          <p:nvPr>
            <p:ph type="ftr" sz="quarter" idx="11"/>
          </p:nvPr>
        </p:nvSpPr>
        <p:spPr/>
        <p:txBody>
          <a:bodyPr/>
          <a:lstStyle/>
          <a:p>
            <a:endParaRPr lang=""/>
          </a:p>
        </p:txBody>
      </p:sp>
      <p:sp>
        <p:nvSpPr>
          <p:cNvPr id="7" name="Slide Number Placeholder 6">
            <a:extLst>
              <a:ext uri="{FF2B5EF4-FFF2-40B4-BE49-F238E27FC236}">
                <a16:creationId xmlns:a16="http://schemas.microsoft.com/office/drawing/2014/main" id="{2441692B-D63F-47B4-A407-56B84A8AE064}"/>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3344772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13E0-CE3B-49C6-9330-C62436F0E1CC}"/>
              </a:ext>
            </a:extLst>
          </p:cNvPr>
          <p:cNvSpPr>
            <a:spLocks noGrp="1"/>
          </p:cNvSpPr>
          <p:nvPr>
            <p:ph type="title"/>
          </p:nvPr>
        </p:nvSpPr>
        <p:spPr>
          <a:xfrm>
            <a:off x="839788" y="365125"/>
            <a:ext cx="10515600" cy="1325563"/>
          </a:xfrm>
        </p:spPr>
        <p:txBody>
          <a:bodyPr/>
          <a:lstStyle/>
          <a:p>
            <a:r>
              <a:rPr lang="en-US"/>
              <a:t>Click to edit Master title style</a:t>
            </a:r>
            <a:endParaRPr lang=""/>
          </a:p>
        </p:txBody>
      </p:sp>
      <p:sp>
        <p:nvSpPr>
          <p:cNvPr id="3" name="Text Placeholder 2">
            <a:extLst>
              <a:ext uri="{FF2B5EF4-FFF2-40B4-BE49-F238E27FC236}">
                <a16:creationId xmlns:a16="http://schemas.microsoft.com/office/drawing/2014/main" id="{7F47643F-8478-4A67-BA38-FFE34CE57D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7CB0B8D-D45F-44EE-B78C-5FB18F9BAF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5" name="Text Placeholder 4">
            <a:extLst>
              <a:ext uri="{FF2B5EF4-FFF2-40B4-BE49-F238E27FC236}">
                <a16:creationId xmlns:a16="http://schemas.microsoft.com/office/drawing/2014/main" id="{E7A6CC62-6A0C-405B-B866-6CAE1C969F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5201CE-6463-4D4B-AB8A-FADFB457FCD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7" name="Date Placeholder 6">
            <a:extLst>
              <a:ext uri="{FF2B5EF4-FFF2-40B4-BE49-F238E27FC236}">
                <a16:creationId xmlns:a16="http://schemas.microsoft.com/office/drawing/2014/main" id="{47A762C7-6A6F-450B-B692-99EC3E00DF7B}"/>
              </a:ext>
            </a:extLst>
          </p:cNvPr>
          <p:cNvSpPr>
            <a:spLocks noGrp="1"/>
          </p:cNvSpPr>
          <p:nvPr>
            <p:ph type="dt" sz="half" idx="10"/>
          </p:nvPr>
        </p:nvSpPr>
        <p:spPr/>
        <p:txBody>
          <a:bodyPr/>
          <a:lstStyle/>
          <a:p>
            <a:fld id="{7B17DEF6-2F1E-4CFD-84EE-73E76CC9E478}" type="datetime1">
              <a:rPr lang="en-US" smtClean="0"/>
              <a:t>12/11/2019</a:t>
            </a:fld>
            <a:endParaRPr lang=""/>
          </a:p>
        </p:txBody>
      </p:sp>
      <p:sp>
        <p:nvSpPr>
          <p:cNvPr id="8" name="Footer Placeholder 7">
            <a:extLst>
              <a:ext uri="{FF2B5EF4-FFF2-40B4-BE49-F238E27FC236}">
                <a16:creationId xmlns:a16="http://schemas.microsoft.com/office/drawing/2014/main" id="{C8C132C9-6FDE-4C27-AD86-7B88E12EF911}"/>
              </a:ext>
            </a:extLst>
          </p:cNvPr>
          <p:cNvSpPr>
            <a:spLocks noGrp="1"/>
          </p:cNvSpPr>
          <p:nvPr>
            <p:ph type="ftr" sz="quarter" idx="11"/>
          </p:nvPr>
        </p:nvSpPr>
        <p:spPr/>
        <p:txBody>
          <a:bodyPr/>
          <a:lstStyle/>
          <a:p>
            <a:endParaRPr lang=""/>
          </a:p>
        </p:txBody>
      </p:sp>
      <p:sp>
        <p:nvSpPr>
          <p:cNvPr id="9" name="Slide Number Placeholder 8">
            <a:extLst>
              <a:ext uri="{FF2B5EF4-FFF2-40B4-BE49-F238E27FC236}">
                <a16:creationId xmlns:a16="http://schemas.microsoft.com/office/drawing/2014/main" id="{CD2CCCA4-CF12-4E16-AC7C-2652DA01EF2D}"/>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43248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522D9-59CC-40C3-A49B-080CCA953C83}"/>
              </a:ext>
            </a:extLst>
          </p:cNvPr>
          <p:cNvSpPr>
            <a:spLocks noGrp="1"/>
          </p:cNvSpPr>
          <p:nvPr>
            <p:ph type="title"/>
          </p:nvPr>
        </p:nvSpPr>
        <p:spPr/>
        <p:txBody>
          <a:bodyPr/>
          <a:lstStyle/>
          <a:p>
            <a:r>
              <a:rPr lang="en-US"/>
              <a:t>Click to edit Master title style</a:t>
            </a:r>
            <a:endParaRPr lang=""/>
          </a:p>
        </p:txBody>
      </p:sp>
      <p:sp>
        <p:nvSpPr>
          <p:cNvPr id="3" name="Date Placeholder 2">
            <a:extLst>
              <a:ext uri="{FF2B5EF4-FFF2-40B4-BE49-F238E27FC236}">
                <a16:creationId xmlns:a16="http://schemas.microsoft.com/office/drawing/2014/main" id="{D050683F-CC59-43E4-9532-13746916A620}"/>
              </a:ext>
            </a:extLst>
          </p:cNvPr>
          <p:cNvSpPr>
            <a:spLocks noGrp="1"/>
          </p:cNvSpPr>
          <p:nvPr>
            <p:ph type="dt" sz="half" idx="10"/>
          </p:nvPr>
        </p:nvSpPr>
        <p:spPr/>
        <p:txBody>
          <a:bodyPr/>
          <a:lstStyle/>
          <a:p>
            <a:fld id="{93A29D97-0E16-48D8-A022-B8E56B3E2681}" type="datetime1">
              <a:rPr lang="en-US" smtClean="0"/>
              <a:t>12/11/2019</a:t>
            </a:fld>
            <a:endParaRPr lang=""/>
          </a:p>
        </p:txBody>
      </p:sp>
      <p:sp>
        <p:nvSpPr>
          <p:cNvPr id="4" name="Footer Placeholder 3">
            <a:extLst>
              <a:ext uri="{FF2B5EF4-FFF2-40B4-BE49-F238E27FC236}">
                <a16:creationId xmlns:a16="http://schemas.microsoft.com/office/drawing/2014/main" id="{8C854017-70C9-4159-AD91-0C11F31EADC7}"/>
              </a:ext>
            </a:extLst>
          </p:cNvPr>
          <p:cNvSpPr>
            <a:spLocks noGrp="1"/>
          </p:cNvSpPr>
          <p:nvPr>
            <p:ph type="ftr" sz="quarter" idx="11"/>
          </p:nvPr>
        </p:nvSpPr>
        <p:spPr/>
        <p:txBody>
          <a:bodyPr/>
          <a:lstStyle/>
          <a:p>
            <a:endParaRPr lang=""/>
          </a:p>
        </p:txBody>
      </p:sp>
      <p:sp>
        <p:nvSpPr>
          <p:cNvPr id="5" name="Slide Number Placeholder 4">
            <a:extLst>
              <a:ext uri="{FF2B5EF4-FFF2-40B4-BE49-F238E27FC236}">
                <a16:creationId xmlns:a16="http://schemas.microsoft.com/office/drawing/2014/main" id="{A338A184-D4F1-4372-BFB2-A2A9083EACC4}"/>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240667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3C39B5-C9A2-4E01-9B07-19BFBB7D7704}"/>
              </a:ext>
            </a:extLst>
          </p:cNvPr>
          <p:cNvSpPr>
            <a:spLocks noGrp="1"/>
          </p:cNvSpPr>
          <p:nvPr>
            <p:ph type="dt" sz="half" idx="10"/>
          </p:nvPr>
        </p:nvSpPr>
        <p:spPr/>
        <p:txBody>
          <a:bodyPr/>
          <a:lstStyle/>
          <a:p>
            <a:fld id="{6605E702-4B21-420B-A110-CA0135E8A4C7}" type="datetime1">
              <a:rPr lang="en-US" smtClean="0"/>
              <a:t>12/11/2019</a:t>
            </a:fld>
            <a:endParaRPr lang=""/>
          </a:p>
        </p:txBody>
      </p:sp>
      <p:sp>
        <p:nvSpPr>
          <p:cNvPr id="3" name="Footer Placeholder 2">
            <a:extLst>
              <a:ext uri="{FF2B5EF4-FFF2-40B4-BE49-F238E27FC236}">
                <a16:creationId xmlns:a16="http://schemas.microsoft.com/office/drawing/2014/main" id="{46077833-BFC2-46AF-A96A-84126CE0846C}"/>
              </a:ext>
            </a:extLst>
          </p:cNvPr>
          <p:cNvSpPr>
            <a:spLocks noGrp="1"/>
          </p:cNvSpPr>
          <p:nvPr>
            <p:ph type="ftr" sz="quarter" idx="11"/>
          </p:nvPr>
        </p:nvSpPr>
        <p:spPr/>
        <p:txBody>
          <a:bodyPr/>
          <a:lstStyle/>
          <a:p>
            <a:endParaRPr lang=""/>
          </a:p>
        </p:txBody>
      </p:sp>
      <p:sp>
        <p:nvSpPr>
          <p:cNvPr id="4" name="Slide Number Placeholder 3">
            <a:extLst>
              <a:ext uri="{FF2B5EF4-FFF2-40B4-BE49-F238E27FC236}">
                <a16:creationId xmlns:a16="http://schemas.microsoft.com/office/drawing/2014/main" id="{792ED1A9-812F-4AA3-B5E6-3CF5C5B0D9A4}"/>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2465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0173-7E1E-4B5E-B7A4-12346449E2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
          </a:p>
        </p:txBody>
      </p:sp>
      <p:sp>
        <p:nvSpPr>
          <p:cNvPr id="3" name="Content Placeholder 2">
            <a:extLst>
              <a:ext uri="{FF2B5EF4-FFF2-40B4-BE49-F238E27FC236}">
                <a16:creationId xmlns:a16="http://schemas.microsoft.com/office/drawing/2014/main" id="{D9441FBD-7F76-43DB-B463-770E095537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4" name="Text Placeholder 3">
            <a:extLst>
              <a:ext uri="{FF2B5EF4-FFF2-40B4-BE49-F238E27FC236}">
                <a16:creationId xmlns:a16="http://schemas.microsoft.com/office/drawing/2014/main" id="{34DCE888-3CF5-49A3-8657-00D3F7A3B9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7A71C6-4950-4C0C-847C-8B35485A07DE}"/>
              </a:ext>
            </a:extLst>
          </p:cNvPr>
          <p:cNvSpPr>
            <a:spLocks noGrp="1"/>
          </p:cNvSpPr>
          <p:nvPr>
            <p:ph type="dt" sz="half" idx="10"/>
          </p:nvPr>
        </p:nvSpPr>
        <p:spPr/>
        <p:txBody>
          <a:bodyPr/>
          <a:lstStyle/>
          <a:p>
            <a:fld id="{7FD3B232-2CDE-4FFD-B955-2A985506F9A1}" type="datetime1">
              <a:rPr lang="en-US" smtClean="0"/>
              <a:t>12/11/2019</a:t>
            </a:fld>
            <a:endParaRPr lang=""/>
          </a:p>
        </p:txBody>
      </p:sp>
      <p:sp>
        <p:nvSpPr>
          <p:cNvPr id="6" name="Footer Placeholder 5">
            <a:extLst>
              <a:ext uri="{FF2B5EF4-FFF2-40B4-BE49-F238E27FC236}">
                <a16:creationId xmlns:a16="http://schemas.microsoft.com/office/drawing/2014/main" id="{474A0E32-C10C-47A5-8181-770DA6785FB9}"/>
              </a:ext>
            </a:extLst>
          </p:cNvPr>
          <p:cNvSpPr>
            <a:spLocks noGrp="1"/>
          </p:cNvSpPr>
          <p:nvPr>
            <p:ph type="ftr" sz="quarter" idx="11"/>
          </p:nvPr>
        </p:nvSpPr>
        <p:spPr/>
        <p:txBody>
          <a:bodyPr/>
          <a:lstStyle/>
          <a:p>
            <a:endParaRPr lang=""/>
          </a:p>
        </p:txBody>
      </p:sp>
      <p:sp>
        <p:nvSpPr>
          <p:cNvPr id="7" name="Slide Number Placeholder 6">
            <a:extLst>
              <a:ext uri="{FF2B5EF4-FFF2-40B4-BE49-F238E27FC236}">
                <a16:creationId xmlns:a16="http://schemas.microsoft.com/office/drawing/2014/main" id="{68E30F21-2791-4378-8791-11390E32C895}"/>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688100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A9C7D-7A70-484B-B8DA-00831CCD3F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
          </a:p>
        </p:txBody>
      </p:sp>
      <p:sp>
        <p:nvSpPr>
          <p:cNvPr id="3" name="Picture Placeholder 2">
            <a:extLst>
              <a:ext uri="{FF2B5EF4-FFF2-40B4-BE49-F238E27FC236}">
                <a16:creationId xmlns:a16="http://schemas.microsoft.com/office/drawing/2014/main" id="{BD17FD83-0456-4B19-A785-C3F6E83197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
          </a:p>
        </p:txBody>
      </p:sp>
      <p:sp>
        <p:nvSpPr>
          <p:cNvPr id="4" name="Text Placeholder 3">
            <a:extLst>
              <a:ext uri="{FF2B5EF4-FFF2-40B4-BE49-F238E27FC236}">
                <a16:creationId xmlns:a16="http://schemas.microsoft.com/office/drawing/2014/main" id="{CAB2B495-5B8E-4E9F-B623-A5DB61DE0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F80B0F-E4B6-45C8-B558-6BA248EE518A}"/>
              </a:ext>
            </a:extLst>
          </p:cNvPr>
          <p:cNvSpPr>
            <a:spLocks noGrp="1"/>
          </p:cNvSpPr>
          <p:nvPr>
            <p:ph type="dt" sz="half" idx="10"/>
          </p:nvPr>
        </p:nvSpPr>
        <p:spPr/>
        <p:txBody>
          <a:bodyPr/>
          <a:lstStyle/>
          <a:p>
            <a:fld id="{57D9F0F6-4628-49BB-9607-1212BF1C136F}" type="datetime1">
              <a:rPr lang="en-US" smtClean="0"/>
              <a:t>12/11/2019</a:t>
            </a:fld>
            <a:endParaRPr lang=""/>
          </a:p>
        </p:txBody>
      </p:sp>
      <p:sp>
        <p:nvSpPr>
          <p:cNvPr id="6" name="Footer Placeholder 5">
            <a:extLst>
              <a:ext uri="{FF2B5EF4-FFF2-40B4-BE49-F238E27FC236}">
                <a16:creationId xmlns:a16="http://schemas.microsoft.com/office/drawing/2014/main" id="{43E7DC9B-4DD0-4B36-9737-F9D93E005E0D}"/>
              </a:ext>
            </a:extLst>
          </p:cNvPr>
          <p:cNvSpPr>
            <a:spLocks noGrp="1"/>
          </p:cNvSpPr>
          <p:nvPr>
            <p:ph type="ftr" sz="quarter" idx="11"/>
          </p:nvPr>
        </p:nvSpPr>
        <p:spPr/>
        <p:txBody>
          <a:bodyPr/>
          <a:lstStyle/>
          <a:p>
            <a:endParaRPr lang=""/>
          </a:p>
        </p:txBody>
      </p:sp>
      <p:sp>
        <p:nvSpPr>
          <p:cNvPr id="7" name="Slide Number Placeholder 6">
            <a:extLst>
              <a:ext uri="{FF2B5EF4-FFF2-40B4-BE49-F238E27FC236}">
                <a16:creationId xmlns:a16="http://schemas.microsoft.com/office/drawing/2014/main" id="{119771BE-72BA-4A9C-BA76-93D0144F3B9A}"/>
              </a:ext>
            </a:extLst>
          </p:cNvPr>
          <p:cNvSpPr>
            <a:spLocks noGrp="1"/>
          </p:cNvSpPr>
          <p:nvPr>
            <p:ph type="sldNum" sz="quarter" idx="12"/>
          </p:nvPr>
        </p:nvSpPr>
        <p:spPr/>
        <p:txBody>
          <a:bodyPr/>
          <a:lstStyle/>
          <a:p>
            <a:fld id="{38059A5A-4A28-4641-9856-838DAA7E7EC8}" type="slidenum">
              <a:rPr lang="" smtClean="0"/>
              <a:t>‹#›</a:t>
            </a:fld>
            <a:endParaRPr lang=""/>
          </a:p>
        </p:txBody>
      </p:sp>
    </p:spTree>
    <p:extLst>
      <p:ext uri="{BB962C8B-B14F-4D97-AF65-F5344CB8AC3E}">
        <p14:creationId xmlns:p14="http://schemas.microsoft.com/office/powerpoint/2010/main" val="340438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24718B-F0B6-4016-AD97-47CA05961C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
          </a:p>
        </p:txBody>
      </p:sp>
      <p:sp>
        <p:nvSpPr>
          <p:cNvPr id="3" name="Text Placeholder 2">
            <a:extLst>
              <a:ext uri="{FF2B5EF4-FFF2-40B4-BE49-F238E27FC236}">
                <a16:creationId xmlns:a16="http://schemas.microsoft.com/office/drawing/2014/main" id="{CE4514C9-F77B-4A15-9838-F9671E124E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
          </a:p>
        </p:txBody>
      </p:sp>
      <p:sp>
        <p:nvSpPr>
          <p:cNvPr id="4" name="Date Placeholder 3">
            <a:extLst>
              <a:ext uri="{FF2B5EF4-FFF2-40B4-BE49-F238E27FC236}">
                <a16:creationId xmlns:a16="http://schemas.microsoft.com/office/drawing/2014/main" id="{17C5B5CF-7189-4DE1-96D2-599D461D8F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DC959-8F89-4C99-AB9E-EADB9AE2BFD7}" type="datetime1">
              <a:rPr lang="en-US" smtClean="0"/>
              <a:t>12/11/2019</a:t>
            </a:fld>
            <a:endParaRPr lang=""/>
          </a:p>
        </p:txBody>
      </p:sp>
      <p:sp>
        <p:nvSpPr>
          <p:cNvPr id="5" name="Footer Placeholder 4">
            <a:extLst>
              <a:ext uri="{FF2B5EF4-FFF2-40B4-BE49-F238E27FC236}">
                <a16:creationId xmlns:a16="http://schemas.microsoft.com/office/drawing/2014/main" id="{8B1DE1FF-FDC3-47FB-BFED-BDE13FE5EC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
          </a:p>
        </p:txBody>
      </p:sp>
      <p:sp>
        <p:nvSpPr>
          <p:cNvPr id="6" name="Slide Number Placeholder 5">
            <a:extLst>
              <a:ext uri="{FF2B5EF4-FFF2-40B4-BE49-F238E27FC236}">
                <a16:creationId xmlns:a16="http://schemas.microsoft.com/office/drawing/2014/main" id="{CEB9BEAD-18A2-4929-9358-7921B2F128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59A5A-4A28-4641-9856-838DAA7E7EC8}" type="slidenum">
              <a:rPr lang="" smtClean="0"/>
              <a:t>‹#›</a:t>
            </a:fld>
            <a:endParaRPr lang=""/>
          </a:p>
        </p:txBody>
      </p:sp>
    </p:spTree>
    <p:extLst>
      <p:ext uri="{BB962C8B-B14F-4D97-AF65-F5344CB8AC3E}">
        <p14:creationId xmlns:p14="http://schemas.microsoft.com/office/powerpoint/2010/main" val="311749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ipoetisonovivi.com/tag/adel-karasholi/"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1U8SyDqEoBE"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1U8SyDqEoBE"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creativecommons.org/licenses/by-sa/3.0/deed.de" TargetMode="External"/><Relationship Id="rId13" Type="http://schemas.openxmlformats.org/officeDocument/2006/relationships/hyperlink" Target="https://www.flickr.com/photos/58442690@N00" TargetMode="External"/><Relationship Id="rId18" Type="http://schemas.openxmlformats.org/officeDocument/2006/relationships/hyperlink" Target="https://creativecommons.org/licenses/by-sa/2.5/deed.en" TargetMode="External"/><Relationship Id="rId3" Type="http://schemas.openxmlformats.org/officeDocument/2006/relationships/hyperlink" Target="https://en.wikipedia.org/wiki/Etching" TargetMode="External"/><Relationship Id="rId21" Type="http://schemas.openxmlformats.org/officeDocument/2006/relationships/hyperlink" Target="https://creativecommons.org/licenses/by-sa/4.0/deed.en" TargetMode="External"/><Relationship Id="rId7" Type="http://schemas.openxmlformats.org/officeDocument/2006/relationships/hyperlink" Target="https://en.wikipedia.org/wiki/de:Creative_Commons" TargetMode="External"/><Relationship Id="rId12" Type="http://schemas.openxmlformats.org/officeDocument/2006/relationships/hyperlink" Target="https://www.flickr.com/photos/58442690@N00/2934208229" TargetMode="External"/><Relationship Id="rId17" Type="http://schemas.openxmlformats.org/officeDocument/2006/relationships/hyperlink" Target="https://creativecommons.org/licenses/by-sa/3.0/deed.en" TargetMode="External"/><Relationship Id="rId2" Type="http://schemas.openxmlformats.org/officeDocument/2006/relationships/hyperlink" Target="https://en.wikipedia.org/wiki/tightrope_walking" TargetMode="External"/><Relationship Id="rId16" Type="http://schemas.openxmlformats.org/officeDocument/2006/relationships/hyperlink" Target="https://en.wikipedia.org/wiki/en:Creative_Commons" TargetMode="External"/><Relationship Id="rId20" Type="http://schemas.openxmlformats.org/officeDocument/2006/relationships/hyperlink" Target="https://commons.wikimedia.org/w/index.php?title=User:%E1%83%9B%E1%83%90%E1%83%A0%E1%83%98%E1%83%90%E1%83%9B_%E1%83%98%E1%83%90%E1%83%99%E1%83%9D%E1%83%91%E1%83%90%E1%83%AB%E1%83%94&amp;action=edit&amp;redlink=1" TargetMode="External"/><Relationship Id="rId1" Type="http://schemas.openxmlformats.org/officeDocument/2006/relationships/slideLayout" Target="../slideLayouts/slideLayout2.xml"/><Relationship Id="rId6" Type="http://schemas.openxmlformats.org/officeDocument/2006/relationships/hyperlink" Target="https://commons.wikimedia.org/wiki/User:TUBS" TargetMode="External"/><Relationship Id="rId11" Type="http://schemas.openxmlformats.org/officeDocument/2006/relationships/hyperlink" Target="https://creativecommons.org/licenses/by-sa/2.0/deed.en" TargetMode="External"/><Relationship Id="rId5" Type="http://schemas.openxmlformats.org/officeDocument/2006/relationships/hyperlink" Target="https://freedomdefined.org/Definition" TargetMode="External"/><Relationship Id="rId15" Type="http://schemas.openxmlformats.org/officeDocument/2006/relationships/hyperlink" Target="https://commons.wikimedia.org/wiki/User:Usien" TargetMode="External"/><Relationship Id="rId10" Type="http://schemas.openxmlformats.org/officeDocument/2006/relationships/hyperlink" Target="https://www.flickr.com/people/41906900@N00" TargetMode="External"/><Relationship Id="rId19" Type="http://schemas.openxmlformats.org/officeDocument/2006/relationships/hyperlink" Target="https://creativecommons.org/licenses/by-sa/1.0/deed.en" TargetMode="External"/><Relationship Id="rId4" Type="http://schemas.openxmlformats.org/officeDocument/2006/relationships/hyperlink" Target="https://de.wikipedia.org/wiki/Adi_Holzer" TargetMode="External"/><Relationship Id="rId9" Type="http://schemas.openxmlformats.org/officeDocument/2006/relationships/hyperlink" Target="https://www.flickr.com/photos/41906900@N00/9044671213" TargetMode="External"/><Relationship Id="rId14" Type="http://schemas.openxmlformats.org/officeDocument/2006/relationships/hyperlink" Target="https://creativecommons.org/licenses/by-nd/2.0/?ref=ccsearch&amp;atype=rich"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FD00F5-6D1D-4105-9A1B-FC95B17A02F9}"/>
              </a:ext>
            </a:extLst>
          </p:cNvPr>
          <p:cNvSpPr>
            <a:spLocks noGrp="1"/>
          </p:cNvSpPr>
          <p:nvPr>
            <p:ph type="title"/>
          </p:nvPr>
        </p:nvSpPr>
        <p:spPr>
          <a:xfrm>
            <a:off x="728870" y="115266"/>
            <a:ext cx="7881730" cy="1589510"/>
          </a:xfrm>
        </p:spPr>
        <p:txBody>
          <a:bodyPr/>
          <a:lstStyle/>
          <a:p>
            <a:pPr algn="ctr"/>
            <a:r>
              <a:rPr lang="en-GB" b="1" dirty="0"/>
              <a:t>Ein </a:t>
            </a:r>
            <a:r>
              <a:rPr lang="en-GB" b="1" dirty="0" err="1"/>
              <a:t>Gedicht</a:t>
            </a:r>
            <a:r>
              <a:rPr lang="en-GB" b="1" dirty="0"/>
              <a:t> von Adel </a:t>
            </a:r>
            <a:r>
              <a:rPr lang="en-GB" b="1" dirty="0" err="1"/>
              <a:t>Karasholi</a:t>
            </a:r>
            <a:endParaRPr lang="" b="1" dirty="0"/>
          </a:p>
        </p:txBody>
      </p:sp>
      <p:sp>
        <p:nvSpPr>
          <p:cNvPr id="2" name="Slide Number Placeholder 1">
            <a:extLst>
              <a:ext uri="{FF2B5EF4-FFF2-40B4-BE49-F238E27FC236}">
                <a16:creationId xmlns:a16="http://schemas.microsoft.com/office/drawing/2014/main" id="{791A326A-87D7-47DF-A54E-D8265882AC48}"/>
              </a:ext>
            </a:extLst>
          </p:cNvPr>
          <p:cNvSpPr>
            <a:spLocks noGrp="1"/>
          </p:cNvSpPr>
          <p:nvPr>
            <p:ph type="sldNum" sz="quarter" idx="12"/>
          </p:nvPr>
        </p:nvSpPr>
        <p:spPr/>
        <p:txBody>
          <a:bodyPr/>
          <a:lstStyle/>
          <a:p>
            <a:fld id="{38059A5A-4A28-4641-9856-838DAA7E7EC8}" type="slidenum">
              <a:rPr lang="" smtClean="0"/>
              <a:t>1</a:t>
            </a:fld>
            <a:endParaRPr lang=""/>
          </a:p>
        </p:txBody>
      </p:sp>
      <p:pic>
        <p:nvPicPr>
          <p:cNvPr id="5" name="Picture 2" descr="https://upload.wikimedia.org/wikipedia/commons/thumb/2/26/Adi_Holzer_Werksverzeichnis_850_Lebenslauf.jpg/256px-Adi_Holzer_Werksverzeichnis_850_Lebensla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4465" y="1391828"/>
            <a:ext cx="3767495" cy="465050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380271" y="6356350"/>
            <a:ext cx="2057777" cy="230832"/>
          </a:xfrm>
          <a:prstGeom prst="rect">
            <a:avLst/>
          </a:prstGeom>
          <a:noFill/>
        </p:spPr>
        <p:txBody>
          <a:bodyPr wrap="square" rtlCol="0">
            <a:spAutoFit/>
          </a:bodyPr>
          <a:lstStyle/>
          <a:p>
            <a:r>
              <a:rPr lang="fr-FR" sz="900" dirty="0"/>
              <a:t>Image 1</a:t>
            </a:r>
          </a:p>
        </p:txBody>
      </p:sp>
    </p:spTree>
    <p:extLst>
      <p:ext uri="{BB962C8B-B14F-4D97-AF65-F5344CB8AC3E}">
        <p14:creationId xmlns:p14="http://schemas.microsoft.com/office/powerpoint/2010/main" val="2814360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CC3238-68E8-4D24-A22C-756FD4E38AA0}"/>
              </a:ext>
            </a:extLst>
          </p:cNvPr>
          <p:cNvSpPr txBox="1"/>
          <p:nvPr/>
        </p:nvSpPr>
        <p:spPr>
          <a:xfrm>
            <a:off x="4181807" y="314595"/>
            <a:ext cx="4257111" cy="6063198"/>
          </a:xfrm>
          <a:prstGeom prst="rect">
            <a:avLst/>
          </a:prstGeom>
          <a:noFill/>
        </p:spPr>
        <p:txBody>
          <a:bodyPr wrap="square" rtlCol="0">
            <a:spAutoFit/>
          </a:bodyPr>
          <a:lstStyle/>
          <a:p>
            <a:r>
              <a:rPr lang="de-DE" sz="2000" b="1" dirty="0"/>
              <a:t>Seiltanz</a:t>
            </a:r>
          </a:p>
          <a:p>
            <a:r>
              <a:rPr lang="de-DE" sz="2000" dirty="0"/>
              <a:t>Adel Karasholi</a:t>
            </a:r>
          </a:p>
          <a:p>
            <a:endParaRPr lang="de-DE" sz="2000" dirty="0"/>
          </a:p>
          <a:p>
            <a:r>
              <a:rPr lang="de-DE" sz="2000" dirty="0"/>
              <a:t>Und also sprach Abdulla zu mir</a:t>
            </a:r>
            <a:br>
              <a:rPr lang="de-DE" sz="2000" dirty="0"/>
            </a:br>
            <a:r>
              <a:rPr lang="de-DE" sz="2000" dirty="0"/>
              <a:t>1_______ ist zu deiner Rechten</a:t>
            </a:r>
            <a:br>
              <a:rPr lang="de-DE" sz="2000" dirty="0"/>
            </a:br>
            <a:r>
              <a:rPr lang="de-DE" sz="2000" dirty="0"/>
              <a:t>Und zu deiner Linken ist Fremde</a:t>
            </a:r>
            <a:br>
              <a:rPr lang="de-DE" sz="2000" dirty="0"/>
            </a:br>
            <a:r>
              <a:rPr lang="de-DE" sz="2000" dirty="0"/>
              <a:t>Denn du tanzt auf einem Seil</a:t>
            </a:r>
            <a:br>
              <a:rPr lang="de-DE" sz="2000" dirty="0"/>
            </a:br>
            <a:r>
              <a:rPr lang="de-DE" sz="2000" dirty="0"/>
              <a:t>Und er 2_______</a:t>
            </a:r>
            <a:br>
              <a:rPr lang="de-DE" sz="2000" dirty="0"/>
            </a:br>
            <a:r>
              <a:rPr lang="de-DE" sz="2000" dirty="0"/>
              <a:t>Die Frage steht der Frage im Wege</a:t>
            </a:r>
            <a:br>
              <a:rPr lang="de-DE" sz="2000" dirty="0"/>
            </a:br>
            <a:r>
              <a:rPr lang="de-DE" sz="2000" dirty="0"/>
              <a:t>Die Antwort der Antwort desgleichen</a:t>
            </a:r>
            <a:br>
              <a:rPr lang="de-DE" sz="2000" dirty="0"/>
            </a:br>
            <a:r>
              <a:rPr lang="de-DE" sz="2000" dirty="0"/>
              <a:t>Denn du 3______ auf einem 4_______</a:t>
            </a:r>
            <a:br>
              <a:rPr lang="de-DE" sz="2000" dirty="0"/>
            </a:br>
            <a:r>
              <a:rPr lang="de-DE" sz="2000" dirty="0"/>
              <a:t>Und er sprach</a:t>
            </a:r>
            <a:br>
              <a:rPr lang="de-DE" sz="2000" dirty="0"/>
            </a:br>
            <a:r>
              <a:rPr lang="de-DE" sz="2000" dirty="0"/>
              <a:t>Weder der Osten ist 5______</a:t>
            </a:r>
            <a:br>
              <a:rPr lang="de-DE" sz="2000" dirty="0"/>
            </a:br>
            <a:r>
              <a:rPr lang="de-DE" sz="2000" dirty="0"/>
              <a:t>Noch der Westen Westen in dir</a:t>
            </a:r>
            <a:br>
              <a:rPr lang="de-DE" sz="2000" dirty="0"/>
            </a:br>
            <a:r>
              <a:rPr lang="de-DE" sz="2000" dirty="0"/>
              <a:t>Denn du tanzt auf einem Seil</a:t>
            </a:r>
            <a:br>
              <a:rPr lang="de-DE" sz="2000" dirty="0"/>
            </a:br>
            <a:r>
              <a:rPr lang="de-DE" sz="2000" dirty="0"/>
              <a:t>Und er sprach</a:t>
            </a:r>
            <a:br>
              <a:rPr lang="de-DE" sz="2000" dirty="0"/>
            </a:br>
            <a:r>
              <a:rPr lang="de-DE" sz="2000" dirty="0"/>
              <a:t>Schlie</a:t>
            </a:r>
            <a:r>
              <a:rPr lang="en-GB" sz="2000" dirty="0">
                <a:solidFill>
                  <a:schemeClr val="dk1"/>
                </a:solidFill>
              </a:rPr>
              <a:t>ß</a:t>
            </a:r>
            <a:r>
              <a:rPr lang="de-DE" sz="2000" dirty="0"/>
              <a:t>e deine 6______</a:t>
            </a:r>
            <a:br>
              <a:rPr lang="de-DE" sz="2000" dirty="0"/>
            </a:br>
            <a:r>
              <a:rPr lang="de-DE" sz="2000" dirty="0"/>
              <a:t>Und laufe so schnell du 7_____ kannst</a:t>
            </a:r>
            <a:br>
              <a:rPr lang="de-DE" sz="2000" dirty="0"/>
            </a:br>
            <a:r>
              <a:rPr lang="de-DE" sz="2000" dirty="0"/>
              <a:t>Denn du tanzt auf einem Seil</a:t>
            </a:r>
          </a:p>
        </p:txBody>
      </p:sp>
      <p:sp>
        <p:nvSpPr>
          <p:cNvPr id="6" name="TextBox 5">
            <a:extLst>
              <a:ext uri="{FF2B5EF4-FFF2-40B4-BE49-F238E27FC236}">
                <a16:creationId xmlns:a16="http://schemas.microsoft.com/office/drawing/2014/main" id="{693234E5-97FF-4840-8701-B11BB8DABFD2}"/>
              </a:ext>
            </a:extLst>
          </p:cNvPr>
          <p:cNvSpPr txBox="1"/>
          <p:nvPr/>
        </p:nvSpPr>
        <p:spPr>
          <a:xfrm>
            <a:off x="357809" y="2504661"/>
            <a:ext cx="1628975" cy="3693319"/>
          </a:xfrm>
          <a:prstGeom prst="rect">
            <a:avLst/>
          </a:prstGeom>
          <a:noFill/>
          <a:ln>
            <a:solidFill>
              <a:schemeClr val="tx1"/>
            </a:solidFill>
          </a:ln>
        </p:spPr>
        <p:txBody>
          <a:bodyPr wrap="square" rtlCol="0">
            <a:spAutoFit/>
          </a:bodyPr>
          <a:lstStyle/>
          <a:p>
            <a:r>
              <a:rPr lang="de-DE" b="1" u="sng" dirty="0"/>
              <a:t>Osten</a:t>
            </a:r>
          </a:p>
          <a:p>
            <a:endParaRPr lang="de-DE" b="1" u="sng" dirty="0"/>
          </a:p>
          <a:p>
            <a:r>
              <a:rPr lang="de-DE" b="1" u="sng" dirty="0"/>
              <a:t>Augen</a:t>
            </a:r>
          </a:p>
          <a:p>
            <a:endParaRPr lang="de-DE" b="1" u="sng" dirty="0"/>
          </a:p>
          <a:p>
            <a:r>
              <a:rPr lang="de-DE" b="1" u="sng" dirty="0"/>
              <a:t>laufen</a:t>
            </a:r>
          </a:p>
          <a:p>
            <a:endParaRPr lang="de-DE" b="1" u="sng" dirty="0"/>
          </a:p>
          <a:p>
            <a:r>
              <a:rPr lang="de-DE" b="1" u="sng" dirty="0"/>
              <a:t>Fremde</a:t>
            </a:r>
          </a:p>
          <a:p>
            <a:endParaRPr lang="de-DE" b="1" u="sng" dirty="0"/>
          </a:p>
          <a:p>
            <a:r>
              <a:rPr lang="de-DE" b="1" u="sng" dirty="0"/>
              <a:t>Seil</a:t>
            </a:r>
          </a:p>
          <a:p>
            <a:endParaRPr lang="de-DE" b="1" u="sng" dirty="0"/>
          </a:p>
          <a:p>
            <a:r>
              <a:rPr lang="de-DE" b="1" u="sng" dirty="0"/>
              <a:t>tanzt</a:t>
            </a:r>
          </a:p>
          <a:p>
            <a:endParaRPr lang="de-DE" b="1" u="sng" dirty="0"/>
          </a:p>
          <a:p>
            <a:r>
              <a:rPr lang="de-DE" b="1" u="sng" dirty="0"/>
              <a:t>sprach</a:t>
            </a:r>
            <a:endParaRPr lang="en-GB" dirty="0"/>
          </a:p>
        </p:txBody>
      </p:sp>
      <p:sp>
        <p:nvSpPr>
          <p:cNvPr id="7" name="Rectangle 6">
            <a:extLst>
              <a:ext uri="{FF2B5EF4-FFF2-40B4-BE49-F238E27FC236}">
                <a16:creationId xmlns:a16="http://schemas.microsoft.com/office/drawing/2014/main" id="{26E73A72-E81A-494F-8FE7-8CC6F1F1BDD2}"/>
              </a:ext>
            </a:extLst>
          </p:cNvPr>
          <p:cNvSpPr/>
          <p:nvPr/>
        </p:nvSpPr>
        <p:spPr>
          <a:xfrm>
            <a:off x="152374" y="960640"/>
            <a:ext cx="3929296" cy="923330"/>
          </a:xfrm>
          <a:prstGeom prst="rect">
            <a:avLst/>
          </a:prstGeom>
        </p:spPr>
        <p:txBody>
          <a:bodyPr wrap="square">
            <a:spAutoFit/>
          </a:bodyPr>
          <a:lstStyle/>
          <a:p>
            <a:r>
              <a:rPr lang="en-GB" b="1" dirty="0"/>
              <a:t>Ich lese </a:t>
            </a:r>
            <a:r>
              <a:rPr lang="en-GB" b="1" dirty="0" err="1"/>
              <a:t>jetzt</a:t>
            </a:r>
            <a:r>
              <a:rPr lang="en-GB" b="1" dirty="0"/>
              <a:t> das </a:t>
            </a:r>
            <a:r>
              <a:rPr lang="en-GB" b="1" dirty="0" err="1"/>
              <a:t>Gedicht</a:t>
            </a:r>
            <a:r>
              <a:rPr lang="en-GB" b="1" dirty="0"/>
              <a:t> </a:t>
            </a:r>
            <a:r>
              <a:rPr lang="en-GB" b="1" dirty="0" err="1"/>
              <a:t>vor</a:t>
            </a:r>
            <a:r>
              <a:rPr lang="en-GB" b="1" dirty="0"/>
              <a:t>. </a:t>
            </a:r>
          </a:p>
          <a:p>
            <a:endParaRPr lang="en-GB" b="1" dirty="0"/>
          </a:p>
          <a:p>
            <a:r>
              <a:rPr lang="en-GB" b="1" dirty="0" err="1"/>
              <a:t>Hört</a:t>
            </a:r>
            <a:r>
              <a:rPr lang="en-GB" b="1" dirty="0"/>
              <a:t> gut </a:t>
            </a:r>
            <a:r>
              <a:rPr lang="en-GB" b="1" dirty="0" err="1"/>
              <a:t>zu</a:t>
            </a:r>
            <a:r>
              <a:rPr lang="en-GB" b="1" dirty="0"/>
              <a:t> und </a:t>
            </a:r>
            <a:r>
              <a:rPr lang="en-GB" b="1" dirty="0" err="1"/>
              <a:t>füllt</a:t>
            </a:r>
            <a:r>
              <a:rPr lang="en-GB" b="1" dirty="0"/>
              <a:t> die </a:t>
            </a:r>
            <a:r>
              <a:rPr lang="en-GB" b="1" dirty="0" err="1"/>
              <a:t>Lücken</a:t>
            </a:r>
            <a:r>
              <a:rPr lang="en-GB" b="1" dirty="0"/>
              <a:t> </a:t>
            </a:r>
            <a:r>
              <a:rPr lang="en-GB" b="1" dirty="0" err="1"/>
              <a:t>aus.</a:t>
            </a:r>
            <a:r>
              <a:rPr lang="en-GB" b="1" dirty="0"/>
              <a:t> </a:t>
            </a:r>
            <a:endParaRPr lang="" b="1" dirty="0"/>
          </a:p>
        </p:txBody>
      </p:sp>
      <p:sp>
        <p:nvSpPr>
          <p:cNvPr id="3" name="Slide Number Placeholder 2">
            <a:extLst>
              <a:ext uri="{FF2B5EF4-FFF2-40B4-BE49-F238E27FC236}">
                <a16:creationId xmlns:a16="http://schemas.microsoft.com/office/drawing/2014/main" id="{8CAD9DEC-2EC4-4E85-BB1A-F07BF1ADB967}"/>
              </a:ext>
            </a:extLst>
          </p:cNvPr>
          <p:cNvSpPr>
            <a:spLocks noGrp="1"/>
          </p:cNvSpPr>
          <p:nvPr>
            <p:ph type="sldNum" sz="quarter" idx="12"/>
          </p:nvPr>
        </p:nvSpPr>
        <p:spPr/>
        <p:txBody>
          <a:bodyPr/>
          <a:lstStyle/>
          <a:p>
            <a:fld id="{38059A5A-4A28-4641-9856-838DAA7E7EC8}" type="slidenum">
              <a:rPr lang="" smtClean="0"/>
              <a:t>10</a:t>
            </a:fld>
            <a:endParaRPr lang=""/>
          </a:p>
        </p:txBody>
      </p:sp>
      <p:sp>
        <p:nvSpPr>
          <p:cNvPr id="9" name="Rectangle 8">
            <a:extLst>
              <a:ext uri="{FF2B5EF4-FFF2-40B4-BE49-F238E27FC236}">
                <a16:creationId xmlns:a16="http://schemas.microsoft.com/office/drawing/2014/main" id="{1A2387BB-1761-45EB-928D-C4ECE8D5B723}"/>
              </a:ext>
            </a:extLst>
          </p:cNvPr>
          <p:cNvSpPr/>
          <p:nvPr/>
        </p:nvSpPr>
        <p:spPr>
          <a:xfrm>
            <a:off x="8808076" y="5080401"/>
            <a:ext cx="3026115" cy="830997"/>
          </a:xfrm>
          <a:prstGeom prst="rect">
            <a:avLst/>
          </a:prstGeom>
        </p:spPr>
        <p:txBody>
          <a:bodyPr wrap="square">
            <a:spAutoFit/>
          </a:bodyPr>
          <a:lstStyle/>
          <a:p>
            <a:r>
              <a:rPr lang="de-DE" sz="1000" i="1" dirty="0"/>
              <a:t>From Also sprach Abdulla </a:t>
            </a:r>
            <a:r>
              <a:rPr lang="de-DE" sz="1000" dirty="0"/>
              <a:t>(A-1-Verlag,1995) </a:t>
            </a:r>
          </a:p>
          <a:p>
            <a:r>
              <a:rPr lang="de-DE" sz="1000" dirty="0">
                <a:hlinkClick r:id="rId2"/>
              </a:rPr>
              <a:t>https://ipoetisonovivi.com/tag/adel-karasholi/</a:t>
            </a:r>
            <a:r>
              <a:rPr lang="de-DE" sz="1000" dirty="0"/>
              <a:t> </a:t>
            </a:r>
          </a:p>
          <a:p>
            <a:r>
              <a:rPr lang="de-DE" sz="1000" dirty="0"/>
              <a:t>- with the permission of the author</a:t>
            </a:r>
          </a:p>
          <a:p>
            <a:endParaRPr lang="de-DE" dirty="0"/>
          </a:p>
        </p:txBody>
      </p:sp>
      <p:pic>
        <p:nvPicPr>
          <p:cNvPr id="10" name="Picture 2" descr="https://upload.wikimedia.org/wikipedia/commons/thumb/2/26/Adi_Holzer_Werksverzeichnis_850_Lebenslauf.jpg/256px-Adi_Holzer_Werksverzeichnis_850_Lebenslau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13511" y="985136"/>
            <a:ext cx="3026115" cy="336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637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CC3238-68E8-4D24-A22C-756FD4E38AA0}"/>
              </a:ext>
            </a:extLst>
          </p:cNvPr>
          <p:cNvSpPr txBox="1"/>
          <p:nvPr/>
        </p:nvSpPr>
        <p:spPr>
          <a:xfrm>
            <a:off x="4181807" y="314595"/>
            <a:ext cx="4257111" cy="6063198"/>
          </a:xfrm>
          <a:prstGeom prst="rect">
            <a:avLst/>
          </a:prstGeom>
          <a:noFill/>
        </p:spPr>
        <p:txBody>
          <a:bodyPr wrap="square" rtlCol="0">
            <a:spAutoFit/>
          </a:bodyPr>
          <a:lstStyle/>
          <a:p>
            <a:r>
              <a:rPr lang="de-DE" sz="2000" b="1" dirty="0"/>
              <a:t>Seiltanz</a:t>
            </a:r>
          </a:p>
          <a:p>
            <a:r>
              <a:rPr lang="de-DE" sz="2000" dirty="0"/>
              <a:t>Adel Karasholi</a:t>
            </a:r>
          </a:p>
          <a:p>
            <a:endParaRPr lang="de-DE" sz="2000" dirty="0"/>
          </a:p>
          <a:p>
            <a:r>
              <a:rPr lang="de-DE" sz="2000" dirty="0"/>
              <a:t>Und also sprach Abdulla zu mir</a:t>
            </a:r>
            <a:br>
              <a:rPr lang="de-DE" sz="2000" dirty="0"/>
            </a:br>
            <a:r>
              <a:rPr lang="de-DE" sz="2000" dirty="0"/>
              <a:t>1 Fremde ist zu deiner Rechten</a:t>
            </a:r>
            <a:br>
              <a:rPr lang="de-DE" sz="2000" dirty="0"/>
            </a:br>
            <a:r>
              <a:rPr lang="de-DE" sz="2000" dirty="0"/>
              <a:t>Und zu deiner Linken ist Fremde</a:t>
            </a:r>
            <a:br>
              <a:rPr lang="de-DE" sz="2000" dirty="0"/>
            </a:br>
            <a:r>
              <a:rPr lang="de-DE" sz="2000" dirty="0"/>
              <a:t>Denn du tanzt auf einem Seil</a:t>
            </a:r>
            <a:br>
              <a:rPr lang="de-DE" sz="2000" dirty="0"/>
            </a:br>
            <a:r>
              <a:rPr lang="de-DE" sz="2000" dirty="0"/>
              <a:t>Und er 2 sprach</a:t>
            </a:r>
            <a:br>
              <a:rPr lang="de-DE" sz="2000" dirty="0"/>
            </a:br>
            <a:r>
              <a:rPr lang="de-DE" sz="2000" dirty="0"/>
              <a:t>Die Frage steht der Frage im Wege</a:t>
            </a:r>
            <a:br>
              <a:rPr lang="de-DE" sz="2000" dirty="0"/>
            </a:br>
            <a:r>
              <a:rPr lang="de-DE" sz="2000" dirty="0"/>
              <a:t>Die Antwort der Antwort desgleichen</a:t>
            </a:r>
            <a:br>
              <a:rPr lang="de-DE" sz="2000" dirty="0"/>
            </a:br>
            <a:r>
              <a:rPr lang="de-DE" sz="2000" dirty="0"/>
              <a:t>Denn du 3 tanzt auf einem 4 Seil</a:t>
            </a:r>
            <a:br>
              <a:rPr lang="de-DE" sz="2000" dirty="0"/>
            </a:br>
            <a:r>
              <a:rPr lang="de-DE" sz="2000" dirty="0"/>
              <a:t>Und er sprach</a:t>
            </a:r>
            <a:br>
              <a:rPr lang="de-DE" sz="2000" dirty="0"/>
            </a:br>
            <a:r>
              <a:rPr lang="de-DE" sz="2000" dirty="0"/>
              <a:t>Weder der Osten ist 5 Osten</a:t>
            </a:r>
            <a:br>
              <a:rPr lang="de-DE" sz="2000" dirty="0"/>
            </a:br>
            <a:r>
              <a:rPr lang="de-DE" sz="2000" dirty="0"/>
              <a:t>Noch der Westen Westen in dir</a:t>
            </a:r>
            <a:br>
              <a:rPr lang="de-DE" sz="2000" dirty="0"/>
            </a:br>
            <a:r>
              <a:rPr lang="de-DE" sz="2000" dirty="0"/>
              <a:t>Denn du tanzt auf einem Seil</a:t>
            </a:r>
            <a:br>
              <a:rPr lang="de-DE" sz="2000" dirty="0"/>
            </a:br>
            <a:r>
              <a:rPr lang="de-DE" sz="2000" dirty="0"/>
              <a:t>Und er sprach</a:t>
            </a:r>
            <a:br>
              <a:rPr lang="de-DE" sz="2000" dirty="0"/>
            </a:br>
            <a:r>
              <a:rPr lang="de-DE" sz="2000" dirty="0"/>
              <a:t>Schlie</a:t>
            </a:r>
            <a:r>
              <a:rPr lang="en-GB" sz="2000" dirty="0">
                <a:solidFill>
                  <a:schemeClr val="dk1"/>
                </a:solidFill>
              </a:rPr>
              <a:t>ß</a:t>
            </a:r>
            <a:r>
              <a:rPr lang="de-DE" sz="2000" dirty="0"/>
              <a:t>e deine 6 Augen</a:t>
            </a:r>
            <a:br>
              <a:rPr lang="de-DE" sz="2000" dirty="0"/>
            </a:br>
            <a:r>
              <a:rPr lang="de-DE" sz="2000" dirty="0"/>
              <a:t>Und laufe so schnell du 7 laufen kannst</a:t>
            </a:r>
            <a:br>
              <a:rPr lang="de-DE" sz="2000" dirty="0"/>
            </a:br>
            <a:r>
              <a:rPr lang="de-DE" sz="2000" dirty="0"/>
              <a:t>Denn du tanzt auf einem Seil</a:t>
            </a:r>
          </a:p>
        </p:txBody>
      </p:sp>
      <p:sp>
        <p:nvSpPr>
          <p:cNvPr id="6" name="TextBox 5">
            <a:extLst>
              <a:ext uri="{FF2B5EF4-FFF2-40B4-BE49-F238E27FC236}">
                <a16:creationId xmlns:a16="http://schemas.microsoft.com/office/drawing/2014/main" id="{693234E5-97FF-4840-8701-B11BB8DABFD2}"/>
              </a:ext>
            </a:extLst>
          </p:cNvPr>
          <p:cNvSpPr txBox="1"/>
          <p:nvPr/>
        </p:nvSpPr>
        <p:spPr>
          <a:xfrm>
            <a:off x="357809" y="2504661"/>
            <a:ext cx="1628975" cy="3693319"/>
          </a:xfrm>
          <a:prstGeom prst="rect">
            <a:avLst/>
          </a:prstGeom>
          <a:noFill/>
          <a:ln>
            <a:solidFill>
              <a:schemeClr val="tx1"/>
            </a:solidFill>
          </a:ln>
        </p:spPr>
        <p:txBody>
          <a:bodyPr wrap="square" rtlCol="0">
            <a:spAutoFit/>
          </a:bodyPr>
          <a:lstStyle/>
          <a:p>
            <a:r>
              <a:rPr lang="de-DE" b="1" u="sng" dirty="0"/>
              <a:t>Osten</a:t>
            </a:r>
          </a:p>
          <a:p>
            <a:endParaRPr lang="de-DE" b="1" u="sng" dirty="0"/>
          </a:p>
          <a:p>
            <a:r>
              <a:rPr lang="de-DE" b="1" u="sng" dirty="0"/>
              <a:t>Augen</a:t>
            </a:r>
          </a:p>
          <a:p>
            <a:endParaRPr lang="de-DE" b="1" u="sng" dirty="0"/>
          </a:p>
          <a:p>
            <a:r>
              <a:rPr lang="de-DE" b="1" u="sng" dirty="0"/>
              <a:t>laufen</a:t>
            </a:r>
          </a:p>
          <a:p>
            <a:endParaRPr lang="de-DE" b="1" u="sng" dirty="0"/>
          </a:p>
          <a:p>
            <a:r>
              <a:rPr lang="de-DE" b="1" u="sng" dirty="0"/>
              <a:t>Fremde</a:t>
            </a:r>
          </a:p>
          <a:p>
            <a:endParaRPr lang="de-DE" b="1" u="sng" dirty="0"/>
          </a:p>
          <a:p>
            <a:r>
              <a:rPr lang="de-DE" b="1" u="sng" dirty="0"/>
              <a:t>Seil</a:t>
            </a:r>
          </a:p>
          <a:p>
            <a:endParaRPr lang="de-DE" b="1" u="sng" dirty="0"/>
          </a:p>
          <a:p>
            <a:r>
              <a:rPr lang="de-DE" b="1" u="sng" dirty="0"/>
              <a:t>tanzt</a:t>
            </a:r>
          </a:p>
          <a:p>
            <a:endParaRPr lang="de-DE" b="1" u="sng" dirty="0"/>
          </a:p>
          <a:p>
            <a:r>
              <a:rPr lang="de-DE" b="1" u="sng" dirty="0"/>
              <a:t>sprach</a:t>
            </a:r>
            <a:endParaRPr lang="en-GB" dirty="0"/>
          </a:p>
        </p:txBody>
      </p:sp>
      <p:sp>
        <p:nvSpPr>
          <p:cNvPr id="7" name="Rectangle 6">
            <a:extLst>
              <a:ext uri="{FF2B5EF4-FFF2-40B4-BE49-F238E27FC236}">
                <a16:creationId xmlns:a16="http://schemas.microsoft.com/office/drawing/2014/main" id="{26E73A72-E81A-494F-8FE7-8CC6F1F1BDD2}"/>
              </a:ext>
            </a:extLst>
          </p:cNvPr>
          <p:cNvSpPr/>
          <p:nvPr/>
        </p:nvSpPr>
        <p:spPr>
          <a:xfrm>
            <a:off x="152374" y="960640"/>
            <a:ext cx="3929296" cy="923330"/>
          </a:xfrm>
          <a:prstGeom prst="rect">
            <a:avLst/>
          </a:prstGeom>
        </p:spPr>
        <p:txBody>
          <a:bodyPr wrap="square">
            <a:spAutoFit/>
          </a:bodyPr>
          <a:lstStyle/>
          <a:p>
            <a:r>
              <a:rPr lang="en-GB" b="1" dirty="0"/>
              <a:t>Ich lese </a:t>
            </a:r>
            <a:r>
              <a:rPr lang="en-GB" b="1" dirty="0" err="1"/>
              <a:t>jetzt</a:t>
            </a:r>
            <a:r>
              <a:rPr lang="en-GB" b="1" dirty="0"/>
              <a:t> das </a:t>
            </a:r>
            <a:r>
              <a:rPr lang="en-GB" b="1" dirty="0" err="1"/>
              <a:t>Gedicht</a:t>
            </a:r>
            <a:r>
              <a:rPr lang="en-GB" b="1" dirty="0"/>
              <a:t> </a:t>
            </a:r>
            <a:r>
              <a:rPr lang="en-GB" b="1" dirty="0" err="1"/>
              <a:t>vor</a:t>
            </a:r>
            <a:r>
              <a:rPr lang="en-GB" b="1" dirty="0"/>
              <a:t>. </a:t>
            </a:r>
          </a:p>
          <a:p>
            <a:endParaRPr lang="en-GB" b="1" dirty="0"/>
          </a:p>
          <a:p>
            <a:r>
              <a:rPr lang="en-GB" b="1" dirty="0" err="1"/>
              <a:t>Hört</a:t>
            </a:r>
            <a:r>
              <a:rPr lang="en-GB" b="1" dirty="0"/>
              <a:t> gut </a:t>
            </a:r>
            <a:r>
              <a:rPr lang="en-GB" b="1" dirty="0" err="1"/>
              <a:t>zu</a:t>
            </a:r>
            <a:r>
              <a:rPr lang="en-GB" b="1" dirty="0"/>
              <a:t> und </a:t>
            </a:r>
            <a:r>
              <a:rPr lang="en-GB" b="1" dirty="0" err="1"/>
              <a:t>füllt</a:t>
            </a:r>
            <a:r>
              <a:rPr lang="en-GB" b="1" dirty="0"/>
              <a:t> die </a:t>
            </a:r>
            <a:r>
              <a:rPr lang="en-GB" b="1" dirty="0" err="1"/>
              <a:t>Lücken</a:t>
            </a:r>
            <a:r>
              <a:rPr lang="en-GB" b="1" dirty="0"/>
              <a:t> </a:t>
            </a:r>
            <a:r>
              <a:rPr lang="en-GB" b="1" dirty="0" err="1"/>
              <a:t>aus.</a:t>
            </a:r>
            <a:r>
              <a:rPr lang="en-GB" b="1" dirty="0"/>
              <a:t> </a:t>
            </a:r>
            <a:endParaRPr lang="" b="1" dirty="0"/>
          </a:p>
        </p:txBody>
      </p:sp>
      <p:sp>
        <p:nvSpPr>
          <p:cNvPr id="3" name="Slide Number Placeholder 2">
            <a:extLst>
              <a:ext uri="{FF2B5EF4-FFF2-40B4-BE49-F238E27FC236}">
                <a16:creationId xmlns:a16="http://schemas.microsoft.com/office/drawing/2014/main" id="{8CAD9DEC-2EC4-4E85-BB1A-F07BF1ADB967}"/>
              </a:ext>
            </a:extLst>
          </p:cNvPr>
          <p:cNvSpPr>
            <a:spLocks noGrp="1"/>
          </p:cNvSpPr>
          <p:nvPr>
            <p:ph type="sldNum" sz="quarter" idx="12"/>
          </p:nvPr>
        </p:nvSpPr>
        <p:spPr/>
        <p:txBody>
          <a:bodyPr/>
          <a:lstStyle/>
          <a:p>
            <a:fld id="{38059A5A-4A28-4641-9856-838DAA7E7EC8}" type="slidenum">
              <a:rPr lang="" smtClean="0"/>
              <a:t>11</a:t>
            </a:fld>
            <a:endParaRPr lang=""/>
          </a:p>
        </p:txBody>
      </p:sp>
      <p:sp>
        <p:nvSpPr>
          <p:cNvPr id="9" name="Rectangle 8">
            <a:extLst>
              <a:ext uri="{FF2B5EF4-FFF2-40B4-BE49-F238E27FC236}">
                <a16:creationId xmlns:a16="http://schemas.microsoft.com/office/drawing/2014/main" id="{1A2387BB-1761-45EB-928D-C4ECE8D5B723}"/>
              </a:ext>
            </a:extLst>
          </p:cNvPr>
          <p:cNvSpPr/>
          <p:nvPr/>
        </p:nvSpPr>
        <p:spPr>
          <a:xfrm>
            <a:off x="7936411" y="6254683"/>
            <a:ext cx="4255589" cy="553998"/>
          </a:xfrm>
          <a:prstGeom prst="rect">
            <a:avLst/>
          </a:prstGeom>
        </p:spPr>
        <p:txBody>
          <a:bodyPr wrap="none">
            <a:spAutoFit/>
          </a:bodyPr>
          <a:lstStyle/>
          <a:p>
            <a:r>
              <a:rPr lang="de-DE" i="1" dirty="0"/>
              <a:t>From Also sprach Abdulla </a:t>
            </a:r>
            <a:r>
              <a:rPr lang="de-DE" dirty="0"/>
              <a:t>(A-1-Verlag,1995)</a:t>
            </a:r>
          </a:p>
          <a:p>
            <a:r>
              <a:rPr lang="de-DE" sz="1200" dirty="0"/>
              <a:t>https://ipoetisonovivi.com/tag/adel-karasholi/</a:t>
            </a:r>
          </a:p>
        </p:txBody>
      </p:sp>
      <p:pic>
        <p:nvPicPr>
          <p:cNvPr id="10" name="Picture 2" descr="https://upload.wikimedia.org/wikipedia/commons/thumb/2/26/Adi_Holzer_Werksverzeichnis_850_Lebenslauf.jpg/256px-Adi_Holzer_Werksverzeichnis_850_Lebensla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1767" y="2381897"/>
            <a:ext cx="3026115" cy="336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026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56FF8-A909-41E4-AFDA-B8CB7BE89280}"/>
              </a:ext>
            </a:extLst>
          </p:cNvPr>
          <p:cNvSpPr>
            <a:spLocks noGrp="1"/>
          </p:cNvSpPr>
          <p:nvPr>
            <p:ph idx="1"/>
          </p:nvPr>
        </p:nvSpPr>
        <p:spPr/>
        <p:txBody>
          <a:bodyPr/>
          <a:lstStyle/>
          <a:p>
            <a:endParaRPr lang="en-GB" dirty="0"/>
          </a:p>
          <a:p>
            <a:endParaRPr lang="" dirty="0"/>
          </a:p>
        </p:txBody>
      </p:sp>
      <p:sp>
        <p:nvSpPr>
          <p:cNvPr id="4" name="Rectangle 3">
            <a:extLst>
              <a:ext uri="{FF2B5EF4-FFF2-40B4-BE49-F238E27FC236}">
                <a16:creationId xmlns:a16="http://schemas.microsoft.com/office/drawing/2014/main" id="{9313A984-A2C2-42C9-88FD-B6BCCBBF2141}"/>
              </a:ext>
            </a:extLst>
          </p:cNvPr>
          <p:cNvSpPr/>
          <p:nvPr/>
        </p:nvSpPr>
        <p:spPr>
          <a:xfrm>
            <a:off x="949774" y="2621482"/>
            <a:ext cx="10230558" cy="584775"/>
          </a:xfrm>
          <a:prstGeom prst="rect">
            <a:avLst/>
          </a:prstGeom>
        </p:spPr>
        <p:txBody>
          <a:bodyPr wrap="none">
            <a:spAutoFit/>
          </a:bodyPr>
          <a:lstStyle/>
          <a:p>
            <a:r>
              <a:rPr lang="en-GB" sz="3200" dirty="0" err="1"/>
              <a:t>Bringt</a:t>
            </a:r>
            <a:r>
              <a:rPr lang="en-GB" sz="3200" dirty="0"/>
              <a:t> die </a:t>
            </a:r>
            <a:r>
              <a:rPr lang="en-GB" sz="3200" dirty="0" err="1"/>
              <a:t>englische</a:t>
            </a:r>
            <a:r>
              <a:rPr lang="en-GB" sz="3200" dirty="0"/>
              <a:t> </a:t>
            </a:r>
            <a:r>
              <a:rPr lang="en-GB" sz="3200" dirty="0" err="1"/>
              <a:t>Übersetzung</a:t>
            </a:r>
            <a:r>
              <a:rPr lang="en-GB" sz="3200" dirty="0"/>
              <a:t> in die </a:t>
            </a:r>
            <a:r>
              <a:rPr lang="en-GB" sz="3200" dirty="0" err="1"/>
              <a:t>richtige</a:t>
            </a:r>
            <a:r>
              <a:rPr lang="en-GB" sz="3200" dirty="0"/>
              <a:t> </a:t>
            </a:r>
            <a:r>
              <a:rPr lang="en-GB" sz="3200" dirty="0" err="1"/>
              <a:t>Reihenfolge</a:t>
            </a:r>
            <a:r>
              <a:rPr lang="en-GB" sz="3200" dirty="0"/>
              <a:t>.</a:t>
            </a:r>
            <a:endParaRPr lang="" sz="3200" dirty="0"/>
          </a:p>
        </p:txBody>
      </p:sp>
      <p:sp>
        <p:nvSpPr>
          <p:cNvPr id="5" name="Slide Number Placeholder 4">
            <a:extLst>
              <a:ext uri="{FF2B5EF4-FFF2-40B4-BE49-F238E27FC236}">
                <a16:creationId xmlns:a16="http://schemas.microsoft.com/office/drawing/2014/main" id="{097A6211-063B-48A3-A676-9D5D77496EF0}"/>
              </a:ext>
            </a:extLst>
          </p:cNvPr>
          <p:cNvSpPr>
            <a:spLocks noGrp="1"/>
          </p:cNvSpPr>
          <p:nvPr>
            <p:ph type="sldNum" sz="quarter" idx="12"/>
          </p:nvPr>
        </p:nvSpPr>
        <p:spPr/>
        <p:txBody>
          <a:bodyPr/>
          <a:lstStyle/>
          <a:p>
            <a:fld id="{38059A5A-4A28-4641-9856-838DAA7E7EC8}" type="slidenum">
              <a:rPr lang="" smtClean="0"/>
              <a:t>12</a:t>
            </a:fld>
            <a:endParaRPr lang=""/>
          </a:p>
        </p:txBody>
      </p:sp>
    </p:spTree>
    <p:extLst>
      <p:ext uri="{BB962C8B-B14F-4D97-AF65-F5344CB8AC3E}">
        <p14:creationId xmlns:p14="http://schemas.microsoft.com/office/powerpoint/2010/main" val="4090439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35F894-0B05-4535-9B23-D2BE8AB86139}"/>
              </a:ext>
            </a:extLst>
          </p:cNvPr>
          <p:cNvSpPr/>
          <p:nvPr/>
        </p:nvSpPr>
        <p:spPr>
          <a:xfrm>
            <a:off x="6197145" y="5398036"/>
            <a:ext cx="5894295" cy="1323439"/>
          </a:xfrm>
          <a:prstGeom prst="rect">
            <a:avLst/>
          </a:prstGeom>
          <a:ln>
            <a:solidFill>
              <a:schemeClr val="tx1"/>
            </a:solidFill>
          </a:ln>
        </p:spPr>
        <p:txBody>
          <a:bodyPr wrap="square">
            <a:spAutoFit/>
          </a:bodyPr>
          <a:lstStyle/>
          <a:p>
            <a:r>
              <a:rPr lang="en-GB" sz="2000" b="1" dirty="0"/>
              <a:t>And he spoke</a:t>
            </a:r>
            <a:br>
              <a:rPr lang="en-GB" sz="2000" b="1" dirty="0"/>
            </a:br>
            <a:r>
              <a:rPr lang="en-GB" sz="2000" b="1" dirty="0"/>
              <a:t>The question is in the way of the question</a:t>
            </a:r>
          </a:p>
          <a:p>
            <a:r>
              <a:rPr lang="en-GB" sz="2000" b="1" dirty="0"/>
              <a:t>The answer is also in the way of the answer</a:t>
            </a:r>
          </a:p>
          <a:p>
            <a:r>
              <a:rPr lang="en-GB" sz="2000" b="1" dirty="0"/>
              <a:t>As you are walking on a tightrope</a:t>
            </a:r>
            <a:endParaRPr lang="" sz="2000" b="1" dirty="0"/>
          </a:p>
        </p:txBody>
      </p:sp>
      <p:sp>
        <p:nvSpPr>
          <p:cNvPr id="7" name="Rectangle 6">
            <a:extLst>
              <a:ext uri="{FF2B5EF4-FFF2-40B4-BE49-F238E27FC236}">
                <a16:creationId xmlns:a16="http://schemas.microsoft.com/office/drawing/2014/main" id="{6C20DED2-6547-4F4E-9A7A-9E1DCDDB9B6F}"/>
              </a:ext>
            </a:extLst>
          </p:cNvPr>
          <p:cNvSpPr/>
          <p:nvPr/>
        </p:nvSpPr>
        <p:spPr>
          <a:xfrm>
            <a:off x="6197145" y="585260"/>
            <a:ext cx="5822578" cy="1323439"/>
          </a:xfrm>
          <a:prstGeom prst="rect">
            <a:avLst/>
          </a:prstGeom>
          <a:ln>
            <a:solidFill>
              <a:schemeClr val="tx1"/>
            </a:solidFill>
          </a:ln>
        </p:spPr>
        <p:txBody>
          <a:bodyPr wrap="square">
            <a:spAutoFit/>
          </a:bodyPr>
          <a:lstStyle/>
          <a:p>
            <a:r>
              <a:rPr lang="en-GB" sz="2000" b="1" dirty="0"/>
              <a:t>And he spoke</a:t>
            </a:r>
          </a:p>
          <a:p>
            <a:r>
              <a:rPr lang="en-GB" sz="2000" b="1" dirty="0"/>
              <a:t>Neither the East is East</a:t>
            </a:r>
          </a:p>
          <a:p>
            <a:r>
              <a:rPr lang="en-GB" sz="2000" b="1" dirty="0"/>
              <a:t>Nor the West is West inside you</a:t>
            </a:r>
          </a:p>
          <a:p>
            <a:r>
              <a:rPr lang="en-GB" sz="2000" b="1" dirty="0"/>
              <a:t>As you are walking on a tightrope</a:t>
            </a:r>
            <a:endParaRPr lang="" sz="2000" b="1" dirty="0"/>
          </a:p>
        </p:txBody>
      </p:sp>
      <p:sp>
        <p:nvSpPr>
          <p:cNvPr id="8" name="Rectangle 7">
            <a:extLst>
              <a:ext uri="{FF2B5EF4-FFF2-40B4-BE49-F238E27FC236}">
                <a16:creationId xmlns:a16="http://schemas.microsoft.com/office/drawing/2014/main" id="{CACEC50C-C35D-45E2-BC5E-4D73F7F5ABC5}"/>
              </a:ext>
            </a:extLst>
          </p:cNvPr>
          <p:cNvSpPr/>
          <p:nvPr/>
        </p:nvSpPr>
        <p:spPr>
          <a:xfrm>
            <a:off x="6197145" y="3817558"/>
            <a:ext cx="5744984" cy="1323439"/>
          </a:xfrm>
          <a:prstGeom prst="rect">
            <a:avLst/>
          </a:prstGeom>
          <a:ln>
            <a:solidFill>
              <a:schemeClr val="tx1"/>
            </a:solidFill>
          </a:ln>
        </p:spPr>
        <p:txBody>
          <a:bodyPr wrap="square">
            <a:spAutoFit/>
          </a:bodyPr>
          <a:lstStyle/>
          <a:p>
            <a:r>
              <a:rPr lang="en-GB" sz="2000" b="1" dirty="0"/>
              <a:t>And so Abdulla spoke to me</a:t>
            </a:r>
          </a:p>
          <a:p>
            <a:r>
              <a:rPr lang="en-GB" sz="2000" b="1" dirty="0"/>
              <a:t>Foreignness is to you right</a:t>
            </a:r>
          </a:p>
          <a:p>
            <a:r>
              <a:rPr lang="en-GB" sz="2000" b="1" dirty="0"/>
              <a:t>And to your left is foreignness</a:t>
            </a:r>
          </a:p>
          <a:p>
            <a:r>
              <a:rPr lang="en-GB" sz="2000" b="1" dirty="0"/>
              <a:t>As you are walking on a tightrope</a:t>
            </a:r>
            <a:endParaRPr lang="" sz="2000" b="1" dirty="0"/>
          </a:p>
        </p:txBody>
      </p:sp>
      <p:sp>
        <p:nvSpPr>
          <p:cNvPr id="12" name="TextBox 11">
            <a:extLst>
              <a:ext uri="{FF2B5EF4-FFF2-40B4-BE49-F238E27FC236}">
                <a16:creationId xmlns:a16="http://schemas.microsoft.com/office/drawing/2014/main" id="{A8F1D0AE-4B32-43A1-AE1C-F52109160138}"/>
              </a:ext>
            </a:extLst>
          </p:cNvPr>
          <p:cNvSpPr txBox="1"/>
          <p:nvPr/>
        </p:nvSpPr>
        <p:spPr>
          <a:xfrm>
            <a:off x="5724939" y="94636"/>
            <a:ext cx="6740484" cy="400110"/>
          </a:xfrm>
          <a:prstGeom prst="rect">
            <a:avLst/>
          </a:prstGeom>
          <a:noFill/>
        </p:spPr>
        <p:txBody>
          <a:bodyPr wrap="square" rtlCol="0">
            <a:spAutoFit/>
          </a:bodyPr>
          <a:lstStyle/>
          <a:p>
            <a:r>
              <a:rPr lang="en-GB" sz="2000" b="1" dirty="0"/>
              <a:t>Walking on a tightrope – </a:t>
            </a:r>
            <a:r>
              <a:rPr lang="en-GB" sz="2000" b="1" dirty="0" err="1"/>
              <a:t>Bringt</a:t>
            </a:r>
            <a:r>
              <a:rPr lang="en-GB" sz="2000" b="1" dirty="0"/>
              <a:t> in die </a:t>
            </a:r>
            <a:r>
              <a:rPr lang="en-GB" sz="2000" b="1" dirty="0" err="1"/>
              <a:t>richtige</a:t>
            </a:r>
            <a:r>
              <a:rPr lang="en-GB" sz="2000" b="1" dirty="0"/>
              <a:t> </a:t>
            </a:r>
            <a:r>
              <a:rPr lang="en-GB" sz="2000" b="1" dirty="0" err="1"/>
              <a:t>Reihenfolge</a:t>
            </a:r>
            <a:endParaRPr lang="" sz="2000" b="1" dirty="0"/>
          </a:p>
        </p:txBody>
      </p:sp>
      <p:sp>
        <p:nvSpPr>
          <p:cNvPr id="13" name="Slide Number Placeholder 12">
            <a:extLst>
              <a:ext uri="{FF2B5EF4-FFF2-40B4-BE49-F238E27FC236}">
                <a16:creationId xmlns:a16="http://schemas.microsoft.com/office/drawing/2014/main" id="{372969C0-0A68-43C7-9080-4EB25203DF8E}"/>
              </a:ext>
            </a:extLst>
          </p:cNvPr>
          <p:cNvSpPr>
            <a:spLocks noGrp="1"/>
          </p:cNvSpPr>
          <p:nvPr>
            <p:ph type="sldNum" sz="quarter" idx="12"/>
          </p:nvPr>
        </p:nvSpPr>
        <p:spPr/>
        <p:txBody>
          <a:bodyPr/>
          <a:lstStyle/>
          <a:p>
            <a:fld id="{38059A5A-4A28-4641-9856-838DAA7E7EC8}" type="slidenum">
              <a:rPr lang="" smtClean="0"/>
              <a:t>13</a:t>
            </a:fld>
            <a:endParaRPr lang="" dirty="0"/>
          </a:p>
        </p:txBody>
      </p:sp>
      <p:sp>
        <p:nvSpPr>
          <p:cNvPr id="14" name="Rectangle 13">
            <a:extLst>
              <a:ext uri="{FF2B5EF4-FFF2-40B4-BE49-F238E27FC236}">
                <a16:creationId xmlns:a16="http://schemas.microsoft.com/office/drawing/2014/main" id="{183B1C09-089D-49F9-83C7-B2331E37EE80}"/>
              </a:ext>
            </a:extLst>
          </p:cNvPr>
          <p:cNvSpPr/>
          <p:nvPr/>
        </p:nvSpPr>
        <p:spPr>
          <a:xfrm>
            <a:off x="246919" y="0"/>
            <a:ext cx="5292490" cy="7017306"/>
          </a:xfrm>
          <a:prstGeom prst="rect">
            <a:avLst/>
          </a:prstGeom>
        </p:spPr>
        <p:txBody>
          <a:bodyPr wrap="square">
            <a:spAutoFit/>
          </a:bodyPr>
          <a:lstStyle/>
          <a:p>
            <a:r>
              <a:rPr lang="de-DE" b="1" dirty="0"/>
              <a:t>Seiltanz</a:t>
            </a:r>
          </a:p>
          <a:p>
            <a:pPr>
              <a:lnSpc>
                <a:spcPct val="150000"/>
              </a:lnSpc>
            </a:pPr>
            <a:r>
              <a:rPr lang="de-DE" dirty="0"/>
              <a:t>Und also sprach Abdulla zu mir</a:t>
            </a:r>
            <a:br>
              <a:rPr lang="de-DE" dirty="0"/>
            </a:br>
            <a:r>
              <a:rPr lang="de-DE" dirty="0"/>
              <a:t>Fremde ist zu deiner Rechten</a:t>
            </a:r>
            <a:br>
              <a:rPr lang="de-DE" dirty="0"/>
            </a:br>
            <a:r>
              <a:rPr lang="de-DE" dirty="0"/>
              <a:t>Und zu deiner Linken ist Fremde</a:t>
            </a:r>
            <a:br>
              <a:rPr lang="de-DE" dirty="0"/>
            </a:br>
            <a:r>
              <a:rPr lang="de-DE" dirty="0"/>
              <a:t>Denn du tanzt auf einem Seil</a:t>
            </a:r>
            <a:br>
              <a:rPr lang="de-DE" dirty="0"/>
            </a:br>
            <a:r>
              <a:rPr lang="de-DE" dirty="0"/>
              <a:t>Und er sprach</a:t>
            </a:r>
            <a:br>
              <a:rPr lang="de-DE" dirty="0"/>
            </a:br>
            <a:r>
              <a:rPr lang="de-DE" dirty="0"/>
              <a:t>Die Frage steht der Frage im Wege</a:t>
            </a:r>
            <a:br>
              <a:rPr lang="de-DE" dirty="0"/>
            </a:br>
            <a:r>
              <a:rPr lang="de-DE" dirty="0"/>
              <a:t>Die Antwort der Antwort desgleichen</a:t>
            </a:r>
            <a:br>
              <a:rPr lang="de-DE" dirty="0"/>
            </a:br>
            <a:r>
              <a:rPr lang="de-DE" dirty="0"/>
              <a:t>Denn du tanzt auf einem Seil</a:t>
            </a:r>
            <a:br>
              <a:rPr lang="de-DE" dirty="0"/>
            </a:br>
            <a:r>
              <a:rPr lang="de-DE" dirty="0"/>
              <a:t>Und er sprach</a:t>
            </a:r>
            <a:br>
              <a:rPr lang="de-DE" dirty="0"/>
            </a:br>
            <a:r>
              <a:rPr lang="de-DE" dirty="0"/>
              <a:t>Weder der Osten ist Osten</a:t>
            </a:r>
            <a:br>
              <a:rPr lang="de-DE" dirty="0"/>
            </a:br>
            <a:r>
              <a:rPr lang="de-DE" dirty="0"/>
              <a:t>Noch der Westen Westen in dir</a:t>
            </a:r>
            <a:br>
              <a:rPr lang="de-DE" dirty="0"/>
            </a:br>
            <a:r>
              <a:rPr lang="de-DE" dirty="0"/>
              <a:t>Denn du tanzt auf einem Seil</a:t>
            </a:r>
            <a:br>
              <a:rPr lang="de-DE" dirty="0"/>
            </a:br>
            <a:r>
              <a:rPr lang="de-DE" dirty="0"/>
              <a:t>Und er sprach</a:t>
            </a:r>
            <a:br>
              <a:rPr lang="de-DE" dirty="0"/>
            </a:br>
            <a:r>
              <a:rPr lang="de-DE" dirty="0"/>
              <a:t>Schlie</a:t>
            </a:r>
            <a:r>
              <a:rPr lang="en-GB" dirty="0">
                <a:solidFill>
                  <a:schemeClr val="dk1"/>
                </a:solidFill>
              </a:rPr>
              <a:t>ß</a:t>
            </a:r>
            <a:r>
              <a:rPr lang="de-DE" dirty="0"/>
              <a:t>e deine Augen</a:t>
            </a:r>
            <a:br>
              <a:rPr lang="de-DE" dirty="0"/>
            </a:br>
            <a:r>
              <a:rPr lang="de-DE" dirty="0"/>
              <a:t>Und laufe so schnell du laufen kannst</a:t>
            </a:r>
            <a:br>
              <a:rPr lang="de-DE" dirty="0"/>
            </a:br>
            <a:r>
              <a:rPr lang="de-DE" dirty="0"/>
              <a:t>Denn du tanzt auf einem Seil</a:t>
            </a:r>
          </a:p>
        </p:txBody>
      </p:sp>
      <p:sp>
        <p:nvSpPr>
          <p:cNvPr id="15" name="Rectangle 14">
            <a:extLst>
              <a:ext uri="{FF2B5EF4-FFF2-40B4-BE49-F238E27FC236}">
                <a16:creationId xmlns:a16="http://schemas.microsoft.com/office/drawing/2014/main" id="{4643B155-196A-4A88-932D-3686A4E18849}"/>
              </a:ext>
            </a:extLst>
          </p:cNvPr>
          <p:cNvSpPr/>
          <p:nvPr/>
        </p:nvSpPr>
        <p:spPr>
          <a:xfrm>
            <a:off x="6197145" y="2237081"/>
            <a:ext cx="5822578" cy="1323439"/>
          </a:xfrm>
          <a:prstGeom prst="rect">
            <a:avLst/>
          </a:prstGeom>
          <a:ln>
            <a:solidFill>
              <a:schemeClr val="tx1"/>
            </a:solidFill>
          </a:ln>
        </p:spPr>
        <p:txBody>
          <a:bodyPr wrap="square">
            <a:spAutoFit/>
          </a:bodyPr>
          <a:lstStyle/>
          <a:p>
            <a:r>
              <a:rPr lang="en-GB" sz="2000" b="1" dirty="0"/>
              <a:t>And he spoke</a:t>
            </a:r>
          </a:p>
          <a:p>
            <a:r>
              <a:rPr lang="en-GB" sz="2000" b="1" dirty="0"/>
              <a:t>Close your eyes</a:t>
            </a:r>
          </a:p>
          <a:p>
            <a:r>
              <a:rPr lang="en-GB" sz="2000" b="1" dirty="0"/>
              <a:t>And run as fast as you can run</a:t>
            </a:r>
          </a:p>
          <a:p>
            <a:r>
              <a:rPr lang="en-GB" sz="2000" b="1" dirty="0"/>
              <a:t>As you are walking on a tightrope</a:t>
            </a:r>
            <a:endParaRPr lang="" sz="2000" b="1" dirty="0"/>
          </a:p>
        </p:txBody>
      </p:sp>
    </p:spTree>
    <p:extLst>
      <p:ext uri="{BB962C8B-B14F-4D97-AF65-F5344CB8AC3E}">
        <p14:creationId xmlns:p14="http://schemas.microsoft.com/office/powerpoint/2010/main" val="1676298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35F894-0B05-4535-9B23-D2BE8AB86139}"/>
              </a:ext>
            </a:extLst>
          </p:cNvPr>
          <p:cNvSpPr/>
          <p:nvPr/>
        </p:nvSpPr>
        <p:spPr>
          <a:xfrm>
            <a:off x="6257365" y="2050954"/>
            <a:ext cx="5894295" cy="1323439"/>
          </a:xfrm>
          <a:prstGeom prst="rect">
            <a:avLst/>
          </a:prstGeom>
          <a:ln>
            <a:solidFill>
              <a:schemeClr val="tx1"/>
            </a:solidFill>
          </a:ln>
        </p:spPr>
        <p:txBody>
          <a:bodyPr wrap="square">
            <a:spAutoFit/>
          </a:bodyPr>
          <a:lstStyle/>
          <a:p>
            <a:r>
              <a:rPr lang="en-GB" sz="2000" b="1" dirty="0"/>
              <a:t>And he spoke</a:t>
            </a:r>
            <a:br>
              <a:rPr lang="en-GB" sz="2000" b="1" dirty="0"/>
            </a:br>
            <a:r>
              <a:rPr lang="en-GB" sz="2000" b="1" dirty="0"/>
              <a:t>The question is in the way of the question</a:t>
            </a:r>
          </a:p>
          <a:p>
            <a:r>
              <a:rPr lang="en-GB" sz="2000" b="1" dirty="0"/>
              <a:t>The answer is also in the way of the answer</a:t>
            </a:r>
          </a:p>
          <a:p>
            <a:r>
              <a:rPr lang="en-GB" sz="2000" b="1" dirty="0"/>
              <a:t>As you are walking on a tightrope</a:t>
            </a:r>
            <a:endParaRPr lang="" sz="2000" b="1" dirty="0"/>
          </a:p>
        </p:txBody>
      </p:sp>
      <p:sp>
        <p:nvSpPr>
          <p:cNvPr id="7" name="Rectangle 6">
            <a:extLst>
              <a:ext uri="{FF2B5EF4-FFF2-40B4-BE49-F238E27FC236}">
                <a16:creationId xmlns:a16="http://schemas.microsoft.com/office/drawing/2014/main" id="{6C20DED2-6547-4F4E-9A7A-9E1DCDDB9B6F}"/>
              </a:ext>
            </a:extLst>
          </p:cNvPr>
          <p:cNvSpPr/>
          <p:nvPr/>
        </p:nvSpPr>
        <p:spPr>
          <a:xfrm>
            <a:off x="6197145" y="3724495"/>
            <a:ext cx="5822578" cy="1323439"/>
          </a:xfrm>
          <a:prstGeom prst="rect">
            <a:avLst/>
          </a:prstGeom>
          <a:ln>
            <a:solidFill>
              <a:schemeClr val="tx1"/>
            </a:solidFill>
          </a:ln>
        </p:spPr>
        <p:txBody>
          <a:bodyPr wrap="square">
            <a:spAutoFit/>
          </a:bodyPr>
          <a:lstStyle/>
          <a:p>
            <a:r>
              <a:rPr lang="en-GB" sz="2000" b="1" dirty="0"/>
              <a:t>And he spoke</a:t>
            </a:r>
          </a:p>
          <a:p>
            <a:r>
              <a:rPr lang="en-GB" sz="2000" b="1" dirty="0"/>
              <a:t>Neither the East is East</a:t>
            </a:r>
          </a:p>
          <a:p>
            <a:r>
              <a:rPr lang="en-GB" sz="2000" b="1" dirty="0"/>
              <a:t>Nor the West is West inside you</a:t>
            </a:r>
          </a:p>
          <a:p>
            <a:r>
              <a:rPr lang="en-GB" sz="2000" b="1" dirty="0"/>
              <a:t>As you are walking on a tightrope</a:t>
            </a:r>
            <a:endParaRPr lang="" sz="2000" b="1" dirty="0"/>
          </a:p>
        </p:txBody>
      </p:sp>
      <p:sp>
        <p:nvSpPr>
          <p:cNvPr id="8" name="Rectangle 7">
            <a:extLst>
              <a:ext uri="{FF2B5EF4-FFF2-40B4-BE49-F238E27FC236}">
                <a16:creationId xmlns:a16="http://schemas.microsoft.com/office/drawing/2014/main" id="{CACEC50C-C35D-45E2-BC5E-4D73F7F5ABC5}"/>
              </a:ext>
            </a:extLst>
          </p:cNvPr>
          <p:cNvSpPr/>
          <p:nvPr/>
        </p:nvSpPr>
        <p:spPr>
          <a:xfrm>
            <a:off x="6274739" y="541940"/>
            <a:ext cx="5744984" cy="1323439"/>
          </a:xfrm>
          <a:prstGeom prst="rect">
            <a:avLst/>
          </a:prstGeom>
          <a:ln>
            <a:solidFill>
              <a:schemeClr val="tx1"/>
            </a:solidFill>
          </a:ln>
        </p:spPr>
        <p:txBody>
          <a:bodyPr wrap="square">
            <a:spAutoFit/>
          </a:bodyPr>
          <a:lstStyle/>
          <a:p>
            <a:r>
              <a:rPr lang="en-GB" sz="2000" b="1" dirty="0"/>
              <a:t>And so Abdulla spoke to me</a:t>
            </a:r>
          </a:p>
          <a:p>
            <a:r>
              <a:rPr lang="en-GB" sz="2000" b="1" dirty="0"/>
              <a:t>Foreignness is to you right</a:t>
            </a:r>
          </a:p>
          <a:p>
            <a:r>
              <a:rPr lang="en-GB" sz="2000" b="1" dirty="0"/>
              <a:t>And to your left is foreignness</a:t>
            </a:r>
          </a:p>
          <a:p>
            <a:r>
              <a:rPr lang="en-GB" sz="2000" b="1" dirty="0"/>
              <a:t>As you are walking on a tightrope</a:t>
            </a:r>
            <a:endParaRPr lang="" sz="2000" b="1" dirty="0"/>
          </a:p>
        </p:txBody>
      </p:sp>
      <p:sp>
        <p:nvSpPr>
          <p:cNvPr id="12" name="TextBox 11">
            <a:extLst>
              <a:ext uri="{FF2B5EF4-FFF2-40B4-BE49-F238E27FC236}">
                <a16:creationId xmlns:a16="http://schemas.microsoft.com/office/drawing/2014/main" id="{A8F1D0AE-4B32-43A1-AE1C-F52109160138}"/>
              </a:ext>
            </a:extLst>
          </p:cNvPr>
          <p:cNvSpPr txBox="1"/>
          <p:nvPr/>
        </p:nvSpPr>
        <p:spPr>
          <a:xfrm>
            <a:off x="6274739" y="49043"/>
            <a:ext cx="2886323" cy="400110"/>
          </a:xfrm>
          <a:prstGeom prst="rect">
            <a:avLst/>
          </a:prstGeom>
          <a:noFill/>
        </p:spPr>
        <p:txBody>
          <a:bodyPr wrap="square" rtlCol="0">
            <a:spAutoFit/>
          </a:bodyPr>
          <a:lstStyle/>
          <a:p>
            <a:r>
              <a:rPr lang="en-GB" sz="2000" b="1" dirty="0"/>
              <a:t>Walking on a tightrope</a:t>
            </a:r>
            <a:endParaRPr lang="" sz="2000" b="1" dirty="0"/>
          </a:p>
        </p:txBody>
      </p:sp>
      <p:sp>
        <p:nvSpPr>
          <p:cNvPr id="13" name="Slide Number Placeholder 12">
            <a:extLst>
              <a:ext uri="{FF2B5EF4-FFF2-40B4-BE49-F238E27FC236}">
                <a16:creationId xmlns:a16="http://schemas.microsoft.com/office/drawing/2014/main" id="{372969C0-0A68-43C7-9080-4EB25203DF8E}"/>
              </a:ext>
            </a:extLst>
          </p:cNvPr>
          <p:cNvSpPr>
            <a:spLocks noGrp="1"/>
          </p:cNvSpPr>
          <p:nvPr>
            <p:ph type="sldNum" sz="quarter" idx="12"/>
          </p:nvPr>
        </p:nvSpPr>
        <p:spPr/>
        <p:txBody>
          <a:bodyPr/>
          <a:lstStyle/>
          <a:p>
            <a:fld id="{38059A5A-4A28-4641-9856-838DAA7E7EC8}" type="slidenum">
              <a:rPr lang="" smtClean="0"/>
              <a:t>14</a:t>
            </a:fld>
            <a:endParaRPr lang=""/>
          </a:p>
        </p:txBody>
      </p:sp>
      <p:sp>
        <p:nvSpPr>
          <p:cNvPr id="14" name="Rectangle 13">
            <a:extLst>
              <a:ext uri="{FF2B5EF4-FFF2-40B4-BE49-F238E27FC236}">
                <a16:creationId xmlns:a16="http://schemas.microsoft.com/office/drawing/2014/main" id="{183B1C09-089D-49F9-83C7-B2331E37EE80}"/>
              </a:ext>
            </a:extLst>
          </p:cNvPr>
          <p:cNvSpPr/>
          <p:nvPr/>
        </p:nvSpPr>
        <p:spPr>
          <a:xfrm>
            <a:off x="246919" y="0"/>
            <a:ext cx="5292490" cy="7017306"/>
          </a:xfrm>
          <a:prstGeom prst="rect">
            <a:avLst/>
          </a:prstGeom>
        </p:spPr>
        <p:txBody>
          <a:bodyPr wrap="square">
            <a:spAutoFit/>
          </a:bodyPr>
          <a:lstStyle/>
          <a:p>
            <a:r>
              <a:rPr lang="de-DE" b="1" dirty="0"/>
              <a:t>Seiltanz</a:t>
            </a:r>
          </a:p>
          <a:p>
            <a:pPr>
              <a:lnSpc>
                <a:spcPct val="150000"/>
              </a:lnSpc>
            </a:pPr>
            <a:r>
              <a:rPr lang="de-DE" dirty="0"/>
              <a:t>Und also sprach Abdulla zu mir</a:t>
            </a:r>
            <a:br>
              <a:rPr lang="de-DE" dirty="0"/>
            </a:br>
            <a:r>
              <a:rPr lang="de-DE" dirty="0"/>
              <a:t>Fremde ist zu deiner Rechten</a:t>
            </a:r>
            <a:br>
              <a:rPr lang="de-DE" dirty="0"/>
            </a:br>
            <a:r>
              <a:rPr lang="de-DE" dirty="0"/>
              <a:t>Und zu deiner Linken ist Fremde</a:t>
            </a:r>
            <a:br>
              <a:rPr lang="de-DE" dirty="0"/>
            </a:br>
            <a:r>
              <a:rPr lang="de-DE" dirty="0"/>
              <a:t>Denn du tanzt auf einem Seil</a:t>
            </a:r>
            <a:br>
              <a:rPr lang="de-DE" dirty="0"/>
            </a:br>
            <a:r>
              <a:rPr lang="de-DE" dirty="0"/>
              <a:t>Und er sprach</a:t>
            </a:r>
            <a:br>
              <a:rPr lang="de-DE" dirty="0"/>
            </a:br>
            <a:r>
              <a:rPr lang="de-DE" dirty="0"/>
              <a:t>Die Frage steht der Frage im Wege</a:t>
            </a:r>
            <a:br>
              <a:rPr lang="de-DE" dirty="0"/>
            </a:br>
            <a:r>
              <a:rPr lang="de-DE" dirty="0"/>
              <a:t>Die Antwort der Antwort desgleichen</a:t>
            </a:r>
            <a:br>
              <a:rPr lang="de-DE" dirty="0"/>
            </a:br>
            <a:r>
              <a:rPr lang="de-DE" dirty="0"/>
              <a:t>Denn du tanzt auf einem Seil</a:t>
            </a:r>
            <a:br>
              <a:rPr lang="de-DE" dirty="0"/>
            </a:br>
            <a:r>
              <a:rPr lang="de-DE" dirty="0"/>
              <a:t>Und er sprach</a:t>
            </a:r>
            <a:br>
              <a:rPr lang="de-DE" dirty="0"/>
            </a:br>
            <a:r>
              <a:rPr lang="de-DE" dirty="0"/>
              <a:t>Weder der Osten ist Osten</a:t>
            </a:r>
            <a:br>
              <a:rPr lang="de-DE" dirty="0"/>
            </a:br>
            <a:r>
              <a:rPr lang="de-DE" dirty="0"/>
              <a:t>Noch der Westen Westen in dir</a:t>
            </a:r>
            <a:br>
              <a:rPr lang="de-DE" dirty="0"/>
            </a:br>
            <a:r>
              <a:rPr lang="de-DE" dirty="0"/>
              <a:t>Denn du tanzt auf einem Seil</a:t>
            </a:r>
            <a:br>
              <a:rPr lang="de-DE" dirty="0"/>
            </a:br>
            <a:r>
              <a:rPr lang="de-DE" dirty="0"/>
              <a:t>Und er sprach</a:t>
            </a:r>
            <a:br>
              <a:rPr lang="de-DE" dirty="0"/>
            </a:br>
            <a:r>
              <a:rPr lang="de-DE" dirty="0"/>
              <a:t>Schlie</a:t>
            </a:r>
            <a:r>
              <a:rPr lang="en-GB" dirty="0">
                <a:solidFill>
                  <a:schemeClr val="dk1"/>
                </a:solidFill>
              </a:rPr>
              <a:t>ß</a:t>
            </a:r>
            <a:r>
              <a:rPr lang="de-DE" dirty="0"/>
              <a:t>e deine Augen</a:t>
            </a:r>
            <a:br>
              <a:rPr lang="de-DE" dirty="0"/>
            </a:br>
            <a:r>
              <a:rPr lang="de-DE" dirty="0"/>
              <a:t>Und laufe so schnell du laufen kannst</a:t>
            </a:r>
            <a:br>
              <a:rPr lang="de-DE" dirty="0"/>
            </a:br>
            <a:r>
              <a:rPr lang="de-DE" dirty="0"/>
              <a:t>Denn du tanzt auf einem Seil</a:t>
            </a:r>
          </a:p>
        </p:txBody>
      </p:sp>
      <p:sp>
        <p:nvSpPr>
          <p:cNvPr id="15" name="Rectangle 14">
            <a:extLst>
              <a:ext uri="{FF2B5EF4-FFF2-40B4-BE49-F238E27FC236}">
                <a16:creationId xmlns:a16="http://schemas.microsoft.com/office/drawing/2014/main" id="{4643B155-196A-4A88-932D-3686A4E18849}"/>
              </a:ext>
            </a:extLst>
          </p:cNvPr>
          <p:cNvSpPr/>
          <p:nvPr/>
        </p:nvSpPr>
        <p:spPr>
          <a:xfrm>
            <a:off x="6197145" y="5398036"/>
            <a:ext cx="5822578" cy="1323439"/>
          </a:xfrm>
          <a:prstGeom prst="rect">
            <a:avLst/>
          </a:prstGeom>
          <a:ln>
            <a:solidFill>
              <a:schemeClr val="tx1"/>
            </a:solidFill>
          </a:ln>
        </p:spPr>
        <p:txBody>
          <a:bodyPr wrap="square">
            <a:spAutoFit/>
          </a:bodyPr>
          <a:lstStyle/>
          <a:p>
            <a:r>
              <a:rPr lang="en-GB" sz="2000" b="1" dirty="0"/>
              <a:t>And he spoke</a:t>
            </a:r>
          </a:p>
          <a:p>
            <a:r>
              <a:rPr lang="en-GB" sz="2000" b="1" dirty="0"/>
              <a:t>Close your eyes</a:t>
            </a:r>
          </a:p>
          <a:p>
            <a:r>
              <a:rPr lang="en-GB" sz="2000" b="1" dirty="0"/>
              <a:t>And run as fast as you can run</a:t>
            </a:r>
          </a:p>
          <a:p>
            <a:r>
              <a:rPr lang="en-GB" sz="2000" b="1" dirty="0"/>
              <a:t>As you are walking on a tightrope</a:t>
            </a:r>
            <a:endParaRPr lang="" sz="2000" b="1" dirty="0"/>
          </a:p>
        </p:txBody>
      </p:sp>
    </p:spTree>
    <p:extLst>
      <p:ext uri="{BB962C8B-B14F-4D97-AF65-F5344CB8AC3E}">
        <p14:creationId xmlns:p14="http://schemas.microsoft.com/office/powerpoint/2010/main" val="2520230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7F7B2-2210-488B-905B-E9438451083E}"/>
              </a:ext>
            </a:extLst>
          </p:cNvPr>
          <p:cNvSpPr>
            <a:spLocks noGrp="1"/>
          </p:cNvSpPr>
          <p:nvPr>
            <p:ph type="title"/>
          </p:nvPr>
        </p:nvSpPr>
        <p:spPr/>
        <p:txBody>
          <a:bodyPr/>
          <a:lstStyle/>
          <a:p>
            <a:r>
              <a:rPr lang="en-GB" dirty="0"/>
              <a:t>Wie </a:t>
            </a:r>
            <a:r>
              <a:rPr lang="en-GB" dirty="0" err="1"/>
              <a:t>soll</a:t>
            </a:r>
            <a:r>
              <a:rPr lang="en-GB" dirty="0"/>
              <a:t> man das </a:t>
            </a:r>
            <a:r>
              <a:rPr lang="en-GB" dirty="0" err="1"/>
              <a:t>übersetzen</a:t>
            </a:r>
            <a:r>
              <a:rPr lang="en-GB" dirty="0"/>
              <a:t>?</a:t>
            </a:r>
          </a:p>
        </p:txBody>
      </p:sp>
      <p:graphicFrame>
        <p:nvGraphicFramePr>
          <p:cNvPr id="4" name="Content Placeholder 3">
            <a:extLst>
              <a:ext uri="{FF2B5EF4-FFF2-40B4-BE49-F238E27FC236}">
                <a16:creationId xmlns:a16="http://schemas.microsoft.com/office/drawing/2014/main" id="{93291C3D-E4A6-45B8-8FC7-7ABCBDA3B106}"/>
              </a:ext>
            </a:extLst>
          </p:cNvPr>
          <p:cNvGraphicFramePr>
            <a:graphicFrameLocks noGrp="1"/>
          </p:cNvGraphicFramePr>
          <p:nvPr>
            <p:ph idx="1"/>
          </p:nvPr>
        </p:nvGraphicFramePr>
        <p:xfrm>
          <a:off x="402956" y="1503336"/>
          <a:ext cx="11189776" cy="4467648"/>
        </p:xfrm>
        <a:graphic>
          <a:graphicData uri="http://schemas.openxmlformats.org/drawingml/2006/table">
            <a:tbl>
              <a:tblPr firstRow="1" bandRow="1">
                <a:tableStyleId>{5C22544A-7EE6-4342-B048-85BDC9FD1C3A}</a:tableStyleId>
              </a:tblPr>
              <a:tblGrid>
                <a:gridCol w="3595270">
                  <a:extLst>
                    <a:ext uri="{9D8B030D-6E8A-4147-A177-3AD203B41FA5}">
                      <a16:colId xmlns:a16="http://schemas.microsoft.com/office/drawing/2014/main" val="1721381230"/>
                    </a:ext>
                  </a:extLst>
                </a:gridCol>
                <a:gridCol w="3797253">
                  <a:extLst>
                    <a:ext uri="{9D8B030D-6E8A-4147-A177-3AD203B41FA5}">
                      <a16:colId xmlns:a16="http://schemas.microsoft.com/office/drawing/2014/main" val="3898489964"/>
                    </a:ext>
                  </a:extLst>
                </a:gridCol>
                <a:gridCol w="3797253">
                  <a:extLst>
                    <a:ext uri="{9D8B030D-6E8A-4147-A177-3AD203B41FA5}">
                      <a16:colId xmlns:a16="http://schemas.microsoft.com/office/drawing/2014/main" val="3333307447"/>
                    </a:ext>
                  </a:extLst>
                </a:gridCol>
              </a:tblGrid>
              <a:tr h="396722">
                <a:tc>
                  <a:txBody>
                    <a:bodyPr/>
                    <a:lstStyle/>
                    <a:p>
                      <a:pPr algn="ctr"/>
                      <a:r>
                        <a:rPr lang="en-GB" dirty="0"/>
                        <a:t>Deutsch</a:t>
                      </a:r>
                    </a:p>
                  </a:txBody>
                  <a:tcPr/>
                </a:tc>
                <a:tc>
                  <a:txBody>
                    <a:bodyPr/>
                    <a:lstStyle/>
                    <a:p>
                      <a:pPr algn="ctr"/>
                      <a:r>
                        <a:rPr lang="en-GB" dirty="0">
                          <a:solidFill>
                            <a:srgbClr val="FF0000"/>
                          </a:solidFill>
                        </a:rPr>
                        <a:t>1</a:t>
                      </a:r>
                    </a:p>
                  </a:txBody>
                  <a:tcPr/>
                </a:tc>
                <a:tc>
                  <a:txBody>
                    <a:bodyPr/>
                    <a:lstStyle/>
                    <a:p>
                      <a:pPr algn="ctr"/>
                      <a:r>
                        <a:rPr lang="en-GB" dirty="0">
                          <a:solidFill>
                            <a:schemeClr val="accent1">
                              <a:lumMod val="75000"/>
                            </a:schemeClr>
                          </a:solidFill>
                        </a:rPr>
                        <a:t>2</a:t>
                      </a:r>
                    </a:p>
                  </a:txBody>
                  <a:tcPr/>
                </a:tc>
                <a:extLst>
                  <a:ext uri="{0D108BD9-81ED-4DB2-BD59-A6C34878D82A}">
                    <a16:rowId xmlns:a16="http://schemas.microsoft.com/office/drawing/2014/main" val="2831492970"/>
                  </a:ext>
                </a:extLst>
              </a:tr>
              <a:tr h="396722">
                <a:tc>
                  <a:txBody>
                    <a:bodyPr/>
                    <a:lstStyle/>
                    <a:p>
                      <a:r>
                        <a:rPr lang="en-GB" dirty="0"/>
                        <a:t>Und also </a:t>
                      </a:r>
                      <a:r>
                        <a:rPr lang="en-GB" dirty="0" err="1"/>
                        <a:t>sprach</a:t>
                      </a:r>
                      <a:r>
                        <a:rPr lang="en-GB" dirty="0"/>
                        <a:t> Abdulla </a:t>
                      </a:r>
                      <a:r>
                        <a:rPr lang="en-GB" dirty="0" err="1"/>
                        <a:t>zu</a:t>
                      </a:r>
                      <a:r>
                        <a:rPr lang="en-GB" dirty="0"/>
                        <a:t> </a:t>
                      </a:r>
                      <a:r>
                        <a:rPr lang="en-GB" dirty="0" err="1"/>
                        <a:t>mir</a:t>
                      </a:r>
                      <a:endParaRPr lang="en-GB" dirty="0"/>
                    </a:p>
                  </a:txBody>
                  <a:tcPr/>
                </a:tc>
                <a:tc>
                  <a:txBody>
                    <a:bodyPr/>
                    <a:lstStyle/>
                    <a:p>
                      <a:r>
                        <a:rPr lang="en-GB" dirty="0">
                          <a:solidFill>
                            <a:srgbClr val="FF0000"/>
                          </a:solidFill>
                        </a:rPr>
                        <a:t> And so Abdullah spoke to me</a:t>
                      </a:r>
                    </a:p>
                  </a:txBody>
                  <a:tcPr/>
                </a:tc>
                <a:tc>
                  <a:txBody>
                    <a:bodyPr/>
                    <a:lstStyle/>
                    <a:p>
                      <a:r>
                        <a:rPr lang="en-GB" dirty="0">
                          <a:solidFill>
                            <a:schemeClr val="accent1">
                              <a:lumMod val="75000"/>
                            </a:schemeClr>
                          </a:solidFill>
                        </a:rPr>
                        <a:t>And thus spoke Abdullah to me</a:t>
                      </a:r>
                    </a:p>
                  </a:txBody>
                  <a:tcPr/>
                </a:tc>
                <a:extLst>
                  <a:ext uri="{0D108BD9-81ED-4DB2-BD59-A6C34878D82A}">
                    <a16:rowId xmlns:a16="http://schemas.microsoft.com/office/drawing/2014/main" val="3344766326"/>
                  </a:ext>
                </a:extLst>
              </a:tr>
              <a:tr h="396722">
                <a:tc>
                  <a:txBody>
                    <a:bodyPr/>
                    <a:lstStyle/>
                    <a:p>
                      <a:r>
                        <a:rPr lang="en-GB" dirty="0" err="1"/>
                        <a:t>Fremde</a:t>
                      </a:r>
                      <a:r>
                        <a:rPr lang="en-GB" dirty="0"/>
                        <a:t> </a:t>
                      </a:r>
                      <a:r>
                        <a:rPr lang="en-GB" dirty="0" err="1"/>
                        <a:t>ist</a:t>
                      </a:r>
                      <a:r>
                        <a:rPr lang="en-GB" dirty="0"/>
                        <a:t> </a:t>
                      </a:r>
                      <a:r>
                        <a:rPr lang="en-GB" dirty="0" err="1"/>
                        <a:t>zu</a:t>
                      </a:r>
                      <a:r>
                        <a:rPr lang="en-GB" dirty="0"/>
                        <a:t> </a:t>
                      </a:r>
                      <a:r>
                        <a:rPr lang="en-GB" dirty="0" err="1"/>
                        <a:t>deiner</a:t>
                      </a:r>
                      <a:r>
                        <a:rPr lang="en-GB" dirty="0"/>
                        <a:t> </a:t>
                      </a:r>
                      <a:r>
                        <a:rPr lang="en-GB" dirty="0" err="1"/>
                        <a:t>Rechten</a:t>
                      </a:r>
                      <a:endParaRPr lang="en-GB" dirty="0"/>
                    </a:p>
                  </a:txBody>
                  <a:tcPr/>
                </a:tc>
                <a:tc>
                  <a:txBody>
                    <a:bodyPr/>
                    <a:lstStyle/>
                    <a:p>
                      <a:r>
                        <a:rPr lang="en-GB" dirty="0">
                          <a:solidFill>
                            <a:srgbClr val="FF0000"/>
                          </a:solidFill>
                        </a:rPr>
                        <a:t>Foreignness is to your right</a:t>
                      </a:r>
                    </a:p>
                  </a:txBody>
                  <a:tcPr/>
                </a:tc>
                <a:tc>
                  <a:txBody>
                    <a:bodyPr/>
                    <a:lstStyle/>
                    <a:p>
                      <a:r>
                        <a:rPr lang="en-GB" dirty="0">
                          <a:solidFill>
                            <a:schemeClr val="accent1">
                              <a:lumMod val="75000"/>
                            </a:schemeClr>
                          </a:solidFill>
                        </a:rPr>
                        <a:t>The foreign things are to your right</a:t>
                      </a:r>
                    </a:p>
                  </a:txBody>
                  <a:tcPr/>
                </a:tc>
                <a:extLst>
                  <a:ext uri="{0D108BD9-81ED-4DB2-BD59-A6C34878D82A}">
                    <a16:rowId xmlns:a16="http://schemas.microsoft.com/office/drawing/2014/main" val="2170600415"/>
                  </a:ext>
                </a:extLst>
              </a:tr>
              <a:tr h="396722">
                <a:tc>
                  <a:txBody>
                    <a:bodyPr/>
                    <a:lstStyle/>
                    <a:p>
                      <a:r>
                        <a:rPr lang="en-GB" dirty="0"/>
                        <a:t>Und </a:t>
                      </a:r>
                      <a:r>
                        <a:rPr lang="en-GB" dirty="0" err="1"/>
                        <a:t>zu</a:t>
                      </a:r>
                      <a:r>
                        <a:rPr lang="en-GB" dirty="0"/>
                        <a:t> </a:t>
                      </a:r>
                      <a:r>
                        <a:rPr lang="en-GB" dirty="0" err="1"/>
                        <a:t>deiner</a:t>
                      </a:r>
                      <a:r>
                        <a:rPr lang="en-GB" dirty="0"/>
                        <a:t> </a:t>
                      </a:r>
                      <a:r>
                        <a:rPr lang="en-GB" dirty="0" err="1"/>
                        <a:t>Linken</a:t>
                      </a:r>
                      <a:r>
                        <a:rPr lang="en-GB" dirty="0"/>
                        <a:t> </a:t>
                      </a:r>
                      <a:r>
                        <a:rPr lang="en-GB" dirty="0" err="1"/>
                        <a:t>ist</a:t>
                      </a:r>
                      <a:r>
                        <a:rPr lang="en-GB" dirty="0"/>
                        <a:t> </a:t>
                      </a:r>
                      <a:r>
                        <a:rPr lang="en-GB" dirty="0" err="1"/>
                        <a:t>Fremde</a:t>
                      </a:r>
                      <a:endParaRPr lang="en-GB" dirty="0"/>
                    </a:p>
                  </a:txBody>
                  <a:tcPr/>
                </a:tc>
                <a:tc>
                  <a:txBody>
                    <a:bodyPr/>
                    <a:lstStyle/>
                    <a:p>
                      <a:r>
                        <a:rPr lang="en-GB" dirty="0">
                          <a:solidFill>
                            <a:srgbClr val="FF0000"/>
                          </a:solidFill>
                        </a:rPr>
                        <a:t>And to your left is foreignness</a:t>
                      </a:r>
                    </a:p>
                  </a:txBody>
                  <a:tcPr/>
                </a:tc>
                <a:tc>
                  <a:txBody>
                    <a:bodyPr/>
                    <a:lstStyle/>
                    <a:p>
                      <a:r>
                        <a:rPr lang="en-GB" dirty="0">
                          <a:solidFill>
                            <a:schemeClr val="accent1">
                              <a:lumMod val="75000"/>
                            </a:schemeClr>
                          </a:solidFill>
                        </a:rPr>
                        <a:t>And to your left the foreign things</a:t>
                      </a:r>
                    </a:p>
                  </a:txBody>
                  <a:tcPr/>
                </a:tc>
                <a:extLst>
                  <a:ext uri="{0D108BD9-81ED-4DB2-BD59-A6C34878D82A}">
                    <a16:rowId xmlns:a16="http://schemas.microsoft.com/office/drawing/2014/main" val="2487241490"/>
                  </a:ext>
                </a:extLst>
              </a:tr>
              <a:tr h="396722">
                <a:tc>
                  <a:txBody>
                    <a:bodyPr/>
                    <a:lstStyle/>
                    <a:p>
                      <a:r>
                        <a:rPr lang="en-GB" dirty="0" err="1"/>
                        <a:t>Denn</a:t>
                      </a:r>
                      <a:r>
                        <a:rPr lang="en-GB" dirty="0"/>
                        <a:t> du </a:t>
                      </a:r>
                      <a:r>
                        <a:rPr lang="en-GB" dirty="0" err="1"/>
                        <a:t>tanzst</a:t>
                      </a:r>
                      <a:r>
                        <a:rPr lang="en-GB" dirty="0"/>
                        <a:t> auf </a:t>
                      </a:r>
                      <a:r>
                        <a:rPr lang="en-GB" dirty="0" err="1"/>
                        <a:t>einem</a:t>
                      </a:r>
                      <a:r>
                        <a:rPr lang="en-GB" dirty="0"/>
                        <a:t> </a:t>
                      </a:r>
                      <a:r>
                        <a:rPr lang="en-GB" dirty="0" err="1"/>
                        <a:t>Seil</a:t>
                      </a:r>
                      <a:endParaRPr lang="en-GB" dirty="0"/>
                    </a:p>
                  </a:txBody>
                  <a:tcPr/>
                </a:tc>
                <a:tc>
                  <a:txBody>
                    <a:bodyPr/>
                    <a:lstStyle/>
                    <a:p>
                      <a:r>
                        <a:rPr lang="en-GB" dirty="0">
                          <a:solidFill>
                            <a:srgbClr val="FF0000"/>
                          </a:solidFill>
                        </a:rPr>
                        <a:t>As you are dancing on a tightrope</a:t>
                      </a:r>
                    </a:p>
                  </a:txBody>
                  <a:tcPr/>
                </a:tc>
                <a:tc>
                  <a:txBody>
                    <a:bodyPr/>
                    <a:lstStyle/>
                    <a:p>
                      <a:r>
                        <a:rPr lang="en-GB" dirty="0">
                          <a:solidFill>
                            <a:schemeClr val="accent1">
                              <a:lumMod val="75000"/>
                            </a:schemeClr>
                          </a:solidFill>
                        </a:rPr>
                        <a:t>For you dance upon a tightrope</a:t>
                      </a:r>
                    </a:p>
                  </a:txBody>
                  <a:tcPr/>
                </a:tc>
                <a:extLst>
                  <a:ext uri="{0D108BD9-81ED-4DB2-BD59-A6C34878D82A}">
                    <a16:rowId xmlns:a16="http://schemas.microsoft.com/office/drawing/2014/main" val="2128451"/>
                  </a:ext>
                </a:extLst>
              </a:tr>
              <a:tr h="396722">
                <a:tc>
                  <a:txBody>
                    <a:bodyPr/>
                    <a:lstStyle/>
                    <a:p>
                      <a:endParaRPr lang="en-GB" dirty="0"/>
                    </a:p>
                  </a:txBody>
                  <a:tcPr/>
                </a:tc>
                <a:tc>
                  <a:txBody>
                    <a:bodyPr/>
                    <a:lstStyle/>
                    <a:p>
                      <a:endParaRPr lang="en-GB" dirty="0">
                        <a:solidFill>
                          <a:srgbClr val="FF0000"/>
                        </a:solidFill>
                      </a:endParaRPr>
                    </a:p>
                  </a:txBody>
                  <a:tcPr/>
                </a:tc>
                <a:tc>
                  <a:txBody>
                    <a:bodyPr/>
                    <a:lstStyle/>
                    <a:p>
                      <a:endParaRPr lang="en-GB" dirty="0">
                        <a:solidFill>
                          <a:schemeClr val="accent1">
                            <a:lumMod val="75000"/>
                          </a:schemeClr>
                        </a:solidFill>
                      </a:endParaRPr>
                    </a:p>
                  </a:txBody>
                  <a:tcPr/>
                </a:tc>
                <a:extLst>
                  <a:ext uri="{0D108BD9-81ED-4DB2-BD59-A6C34878D82A}">
                    <a16:rowId xmlns:a16="http://schemas.microsoft.com/office/drawing/2014/main" val="473575733"/>
                  </a:ext>
                </a:extLst>
              </a:tr>
              <a:tr h="396722">
                <a:tc>
                  <a:txBody>
                    <a:bodyPr/>
                    <a:lstStyle/>
                    <a:p>
                      <a:r>
                        <a:rPr lang="en-GB" dirty="0"/>
                        <a:t>Und </a:t>
                      </a:r>
                      <a:r>
                        <a:rPr lang="en-GB" dirty="0" err="1"/>
                        <a:t>er</a:t>
                      </a:r>
                      <a:r>
                        <a:rPr lang="en-GB" dirty="0"/>
                        <a:t> </a:t>
                      </a:r>
                      <a:r>
                        <a:rPr lang="en-GB" dirty="0" err="1"/>
                        <a:t>sprach</a:t>
                      </a:r>
                      <a:endParaRPr lang="en-GB" dirty="0"/>
                    </a:p>
                  </a:txBody>
                  <a:tcPr/>
                </a:tc>
                <a:tc>
                  <a:txBody>
                    <a:bodyPr/>
                    <a:lstStyle/>
                    <a:p>
                      <a:r>
                        <a:rPr lang="en-GB" dirty="0">
                          <a:solidFill>
                            <a:srgbClr val="FF0000"/>
                          </a:solidFill>
                        </a:rPr>
                        <a:t>And he spoke</a:t>
                      </a:r>
                    </a:p>
                  </a:txBody>
                  <a:tcPr/>
                </a:tc>
                <a:tc>
                  <a:txBody>
                    <a:bodyPr/>
                    <a:lstStyle/>
                    <a:p>
                      <a:r>
                        <a:rPr lang="en-GB" dirty="0">
                          <a:solidFill>
                            <a:schemeClr val="accent1">
                              <a:lumMod val="75000"/>
                            </a:schemeClr>
                          </a:solidFill>
                        </a:rPr>
                        <a:t>And he spoke</a:t>
                      </a:r>
                    </a:p>
                  </a:txBody>
                  <a:tcPr/>
                </a:tc>
                <a:extLst>
                  <a:ext uri="{0D108BD9-81ED-4DB2-BD59-A6C34878D82A}">
                    <a16:rowId xmlns:a16="http://schemas.microsoft.com/office/drawing/2014/main" val="1741899425"/>
                  </a:ext>
                </a:extLst>
              </a:tr>
              <a:tr h="684754">
                <a:tc>
                  <a:txBody>
                    <a:bodyPr/>
                    <a:lstStyle/>
                    <a:p>
                      <a:r>
                        <a:rPr lang="en-GB" dirty="0"/>
                        <a:t>Die </a:t>
                      </a:r>
                      <a:r>
                        <a:rPr lang="en-GB" dirty="0" err="1"/>
                        <a:t>Frage</a:t>
                      </a:r>
                      <a:r>
                        <a:rPr lang="en-GB" dirty="0"/>
                        <a:t> </a:t>
                      </a:r>
                      <a:r>
                        <a:rPr lang="en-GB" dirty="0" err="1"/>
                        <a:t>steht</a:t>
                      </a:r>
                      <a:r>
                        <a:rPr lang="en-GB" dirty="0"/>
                        <a:t> die </a:t>
                      </a:r>
                      <a:r>
                        <a:rPr lang="en-GB" dirty="0" err="1"/>
                        <a:t>Frage</a:t>
                      </a:r>
                      <a:r>
                        <a:rPr lang="en-GB" dirty="0"/>
                        <a:t> </a:t>
                      </a:r>
                      <a:r>
                        <a:rPr lang="en-GB" dirty="0" err="1"/>
                        <a:t>im</a:t>
                      </a:r>
                      <a:r>
                        <a:rPr lang="en-GB" dirty="0"/>
                        <a:t> </a:t>
                      </a:r>
                      <a:r>
                        <a:rPr lang="en-GB" dirty="0" err="1"/>
                        <a:t>Wege</a:t>
                      </a:r>
                      <a:endParaRPr lang="en-GB" dirty="0"/>
                    </a:p>
                  </a:txBody>
                  <a:tcPr/>
                </a:tc>
                <a:tc>
                  <a:txBody>
                    <a:bodyPr/>
                    <a:lstStyle/>
                    <a:p>
                      <a:r>
                        <a:rPr lang="en-GB" dirty="0">
                          <a:solidFill>
                            <a:srgbClr val="FF0000"/>
                          </a:solidFill>
                        </a:rPr>
                        <a:t>The question stands in the way of the question</a:t>
                      </a:r>
                    </a:p>
                  </a:txBody>
                  <a:tcPr/>
                </a:tc>
                <a:tc>
                  <a:txBody>
                    <a:bodyPr/>
                    <a:lstStyle/>
                    <a:p>
                      <a:r>
                        <a:rPr lang="en-GB" dirty="0">
                          <a:solidFill>
                            <a:schemeClr val="accent1">
                              <a:lumMod val="75000"/>
                            </a:schemeClr>
                          </a:solidFill>
                        </a:rPr>
                        <a:t>The question blocks the question</a:t>
                      </a:r>
                    </a:p>
                  </a:txBody>
                  <a:tcPr/>
                </a:tc>
                <a:extLst>
                  <a:ext uri="{0D108BD9-81ED-4DB2-BD59-A6C34878D82A}">
                    <a16:rowId xmlns:a16="http://schemas.microsoft.com/office/drawing/2014/main" val="1487972915"/>
                  </a:ext>
                </a:extLst>
              </a:tr>
              <a:tr h="0">
                <a:tc>
                  <a:txBody>
                    <a:bodyPr/>
                    <a:lstStyle/>
                    <a:p>
                      <a:r>
                        <a:rPr lang="en-GB" dirty="0"/>
                        <a:t>Die </a:t>
                      </a:r>
                      <a:r>
                        <a:rPr lang="en-GB" dirty="0" err="1"/>
                        <a:t>Antwort</a:t>
                      </a:r>
                      <a:r>
                        <a:rPr lang="en-GB" dirty="0"/>
                        <a:t> der </a:t>
                      </a:r>
                      <a:r>
                        <a:rPr lang="en-GB" dirty="0" err="1"/>
                        <a:t>Antwort</a:t>
                      </a:r>
                      <a:r>
                        <a:rPr lang="en-GB" dirty="0"/>
                        <a:t> </a:t>
                      </a:r>
                      <a:r>
                        <a:rPr lang="en-GB" dirty="0" err="1"/>
                        <a:t>desgleichen</a:t>
                      </a:r>
                      <a:endParaRPr lang="en-GB" dirty="0"/>
                    </a:p>
                  </a:txBody>
                  <a:tcPr/>
                </a:tc>
                <a:tc>
                  <a:txBody>
                    <a:bodyPr/>
                    <a:lstStyle/>
                    <a:p>
                      <a:r>
                        <a:rPr lang="en-GB" dirty="0">
                          <a:solidFill>
                            <a:srgbClr val="FF0000"/>
                          </a:solidFill>
                        </a:rPr>
                        <a:t>The answer also stands in the way of the answer</a:t>
                      </a:r>
                    </a:p>
                  </a:txBody>
                  <a:tcPr/>
                </a:tc>
                <a:tc>
                  <a:txBody>
                    <a:bodyPr/>
                    <a:lstStyle/>
                    <a:p>
                      <a:r>
                        <a:rPr lang="en-GB" dirty="0">
                          <a:solidFill>
                            <a:schemeClr val="accent1">
                              <a:lumMod val="75000"/>
                            </a:schemeClr>
                          </a:solidFill>
                        </a:rPr>
                        <a:t>Just as the answer blocks the answer</a:t>
                      </a:r>
                    </a:p>
                  </a:txBody>
                  <a:tcPr/>
                </a:tc>
                <a:extLst>
                  <a:ext uri="{0D108BD9-81ED-4DB2-BD59-A6C34878D82A}">
                    <a16:rowId xmlns:a16="http://schemas.microsoft.com/office/drawing/2014/main" val="2899675479"/>
                  </a:ext>
                </a:extLst>
              </a:tr>
              <a:tr h="208461">
                <a:tc>
                  <a:txBody>
                    <a:bodyPr/>
                    <a:lstStyle/>
                    <a:p>
                      <a:r>
                        <a:rPr lang="en-GB" dirty="0" err="1"/>
                        <a:t>Denn</a:t>
                      </a:r>
                      <a:r>
                        <a:rPr lang="en-GB" dirty="0"/>
                        <a:t> du </a:t>
                      </a:r>
                      <a:r>
                        <a:rPr lang="en-GB" dirty="0" err="1"/>
                        <a:t>tanzst</a:t>
                      </a:r>
                      <a:r>
                        <a:rPr lang="en-GB" dirty="0"/>
                        <a:t> auf </a:t>
                      </a:r>
                      <a:r>
                        <a:rPr lang="en-GB" dirty="0" err="1"/>
                        <a:t>einem</a:t>
                      </a:r>
                      <a:r>
                        <a:rPr lang="en-GB" dirty="0"/>
                        <a:t> </a:t>
                      </a:r>
                      <a:r>
                        <a:rPr lang="en-GB" dirty="0" err="1"/>
                        <a:t>Seil</a:t>
                      </a:r>
                      <a:endParaRPr lang="en-GB" dirty="0"/>
                    </a:p>
                  </a:txBody>
                  <a:tcPr/>
                </a:tc>
                <a:tc>
                  <a:txBody>
                    <a:bodyPr/>
                    <a:lstStyle/>
                    <a:p>
                      <a:r>
                        <a:rPr lang="en-GB" dirty="0">
                          <a:solidFill>
                            <a:srgbClr val="FF0000"/>
                          </a:solidFill>
                        </a:rPr>
                        <a:t>As you are dancing on a tightrope</a:t>
                      </a:r>
                    </a:p>
                  </a:txBody>
                  <a:tcPr/>
                </a:tc>
                <a:tc>
                  <a:txBody>
                    <a:bodyPr/>
                    <a:lstStyle/>
                    <a:p>
                      <a:r>
                        <a:rPr lang="en-GB" dirty="0">
                          <a:solidFill>
                            <a:schemeClr val="accent1">
                              <a:lumMod val="75000"/>
                            </a:schemeClr>
                          </a:solidFill>
                        </a:rPr>
                        <a:t>For you dance upon a tightrope</a:t>
                      </a:r>
                    </a:p>
                  </a:txBody>
                  <a:tcPr/>
                </a:tc>
                <a:extLst>
                  <a:ext uri="{0D108BD9-81ED-4DB2-BD59-A6C34878D82A}">
                    <a16:rowId xmlns:a16="http://schemas.microsoft.com/office/drawing/2014/main" val="2660846055"/>
                  </a:ext>
                </a:extLst>
              </a:tr>
            </a:tbl>
          </a:graphicData>
        </a:graphic>
      </p:graphicFrame>
    </p:spTree>
    <p:extLst>
      <p:ext uri="{BB962C8B-B14F-4D97-AF65-F5344CB8AC3E}">
        <p14:creationId xmlns:p14="http://schemas.microsoft.com/office/powerpoint/2010/main" val="349916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7F7B2-2210-488B-905B-E9438451083E}"/>
              </a:ext>
            </a:extLst>
          </p:cNvPr>
          <p:cNvSpPr>
            <a:spLocks noGrp="1"/>
          </p:cNvSpPr>
          <p:nvPr>
            <p:ph type="title"/>
          </p:nvPr>
        </p:nvSpPr>
        <p:spPr/>
        <p:txBody>
          <a:bodyPr/>
          <a:lstStyle/>
          <a:p>
            <a:r>
              <a:rPr lang="en-GB" dirty="0"/>
              <a:t>Wie </a:t>
            </a:r>
            <a:r>
              <a:rPr lang="en-GB" dirty="0" err="1"/>
              <a:t>soll</a:t>
            </a:r>
            <a:r>
              <a:rPr lang="en-GB" dirty="0"/>
              <a:t> man das </a:t>
            </a:r>
            <a:r>
              <a:rPr lang="en-GB" dirty="0" err="1"/>
              <a:t>übersetzen</a:t>
            </a:r>
            <a:r>
              <a:rPr lang="en-GB" dirty="0"/>
              <a:t>?</a:t>
            </a:r>
          </a:p>
        </p:txBody>
      </p:sp>
      <p:graphicFrame>
        <p:nvGraphicFramePr>
          <p:cNvPr id="4" name="Content Placeholder 3">
            <a:extLst>
              <a:ext uri="{FF2B5EF4-FFF2-40B4-BE49-F238E27FC236}">
                <a16:creationId xmlns:a16="http://schemas.microsoft.com/office/drawing/2014/main" id="{93291C3D-E4A6-45B8-8FC7-7ABCBDA3B106}"/>
              </a:ext>
            </a:extLst>
          </p:cNvPr>
          <p:cNvGraphicFramePr>
            <a:graphicFrameLocks noGrp="1"/>
          </p:cNvGraphicFramePr>
          <p:nvPr>
            <p:ph idx="1"/>
          </p:nvPr>
        </p:nvGraphicFramePr>
        <p:xfrm>
          <a:off x="495947" y="1503336"/>
          <a:ext cx="10857856" cy="4828487"/>
        </p:xfrm>
        <a:graphic>
          <a:graphicData uri="http://schemas.openxmlformats.org/drawingml/2006/table">
            <a:tbl>
              <a:tblPr firstRow="1" bandRow="1">
                <a:tableStyleId>{5C22544A-7EE6-4342-B048-85BDC9FD1C3A}</a:tableStyleId>
              </a:tblPr>
              <a:tblGrid>
                <a:gridCol w="3467706">
                  <a:extLst>
                    <a:ext uri="{9D8B030D-6E8A-4147-A177-3AD203B41FA5}">
                      <a16:colId xmlns:a16="http://schemas.microsoft.com/office/drawing/2014/main" val="1721381230"/>
                    </a:ext>
                  </a:extLst>
                </a:gridCol>
                <a:gridCol w="3695075">
                  <a:extLst>
                    <a:ext uri="{9D8B030D-6E8A-4147-A177-3AD203B41FA5}">
                      <a16:colId xmlns:a16="http://schemas.microsoft.com/office/drawing/2014/main" val="3898489964"/>
                    </a:ext>
                  </a:extLst>
                </a:gridCol>
                <a:gridCol w="3695075">
                  <a:extLst>
                    <a:ext uri="{9D8B030D-6E8A-4147-A177-3AD203B41FA5}">
                      <a16:colId xmlns:a16="http://schemas.microsoft.com/office/drawing/2014/main" val="3333307447"/>
                    </a:ext>
                  </a:extLst>
                </a:gridCol>
              </a:tblGrid>
              <a:tr h="681925">
                <a:tc>
                  <a:txBody>
                    <a:bodyPr/>
                    <a:lstStyle/>
                    <a:p>
                      <a:pPr algn="ctr"/>
                      <a:r>
                        <a:rPr lang="en-GB" dirty="0"/>
                        <a:t>Deutsch</a:t>
                      </a:r>
                    </a:p>
                  </a:txBody>
                  <a:tcPr/>
                </a:tc>
                <a:tc>
                  <a:txBody>
                    <a:bodyPr/>
                    <a:lstStyle/>
                    <a:p>
                      <a:pPr algn="ctr"/>
                      <a:r>
                        <a:rPr lang="en-GB" dirty="0">
                          <a:solidFill>
                            <a:srgbClr val="FF0000"/>
                          </a:solidFill>
                        </a:rPr>
                        <a:t>1</a:t>
                      </a:r>
                    </a:p>
                  </a:txBody>
                  <a:tcPr/>
                </a:tc>
                <a:tc>
                  <a:txBody>
                    <a:bodyPr/>
                    <a:lstStyle/>
                    <a:p>
                      <a:pPr algn="ctr"/>
                      <a:r>
                        <a:rPr lang="en-GB" dirty="0">
                          <a:solidFill>
                            <a:schemeClr val="accent1">
                              <a:lumMod val="75000"/>
                            </a:schemeClr>
                          </a:solidFill>
                        </a:rPr>
                        <a:t>2</a:t>
                      </a:r>
                    </a:p>
                  </a:txBody>
                  <a:tcPr/>
                </a:tc>
                <a:extLst>
                  <a:ext uri="{0D108BD9-81ED-4DB2-BD59-A6C34878D82A}">
                    <a16:rowId xmlns:a16="http://schemas.microsoft.com/office/drawing/2014/main" val="2831492970"/>
                  </a:ext>
                </a:extLst>
              </a:tr>
              <a:tr h="396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Und </a:t>
                      </a:r>
                      <a:r>
                        <a:rPr lang="en-GB" dirty="0" err="1"/>
                        <a:t>er</a:t>
                      </a:r>
                      <a:r>
                        <a:rPr lang="en-GB" dirty="0"/>
                        <a:t> </a:t>
                      </a:r>
                      <a:r>
                        <a:rPr lang="en-GB" dirty="0" err="1"/>
                        <a:t>sprach</a:t>
                      </a:r>
                      <a:endParaRPr lang="en-GB" dirty="0"/>
                    </a:p>
                  </a:txBody>
                  <a:tcPr/>
                </a:tc>
                <a:tc>
                  <a:txBody>
                    <a:bodyPr/>
                    <a:lstStyle/>
                    <a:p>
                      <a:r>
                        <a:rPr lang="en-GB" dirty="0">
                          <a:solidFill>
                            <a:srgbClr val="FF0000"/>
                          </a:solidFill>
                        </a:rPr>
                        <a:t>And he spoke</a:t>
                      </a:r>
                    </a:p>
                  </a:txBody>
                  <a:tcPr/>
                </a:tc>
                <a:tc>
                  <a:txBody>
                    <a:bodyPr/>
                    <a:lstStyle/>
                    <a:p>
                      <a:r>
                        <a:rPr lang="en-GB" dirty="0">
                          <a:solidFill>
                            <a:schemeClr val="accent1">
                              <a:lumMod val="75000"/>
                            </a:schemeClr>
                          </a:solidFill>
                        </a:rPr>
                        <a:t>And he spoke</a:t>
                      </a:r>
                    </a:p>
                  </a:txBody>
                  <a:tcPr/>
                </a:tc>
                <a:extLst>
                  <a:ext uri="{0D108BD9-81ED-4DB2-BD59-A6C34878D82A}">
                    <a16:rowId xmlns:a16="http://schemas.microsoft.com/office/drawing/2014/main" val="3344766326"/>
                  </a:ext>
                </a:extLst>
              </a:tr>
              <a:tr h="396722">
                <a:tc>
                  <a:txBody>
                    <a:bodyPr/>
                    <a:lstStyle/>
                    <a:p>
                      <a:r>
                        <a:rPr lang="en-GB" dirty="0" err="1"/>
                        <a:t>Weder</a:t>
                      </a:r>
                      <a:r>
                        <a:rPr lang="en-GB" dirty="0"/>
                        <a:t> der </a:t>
                      </a:r>
                      <a:r>
                        <a:rPr lang="en-GB" dirty="0" err="1"/>
                        <a:t>Osten</a:t>
                      </a:r>
                      <a:r>
                        <a:rPr lang="en-GB" dirty="0"/>
                        <a:t> </a:t>
                      </a:r>
                      <a:r>
                        <a:rPr lang="en-GB" dirty="0" err="1"/>
                        <a:t>ist</a:t>
                      </a:r>
                      <a:r>
                        <a:rPr lang="en-GB" dirty="0"/>
                        <a:t> </a:t>
                      </a:r>
                      <a:r>
                        <a:rPr lang="en-GB" dirty="0" err="1"/>
                        <a:t>Osten</a:t>
                      </a:r>
                      <a:endParaRPr lang="en-GB" dirty="0"/>
                    </a:p>
                  </a:txBody>
                  <a:tcPr/>
                </a:tc>
                <a:tc>
                  <a:txBody>
                    <a:bodyPr/>
                    <a:lstStyle/>
                    <a:p>
                      <a:r>
                        <a:rPr lang="en-GB" dirty="0">
                          <a:solidFill>
                            <a:srgbClr val="FF0000"/>
                          </a:solidFill>
                        </a:rPr>
                        <a:t>Neither the East is East</a:t>
                      </a:r>
                    </a:p>
                  </a:txBody>
                  <a:tcPr/>
                </a:tc>
                <a:tc>
                  <a:txBody>
                    <a:bodyPr/>
                    <a:lstStyle/>
                    <a:p>
                      <a:r>
                        <a:rPr lang="en-GB" dirty="0">
                          <a:solidFill>
                            <a:schemeClr val="accent1">
                              <a:lumMod val="75000"/>
                            </a:schemeClr>
                          </a:solidFill>
                        </a:rPr>
                        <a:t>Neither is the East the East</a:t>
                      </a:r>
                    </a:p>
                  </a:txBody>
                  <a:tcPr/>
                </a:tc>
                <a:extLst>
                  <a:ext uri="{0D108BD9-81ED-4DB2-BD59-A6C34878D82A}">
                    <a16:rowId xmlns:a16="http://schemas.microsoft.com/office/drawing/2014/main" val="2170600415"/>
                  </a:ext>
                </a:extLst>
              </a:tr>
              <a:tr h="396722">
                <a:tc>
                  <a:txBody>
                    <a:bodyPr/>
                    <a:lstStyle/>
                    <a:p>
                      <a:r>
                        <a:rPr lang="en-GB" dirty="0" err="1"/>
                        <a:t>Noch</a:t>
                      </a:r>
                      <a:r>
                        <a:rPr lang="en-GB" dirty="0"/>
                        <a:t> der </a:t>
                      </a:r>
                      <a:r>
                        <a:rPr lang="en-GB" dirty="0" err="1"/>
                        <a:t>Westen</a:t>
                      </a:r>
                      <a:r>
                        <a:rPr lang="en-GB" dirty="0"/>
                        <a:t> </a:t>
                      </a:r>
                      <a:r>
                        <a:rPr lang="en-GB" dirty="0" err="1"/>
                        <a:t>Westen</a:t>
                      </a:r>
                      <a:r>
                        <a:rPr lang="en-GB" dirty="0"/>
                        <a:t> in </a:t>
                      </a:r>
                      <a:r>
                        <a:rPr lang="en-GB" dirty="0" err="1"/>
                        <a:t>dir</a:t>
                      </a:r>
                      <a:endParaRPr lang="en-GB" dirty="0"/>
                    </a:p>
                  </a:txBody>
                  <a:tcPr/>
                </a:tc>
                <a:tc>
                  <a:txBody>
                    <a:bodyPr/>
                    <a:lstStyle/>
                    <a:p>
                      <a:r>
                        <a:rPr lang="en-GB" dirty="0">
                          <a:solidFill>
                            <a:srgbClr val="FF0000"/>
                          </a:solidFill>
                        </a:rPr>
                        <a:t>Nor the West is West inside you</a:t>
                      </a:r>
                    </a:p>
                  </a:txBody>
                  <a:tcPr/>
                </a:tc>
                <a:tc>
                  <a:txBody>
                    <a:bodyPr/>
                    <a:lstStyle/>
                    <a:p>
                      <a:r>
                        <a:rPr lang="en-GB" dirty="0">
                          <a:solidFill>
                            <a:schemeClr val="accent1">
                              <a:lumMod val="75000"/>
                            </a:schemeClr>
                          </a:solidFill>
                        </a:rPr>
                        <a:t>Nor the West the West in you</a:t>
                      </a:r>
                    </a:p>
                  </a:txBody>
                  <a:tcPr/>
                </a:tc>
                <a:extLst>
                  <a:ext uri="{0D108BD9-81ED-4DB2-BD59-A6C34878D82A}">
                    <a16:rowId xmlns:a16="http://schemas.microsoft.com/office/drawing/2014/main" val="2487241490"/>
                  </a:ext>
                </a:extLst>
              </a:tr>
              <a:tr h="396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Denn</a:t>
                      </a:r>
                      <a:r>
                        <a:rPr lang="en-GB" dirty="0"/>
                        <a:t> du </a:t>
                      </a:r>
                      <a:r>
                        <a:rPr lang="en-GB" dirty="0" err="1"/>
                        <a:t>tanzst</a:t>
                      </a:r>
                      <a:r>
                        <a:rPr lang="en-GB" dirty="0"/>
                        <a:t> auf </a:t>
                      </a:r>
                      <a:r>
                        <a:rPr lang="en-GB" dirty="0" err="1"/>
                        <a:t>einem</a:t>
                      </a:r>
                      <a:r>
                        <a:rPr lang="en-GB" dirty="0"/>
                        <a:t> </a:t>
                      </a:r>
                      <a:r>
                        <a:rPr lang="en-GB" dirty="0" err="1"/>
                        <a:t>Seil</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FF0000"/>
                          </a:solidFill>
                        </a:rPr>
                        <a:t>As you are dancing on a tightrope</a:t>
                      </a:r>
                    </a:p>
                  </a:txBody>
                  <a:tcPr/>
                </a:tc>
                <a:tc>
                  <a:txBody>
                    <a:bodyPr/>
                    <a:lstStyle/>
                    <a:p>
                      <a:r>
                        <a:rPr lang="en-GB" dirty="0">
                          <a:solidFill>
                            <a:schemeClr val="accent1">
                              <a:lumMod val="75000"/>
                            </a:schemeClr>
                          </a:solidFill>
                        </a:rPr>
                        <a:t>For you dance upon a tightrope</a:t>
                      </a:r>
                    </a:p>
                  </a:txBody>
                  <a:tcPr/>
                </a:tc>
                <a:extLst>
                  <a:ext uri="{0D108BD9-81ED-4DB2-BD59-A6C34878D82A}">
                    <a16:rowId xmlns:a16="http://schemas.microsoft.com/office/drawing/2014/main" val="2128451"/>
                  </a:ext>
                </a:extLst>
              </a:tr>
              <a:tr h="396722">
                <a:tc>
                  <a:txBody>
                    <a:bodyPr/>
                    <a:lstStyle/>
                    <a:p>
                      <a:endParaRPr lang="en-GB" dirty="0"/>
                    </a:p>
                  </a:txBody>
                  <a:tcPr/>
                </a:tc>
                <a:tc>
                  <a:txBody>
                    <a:bodyPr/>
                    <a:lstStyle/>
                    <a:p>
                      <a:endParaRPr lang="en-GB" dirty="0">
                        <a:solidFill>
                          <a:srgbClr val="FF0000"/>
                        </a:solidFill>
                      </a:endParaRPr>
                    </a:p>
                  </a:txBody>
                  <a:tcPr/>
                </a:tc>
                <a:tc>
                  <a:txBody>
                    <a:bodyPr/>
                    <a:lstStyle/>
                    <a:p>
                      <a:endParaRPr lang="en-GB" dirty="0">
                        <a:solidFill>
                          <a:schemeClr val="accent1">
                            <a:lumMod val="75000"/>
                          </a:schemeClr>
                        </a:solidFill>
                      </a:endParaRPr>
                    </a:p>
                  </a:txBody>
                  <a:tcPr/>
                </a:tc>
                <a:extLst>
                  <a:ext uri="{0D108BD9-81ED-4DB2-BD59-A6C34878D82A}">
                    <a16:rowId xmlns:a16="http://schemas.microsoft.com/office/drawing/2014/main" val="473575733"/>
                  </a:ext>
                </a:extLst>
              </a:tr>
              <a:tr h="396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Und </a:t>
                      </a:r>
                      <a:r>
                        <a:rPr lang="en-GB" dirty="0" err="1"/>
                        <a:t>er</a:t>
                      </a:r>
                      <a:r>
                        <a:rPr lang="en-GB" dirty="0"/>
                        <a:t> </a:t>
                      </a:r>
                      <a:r>
                        <a:rPr lang="en-GB" dirty="0" err="1"/>
                        <a:t>sprach</a:t>
                      </a:r>
                      <a:endParaRPr lang="en-GB" dirty="0"/>
                    </a:p>
                  </a:txBody>
                  <a:tcPr/>
                </a:tc>
                <a:tc>
                  <a:txBody>
                    <a:bodyPr/>
                    <a:lstStyle/>
                    <a:p>
                      <a:r>
                        <a:rPr lang="en-GB" dirty="0">
                          <a:solidFill>
                            <a:srgbClr val="FF0000"/>
                          </a:solidFill>
                        </a:rPr>
                        <a:t>And he spoke</a:t>
                      </a:r>
                    </a:p>
                  </a:txBody>
                  <a:tcPr/>
                </a:tc>
                <a:tc>
                  <a:txBody>
                    <a:bodyPr/>
                    <a:lstStyle/>
                    <a:p>
                      <a:r>
                        <a:rPr lang="en-GB" dirty="0">
                          <a:solidFill>
                            <a:schemeClr val="accent1">
                              <a:lumMod val="75000"/>
                            </a:schemeClr>
                          </a:solidFill>
                        </a:rPr>
                        <a:t>And he spoke</a:t>
                      </a:r>
                    </a:p>
                  </a:txBody>
                  <a:tcPr/>
                </a:tc>
                <a:extLst>
                  <a:ext uri="{0D108BD9-81ED-4DB2-BD59-A6C34878D82A}">
                    <a16:rowId xmlns:a16="http://schemas.microsoft.com/office/drawing/2014/main" val="1741899425"/>
                  </a:ext>
                </a:extLst>
              </a:tr>
              <a:tr h="684754">
                <a:tc>
                  <a:txBody>
                    <a:bodyPr/>
                    <a:lstStyle/>
                    <a:p>
                      <a:r>
                        <a:rPr lang="de-DE" dirty="0"/>
                        <a:t>Schlie</a:t>
                      </a:r>
                      <a:r>
                        <a:rPr lang="en-GB" dirty="0">
                          <a:solidFill>
                            <a:schemeClr val="dk1"/>
                          </a:solidFill>
                        </a:rPr>
                        <a:t>ß</a:t>
                      </a:r>
                      <a:r>
                        <a:rPr lang="de-DE" dirty="0"/>
                        <a:t>e deine Augen</a:t>
                      </a:r>
                      <a:endParaRPr lang="en-GB" dirty="0"/>
                    </a:p>
                  </a:txBody>
                  <a:tcPr/>
                </a:tc>
                <a:tc>
                  <a:txBody>
                    <a:bodyPr/>
                    <a:lstStyle/>
                    <a:p>
                      <a:r>
                        <a:rPr lang="en-GB" dirty="0">
                          <a:solidFill>
                            <a:srgbClr val="FF0000"/>
                          </a:solidFill>
                        </a:rPr>
                        <a:t>Close your eyes</a:t>
                      </a:r>
                    </a:p>
                  </a:txBody>
                  <a:tcPr/>
                </a:tc>
                <a:tc>
                  <a:txBody>
                    <a:bodyPr/>
                    <a:lstStyle/>
                    <a:p>
                      <a:r>
                        <a:rPr lang="en-GB" dirty="0">
                          <a:solidFill>
                            <a:schemeClr val="accent1">
                              <a:lumMod val="75000"/>
                            </a:schemeClr>
                          </a:solidFill>
                        </a:rPr>
                        <a:t>Shut your eyes</a:t>
                      </a:r>
                    </a:p>
                  </a:txBody>
                  <a:tcPr/>
                </a:tc>
                <a:extLst>
                  <a:ext uri="{0D108BD9-81ED-4DB2-BD59-A6C34878D82A}">
                    <a16:rowId xmlns:a16="http://schemas.microsoft.com/office/drawing/2014/main" val="1487972915"/>
                  </a:ext>
                </a:extLst>
              </a:tr>
              <a:tr h="684754">
                <a:tc>
                  <a:txBody>
                    <a:bodyPr/>
                    <a:lstStyle/>
                    <a:p>
                      <a:r>
                        <a:rPr lang="en-GB" dirty="0"/>
                        <a:t>Und </a:t>
                      </a:r>
                      <a:r>
                        <a:rPr lang="en-GB" dirty="0" err="1"/>
                        <a:t>laufe</a:t>
                      </a:r>
                      <a:r>
                        <a:rPr lang="en-GB" dirty="0"/>
                        <a:t> so schnell du </a:t>
                      </a:r>
                      <a:r>
                        <a:rPr lang="en-GB" dirty="0" err="1"/>
                        <a:t>laufen</a:t>
                      </a:r>
                      <a:r>
                        <a:rPr lang="en-GB" dirty="0"/>
                        <a:t> </a:t>
                      </a:r>
                      <a:r>
                        <a:rPr lang="en-GB" dirty="0" err="1"/>
                        <a:t>kannst</a:t>
                      </a:r>
                      <a:endParaRPr lang="en-GB" dirty="0"/>
                    </a:p>
                  </a:txBody>
                  <a:tcPr/>
                </a:tc>
                <a:tc>
                  <a:txBody>
                    <a:bodyPr/>
                    <a:lstStyle/>
                    <a:p>
                      <a:r>
                        <a:rPr lang="en-GB" dirty="0">
                          <a:solidFill>
                            <a:srgbClr val="FF0000"/>
                          </a:solidFill>
                        </a:rPr>
                        <a:t>And run as fast as you can</a:t>
                      </a:r>
                    </a:p>
                  </a:txBody>
                  <a:tcPr/>
                </a:tc>
                <a:tc>
                  <a:txBody>
                    <a:bodyPr/>
                    <a:lstStyle/>
                    <a:p>
                      <a:r>
                        <a:rPr lang="en-GB" dirty="0">
                          <a:solidFill>
                            <a:schemeClr val="accent1">
                              <a:lumMod val="75000"/>
                            </a:schemeClr>
                          </a:solidFill>
                        </a:rPr>
                        <a:t>And run as fast as you can run</a:t>
                      </a:r>
                    </a:p>
                  </a:txBody>
                  <a:tcPr/>
                </a:tc>
                <a:extLst>
                  <a:ext uri="{0D108BD9-81ED-4DB2-BD59-A6C34878D82A}">
                    <a16:rowId xmlns:a16="http://schemas.microsoft.com/office/drawing/2014/main" val="2899675479"/>
                  </a:ext>
                </a:extLst>
              </a:tr>
              <a:tr h="396722">
                <a:tc>
                  <a:txBody>
                    <a:bodyPr/>
                    <a:lstStyle/>
                    <a:p>
                      <a:r>
                        <a:rPr lang="en-GB" dirty="0" err="1"/>
                        <a:t>Denn</a:t>
                      </a:r>
                      <a:r>
                        <a:rPr lang="en-GB" dirty="0"/>
                        <a:t> du </a:t>
                      </a:r>
                      <a:r>
                        <a:rPr lang="en-GB" dirty="0" err="1"/>
                        <a:t>tanzst</a:t>
                      </a:r>
                      <a:r>
                        <a:rPr lang="en-GB" dirty="0"/>
                        <a:t> auf </a:t>
                      </a:r>
                      <a:r>
                        <a:rPr lang="en-GB" dirty="0" err="1"/>
                        <a:t>einem</a:t>
                      </a:r>
                      <a:r>
                        <a:rPr lang="en-GB" dirty="0"/>
                        <a:t> </a:t>
                      </a:r>
                      <a:r>
                        <a:rPr lang="en-GB" dirty="0" err="1"/>
                        <a:t>Seil</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FF0000"/>
                          </a:solidFill>
                        </a:rPr>
                        <a:t>As you are dancing on a tightrope</a:t>
                      </a:r>
                    </a:p>
                  </a:txBody>
                  <a:tcPr/>
                </a:tc>
                <a:tc>
                  <a:txBody>
                    <a:bodyPr/>
                    <a:lstStyle/>
                    <a:p>
                      <a:r>
                        <a:rPr lang="en-GB" dirty="0">
                          <a:solidFill>
                            <a:schemeClr val="accent1">
                              <a:lumMod val="75000"/>
                            </a:schemeClr>
                          </a:solidFill>
                        </a:rPr>
                        <a:t>For you dance upon a tightrope</a:t>
                      </a:r>
                    </a:p>
                  </a:txBody>
                  <a:tcPr/>
                </a:tc>
                <a:extLst>
                  <a:ext uri="{0D108BD9-81ED-4DB2-BD59-A6C34878D82A}">
                    <a16:rowId xmlns:a16="http://schemas.microsoft.com/office/drawing/2014/main" val="2660846055"/>
                  </a:ext>
                </a:extLst>
              </a:tr>
            </a:tbl>
          </a:graphicData>
        </a:graphic>
      </p:graphicFrame>
    </p:spTree>
    <p:extLst>
      <p:ext uri="{BB962C8B-B14F-4D97-AF65-F5344CB8AC3E}">
        <p14:creationId xmlns:p14="http://schemas.microsoft.com/office/powerpoint/2010/main" val="1312479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18" y="212035"/>
            <a:ext cx="11781182" cy="6520069"/>
          </a:xfrm>
        </p:spPr>
        <p:txBody>
          <a:bodyPr>
            <a:normAutofit/>
          </a:bodyPr>
          <a:lstStyle/>
          <a:p>
            <a:pPr marL="0" indent="0">
              <a:buNone/>
            </a:pPr>
            <a:r>
              <a:rPr lang="en-GB" b="1" dirty="0" err="1"/>
              <a:t>Wie</a:t>
            </a:r>
            <a:r>
              <a:rPr lang="en-GB" b="1" dirty="0"/>
              <a:t> </a:t>
            </a:r>
            <a:r>
              <a:rPr lang="en-GB" b="1" dirty="0" err="1"/>
              <a:t>ist</a:t>
            </a:r>
            <a:r>
              <a:rPr lang="en-GB" b="1" dirty="0"/>
              <a:t> der </a:t>
            </a:r>
            <a:r>
              <a:rPr lang="en-GB" b="1" dirty="0" err="1"/>
              <a:t>Seiltanz</a:t>
            </a:r>
            <a:r>
              <a:rPr lang="en-GB" b="1" dirty="0"/>
              <a:t> von Adel </a:t>
            </a:r>
            <a:r>
              <a:rPr lang="en-GB" b="1" dirty="0" err="1"/>
              <a:t>Karasholi</a:t>
            </a:r>
            <a:r>
              <a:rPr lang="en-GB" b="1" dirty="0"/>
              <a:t>?</a:t>
            </a:r>
          </a:p>
          <a:p>
            <a:pPr marL="0" indent="0">
              <a:buNone/>
            </a:pPr>
            <a:r>
              <a:rPr lang="en-GB" dirty="0"/>
              <a:t>A                                                  B                                              C</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Der </a:t>
            </a:r>
            <a:r>
              <a:rPr lang="en-GB" dirty="0" err="1"/>
              <a:t>Seiltanz</a:t>
            </a:r>
            <a:r>
              <a:rPr lang="en-GB" dirty="0"/>
              <a:t> </a:t>
            </a:r>
            <a:r>
              <a:rPr lang="en-GB" dirty="0" err="1"/>
              <a:t>ist</a:t>
            </a:r>
            <a:r>
              <a:rPr lang="en-GB" dirty="0"/>
              <a:t> </a:t>
            </a:r>
            <a:r>
              <a:rPr lang="en-GB" dirty="0" err="1"/>
              <a:t>wie</a:t>
            </a:r>
            <a:r>
              <a:rPr lang="en-GB" dirty="0"/>
              <a:t> Bild A / B / C…</a:t>
            </a:r>
          </a:p>
          <a:p>
            <a:pPr marL="0" indent="0">
              <a:buNone/>
            </a:pPr>
            <a:endParaRPr lang="en-GB" dirty="0"/>
          </a:p>
          <a:p>
            <a:pPr marL="0" indent="0">
              <a:buNone/>
            </a:pPr>
            <a:r>
              <a:rPr lang="en-GB" dirty="0" err="1"/>
              <a:t>weil</a:t>
            </a:r>
            <a:r>
              <a:rPr lang="en-GB" dirty="0"/>
              <a:t> </a:t>
            </a:r>
            <a:r>
              <a:rPr lang="en-GB" dirty="0" err="1"/>
              <a:t>er</a:t>
            </a:r>
            <a:r>
              <a:rPr lang="en-GB" dirty="0"/>
              <a:t> </a:t>
            </a:r>
            <a:r>
              <a:rPr lang="en-GB" dirty="0" err="1"/>
              <a:t>Diversität</a:t>
            </a:r>
            <a:r>
              <a:rPr lang="en-GB" dirty="0"/>
              <a:t> / Harmonie / </a:t>
            </a:r>
            <a:r>
              <a:rPr lang="en-GB" dirty="0" err="1"/>
              <a:t>Risiko</a:t>
            </a:r>
            <a:r>
              <a:rPr lang="en-GB" dirty="0"/>
              <a:t>… </a:t>
            </a:r>
            <a:r>
              <a:rPr lang="en-GB" dirty="0" err="1"/>
              <a:t>symbolisiert</a:t>
            </a:r>
            <a:r>
              <a:rPr lang="en-GB" dirty="0"/>
              <a:t>.</a:t>
            </a:r>
          </a:p>
        </p:txBody>
      </p:sp>
      <p:sp>
        <p:nvSpPr>
          <p:cNvPr id="2" name="Slide Number Placeholder 1">
            <a:extLst>
              <a:ext uri="{FF2B5EF4-FFF2-40B4-BE49-F238E27FC236}">
                <a16:creationId xmlns:a16="http://schemas.microsoft.com/office/drawing/2014/main" id="{AD71954B-40C6-4781-83E9-BE0FD4BF34D0}"/>
              </a:ext>
            </a:extLst>
          </p:cNvPr>
          <p:cNvSpPr>
            <a:spLocks noGrp="1"/>
          </p:cNvSpPr>
          <p:nvPr>
            <p:ph type="sldNum" sz="quarter" idx="12"/>
          </p:nvPr>
        </p:nvSpPr>
        <p:spPr/>
        <p:txBody>
          <a:bodyPr/>
          <a:lstStyle/>
          <a:p>
            <a:fld id="{38059A5A-4A28-4641-9856-838DAA7E7EC8}" type="slidenum">
              <a:rPr lang="" smtClean="0"/>
              <a:t>17</a:t>
            </a:fld>
            <a:endParaRPr lang=""/>
          </a:p>
        </p:txBody>
      </p:sp>
      <p:pic>
        <p:nvPicPr>
          <p:cNvPr id="8" name="Picture 7" descr="https://upload.wikimedia.org/wikipedia/commons/4/4b/Nik_Wallenda_Trains_for_Grand_Canyon_Walk_at_Nathan_Benderson_Park%2C_Sarasota%2C_Fla.%2C_June_14%2C_201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1" y="1249625"/>
            <a:ext cx="2753118" cy="2378478"/>
          </a:xfrm>
          <a:prstGeom prst="rect">
            <a:avLst/>
          </a:prstGeom>
          <a:noFill/>
          <a:ln>
            <a:noFill/>
          </a:ln>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1109" y="1075812"/>
            <a:ext cx="2019300" cy="3048000"/>
          </a:xfrm>
          <a:prstGeom prst="rect">
            <a:avLst/>
          </a:prstGeom>
        </p:spPr>
      </p:pic>
      <p:pic>
        <p:nvPicPr>
          <p:cNvPr id="2062" name="Picture 14" descr="https://upload.wikimedia.org/wikipedia/commons/thumb/a/ab/Hochseilartisten_Tsisov.JPG/800px-Hochseilartisten_Tsiso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9484" y="1344918"/>
            <a:ext cx="4343229" cy="2415922"/>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9365479" y="3554182"/>
            <a:ext cx="1988321" cy="230832"/>
          </a:xfrm>
          <a:prstGeom prst="rect">
            <a:avLst/>
          </a:prstGeom>
          <a:noFill/>
        </p:spPr>
        <p:txBody>
          <a:bodyPr wrap="square" rtlCol="0">
            <a:spAutoFit/>
          </a:bodyPr>
          <a:lstStyle/>
          <a:p>
            <a:r>
              <a:rPr lang="fr-FR" sz="900" dirty="0"/>
              <a:t>Image 2</a:t>
            </a:r>
          </a:p>
        </p:txBody>
      </p:sp>
    </p:spTree>
    <p:extLst>
      <p:ext uri="{BB962C8B-B14F-4D97-AF65-F5344CB8AC3E}">
        <p14:creationId xmlns:p14="http://schemas.microsoft.com/office/powerpoint/2010/main" val="3349676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18" y="212035"/>
            <a:ext cx="11781182" cy="6520069"/>
          </a:xfrm>
        </p:spPr>
        <p:txBody>
          <a:bodyPr>
            <a:normAutofit/>
          </a:bodyPr>
          <a:lstStyle/>
          <a:p>
            <a:pPr marL="0" indent="0">
              <a:buNone/>
            </a:pPr>
            <a:r>
              <a:rPr lang="en-GB" dirty="0"/>
              <a:t> </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
        <p:nvSpPr>
          <p:cNvPr id="2" name="Slide Number Placeholder 1">
            <a:extLst>
              <a:ext uri="{FF2B5EF4-FFF2-40B4-BE49-F238E27FC236}">
                <a16:creationId xmlns:a16="http://schemas.microsoft.com/office/drawing/2014/main" id="{AD71954B-40C6-4781-83E9-BE0FD4BF34D0}"/>
              </a:ext>
            </a:extLst>
          </p:cNvPr>
          <p:cNvSpPr>
            <a:spLocks noGrp="1"/>
          </p:cNvSpPr>
          <p:nvPr>
            <p:ph type="sldNum" sz="quarter" idx="12"/>
          </p:nvPr>
        </p:nvSpPr>
        <p:spPr/>
        <p:txBody>
          <a:bodyPr/>
          <a:lstStyle/>
          <a:p>
            <a:fld id="{38059A5A-4A28-4641-9856-838DAA7E7EC8}" type="slidenum">
              <a:rPr lang="" smtClean="0"/>
              <a:t>18</a:t>
            </a:fld>
            <a:endParaRPr lang=""/>
          </a:p>
        </p:txBody>
      </p:sp>
      <p:sp>
        <p:nvSpPr>
          <p:cNvPr id="9" name="TextBox 8">
            <a:extLst>
              <a:ext uri="{FF2B5EF4-FFF2-40B4-BE49-F238E27FC236}">
                <a16:creationId xmlns:a16="http://schemas.microsoft.com/office/drawing/2014/main" id="{6D1B2D88-904E-4BC1-B950-8A7217229D08}"/>
              </a:ext>
            </a:extLst>
          </p:cNvPr>
          <p:cNvSpPr txBox="1"/>
          <p:nvPr/>
        </p:nvSpPr>
        <p:spPr>
          <a:xfrm>
            <a:off x="9409043" y="2756452"/>
            <a:ext cx="1944757" cy="2985433"/>
          </a:xfrm>
          <a:prstGeom prst="rect">
            <a:avLst/>
          </a:prstGeom>
          <a:noFill/>
          <a:ln>
            <a:solidFill>
              <a:schemeClr val="tx1"/>
            </a:solidFill>
          </a:ln>
        </p:spPr>
        <p:txBody>
          <a:bodyPr wrap="square" rtlCol="0">
            <a:spAutoFit/>
          </a:bodyPr>
          <a:lstStyle/>
          <a:p>
            <a:r>
              <a:rPr lang="en-GB" sz="2000" b="1" dirty="0"/>
              <a:t>Gruppe B</a:t>
            </a:r>
          </a:p>
          <a:p>
            <a:endParaRPr lang="en-GB" sz="2000" dirty="0"/>
          </a:p>
          <a:p>
            <a:r>
              <a:rPr lang="en-GB" sz="2000" b="1" dirty="0"/>
              <a:t>-</a:t>
            </a:r>
            <a:r>
              <a:rPr lang="en-GB" sz="2000" b="1" dirty="0" err="1"/>
              <a:t>zuhause</a:t>
            </a:r>
            <a:endParaRPr lang="en-GB" sz="2000" b="1" dirty="0"/>
          </a:p>
          <a:p>
            <a:r>
              <a:rPr lang="en-GB" sz="2000" dirty="0"/>
              <a:t>…</a:t>
            </a:r>
          </a:p>
          <a:p>
            <a:endParaRPr lang="en-GB" dirty="0"/>
          </a:p>
          <a:p>
            <a:endParaRPr lang="en-GB" dirty="0"/>
          </a:p>
          <a:p>
            <a:endParaRPr lang="en-GB" dirty="0"/>
          </a:p>
          <a:p>
            <a:endParaRPr lang="en-GB" dirty="0"/>
          </a:p>
          <a:p>
            <a:endParaRPr lang="en-GB" dirty="0"/>
          </a:p>
          <a:p>
            <a:endParaRPr lang="en-GB" dirty="0"/>
          </a:p>
        </p:txBody>
      </p:sp>
      <p:sp>
        <p:nvSpPr>
          <p:cNvPr id="12" name="TextBox 11">
            <a:extLst>
              <a:ext uri="{FF2B5EF4-FFF2-40B4-BE49-F238E27FC236}">
                <a16:creationId xmlns:a16="http://schemas.microsoft.com/office/drawing/2014/main" id="{F4F609E6-400C-496B-824E-DDB4A36FD646}"/>
              </a:ext>
            </a:extLst>
          </p:cNvPr>
          <p:cNvSpPr txBox="1"/>
          <p:nvPr/>
        </p:nvSpPr>
        <p:spPr>
          <a:xfrm>
            <a:off x="2541691" y="3828375"/>
            <a:ext cx="1839810" cy="2985433"/>
          </a:xfrm>
          <a:prstGeom prst="rect">
            <a:avLst/>
          </a:prstGeom>
          <a:noFill/>
          <a:ln>
            <a:solidFill>
              <a:schemeClr val="tx1"/>
            </a:solidFill>
          </a:ln>
        </p:spPr>
        <p:txBody>
          <a:bodyPr wrap="square" rtlCol="0">
            <a:spAutoFit/>
          </a:bodyPr>
          <a:lstStyle/>
          <a:p>
            <a:r>
              <a:rPr lang="en-GB" sz="2000" b="1" dirty="0"/>
              <a:t>Gruppe A</a:t>
            </a:r>
          </a:p>
          <a:p>
            <a:endParaRPr lang="en-GB" sz="2000" b="1" dirty="0"/>
          </a:p>
          <a:p>
            <a:r>
              <a:rPr lang="en-GB" sz="2000" b="1" dirty="0"/>
              <a:t>-fremd</a:t>
            </a:r>
          </a:p>
          <a:p>
            <a:r>
              <a:rPr lang="en-GB" sz="2000" b="1" dirty="0"/>
              <a:t>…</a:t>
            </a:r>
            <a:endParaRPr lang="en-GB" sz="2000" dirty="0"/>
          </a:p>
          <a:p>
            <a:endParaRPr lang="en-GB" dirty="0"/>
          </a:p>
          <a:p>
            <a:endParaRPr lang="en-GB" dirty="0"/>
          </a:p>
          <a:p>
            <a:endParaRPr lang="en-GB" dirty="0"/>
          </a:p>
          <a:p>
            <a:endParaRPr lang="en-GB" dirty="0"/>
          </a:p>
          <a:p>
            <a:endParaRPr lang="en-GB" dirty="0"/>
          </a:p>
          <a:p>
            <a:endParaRPr lang="en-GB" dirty="0"/>
          </a:p>
        </p:txBody>
      </p:sp>
      <p:sp>
        <p:nvSpPr>
          <p:cNvPr id="10" name="TextBox 9">
            <a:extLst>
              <a:ext uri="{FF2B5EF4-FFF2-40B4-BE49-F238E27FC236}">
                <a16:creationId xmlns:a16="http://schemas.microsoft.com/office/drawing/2014/main" id="{F8943410-D42F-4FF3-95BA-AF00E971CE8A}"/>
              </a:ext>
            </a:extLst>
          </p:cNvPr>
          <p:cNvSpPr txBox="1"/>
          <p:nvPr/>
        </p:nvSpPr>
        <p:spPr>
          <a:xfrm>
            <a:off x="106018" y="212035"/>
            <a:ext cx="6056243" cy="1661993"/>
          </a:xfrm>
          <a:prstGeom prst="rect">
            <a:avLst/>
          </a:prstGeom>
          <a:noFill/>
        </p:spPr>
        <p:txBody>
          <a:bodyPr wrap="square" rtlCol="0">
            <a:spAutoFit/>
          </a:bodyPr>
          <a:lstStyle/>
          <a:p>
            <a:r>
              <a:rPr lang="en-GB" sz="2400" b="1" dirty="0" err="1"/>
              <a:t>Gruppiert</a:t>
            </a:r>
            <a:r>
              <a:rPr lang="en-GB" sz="2400" b="1" dirty="0"/>
              <a:t> die </a:t>
            </a:r>
            <a:r>
              <a:rPr lang="en-GB" sz="2400" b="1" dirty="0" err="1"/>
              <a:t>folgenden</a:t>
            </a:r>
            <a:r>
              <a:rPr lang="en-GB" sz="2400" b="1" dirty="0"/>
              <a:t> </a:t>
            </a:r>
            <a:r>
              <a:rPr lang="en-GB" sz="2400" b="1" dirty="0" err="1"/>
              <a:t>Konzepte</a:t>
            </a:r>
            <a:r>
              <a:rPr lang="en-GB" sz="2400" b="1" dirty="0"/>
              <a:t>:</a:t>
            </a:r>
          </a:p>
          <a:p>
            <a:endParaRPr lang="en-GB" b="1" dirty="0"/>
          </a:p>
          <a:p>
            <a:r>
              <a:rPr lang="en-GB" sz="2000" dirty="0" err="1"/>
              <a:t>Osten</a:t>
            </a:r>
            <a:r>
              <a:rPr lang="en-GB" sz="2000" dirty="0"/>
              <a:t>, </a:t>
            </a:r>
            <a:r>
              <a:rPr lang="en-GB" sz="2000" dirty="0" err="1"/>
              <a:t>Westen</a:t>
            </a:r>
            <a:r>
              <a:rPr lang="en-GB" sz="2000" dirty="0"/>
              <a:t>, Deutschland, </a:t>
            </a:r>
            <a:r>
              <a:rPr lang="en-GB" sz="2000" dirty="0" err="1"/>
              <a:t>Syrien</a:t>
            </a:r>
            <a:r>
              <a:rPr lang="en-GB" sz="2000" dirty="0"/>
              <a:t>, fremd, </a:t>
            </a:r>
            <a:r>
              <a:rPr lang="en-GB" sz="2000" dirty="0" err="1"/>
              <a:t>zuhause</a:t>
            </a:r>
            <a:r>
              <a:rPr lang="en-GB" sz="2000" dirty="0"/>
              <a:t>, </a:t>
            </a:r>
            <a:r>
              <a:rPr lang="en-GB" sz="2000" dirty="0" err="1"/>
              <a:t>Familie</a:t>
            </a:r>
            <a:r>
              <a:rPr lang="en-GB" sz="2000" dirty="0"/>
              <a:t>, </a:t>
            </a:r>
            <a:r>
              <a:rPr lang="en-GB" sz="2000" dirty="0" err="1"/>
              <a:t>neue</a:t>
            </a:r>
            <a:r>
              <a:rPr lang="en-GB" sz="2000" dirty="0"/>
              <a:t> </a:t>
            </a:r>
            <a:r>
              <a:rPr lang="en-GB" sz="2000" dirty="0" err="1"/>
              <a:t>Freunde</a:t>
            </a:r>
            <a:r>
              <a:rPr lang="en-GB" sz="2000" dirty="0"/>
              <a:t>, </a:t>
            </a:r>
            <a:r>
              <a:rPr lang="en-GB" sz="2000" dirty="0" err="1"/>
              <a:t>Arbeit</a:t>
            </a:r>
            <a:r>
              <a:rPr lang="en-GB" sz="2000" dirty="0"/>
              <a:t>, </a:t>
            </a:r>
            <a:r>
              <a:rPr lang="en-GB" sz="2000" dirty="0" err="1"/>
              <a:t>Kindheit</a:t>
            </a:r>
            <a:r>
              <a:rPr lang="en-GB" sz="2000" dirty="0"/>
              <a:t>, </a:t>
            </a:r>
            <a:r>
              <a:rPr lang="en-GB" sz="2000" dirty="0" err="1"/>
              <a:t>Zukunft</a:t>
            </a:r>
            <a:r>
              <a:rPr lang="en-GB" sz="2000" dirty="0"/>
              <a:t>, </a:t>
            </a:r>
            <a:r>
              <a:rPr lang="en-GB" sz="2000" dirty="0" err="1"/>
              <a:t>Vergangenheit</a:t>
            </a:r>
            <a:r>
              <a:rPr lang="en-GB" sz="2000" dirty="0"/>
              <a:t>, </a:t>
            </a:r>
            <a:r>
              <a:rPr lang="en-GB" sz="2000" dirty="0" err="1"/>
              <a:t>Muttersprache</a:t>
            </a:r>
            <a:r>
              <a:rPr lang="en-GB" sz="2000" dirty="0"/>
              <a:t>, </a:t>
            </a:r>
            <a:r>
              <a:rPr lang="en-GB" sz="2000" dirty="0" err="1"/>
              <a:t>Fremdsprache</a:t>
            </a:r>
            <a:r>
              <a:rPr lang="en-GB" sz="2000" dirty="0"/>
              <a:t>…</a:t>
            </a:r>
          </a:p>
        </p:txBody>
      </p:sp>
      <p:pic>
        <p:nvPicPr>
          <p:cNvPr id="11" name="Picture 10" descr="https://upload.wikimedia.org/wikipedia/commons/4/4b/Nik_Wallenda_Trains_for_Grand_Canyon_Walk_at_Nathan_Benderson_Park%2C_Sarasota%2C_Fla.%2C_June_14%2C_2013.jpg">
            <a:extLst>
              <a:ext uri="{FF2B5EF4-FFF2-40B4-BE49-F238E27FC236}">
                <a16:creationId xmlns:a16="http://schemas.microsoft.com/office/drawing/2014/main" id="{CA95A67C-D0AA-4764-8947-299C18783E3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6447" y="3348083"/>
            <a:ext cx="4686128" cy="3465725"/>
          </a:xfrm>
          <a:prstGeom prst="rect">
            <a:avLst/>
          </a:prstGeom>
          <a:noFill/>
          <a:ln>
            <a:noFill/>
          </a:ln>
        </p:spPr>
      </p:pic>
    </p:spTree>
    <p:extLst>
      <p:ext uri="{BB962C8B-B14F-4D97-AF65-F5344CB8AC3E}">
        <p14:creationId xmlns:p14="http://schemas.microsoft.com/office/powerpoint/2010/main" val="199208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8EFAE-1B77-4E4E-99C9-48B0558D5D2C}"/>
              </a:ext>
            </a:extLst>
          </p:cNvPr>
          <p:cNvSpPr>
            <a:spLocks noGrp="1"/>
          </p:cNvSpPr>
          <p:nvPr>
            <p:ph type="title"/>
          </p:nvPr>
        </p:nvSpPr>
        <p:spPr>
          <a:xfrm>
            <a:off x="838200" y="122170"/>
            <a:ext cx="10515600" cy="641808"/>
          </a:xfrm>
        </p:spPr>
        <p:txBody>
          <a:bodyPr>
            <a:normAutofit fontScale="90000"/>
          </a:bodyPr>
          <a:lstStyle/>
          <a:p>
            <a:r>
              <a:rPr lang="en-GB" dirty="0"/>
              <a:t>Was </a:t>
            </a:r>
            <a:r>
              <a:rPr lang="en-GB" dirty="0" err="1"/>
              <a:t>bedeutet</a:t>
            </a:r>
            <a:r>
              <a:rPr lang="en-GB" dirty="0"/>
              <a:t> das </a:t>
            </a:r>
            <a:r>
              <a:rPr lang="en-GB" dirty="0" err="1"/>
              <a:t>Gedicht</a:t>
            </a:r>
            <a:r>
              <a:rPr lang="en-GB" dirty="0"/>
              <a:t>?</a:t>
            </a:r>
          </a:p>
        </p:txBody>
      </p:sp>
      <p:sp>
        <p:nvSpPr>
          <p:cNvPr id="3" name="Content Placeholder 2">
            <a:extLst>
              <a:ext uri="{FF2B5EF4-FFF2-40B4-BE49-F238E27FC236}">
                <a16:creationId xmlns:a16="http://schemas.microsoft.com/office/drawing/2014/main" id="{F503DD42-DDB3-46B9-941C-64E78066038D}"/>
              </a:ext>
            </a:extLst>
          </p:cNvPr>
          <p:cNvSpPr>
            <a:spLocks noGrp="1"/>
          </p:cNvSpPr>
          <p:nvPr>
            <p:ph idx="1"/>
          </p:nvPr>
        </p:nvSpPr>
        <p:spPr>
          <a:xfrm>
            <a:off x="838200" y="1084881"/>
            <a:ext cx="10515600" cy="5092081"/>
          </a:xfrm>
        </p:spPr>
        <p:txBody>
          <a:bodyPr>
            <a:normAutofit fontScale="92500" lnSpcReduction="20000"/>
          </a:bodyPr>
          <a:lstStyle/>
          <a:p>
            <a:pPr marL="0" indent="0">
              <a:buNone/>
            </a:pPr>
            <a:r>
              <a:rPr lang="en-GB" dirty="0" err="1"/>
              <a:t>Seiltanzen</a:t>
            </a:r>
            <a:r>
              <a:rPr lang="en-GB" dirty="0"/>
              <a:t> = </a:t>
            </a:r>
            <a:r>
              <a:rPr lang="en-GB" dirty="0" err="1">
                <a:solidFill>
                  <a:schemeClr val="tx1"/>
                </a:solidFill>
              </a:rPr>
              <a:t>Balanceakt</a:t>
            </a:r>
            <a:r>
              <a:rPr lang="en-GB" dirty="0">
                <a:solidFill>
                  <a:schemeClr val="tx1"/>
                </a:solidFill>
              </a:rPr>
              <a:t> </a:t>
            </a:r>
            <a:r>
              <a:rPr lang="en-GB" dirty="0" err="1">
                <a:solidFill>
                  <a:schemeClr val="tx1"/>
                </a:solidFill>
              </a:rPr>
              <a:t>zwischen</a:t>
            </a:r>
            <a:r>
              <a:rPr lang="en-GB" dirty="0">
                <a:solidFill>
                  <a:schemeClr val="tx1"/>
                </a:solidFill>
              </a:rPr>
              <a:t> </a:t>
            </a:r>
            <a:r>
              <a:rPr lang="en-GB" dirty="0" err="1">
                <a:solidFill>
                  <a:schemeClr val="tx1"/>
                </a:solidFill>
              </a:rPr>
              <a:t>zwei</a:t>
            </a:r>
            <a:r>
              <a:rPr lang="en-GB" dirty="0">
                <a:solidFill>
                  <a:schemeClr val="tx1"/>
                </a:solidFill>
              </a:rPr>
              <a:t> </a:t>
            </a:r>
            <a:r>
              <a:rPr lang="en-GB" dirty="0" err="1">
                <a:solidFill>
                  <a:schemeClr val="tx1"/>
                </a:solidFill>
              </a:rPr>
              <a:t>Kulturen</a:t>
            </a:r>
            <a:endParaRPr lang="en-GB" dirty="0">
              <a:solidFill>
                <a:schemeClr val="tx1"/>
              </a:solidFill>
            </a:endParaRPr>
          </a:p>
          <a:p>
            <a:pPr marL="0" indent="0">
              <a:buNone/>
            </a:pPr>
            <a:endParaRPr lang="en-GB" dirty="0"/>
          </a:p>
          <a:p>
            <a:pPr marL="0" indent="0">
              <a:buNone/>
            </a:pPr>
            <a:r>
              <a:rPr lang="en-GB" u="sng" dirty="0"/>
              <a:t>Migration </a:t>
            </a:r>
            <a:r>
              <a:rPr lang="en-GB" u="sng" dirty="0" err="1"/>
              <a:t>bringt</a:t>
            </a:r>
            <a:r>
              <a:rPr lang="en-GB" u="sng" dirty="0"/>
              <a:t>:</a:t>
            </a:r>
            <a:endParaRPr lang="en-GB" dirty="0"/>
          </a:p>
          <a:p>
            <a:pPr fontAlgn="ctr"/>
            <a:r>
              <a:rPr lang="en-GB" dirty="0" err="1">
                <a:solidFill>
                  <a:schemeClr val="tx1"/>
                </a:solidFill>
              </a:rPr>
              <a:t>Risiko</a:t>
            </a:r>
            <a:endParaRPr lang="en-GB" dirty="0">
              <a:solidFill>
                <a:schemeClr val="tx1"/>
              </a:solidFill>
            </a:endParaRPr>
          </a:p>
          <a:p>
            <a:r>
              <a:rPr lang="en-GB" dirty="0" err="1">
                <a:solidFill>
                  <a:schemeClr val="tx1"/>
                </a:solidFill>
              </a:rPr>
              <a:t>Freiheit</a:t>
            </a:r>
            <a:endParaRPr lang="en-GB" dirty="0">
              <a:solidFill>
                <a:schemeClr val="tx1"/>
              </a:solidFill>
            </a:endParaRPr>
          </a:p>
          <a:p>
            <a:pPr fontAlgn="ctr"/>
            <a:r>
              <a:rPr lang="en-GB" dirty="0">
                <a:solidFill>
                  <a:schemeClr val="tx1"/>
                </a:solidFill>
              </a:rPr>
              <a:t>Angst</a:t>
            </a:r>
          </a:p>
          <a:p>
            <a:pPr fontAlgn="ctr"/>
            <a:r>
              <a:rPr lang="en-GB" dirty="0" err="1">
                <a:solidFill>
                  <a:schemeClr val="tx1"/>
                </a:solidFill>
              </a:rPr>
              <a:t>Spannung</a:t>
            </a:r>
            <a:endParaRPr lang="en-GB" dirty="0">
              <a:solidFill>
                <a:schemeClr val="tx1"/>
              </a:solidFill>
            </a:endParaRPr>
          </a:p>
          <a:p>
            <a:pPr fontAlgn="ctr"/>
            <a:r>
              <a:rPr lang="en-GB" dirty="0" err="1">
                <a:solidFill>
                  <a:schemeClr val="tx1"/>
                </a:solidFill>
              </a:rPr>
              <a:t>Gefahr</a:t>
            </a:r>
            <a:endParaRPr lang="en-GB" dirty="0">
              <a:solidFill>
                <a:schemeClr val="tx1"/>
              </a:solidFill>
            </a:endParaRPr>
          </a:p>
          <a:p>
            <a:pPr fontAlgn="ctr"/>
            <a:r>
              <a:rPr lang="en-GB" dirty="0">
                <a:solidFill>
                  <a:schemeClr val="tx1"/>
                </a:solidFill>
              </a:rPr>
              <a:t>Harmonie</a:t>
            </a:r>
          </a:p>
          <a:p>
            <a:pPr fontAlgn="ctr"/>
            <a:r>
              <a:rPr lang="en-GB" dirty="0" err="1">
                <a:solidFill>
                  <a:schemeClr val="tx1"/>
                </a:solidFill>
              </a:rPr>
              <a:t>Freude</a:t>
            </a:r>
            <a:endParaRPr lang="en-GB" dirty="0">
              <a:solidFill>
                <a:schemeClr val="tx1"/>
              </a:solidFill>
            </a:endParaRPr>
          </a:p>
          <a:p>
            <a:pPr fontAlgn="ctr"/>
            <a:r>
              <a:rPr lang="en-GB" dirty="0" err="1">
                <a:solidFill>
                  <a:schemeClr val="tx1"/>
                </a:solidFill>
              </a:rPr>
              <a:t>kulturelle</a:t>
            </a:r>
            <a:r>
              <a:rPr lang="en-GB" dirty="0">
                <a:solidFill>
                  <a:schemeClr val="tx1"/>
                </a:solidFill>
              </a:rPr>
              <a:t> </a:t>
            </a:r>
            <a:r>
              <a:rPr lang="en-GB" dirty="0" err="1">
                <a:solidFill>
                  <a:schemeClr val="tx1"/>
                </a:solidFill>
              </a:rPr>
              <a:t>Diversität</a:t>
            </a:r>
            <a:endParaRPr lang="en-GB" dirty="0">
              <a:solidFill>
                <a:schemeClr val="tx1"/>
              </a:solidFill>
            </a:endParaRPr>
          </a:p>
          <a:p>
            <a:pPr fontAlgn="ctr"/>
            <a:r>
              <a:rPr lang="en-GB" dirty="0" err="1">
                <a:solidFill>
                  <a:schemeClr val="tx1"/>
                </a:solidFill>
              </a:rPr>
              <a:t>Fragen</a:t>
            </a:r>
            <a:r>
              <a:rPr lang="en-GB" dirty="0">
                <a:solidFill>
                  <a:schemeClr val="tx1"/>
                </a:solidFill>
              </a:rPr>
              <a:t> um </a:t>
            </a:r>
            <a:r>
              <a:rPr lang="en-GB" dirty="0" err="1">
                <a:solidFill>
                  <a:schemeClr val="tx1"/>
                </a:solidFill>
              </a:rPr>
              <a:t>kulturelle</a:t>
            </a:r>
            <a:r>
              <a:rPr lang="en-GB" dirty="0">
                <a:solidFill>
                  <a:schemeClr val="tx1"/>
                </a:solidFill>
              </a:rPr>
              <a:t> </a:t>
            </a:r>
            <a:r>
              <a:rPr lang="en-GB" dirty="0" err="1">
                <a:solidFill>
                  <a:schemeClr val="tx1"/>
                </a:solidFill>
              </a:rPr>
              <a:t>Identität</a:t>
            </a:r>
            <a:endParaRPr lang="en-GB" dirty="0">
              <a:solidFill>
                <a:schemeClr val="tx1"/>
              </a:solidFill>
            </a:endParaRPr>
          </a:p>
          <a:p>
            <a:pPr marL="0" indent="0">
              <a:buNone/>
            </a:pP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85146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45E09-48AC-4AF7-9AC4-C57B9701A986}"/>
              </a:ext>
            </a:extLst>
          </p:cNvPr>
          <p:cNvSpPr>
            <a:spLocks noGrp="1"/>
          </p:cNvSpPr>
          <p:nvPr>
            <p:ph type="title"/>
          </p:nvPr>
        </p:nvSpPr>
        <p:spPr>
          <a:xfrm>
            <a:off x="2835965" y="565608"/>
            <a:ext cx="6282124" cy="1187777"/>
          </a:xfrm>
        </p:spPr>
        <p:txBody>
          <a:bodyPr>
            <a:normAutofit/>
          </a:bodyPr>
          <a:lstStyle/>
          <a:p>
            <a:r>
              <a:rPr lang="en-GB" b="1" dirty="0" err="1"/>
              <a:t>Seht</a:t>
            </a:r>
            <a:r>
              <a:rPr lang="en-GB" b="1" dirty="0"/>
              <a:t> </a:t>
            </a:r>
            <a:r>
              <a:rPr lang="en-GB" b="1" dirty="0" err="1"/>
              <a:t>euch</a:t>
            </a:r>
            <a:r>
              <a:rPr lang="en-GB" b="1" dirty="0"/>
              <a:t> dieses Video an: </a:t>
            </a:r>
            <a:endParaRPr lang="" b="1" dirty="0"/>
          </a:p>
        </p:txBody>
      </p:sp>
      <p:sp>
        <p:nvSpPr>
          <p:cNvPr id="4" name="Title 1">
            <a:extLst>
              <a:ext uri="{FF2B5EF4-FFF2-40B4-BE49-F238E27FC236}">
                <a16:creationId xmlns:a16="http://schemas.microsoft.com/office/drawing/2014/main" id="{12116495-3DF5-4B24-85F8-3CF925FDE492}"/>
              </a:ext>
            </a:extLst>
          </p:cNvPr>
          <p:cNvSpPr txBox="1">
            <a:spLocks/>
          </p:cNvSpPr>
          <p:nvPr/>
        </p:nvSpPr>
        <p:spPr>
          <a:xfrm>
            <a:off x="462895" y="2971604"/>
            <a:ext cx="11729105" cy="1282046"/>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11200" b="1" dirty="0">
              <a:hlinkClick r:id="rId2"/>
            </a:endParaRPr>
          </a:p>
          <a:p>
            <a:r>
              <a:rPr lang="en-GB" sz="11200" b="1" dirty="0">
                <a:hlinkClick r:id="rId2"/>
              </a:rPr>
              <a:t>https://www.youtube.com/watch?v=f5TwNKkumqI</a:t>
            </a:r>
          </a:p>
          <a:p>
            <a:endParaRPr lang="en-GB" b="1" dirty="0">
              <a:hlinkClick r:id="rId2"/>
            </a:endParaRPr>
          </a:p>
          <a:p>
            <a:endParaRPr lang="en-GB" b="1" dirty="0">
              <a:hlinkClick r:id="rId2"/>
            </a:endParaRPr>
          </a:p>
          <a:p>
            <a:endParaRPr lang="en-GB" b="1" dirty="0">
              <a:hlinkClick r:id="rId2"/>
            </a:endParaRPr>
          </a:p>
          <a:p>
            <a:r>
              <a:rPr lang="en-GB" sz="11200" b="1" dirty="0"/>
              <a:t>Was </a:t>
            </a:r>
            <a:r>
              <a:rPr lang="en-GB" sz="11200" b="1" dirty="0" err="1"/>
              <a:t>macht</a:t>
            </a:r>
            <a:r>
              <a:rPr lang="en-GB" sz="11200" b="1" dirty="0"/>
              <a:t> die Person auf </a:t>
            </a:r>
            <a:r>
              <a:rPr lang="en-GB" sz="11200" b="1" dirty="0" err="1"/>
              <a:t>dem</a:t>
            </a:r>
            <a:r>
              <a:rPr lang="en-GB" sz="11200" b="1" dirty="0"/>
              <a:t> </a:t>
            </a:r>
            <a:r>
              <a:rPr lang="en-GB" sz="11200" b="1" dirty="0" err="1"/>
              <a:t>Seil</a:t>
            </a:r>
            <a:r>
              <a:rPr lang="en-GB" sz="11200" b="1" dirty="0"/>
              <a:t>?</a:t>
            </a:r>
          </a:p>
          <a:p>
            <a:endParaRPr lang="en-GB" sz="11200" b="1" dirty="0"/>
          </a:p>
          <a:p>
            <a:r>
              <a:rPr lang="en-GB" sz="11200" b="1" dirty="0"/>
              <a:t>1: </a:t>
            </a:r>
            <a:r>
              <a:rPr lang="en-GB" sz="11200" b="1" dirty="0" err="1"/>
              <a:t>Tanzen</a:t>
            </a:r>
            <a:r>
              <a:rPr lang="en-GB" sz="11200" b="1" dirty="0"/>
              <a:t>  </a:t>
            </a:r>
          </a:p>
          <a:p>
            <a:endParaRPr lang="en-GB" sz="11200" b="1" dirty="0"/>
          </a:p>
          <a:p>
            <a:r>
              <a:rPr lang="en-GB" sz="11200" b="1" dirty="0"/>
              <a:t>2: </a:t>
            </a:r>
            <a:r>
              <a:rPr lang="en-GB" sz="11200" b="1" dirty="0" err="1"/>
              <a:t>Schlafen</a:t>
            </a:r>
            <a:endParaRPr lang="en-GB" sz="11200" b="1" dirty="0"/>
          </a:p>
          <a:p>
            <a:endParaRPr lang="en-GB" sz="11200" b="1" dirty="0"/>
          </a:p>
          <a:p>
            <a:r>
              <a:rPr lang="en-GB" sz="11200" b="1" dirty="0"/>
              <a:t>3: </a:t>
            </a:r>
            <a:r>
              <a:rPr lang="en-GB" sz="11200" b="1" dirty="0" err="1"/>
              <a:t>Gehen</a:t>
            </a:r>
            <a:endParaRPr lang="en-GB" sz="11200" b="1" dirty="0"/>
          </a:p>
          <a:p>
            <a:endParaRPr lang="en-GB" sz="11200" b="1" dirty="0"/>
          </a:p>
          <a:p>
            <a:r>
              <a:rPr lang="en-GB" sz="11200" b="1" dirty="0"/>
              <a:t>4: </a:t>
            </a:r>
            <a:r>
              <a:rPr lang="en-GB" sz="11200" b="1" dirty="0" err="1"/>
              <a:t>Laufen</a:t>
            </a:r>
            <a:r>
              <a:rPr lang="en-GB" sz="11200" b="1" dirty="0"/>
              <a:t>   </a:t>
            </a:r>
            <a:endParaRPr lang="" sz="11200" b="1" dirty="0"/>
          </a:p>
        </p:txBody>
      </p:sp>
      <p:sp>
        <p:nvSpPr>
          <p:cNvPr id="3" name="Slide Number Placeholder 2">
            <a:extLst>
              <a:ext uri="{FF2B5EF4-FFF2-40B4-BE49-F238E27FC236}">
                <a16:creationId xmlns:a16="http://schemas.microsoft.com/office/drawing/2014/main" id="{3BAA4243-EB02-4DE2-A6BE-826288E15691}"/>
              </a:ext>
            </a:extLst>
          </p:cNvPr>
          <p:cNvSpPr>
            <a:spLocks noGrp="1"/>
          </p:cNvSpPr>
          <p:nvPr>
            <p:ph type="sldNum" sz="quarter" idx="12"/>
          </p:nvPr>
        </p:nvSpPr>
        <p:spPr/>
        <p:txBody>
          <a:bodyPr/>
          <a:lstStyle/>
          <a:p>
            <a:fld id="{38059A5A-4A28-4641-9856-838DAA7E7EC8}" type="slidenum">
              <a:rPr lang="" smtClean="0"/>
              <a:t>2</a:t>
            </a:fld>
            <a:endParaRPr lang=""/>
          </a:p>
        </p:txBody>
      </p:sp>
    </p:spTree>
    <p:extLst>
      <p:ext uri="{BB962C8B-B14F-4D97-AF65-F5344CB8AC3E}">
        <p14:creationId xmlns:p14="http://schemas.microsoft.com/office/powerpoint/2010/main" val="1608381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12">
            <a:extLst>
              <a:ext uri="{FF2B5EF4-FFF2-40B4-BE49-F238E27FC236}">
                <a16:creationId xmlns:a16="http://schemas.microsoft.com/office/drawing/2014/main" id="{372969C0-0A68-43C7-9080-4EB25203DF8E}"/>
              </a:ext>
            </a:extLst>
          </p:cNvPr>
          <p:cNvSpPr>
            <a:spLocks noGrp="1"/>
          </p:cNvSpPr>
          <p:nvPr>
            <p:ph type="sldNum" sz="quarter" idx="12"/>
          </p:nvPr>
        </p:nvSpPr>
        <p:spPr/>
        <p:txBody>
          <a:bodyPr/>
          <a:lstStyle/>
          <a:p>
            <a:fld id="{38059A5A-4A28-4641-9856-838DAA7E7EC8}" type="slidenum">
              <a:rPr lang="" smtClean="0"/>
              <a:t>20</a:t>
            </a:fld>
            <a:endParaRPr lang=""/>
          </a:p>
        </p:txBody>
      </p:sp>
      <p:sp>
        <p:nvSpPr>
          <p:cNvPr id="14" name="Rectangle 13">
            <a:extLst>
              <a:ext uri="{FF2B5EF4-FFF2-40B4-BE49-F238E27FC236}">
                <a16:creationId xmlns:a16="http://schemas.microsoft.com/office/drawing/2014/main" id="{183B1C09-089D-49F9-83C7-B2331E37EE80}"/>
              </a:ext>
            </a:extLst>
          </p:cNvPr>
          <p:cNvSpPr/>
          <p:nvPr/>
        </p:nvSpPr>
        <p:spPr>
          <a:xfrm>
            <a:off x="246919" y="0"/>
            <a:ext cx="5292490" cy="6695679"/>
          </a:xfrm>
          <a:prstGeom prst="rect">
            <a:avLst/>
          </a:prstGeom>
        </p:spPr>
        <p:txBody>
          <a:bodyPr wrap="square">
            <a:spAutoFit/>
          </a:bodyPr>
          <a:lstStyle/>
          <a:p>
            <a:pPr>
              <a:lnSpc>
                <a:spcPct val="150000"/>
              </a:lnSpc>
            </a:pPr>
            <a:r>
              <a:rPr lang="de-DE" b="1" dirty="0"/>
              <a:t>Und</a:t>
            </a:r>
            <a:r>
              <a:rPr lang="de-DE" dirty="0"/>
              <a:t> </a:t>
            </a:r>
            <a:r>
              <a:rPr lang="de-DE" b="1" dirty="0"/>
              <a:t>also</a:t>
            </a:r>
            <a:r>
              <a:rPr lang="de-DE" dirty="0"/>
              <a:t> sprach Abdulla zu mir</a:t>
            </a:r>
            <a:br>
              <a:rPr lang="de-DE" dirty="0"/>
            </a:br>
            <a:r>
              <a:rPr lang="de-DE" dirty="0"/>
              <a:t>Fremde ist zu deiner Rechten</a:t>
            </a:r>
            <a:br>
              <a:rPr lang="de-DE" dirty="0"/>
            </a:br>
            <a:r>
              <a:rPr lang="de-DE" b="1" dirty="0"/>
              <a:t>Und</a:t>
            </a:r>
            <a:r>
              <a:rPr lang="de-DE" dirty="0"/>
              <a:t> zu deiner Linken ist Fremde</a:t>
            </a:r>
            <a:br>
              <a:rPr lang="de-DE" dirty="0"/>
            </a:br>
            <a:r>
              <a:rPr lang="de-DE" b="1" dirty="0"/>
              <a:t>Denn</a:t>
            </a:r>
            <a:r>
              <a:rPr lang="de-DE" dirty="0"/>
              <a:t> du tanzt auf einem Seil</a:t>
            </a:r>
            <a:br>
              <a:rPr lang="de-DE" dirty="0"/>
            </a:br>
            <a:r>
              <a:rPr lang="de-DE" b="1" dirty="0"/>
              <a:t>Und</a:t>
            </a:r>
            <a:r>
              <a:rPr lang="de-DE" dirty="0"/>
              <a:t> er sprach</a:t>
            </a:r>
            <a:br>
              <a:rPr lang="de-DE" dirty="0"/>
            </a:br>
            <a:r>
              <a:rPr lang="de-DE" dirty="0"/>
              <a:t>Die Frage steht der Frage im Wege</a:t>
            </a:r>
            <a:br>
              <a:rPr lang="de-DE" dirty="0"/>
            </a:br>
            <a:r>
              <a:rPr lang="de-DE" dirty="0"/>
              <a:t>Die Antwort der Antwort desgleichen</a:t>
            </a:r>
            <a:br>
              <a:rPr lang="de-DE" dirty="0"/>
            </a:br>
            <a:r>
              <a:rPr lang="de-DE" b="1" dirty="0"/>
              <a:t>Denn</a:t>
            </a:r>
            <a:r>
              <a:rPr lang="de-DE" dirty="0"/>
              <a:t> du tanzt auf einem Seil</a:t>
            </a:r>
            <a:br>
              <a:rPr lang="de-DE" dirty="0"/>
            </a:br>
            <a:r>
              <a:rPr lang="de-DE" b="1" dirty="0"/>
              <a:t>Und</a:t>
            </a:r>
            <a:r>
              <a:rPr lang="de-DE" dirty="0"/>
              <a:t> er sprach</a:t>
            </a:r>
            <a:br>
              <a:rPr lang="de-DE" dirty="0"/>
            </a:br>
            <a:r>
              <a:rPr lang="de-DE" b="1" dirty="0"/>
              <a:t>Weder</a:t>
            </a:r>
            <a:r>
              <a:rPr lang="de-DE" dirty="0"/>
              <a:t> der Osten ist Osten</a:t>
            </a:r>
            <a:br>
              <a:rPr lang="de-DE" dirty="0"/>
            </a:br>
            <a:r>
              <a:rPr lang="de-DE" b="1" dirty="0"/>
              <a:t>Noch</a:t>
            </a:r>
            <a:r>
              <a:rPr lang="de-DE" dirty="0"/>
              <a:t> der Westen Westen in dir</a:t>
            </a:r>
            <a:br>
              <a:rPr lang="de-DE" dirty="0"/>
            </a:br>
            <a:r>
              <a:rPr lang="de-DE" b="1" dirty="0"/>
              <a:t>Denn</a:t>
            </a:r>
            <a:r>
              <a:rPr lang="de-DE" dirty="0"/>
              <a:t> du tanzt auf einem Seil</a:t>
            </a:r>
            <a:br>
              <a:rPr lang="de-DE" dirty="0"/>
            </a:br>
            <a:r>
              <a:rPr lang="de-DE" b="1" dirty="0"/>
              <a:t>Und</a:t>
            </a:r>
            <a:r>
              <a:rPr lang="de-DE" dirty="0"/>
              <a:t> er sprach</a:t>
            </a:r>
            <a:br>
              <a:rPr lang="de-DE" dirty="0"/>
            </a:br>
            <a:r>
              <a:rPr lang="de-DE" dirty="0"/>
              <a:t>Schlie</a:t>
            </a:r>
            <a:r>
              <a:rPr lang="en-GB" dirty="0">
                <a:solidFill>
                  <a:schemeClr val="dk1"/>
                </a:solidFill>
              </a:rPr>
              <a:t>ß</a:t>
            </a:r>
            <a:r>
              <a:rPr lang="de-DE" dirty="0"/>
              <a:t>e deine Augen</a:t>
            </a:r>
            <a:br>
              <a:rPr lang="de-DE" dirty="0"/>
            </a:br>
            <a:r>
              <a:rPr lang="de-DE" b="1" dirty="0"/>
              <a:t>Und </a:t>
            </a:r>
            <a:r>
              <a:rPr lang="de-DE" dirty="0"/>
              <a:t>laufe so schnell du laufen kannst</a:t>
            </a:r>
            <a:br>
              <a:rPr lang="de-DE" dirty="0"/>
            </a:br>
            <a:r>
              <a:rPr lang="de-DE" b="1" dirty="0"/>
              <a:t>Denn</a:t>
            </a:r>
            <a:r>
              <a:rPr lang="de-DE" dirty="0"/>
              <a:t> du tanzt auf einem Seil</a:t>
            </a:r>
          </a:p>
        </p:txBody>
      </p:sp>
      <p:sp>
        <p:nvSpPr>
          <p:cNvPr id="2" name="TextBox 1">
            <a:extLst>
              <a:ext uri="{FF2B5EF4-FFF2-40B4-BE49-F238E27FC236}">
                <a16:creationId xmlns:a16="http://schemas.microsoft.com/office/drawing/2014/main" id="{AC9A72E5-3247-427A-A343-C457B5A1D273}"/>
              </a:ext>
            </a:extLst>
          </p:cNvPr>
          <p:cNvSpPr txBox="1"/>
          <p:nvPr/>
        </p:nvSpPr>
        <p:spPr>
          <a:xfrm>
            <a:off x="5633816" y="388806"/>
            <a:ext cx="5292490" cy="2400657"/>
          </a:xfrm>
          <a:prstGeom prst="rect">
            <a:avLst/>
          </a:prstGeom>
          <a:noFill/>
        </p:spPr>
        <p:txBody>
          <a:bodyPr wrap="square" rtlCol="0">
            <a:spAutoFit/>
          </a:bodyPr>
          <a:lstStyle/>
          <a:p>
            <a:endParaRPr lang="en-GB" b="1" dirty="0"/>
          </a:p>
          <a:p>
            <a:r>
              <a:rPr lang="en-GB" sz="3200" b="1" dirty="0" err="1"/>
              <a:t>Konjunktionen</a:t>
            </a:r>
            <a:r>
              <a:rPr lang="en-GB" sz="3200" b="1" dirty="0"/>
              <a:t> = </a:t>
            </a:r>
            <a:r>
              <a:rPr lang="en-GB" sz="3200" b="1" dirty="0" err="1"/>
              <a:t>Bindewörter</a:t>
            </a:r>
            <a:endParaRPr lang="en-GB" sz="3200" b="1" dirty="0"/>
          </a:p>
          <a:p>
            <a:endParaRPr lang="en-GB" sz="3200" b="1" dirty="0"/>
          </a:p>
          <a:p>
            <a:r>
              <a:rPr lang="en-GB" sz="3200" b="1" i="1" dirty="0"/>
              <a:t>Conjunctions = linking words</a:t>
            </a:r>
          </a:p>
          <a:p>
            <a:endParaRPr lang="en-GB" b="1" dirty="0"/>
          </a:p>
          <a:p>
            <a:endParaRPr lang="en-GB" dirty="0"/>
          </a:p>
        </p:txBody>
      </p:sp>
    </p:spTree>
    <p:extLst>
      <p:ext uri="{BB962C8B-B14F-4D97-AF65-F5344CB8AC3E}">
        <p14:creationId xmlns:p14="http://schemas.microsoft.com/office/powerpoint/2010/main" val="1345835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525AA-573E-490A-8CC4-DEC56133336E}"/>
              </a:ext>
            </a:extLst>
          </p:cNvPr>
          <p:cNvSpPr>
            <a:spLocks noGrp="1"/>
          </p:cNvSpPr>
          <p:nvPr>
            <p:ph type="title"/>
          </p:nvPr>
        </p:nvSpPr>
        <p:spPr/>
        <p:txBody>
          <a:bodyPr/>
          <a:lstStyle/>
          <a:p>
            <a:r>
              <a:rPr lang="en-GB" b="1" dirty="0" err="1"/>
              <a:t>Konjunktionen</a:t>
            </a:r>
            <a:r>
              <a:rPr lang="en-GB" b="1" dirty="0"/>
              <a:t>: Wo </a:t>
            </a:r>
            <a:r>
              <a:rPr lang="en-GB" b="1" dirty="0" err="1"/>
              <a:t>ist</a:t>
            </a:r>
            <a:r>
              <a:rPr lang="en-GB" b="1" dirty="0"/>
              <a:t> das Verb?</a:t>
            </a:r>
            <a:endParaRPr lang="en-GB" dirty="0"/>
          </a:p>
        </p:txBody>
      </p:sp>
      <p:sp>
        <p:nvSpPr>
          <p:cNvPr id="3" name="Content Placeholder 2">
            <a:extLst>
              <a:ext uri="{FF2B5EF4-FFF2-40B4-BE49-F238E27FC236}">
                <a16:creationId xmlns:a16="http://schemas.microsoft.com/office/drawing/2014/main" id="{44A573F8-6379-439B-9D6B-43864279BD79}"/>
              </a:ext>
            </a:extLst>
          </p:cNvPr>
          <p:cNvSpPr>
            <a:spLocks noGrp="1"/>
          </p:cNvSpPr>
          <p:nvPr>
            <p:ph sz="half" idx="1"/>
          </p:nvPr>
        </p:nvSpPr>
        <p:spPr/>
        <p:txBody>
          <a:bodyPr>
            <a:normAutofit/>
          </a:bodyPr>
          <a:lstStyle/>
          <a:p>
            <a:r>
              <a:rPr lang="de-DE" b="1" dirty="0"/>
              <a:t>Denn</a:t>
            </a:r>
            <a:r>
              <a:rPr lang="de-DE" dirty="0"/>
              <a:t> du </a:t>
            </a:r>
            <a:r>
              <a:rPr lang="de-DE" dirty="0">
                <a:solidFill>
                  <a:srgbClr val="FF0000"/>
                </a:solidFill>
              </a:rPr>
              <a:t>tanzt </a:t>
            </a:r>
            <a:r>
              <a:rPr lang="de-DE" dirty="0"/>
              <a:t>auf einem Seil</a:t>
            </a:r>
          </a:p>
          <a:p>
            <a:r>
              <a:rPr lang="de-DE" b="1" dirty="0"/>
              <a:t>Und</a:t>
            </a:r>
            <a:r>
              <a:rPr lang="de-DE" dirty="0"/>
              <a:t> er </a:t>
            </a:r>
            <a:r>
              <a:rPr lang="de-DE" dirty="0">
                <a:solidFill>
                  <a:srgbClr val="FF0000"/>
                </a:solidFill>
              </a:rPr>
              <a:t>sprach</a:t>
            </a:r>
          </a:p>
          <a:p>
            <a:r>
              <a:rPr lang="de-DE" b="1" dirty="0"/>
              <a:t>Weder</a:t>
            </a:r>
            <a:r>
              <a:rPr lang="de-DE" dirty="0"/>
              <a:t> der Osten </a:t>
            </a:r>
            <a:r>
              <a:rPr lang="de-DE" dirty="0">
                <a:solidFill>
                  <a:srgbClr val="FF0000"/>
                </a:solidFill>
              </a:rPr>
              <a:t>ist</a:t>
            </a:r>
            <a:r>
              <a:rPr lang="de-DE" dirty="0"/>
              <a:t> Osten</a:t>
            </a:r>
          </a:p>
          <a:p>
            <a:pPr marL="0" indent="0">
              <a:buNone/>
            </a:pPr>
            <a:endParaRPr lang="de-DE" dirty="0"/>
          </a:p>
          <a:p>
            <a:r>
              <a:rPr lang="de-DE" dirty="0"/>
              <a:t>These conjunctions </a:t>
            </a:r>
            <a:r>
              <a:rPr lang="en-GB" dirty="0"/>
              <a:t>do not change the word order  -the verb is in second place after the subject pronoun</a:t>
            </a:r>
          </a:p>
          <a:p>
            <a:pPr marL="0" indent="0">
              <a:buNone/>
            </a:pPr>
            <a:endParaRPr lang="en-GB" dirty="0"/>
          </a:p>
        </p:txBody>
      </p:sp>
      <p:sp>
        <p:nvSpPr>
          <p:cNvPr id="4" name="Content Placeholder 3">
            <a:extLst>
              <a:ext uri="{FF2B5EF4-FFF2-40B4-BE49-F238E27FC236}">
                <a16:creationId xmlns:a16="http://schemas.microsoft.com/office/drawing/2014/main" id="{D35D010F-9B34-4849-8FC9-AF56E310519B}"/>
              </a:ext>
            </a:extLst>
          </p:cNvPr>
          <p:cNvSpPr>
            <a:spLocks noGrp="1"/>
          </p:cNvSpPr>
          <p:nvPr>
            <p:ph sz="half" idx="2"/>
          </p:nvPr>
        </p:nvSpPr>
        <p:spPr>
          <a:xfrm>
            <a:off x="5904853" y="1825625"/>
            <a:ext cx="5749871" cy="4351338"/>
          </a:xfrm>
        </p:spPr>
        <p:txBody>
          <a:bodyPr>
            <a:normAutofit/>
          </a:bodyPr>
          <a:lstStyle/>
          <a:p>
            <a:r>
              <a:rPr lang="de-DE" b="1" dirty="0"/>
              <a:t>....</a:t>
            </a:r>
            <a:r>
              <a:rPr lang="de-DE" dirty="0"/>
              <a:t> </a:t>
            </a:r>
            <a:r>
              <a:rPr lang="de-DE" b="1" dirty="0"/>
              <a:t>also</a:t>
            </a:r>
            <a:r>
              <a:rPr lang="de-DE" dirty="0"/>
              <a:t> </a:t>
            </a:r>
            <a:r>
              <a:rPr lang="de-DE" dirty="0">
                <a:solidFill>
                  <a:srgbClr val="FF0000"/>
                </a:solidFill>
              </a:rPr>
              <a:t>sprach </a:t>
            </a:r>
            <a:r>
              <a:rPr lang="de-DE" dirty="0"/>
              <a:t>Abdulla zu mir</a:t>
            </a:r>
          </a:p>
          <a:p>
            <a:r>
              <a:rPr lang="en-GB" dirty="0"/>
              <a:t>There are a few conjunctions which change the word order but do not send the verb to the end: </a:t>
            </a:r>
            <a:r>
              <a:rPr lang="en-GB" b="1" dirty="0"/>
              <a:t>also, </a:t>
            </a:r>
            <a:r>
              <a:rPr lang="en-GB" b="1" dirty="0" err="1"/>
              <a:t>jedoch</a:t>
            </a:r>
            <a:r>
              <a:rPr lang="en-GB" b="1" dirty="0"/>
              <a:t>, </a:t>
            </a:r>
            <a:r>
              <a:rPr lang="en-GB" b="1" dirty="0" err="1"/>
              <a:t>deshalb</a:t>
            </a:r>
            <a:r>
              <a:rPr lang="en-GB" b="1" dirty="0"/>
              <a:t> </a:t>
            </a:r>
            <a:r>
              <a:rPr lang="en-GB" dirty="0"/>
              <a:t>(therefore)</a:t>
            </a:r>
          </a:p>
          <a:p>
            <a:r>
              <a:rPr lang="en-GB" dirty="0"/>
              <a:t>Where they are used, they are the first idea, so the verb - the second idea - must come next.</a:t>
            </a:r>
          </a:p>
          <a:p>
            <a:pPr marL="0" indent="0">
              <a:buNone/>
            </a:pPr>
            <a:endParaRPr lang="en-GB" dirty="0"/>
          </a:p>
        </p:txBody>
      </p:sp>
    </p:spTree>
    <p:extLst>
      <p:ext uri="{BB962C8B-B14F-4D97-AF65-F5344CB8AC3E}">
        <p14:creationId xmlns:p14="http://schemas.microsoft.com/office/powerpoint/2010/main" val="12225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656C-EB16-4AE2-ADD0-F143B3292AFE}"/>
              </a:ext>
            </a:extLst>
          </p:cNvPr>
          <p:cNvSpPr>
            <a:spLocks noGrp="1"/>
          </p:cNvSpPr>
          <p:nvPr>
            <p:ph type="title"/>
          </p:nvPr>
        </p:nvSpPr>
        <p:spPr>
          <a:xfrm>
            <a:off x="265043" y="232603"/>
            <a:ext cx="10452652" cy="668545"/>
          </a:xfrm>
        </p:spPr>
        <p:txBody>
          <a:bodyPr>
            <a:normAutofit/>
          </a:bodyPr>
          <a:lstStyle/>
          <a:p>
            <a:r>
              <a:rPr lang="en-GB" sz="3200" b="1" dirty="0" err="1"/>
              <a:t>Verbinde</a:t>
            </a:r>
            <a:r>
              <a:rPr lang="en-GB" sz="3200" b="1" dirty="0"/>
              <a:t> </a:t>
            </a:r>
            <a:r>
              <a:rPr lang="en-GB" sz="3200" b="1" dirty="0" err="1"/>
              <a:t>diese</a:t>
            </a:r>
            <a:r>
              <a:rPr lang="en-GB" sz="3200" b="1" dirty="0"/>
              <a:t> </a:t>
            </a:r>
            <a:r>
              <a:rPr lang="en-GB" sz="3200" b="1" dirty="0" err="1"/>
              <a:t>Sätze</a:t>
            </a:r>
            <a:r>
              <a:rPr lang="en-GB" sz="3200" b="1" dirty="0"/>
              <a:t> und </a:t>
            </a:r>
            <a:r>
              <a:rPr lang="en-GB" sz="3200" b="1" dirty="0" err="1"/>
              <a:t>beschreib</a:t>
            </a:r>
            <a:r>
              <a:rPr lang="en-GB" sz="3200" b="1" dirty="0"/>
              <a:t> Adel </a:t>
            </a:r>
            <a:r>
              <a:rPr lang="en-GB" sz="3200" b="1" dirty="0" err="1"/>
              <a:t>Karasholi</a:t>
            </a:r>
            <a:r>
              <a:rPr lang="en-GB" sz="3200" b="1" dirty="0"/>
              <a:t>!</a:t>
            </a:r>
            <a:endParaRPr lang="" sz="3200" b="1" dirty="0"/>
          </a:p>
        </p:txBody>
      </p:sp>
      <p:sp>
        <p:nvSpPr>
          <p:cNvPr id="3" name="Content Placeholder 2">
            <a:extLst>
              <a:ext uri="{FF2B5EF4-FFF2-40B4-BE49-F238E27FC236}">
                <a16:creationId xmlns:a16="http://schemas.microsoft.com/office/drawing/2014/main" id="{A10AB543-A66E-4B32-BEB4-80E086CE9858}"/>
              </a:ext>
            </a:extLst>
          </p:cNvPr>
          <p:cNvSpPr>
            <a:spLocks noGrp="1"/>
          </p:cNvSpPr>
          <p:nvPr>
            <p:ph idx="1"/>
          </p:nvPr>
        </p:nvSpPr>
        <p:spPr>
          <a:xfrm>
            <a:off x="179801" y="1311965"/>
            <a:ext cx="11428430" cy="5156546"/>
          </a:xfrm>
        </p:spPr>
        <p:txBody>
          <a:bodyPr>
            <a:normAutofit/>
          </a:bodyPr>
          <a:lstStyle/>
          <a:p>
            <a:pPr marL="3200400" lvl="7" indent="0">
              <a:buNone/>
            </a:pPr>
            <a:r>
              <a:rPr lang="en-GB" dirty="0"/>
              <a:t>	</a:t>
            </a:r>
          </a:p>
          <a:p>
            <a:pPr marL="0" indent="0">
              <a:buNone/>
            </a:pPr>
            <a:endParaRPr lang="" dirty="0"/>
          </a:p>
        </p:txBody>
      </p:sp>
      <p:sp>
        <p:nvSpPr>
          <p:cNvPr id="5" name="Slide Number Placeholder 4">
            <a:extLst>
              <a:ext uri="{FF2B5EF4-FFF2-40B4-BE49-F238E27FC236}">
                <a16:creationId xmlns:a16="http://schemas.microsoft.com/office/drawing/2014/main" id="{EC3125D3-B087-456C-A8F8-735CBA3C61CD}"/>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059A5A-4A28-4641-9856-838DAA7E7EC8}" type="slidenum">
              <a:rPr lang="" smtClean="0"/>
              <a:pPr/>
              <a:t>22</a:t>
            </a:fld>
            <a:endParaRPr lang=""/>
          </a:p>
        </p:txBody>
      </p:sp>
      <p:sp>
        <p:nvSpPr>
          <p:cNvPr id="8" name="TextBox 7">
            <a:extLst>
              <a:ext uri="{FF2B5EF4-FFF2-40B4-BE49-F238E27FC236}">
                <a16:creationId xmlns:a16="http://schemas.microsoft.com/office/drawing/2014/main" id="{38C2167E-2097-4B7B-8E43-3D66B365B4E5}"/>
              </a:ext>
            </a:extLst>
          </p:cNvPr>
          <p:cNvSpPr txBox="1"/>
          <p:nvPr/>
        </p:nvSpPr>
        <p:spPr>
          <a:xfrm>
            <a:off x="265042" y="1522135"/>
            <a:ext cx="5438334" cy="954107"/>
          </a:xfrm>
          <a:prstGeom prst="rect">
            <a:avLst/>
          </a:prstGeom>
          <a:noFill/>
          <a:ln>
            <a:solidFill>
              <a:schemeClr val="tx1"/>
            </a:solidFill>
          </a:ln>
        </p:spPr>
        <p:txBody>
          <a:bodyPr wrap="square" rtlCol="0">
            <a:spAutoFit/>
          </a:bodyPr>
          <a:lstStyle/>
          <a:p>
            <a:r>
              <a:rPr lang="en-GB" sz="2800" dirty="0" err="1"/>
              <a:t>Er</a:t>
            </a:r>
            <a:r>
              <a:rPr lang="en-GB" sz="2800" dirty="0"/>
              <a:t> </a:t>
            </a:r>
            <a:r>
              <a:rPr lang="en-GB" sz="2800" dirty="0" err="1"/>
              <a:t>ist</a:t>
            </a:r>
            <a:r>
              <a:rPr lang="en-GB" sz="2800" dirty="0"/>
              <a:t> </a:t>
            </a:r>
            <a:r>
              <a:rPr lang="en-GB" sz="2800" dirty="0" err="1"/>
              <a:t>Dichter</a:t>
            </a:r>
            <a:r>
              <a:rPr lang="en-GB" sz="2800" dirty="0"/>
              <a:t> </a:t>
            </a:r>
            <a:r>
              <a:rPr lang="en-GB" sz="2800" dirty="0" err="1"/>
              <a:t>im</a:t>
            </a:r>
            <a:r>
              <a:rPr lang="en-GB" sz="2800" dirty="0"/>
              <a:t> </a:t>
            </a:r>
            <a:r>
              <a:rPr lang="en-GB" sz="2800" dirty="0" err="1"/>
              <a:t>Westen</a:t>
            </a:r>
            <a:r>
              <a:rPr lang="en-GB" sz="2800" dirty="0"/>
              <a:t> und </a:t>
            </a:r>
            <a:r>
              <a:rPr lang="en-GB" sz="2800" dirty="0" err="1"/>
              <a:t>im</a:t>
            </a:r>
            <a:r>
              <a:rPr lang="en-GB" sz="2800" dirty="0"/>
              <a:t> </a:t>
            </a:r>
            <a:r>
              <a:rPr lang="en-GB" sz="2800" dirty="0" err="1"/>
              <a:t>Osten</a:t>
            </a:r>
            <a:r>
              <a:rPr lang="en-GB" sz="2800" dirty="0"/>
              <a:t>. </a:t>
            </a:r>
            <a:r>
              <a:rPr lang="en-GB" sz="2800" dirty="0" err="1"/>
              <a:t>Er</a:t>
            </a:r>
            <a:r>
              <a:rPr lang="en-GB" sz="2800" dirty="0"/>
              <a:t> </a:t>
            </a:r>
            <a:r>
              <a:rPr lang="en-GB" sz="2800" dirty="0" err="1"/>
              <a:t>spricht</a:t>
            </a:r>
            <a:r>
              <a:rPr lang="en-GB" sz="2800" dirty="0"/>
              <a:t> </a:t>
            </a:r>
            <a:r>
              <a:rPr lang="en-GB" sz="2800" dirty="0" err="1"/>
              <a:t>viele</a:t>
            </a:r>
            <a:r>
              <a:rPr lang="en-GB" sz="2800" dirty="0"/>
              <a:t> </a:t>
            </a:r>
            <a:r>
              <a:rPr lang="en-GB" sz="2800" dirty="0" err="1"/>
              <a:t>Sprachen</a:t>
            </a:r>
            <a:r>
              <a:rPr lang="en-GB" sz="2800" dirty="0"/>
              <a:t>.</a:t>
            </a:r>
          </a:p>
        </p:txBody>
      </p:sp>
      <p:sp>
        <p:nvSpPr>
          <p:cNvPr id="10" name="TextBox 9">
            <a:extLst>
              <a:ext uri="{FF2B5EF4-FFF2-40B4-BE49-F238E27FC236}">
                <a16:creationId xmlns:a16="http://schemas.microsoft.com/office/drawing/2014/main" id="{0963AA09-530D-48B2-82E2-553A672D548D}"/>
              </a:ext>
            </a:extLst>
          </p:cNvPr>
          <p:cNvSpPr txBox="1"/>
          <p:nvPr/>
        </p:nvSpPr>
        <p:spPr>
          <a:xfrm>
            <a:off x="179801" y="4167846"/>
            <a:ext cx="5608815" cy="1231106"/>
          </a:xfrm>
          <a:prstGeom prst="rect">
            <a:avLst/>
          </a:prstGeom>
          <a:noFill/>
          <a:ln>
            <a:solidFill>
              <a:schemeClr val="tx1"/>
            </a:solidFill>
          </a:ln>
        </p:spPr>
        <p:txBody>
          <a:bodyPr wrap="square" rtlCol="0">
            <a:spAutoFit/>
          </a:bodyPr>
          <a:lstStyle/>
          <a:p>
            <a:pPr algn="ctr"/>
            <a:r>
              <a:rPr lang="en-GB" sz="2800" dirty="0" err="1"/>
              <a:t>Er</a:t>
            </a:r>
            <a:r>
              <a:rPr lang="en-GB" sz="2800" dirty="0"/>
              <a:t> </a:t>
            </a:r>
            <a:r>
              <a:rPr lang="en-GB" sz="2800" dirty="0" err="1"/>
              <a:t>ist</a:t>
            </a:r>
            <a:r>
              <a:rPr lang="en-GB" sz="2800" dirty="0"/>
              <a:t> </a:t>
            </a:r>
            <a:r>
              <a:rPr lang="en-GB" sz="2800" dirty="0" err="1"/>
              <a:t>nicht</a:t>
            </a:r>
            <a:r>
              <a:rPr lang="en-GB" sz="2800" dirty="0"/>
              <a:t> </a:t>
            </a:r>
            <a:r>
              <a:rPr lang="en-GB" sz="2800" dirty="0" err="1"/>
              <a:t>im</a:t>
            </a:r>
            <a:r>
              <a:rPr lang="en-GB" sz="2800" dirty="0"/>
              <a:t> </a:t>
            </a:r>
            <a:r>
              <a:rPr lang="en-GB" sz="2800" dirty="0" err="1"/>
              <a:t>Westen</a:t>
            </a:r>
            <a:r>
              <a:rPr lang="en-GB" sz="2800" dirty="0"/>
              <a:t> </a:t>
            </a:r>
            <a:r>
              <a:rPr lang="en-GB" sz="2800" dirty="0" err="1"/>
              <a:t>zuhause</a:t>
            </a:r>
            <a:r>
              <a:rPr lang="en-GB" sz="2800" dirty="0"/>
              <a:t>. </a:t>
            </a:r>
            <a:r>
              <a:rPr lang="en-GB" sz="2800" dirty="0" err="1"/>
              <a:t>Er</a:t>
            </a:r>
            <a:r>
              <a:rPr lang="en-GB" sz="2800" dirty="0"/>
              <a:t> </a:t>
            </a:r>
            <a:r>
              <a:rPr lang="en-GB" sz="2800" dirty="0" err="1"/>
              <a:t>ist</a:t>
            </a:r>
            <a:r>
              <a:rPr lang="en-GB" sz="2800" dirty="0"/>
              <a:t> </a:t>
            </a:r>
            <a:r>
              <a:rPr lang="en-GB" sz="2800" dirty="0" err="1"/>
              <a:t>nicht</a:t>
            </a:r>
            <a:r>
              <a:rPr lang="en-GB" sz="2800" dirty="0"/>
              <a:t> </a:t>
            </a:r>
            <a:r>
              <a:rPr lang="en-GB" sz="2800" dirty="0" err="1"/>
              <a:t>im</a:t>
            </a:r>
            <a:r>
              <a:rPr lang="en-GB" sz="2800" dirty="0"/>
              <a:t> </a:t>
            </a:r>
            <a:r>
              <a:rPr lang="en-GB" sz="2800" dirty="0" err="1"/>
              <a:t>Osten</a:t>
            </a:r>
            <a:r>
              <a:rPr lang="en-GB" sz="2800" dirty="0"/>
              <a:t> </a:t>
            </a:r>
            <a:r>
              <a:rPr lang="en-GB" sz="2800" dirty="0" err="1"/>
              <a:t>zuhause</a:t>
            </a:r>
            <a:r>
              <a:rPr lang="en-GB" sz="2800" dirty="0"/>
              <a:t>.</a:t>
            </a:r>
          </a:p>
          <a:p>
            <a:endParaRPr lang="en-GB" dirty="0"/>
          </a:p>
        </p:txBody>
      </p:sp>
      <p:sp>
        <p:nvSpPr>
          <p:cNvPr id="14" name="Rectangle 13">
            <a:extLst>
              <a:ext uri="{FF2B5EF4-FFF2-40B4-BE49-F238E27FC236}">
                <a16:creationId xmlns:a16="http://schemas.microsoft.com/office/drawing/2014/main" id="{5F37BCE6-D915-4872-860F-BFD64886CD9A}"/>
              </a:ext>
            </a:extLst>
          </p:cNvPr>
          <p:cNvSpPr/>
          <p:nvPr/>
        </p:nvSpPr>
        <p:spPr>
          <a:xfrm>
            <a:off x="6719807" y="1388100"/>
            <a:ext cx="163378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err="1"/>
              <a:t>denn</a:t>
            </a:r>
            <a:endParaRPr lang="en-GB" sz="2800" dirty="0"/>
          </a:p>
        </p:txBody>
      </p:sp>
      <p:sp>
        <p:nvSpPr>
          <p:cNvPr id="15" name="Rectangle 14">
            <a:extLst>
              <a:ext uri="{FF2B5EF4-FFF2-40B4-BE49-F238E27FC236}">
                <a16:creationId xmlns:a16="http://schemas.microsoft.com/office/drawing/2014/main" id="{654B8007-19A8-4A27-8B9B-04AFC1793D29}"/>
              </a:ext>
            </a:extLst>
          </p:cNvPr>
          <p:cNvSpPr/>
          <p:nvPr/>
        </p:nvSpPr>
        <p:spPr>
          <a:xfrm>
            <a:off x="9123953" y="1388100"/>
            <a:ext cx="163378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also</a:t>
            </a:r>
          </a:p>
        </p:txBody>
      </p:sp>
      <p:sp>
        <p:nvSpPr>
          <p:cNvPr id="16" name="Rectangle 15">
            <a:extLst>
              <a:ext uri="{FF2B5EF4-FFF2-40B4-BE49-F238E27FC236}">
                <a16:creationId xmlns:a16="http://schemas.microsoft.com/office/drawing/2014/main" id="{7F43E641-3C50-4742-875A-DAE77EC1DB8C}"/>
              </a:ext>
            </a:extLst>
          </p:cNvPr>
          <p:cNvSpPr/>
          <p:nvPr/>
        </p:nvSpPr>
        <p:spPr>
          <a:xfrm>
            <a:off x="6719806" y="4326199"/>
            <a:ext cx="27432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err="1"/>
              <a:t>weder</a:t>
            </a:r>
            <a:r>
              <a:rPr lang="en-GB" sz="2800" dirty="0"/>
              <a:t>….</a:t>
            </a:r>
            <a:r>
              <a:rPr lang="en-GB" sz="2800" dirty="0" err="1"/>
              <a:t>noch</a:t>
            </a:r>
            <a:endParaRPr lang="en-GB" sz="2800" dirty="0"/>
          </a:p>
        </p:txBody>
      </p:sp>
      <p:sp>
        <p:nvSpPr>
          <p:cNvPr id="17" name="Rectangle 16">
            <a:extLst>
              <a:ext uri="{FF2B5EF4-FFF2-40B4-BE49-F238E27FC236}">
                <a16:creationId xmlns:a16="http://schemas.microsoft.com/office/drawing/2014/main" id="{2CBB5C67-2767-4703-9EFC-42F31AF538B6}"/>
              </a:ext>
            </a:extLst>
          </p:cNvPr>
          <p:cNvSpPr/>
          <p:nvPr/>
        </p:nvSpPr>
        <p:spPr>
          <a:xfrm>
            <a:off x="9341603" y="2514600"/>
            <a:ext cx="163378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und</a:t>
            </a:r>
          </a:p>
        </p:txBody>
      </p:sp>
    </p:spTree>
    <p:extLst>
      <p:ext uri="{BB962C8B-B14F-4D97-AF65-F5344CB8AC3E}">
        <p14:creationId xmlns:p14="http://schemas.microsoft.com/office/powerpoint/2010/main" val="3851585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656C-EB16-4AE2-ADD0-F143B3292AFE}"/>
              </a:ext>
            </a:extLst>
          </p:cNvPr>
          <p:cNvSpPr>
            <a:spLocks noGrp="1"/>
          </p:cNvSpPr>
          <p:nvPr>
            <p:ph type="title"/>
          </p:nvPr>
        </p:nvSpPr>
        <p:spPr>
          <a:xfrm>
            <a:off x="265043" y="232603"/>
            <a:ext cx="10452652" cy="668545"/>
          </a:xfrm>
        </p:spPr>
        <p:txBody>
          <a:bodyPr>
            <a:normAutofit/>
          </a:bodyPr>
          <a:lstStyle/>
          <a:p>
            <a:r>
              <a:rPr lang="en-GB" sz="3200" b="1" dirty="0" err="1"/>
              <a:t>Verbinde</a:t>
            </a:r>
            <a:r>
              <a:rPr lang="en-GB" sz="3200" b="1" dirty="0"/>
              <a:t> </a:t>
            </a:r>
            <a:r>
              <a:rPr lang="en-GB" sz="3200" b="1" dirty="0" err="1"/>
              <a:t>diese</a:t>
            </a:r>
            <a:r>
              <a:rPr lang="en-GB" sz="3200" b="1" dirty="0"/>
              <a:t> </a:t>
            </a:r>
            <a:r>
              <a:rPr lang="en-GB" sz="3200" b="1" dirty="0" err="1"/>
              <a:t>Sätze</a:t>
            </a:r>
            <a:r>
              <a:rPr lang="en-GB" sz="3200" b="1" dirty="0"/>
              <a:t> und </a:t>
            </a:r>
            <a:r>
              <a:rPr lang="en-GB" sz="3200" b="1" dirty="0" err="1"/>
              <a:t>beschreib</a:t>
            </a:r>
            <a:r>
              <a:rPr lang="en-GB" sz="3200" b="1" dirty="0"/>
              <a:t> Adel </a:t>
            </a:r>
            <a:r>
              <a:rPr lang="en-GB" sz="3200" b="1" dirty="0" err="1"/>
              <a:t>Karasholi</a:t>
            </a:r>
            <a:r>
              <a:rPr lang="en-GB" sz="3200" b="1" dirty="0"/>
              <a:t>!</a:t>
            </a:r>
            <a:endParaRPr lang="" sz="3200" b="1" dirty="0"/>
          </a:p>
        </p:txBody>
      </p:sp>
      <p:sp>
        <p:nvSpPr>
          <p:cNvPr id="3" name="Content Placeholder 2">
            <a:extLst>
              <a:ext uri="{FF2B5EF4-FFF2-40B4-BE49-F238E27FC236}">
                <a16:creationId xmlns:a16="http://schemas.microsoft.com/office/drawing/2014/main" id="{A10AB543-A66E-4B32-BEB4-80E086CE9858}"/>
              </a:ext>
            </a:extLst>
          </p:cNvPr>
          <p:cNvSpPr>
            <a:spLocks noGrp="1"/>
          </p:cNvSpPr>
          <p:nvPr>
            <p:ph idx="1"/>
          </p:nvPr>
        </p:nvSpPr>
        <p:spPr>
          <a:xfrm>
            <a:off x="179801" y="1311965"/>
            <a:ext cx="11428430" cy="5156546"/>
          </a:xfrm>
        </p:spPr>
        <p:txBody>
          <a:bodyPr>
            <a:normAutofit/>
          </a:bodyPr>
          <a:lstStyle/>
          <a:p>
            <a:pPr marL="3200400" lvl="7" indent="0">
              <a:buNone/>
            </a:pPr>
            <a:r>
              <a:rPr lang="en-GB" dirty="0"/>
              <a:t>	</a:t>
            </a:r>
          </a:p>
          <a:p>
            <a:pPr marL="0" indent="0">
              <a:buNone/>
            </a:pPr>
            <a:endParaRPr lang="" dirty="0"/>
          </a:p>
        </p:txBody>
      </p:sp>
      <p:sp>
        <p:nvSpPr>
          <p:cNvPr id="5" name="Slide Number Placeholder 4">
            <a:extLst>
              <a:ext uri="{FF2B5EF4-FFF2-40B4-BE49-F238E27FC236}">
                <a16:creationId xmlns:a16="http://schemas.microsoft.com/office/drawing/2014/main" id="{EC3125D3-B087-456C-A8F8-735CBA3C61CD}"/>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059A5A-4A28-4641-9856-838DAA7E7EC8}" type="slidenum">
              <a:rPr lang="" smtClean="0"/>
              <a:pPr/>
              <a:t>23</a:t>
            </a:fld>
            <a:endParaRPr lang=""/>
          </a:p>
        </p:txBody>
      </p:sp>
      <p:sp>
        <p:nvSpPr>
          <p:cNvPr id="8" name="TextBox 7">
            <a:extLst>
              <a:ext uri="{FF2B5EF4-FFF2-40B4-BE49-F238E27FC236}">
                <a16:creationId xmlns:a16="http://schemas.microsoft.com/office/drawing/2014/main" id="{38C2167E-2097-4B7B-8E43-3D66B365B4E5}"/>
              </a:ext>
            </a:extLst>
          </p:cNvPr>
          <p:cNvSpPr txBox="1"/>
          <p:nvPr/>
        </p:nvSpPr>
        <p:spPr>
          <a:xfrm>
            <a:off x="265042" y="1522135"/>
            <a:ext cx="5438334" cy="954107"/>
          </a:xfrm>
          <a:prstGeom prst="rect">
            <a:avLst/>
          </a:prstGeom>
          <a:noFill/>
          <a:ln>
            <a:solidFill>
              <a:schemeClr val="tx1"/>
            </a:solidFill>
          </a:ln>
        </p:spPr>
        <p:txBody>
          <a:bodyPr wrap="square" rtlCol="0">
            <a:spAutoFit/>
          </a:bodyPr>
          <a:lstStyle/>
          <a:p>
            <a:r>
              <a:rPr lang="en-GB" sz="2800" dirty="0" err="1"/>
              <a:t>Er</a:t>
            </a:r>
            <a:r>
              <a:rPr lang="en-GB" sz="2800" dirty="0"/>
              <a:t> </a:t>
            </a:r>
            <a:r>
              <a:rPr lang="en-GB" sz="2800" dirty="0" err="1"/>
              <a:t>ist</a:t>
            </a:r>
            <a:r>
              <a:rPr lang="en-GB" sz="2800" dirty="0"/>
              <a:t> </a:t>
            </a:r>
            <a:r>
              <a:rPr lang="en-GB" sz="2800" dirty="0" err="1"/>
              <a:t>Dichter</a:t>
            </a:r>
            <a:r>
              <a:rPr lang="en-GB" sz="2800" dirty="0"/>
              <a:t> </a:t>
            </a:r>
            <a:r>
              <a:rPr lang="en-GB" sz="2800" dirty="0" err="1"/>
              <a:t>im</a:t>
            </a:r>
            <a:r>
              <a:rPr lang="en-GB" sz="2800" dirty="0"/>
              <a:t> </a:t>
            </a:r>
            <a:r>
              <a:rPr lang="en-GB" sz="2800" dirty="0" err="1"/>
              <a:t>Westen</a:t>
            </a:r>
            <a:r>
              <a:rPr lang="en-GB" sz="2800" dirty="0"/>
              <a:t> und </a:t>
            </a:r>
            <a:r>
              <a:rPr lang="en-GB" sz="2800" dirty="0" err="1"/>
              <a:t>im</a:t>
            </a:r>
            <a:r>
              <a:rPr lang="en-GB" sz="2800" dirty="0"/>
              <a:t> </a:t>
            </a:r>
            <a:r>
              <a:rPr lang="en-GB" sz="2800" dirty="0" err="1"/>
              <a:t>Osten</a:t>
            </a:r>
            <a:r>
              <a:rPr lang="en-GB" sz="2800" dirty="0"/>
              <a:t>. </a:t>
            </a:r>
            <a:r>
              <a:rPr lang="en-GB" sz="2800" dirty="0" err="1"/>
              <a:t>Er</a:t>
            </a:r>
            <a:r>
              <a:rPr lang="en-GB" sz="2800" dirty="0"/>
              <a:t> </a:t>
            </a:r>
            <a:r>
              <a:rPr lang="en-GB" sz="2800" dirty="0" err="1"/>
              <a:t>spricht</a:t>
            </a:r>
            <a:r>
              <a:rPr lang="en-GB" sz="2800" dirty="0"/>
              <a:t> </a:t>
            </a:r>
            <a:r>
              <a:rPr lang="en-GB" sz="2800" dirty="0" err="1"/>
              <a:t>viele</a:t>
            </a:r>
            <a:r>
              <a:rPr lang="en-GB" sz="2800" dirty="0"/>
              <a:t> </a:t>
            </a:r>
            <a:r>
              <a:rPr lang="en-GB" sz="2800" dirty="0" err="1"/>
              <a:t>Sprachen</a:t>
            </a:r>
            <a:r>
              <a:rPr lang="en-GB" sz="2800" dirty="0"/>
              <a:t>.</a:t>
            </a:r>
          </a:p>
        </p:txBody>
      </p:sp>
      <p:sp>
        <p:nvSpPr>
          <p:cNvPr id="10" name="TextBox 9">
            <a:extLst>
              <a:ext uri="{FF2B5EF4-FFF2-40B4-BE49-F238E27FC236}">
                <a16:creationId xmlns:a16="http://schemas.microsoft.com/office/drawing/2014/main" id="{0963AA09-530D-48B2-82E2-553A672D548D}"/>
              </a:ext>
            </a:extLst>
          </p:cNvPr>
          <p:cNvSpPr txBox="1"/>
          <p:nvPr/>
        </p:nvSpPr>
        <p:spPr>
          <a:xfrm>
            <a:off x="265043" y="4748334"/>
            <a:ext cx="5523575" cy="1231106"/>
          </a:xfrm>
          <a:prstGeom prst="rect">
            <a:avLst/>
          </a:prstGeom>
          <a:noFill/>
          <a:ln>
            <a:solidFill>
              <a:schemeClr val="tx1"/>
            </a:solidFill>
          </a:ln>
        </p:spPr>
        <p:txBody>
          <a:bodyPr wrap="square" rtlCol="0">
            <a:spAutoFit/>
          </a:bodyPr>
          <a:lstStyle/>
          <a:p>
            <a:pPr algn="ctr"/>
            <a:r>
              <a:rPr lang="en-GB" sz="2800" dirty="0" err="1"/>
              <a:t>Er</a:t>
            </a:r>
            <a:r>
              <a:rPr lang="en-GB" sz="2800" dirty="0"/>
              <a:t> </a:t>
            </a:r>
            <a:r>
              <a:rPr lang="en-GB" sz="2800" dirty="0" err="1"/>
              <a:t>ist</a:t>
            </a:r>
            <a:r>
              <a:rPr lang="en-GB" sz="2800" dirty="0"/>
              <a:t> </a:t>
            </a:r>
            <a:r>
              <a:rPr lang="en-GB" sz="2800" dirty="0" err="1"/>
              <a:t>nicht</a:t>
            </a:r>
            <a:r>
              <a:rPr lang="en-GB" sz="2800" dirty="0"/>
              <a:t> </a:t>
            </a:r>
            <a:r>
              <a:rPr lang="en-GB" sz="2800" dirty="0" err="1"/>
              <a:t>im</a:t>
            </a:r>
            <a:r>
              <a:rPr lang="en-GB" sz="2800" dirty="0"/>
              <a:t> </a:t>
            </a:r>
            <a:r>
              <a:rPr lang="en-GB" sz="2800" dirty="0" err="1"/>
              <a:t>Westen</a:t>
            </a:r>
            <a:r>
              <a:rPr lang="en-GB" sz="2800" dirty="0"/>
              <a:t> </a:t>
            </a:r>
            <a:r>
              <a:rPr lang="en-GB" sz="2800" dirty="0" err="1"/>
              <a:t>zuhause</a:t>
            </a:r>
            <a:r>
              <a:rPr lang="en-GB" sz="2800" dirty="0"/>
              <a:t>. </a:t>
            </a:r>
            <a:r>
              <a:rPr lang="en-GB" sz="2800" dirty="0" err="1"/>
              <a:t>Er</a:t>
            </a:r>
            <a:r>
              <a:rPr lang="en-GB" sz="2800" dirty="0"/>
              <a:t> </a:t>
            </a:r>
            <a:r>
              <a:rPr lang="en-GB" sz="2800" dirty="0" err="1"/>
              <a:t>ist</a:t>
            </a:r>
            <a:r>
              <a:rPr lang="en-GB" sz="2800" dirty="0"/>
              <a:t> </a:t>
            </a:r>
            <a:r>
              <a:rPr lang="en-GB" sz="2800" dirty="0" err="1"/>
              <a:t>nicht</a:t>
            </a:r>
            <a:r>
              <a:rPr lang="en-GB" sz="2800" dirty="0"/>
              <a:t> </a:t>
            </a:r>
            <a:r>
              <a:rPr lang="en-GB" sz="2800" dirty="0" err="1"/>
              <a:t>im</a:t>
            </a:r>
            <a:r>
              <a:rPr lang="en-GB" sz="2800" dirty="0"/>
              <a:t> </a:t>
            </a:r>
            <a:r>
              <a:rPr lang="en-GB" sz="2800" dirty="0" err="1"/>
              <a:t>Osten</a:t>
            </a:r>
            <a:r>
              <a:rPr lang="en-GB" sz="2800" dirty="0"/>
              <a:t> </a:t>
            </a:r>
            <a:r>
              <a:rPr lang="en-GB" sz="2800" dirty="0" err="1"/>
              <a:t>zuhause</a:t>
            </a:r>
            <a:r>
              <a:rPr lang="en-GB" sz="2800" dirty="0"/>
              <a:t>.</a:t>
            </a:r>
          </a:p>
          <a:p>
            <a:endParaRPr lang="en-GB" dirty="0"/>
          </a:p>
        </p:txBody>
      </p:sp>
      <p:sp>
        <p:nvSpPr>
          <p:cNvPr id="11" name="TextBox 10">
            <a:extLst>
              <a:ext uri="{FF2B5EF4-FFF2-40B4-BE49-F238E27FC236}">
                <a16:creationId xmlns:a16="http://schemas.microsoft.com/office/drawing/2014/main" id="{563B1E15-19D5-4765-A846-9E6580A61038}"/>
              </a:ext>
            </a:extLst>
          </p:cNvPr>
          <p:cNvSpPr txBox="1"/>
          <p:nvPr/>
        </p:nvSpPr>
        <p:spPr>
          <a:xfrm>
            <a:off x="6096000" y="1263536"/>
            <a:ext cx="5438334" cy="3046988"/>
          </a:xfrm>
          <a:prstGeom prst="rect">
            <a:avLst/>
          </a:prstGeom>
          <a:noFill/>
          <a:ln>
            <a:solidFill>
              <a:schemeClr val="tx1"/>
            </a:solidFill>
          </a:ln>
        </p:spPr>
        <p:txBody>
          <a:bodyPr wrap="square" rtlCol="0">
            <a:spAutoFit/>
          </a:bodyPr>
          <a:lstStyle/>
          <a:p>
            <a:pPr marL="457200" indent="-457200">
              <a:buFont typeface="Arial" panose="020B0604020202020204" pitchFamily="34" charset="0"/>
              <a:buChar char="•"/>
            </a:pPr>
            <a:r>
              <a:rPr lang="en-GB" sz="2400" dirty="0" err="1">
                <a:solidFill>
                  <a:srgbClr val="FF0000"/>
                </a:solidFill>
              </a:rPr>
              <a:t>Er</a:t>
            </a:r>
            <a:r>
              <a:rPr lang="en-GB" sz="2400" dirty="0">
                <a:solidFill>
                  <a:srgbClr val="FF0000"/>
                </a:solidFill>
              </a:rPr>
              <a:t> </a:t>
            </a:r>
            <a:r>
              <a:rPr lang="en-GB" sz="2400" dirty="0" err="1">
                <a:solidFill>
                  <a:srgbClr val="FF0000"/>
                </a:solidFill>
              </a:rPr>
              <a:t>ist</a:t>
            </a:r>
            <a:r>
              <a:rPr lang="en-GB" sz="2400" dirty="0">
                <a:solidFill>
                  <a:srgbClr val="FF0000"/>
                </a:solidFill>
              </a:rPr>
              <a:t> </a:t>
            </a:r>
            <a:r>
              <a:rPr lang="en-GB" sz="2400" dirty="0" err="1">
                <a:solidFill>
                  <a:srgbClr val="FF0000"/>
                </a:solidFill>
              </a:rPr>
              <a:t>Dichter</a:t>
            </a:r>
            <a:r>
              <a:rPr lang="en-GB" sz="2400" dirty="0">
                <a:solidFill>
                  <a:srgbClr val="FF0000"/>
                </a:solidFill>
              </a:rPr>
              <a:t> </a:t>
            </a:r>
            <a:r>
              <a:rPr lang="en-GB" sz="2400" dirty="0" err="1">
                <a:solidFill>
                  <a:srgbClr val="FF0000"/>
                </a:solidFill>
              </a:rPr>
              <a:t>im</a:t>
            </a:r>
            <a:r>
              <a:rPr lang="en-GB" sz="2400" dirty="0">
                <a:solidFill>
                  <a:srgbClr val="FF0000"/>
                </a:solidFill>
              </a:rPr>
              <a:t> </a:t>
            </a:r>
            <a:r>
              <a:rPr lang="en-GB" sz="2400" dirty="0" err="1">
                <a:solidFill>
                  <a:srgbClr val="FF0000"/>
                </a:solidFill>
              </a:rPr>
              <a:t>Westen</a:t>
            </a:r>
            <a:r>
              <a:rPr lang="en-GB" sz="2400" dirty="0">
                <a:solidFill>
                  <a:srgbClr val="FF0000"/>
                </a:solidFill>
              </a:rPr>
              <a:t> und </a:t>
            </a:r>
            <a:r>
              <a:rPr lang="en-GB" sz="2400" dirty="0" err="1">
                <a:solidFill>
                  <a:srgbClr val="FF0000"/>
                </a:solidFill>
              </a:rPr>
              <a:t>im</a:t>
            </a:r>
            <a:r>
              <a:rPr lang="en-GB" sz="2400" dirty="0">
                <a:solidFill>
                  <a:srgbClr val="FF0000"/>
                </a:solidFill>
              </a:rPr>
              <a:t> </a:t>
            </a:r>
            <a:r>
              <a:rPr lang="en-GB" sz="2400" dirty="0" err="1">
                <a:solidFill>
                  <a:srgbClr val="FF0000"/>
                </a:solidFill>
              </a:rPr>
              <a:t>Osten</a:t>
            </a:r>
            <a:r>
              <a:rPr lang="en-GB" sz="2400" dirty="0">
                <a:solidFill>
                  <a:srgbClr val="FF0000"/>
                </a:solidFill>
              </a:rPr>
              <a:t> </a:t>
            </a:r>
            <a:r>
              <a:rPr lang="en-GB" sz="2400" dirty="0" err="1">
                <a:solidFill>
                  <a:srgbClr val="FF0000"/>
                </a:solidFill>
              </a:rPr>
              <a:t>denn</a:t>
            </a:r>
            <a:r>
              <a:rPr lang="en-GB" sz="2400" dirty="0">
                <a:solidFill>
                  <a:srgbClr val="FF0000"/>
                </a:solidFill>
              </a:rPr>
              <a:t> </a:t>
            </a:r>
            <a:r>
              <a:rPr lang="en-GB" sz="2400" dirty="0" err="1">
                <a:solidFill>
                  <a:srgbClr val="FF0000"/>
                </a:solidFill>
              </a:rPr>
              <a:t>er</a:t>
            </a:r>
            <a:r>
              <a:rPr lang="en-GB" sz="2400" dirty="0">
                <a:solidFill>
                  <a:srgbClr val="FF0000"/>
                </a:solidFill>
              </a:rPr>
              <a:t> </a:t>
            </a:r>
            <a:r>
              <a:rPr lang="en-GB" sz="2400" dirty="0" err="1">
                <a:solidFill>
                  <a:srgbClr val="FF0000"/>
                </a:solidFill>
              </a:rPr>
              <a:t>spricht</a:t>
            </a:r>
            <a:r>
              <a:rPr lang="en-GB" sz="2400" dirty="0">
                <a:solidFill>
                  <a:srgbClr val="FF0000"/>
                </a:solidFill>
              </a:rPr>
              <a:t> </a:t>
            </a:r>
            <a:r>
              <a:rPr lang="en-GB" sz="2400" dirty="0" err="1">
                <a:solidFill>
                  <a:srgbClr val="FF0000"/>
                </a:solidFill>
              </a:rPr>
              <a:t>viele</a:t>
            </a:r>
            <a:r>
              <a:rPr lang="en-GB" sz="2400" dirty="0">
                <a:solidFill>
                  <a:srgbClr val="FF0000"/>
                </a:solidFill>
              </a:rPr>
              <a:t> </a:t>
            </a:r>
            <a:r>
              <a:rPr lang="en-GB" sz="2400" dirty="0" err="1">
                <a:solidFill>
                  <a:srgbClr val="FF0000"/>
                </a:solidFill>
              </a:rPr>
              <a:t>Sprachen</a:t>
            </a:r>
            <a:r>
              <a:rPr lang="en-GB" sz="2400" dirty="0">
                <a:solidFill>
                  <a:srgbClr val="FF0000"/>
                </a:solidFill>
              </a:rPr>
              <a:t>.</a:t>
            </a:r>
          </a:p>
          <a:p>
            <a:pPr marL="457200" indent="-457200">
              <a:buFont typeface="Arial" panose="020B0604020202020204" pitchFamily="34" charset="0"/>
              <a:buChar char="•"/>
            </a:pPr>
            <a:endParaRPr lang="en-GB" sz="2400" dirty="0">
              <a:solidFill>
                <a:srgbClr val="FF0000"/>
              </a:solidFill>
            </a:endParaRPr>
          </a:p>
          <a:p>
            <a:pPr marL="457200" indent="-457200">
              <a:buFont typeface="Arial" panose="020B0604020202020204" pitchFamily="34" charset="0"/>
              <a:buChar char="•"/>
            </a:pPr>
            <a:r>
              <a:rPr lang="en-GB" sz="2400" dirty="0" err="1">
                <a:solidFill>
                  <a:srgbClr val="FF0000"/>
                </a:solidFill>
              </a:rPr>
              <a:t>Er</a:t>
            </a:r>
            <a:r>
              <a:rPr lang="en-GB" sz="2400" dirty="0">
                <a:solidFill>
                  <a:srgbClr val="FF0000"/>
                </a:solidFill>
              </a:rPr>
              <a:t> </a:t>
            </a:r>
            <a:r>
              <a:rPr lang="en-GB" sz="2400" dirty="0" err="1">
                <a:solidFill>
                  <a:srgbClr val="FF0000"/>
                </a:solidFill>
              </a:rPr>
              <a:t>spricht</a:t>
            </a:r>
            <a:r>
              <a:rPr lang="en-GB" sz="2400" dirty="0">
                <a:solidFill>
                  <a:srgbClr val="FF0000"/>
                </a:solidFill>
              </a:rPr>
              <a:t> </a:t>
            </a:r>
            <a:r>
              <a:rPr lang="en-GB" sz="2400" dirty="0" err="1">
                <a:solidFill>
                  <a:srgbClr val="FF0000"/>
                </a:solidFill>
              </a:rPr>
              <a:t>viele</a:t>
            </a:r>
            <a:r>
              <a:rPr lang="en-GB" sz="2400" dirty="0">
                <a:solidFill>
                  <a:srgbClr val="FF0000"/>
                </a:solidFill>
              </a:rPr>
              <a:t> </a:t>
            </a:r>
            <a:r>
              <a:rPr lang="en-GB" sz="2400" dirty="0" err="1">
                <a:solidFill>
                  <a:srgbClr val="FF0000"/>
                </a:solidFill>
              </a:rPr>
              <a:t>Sprachen</a:t>
            </a:r>
            <a:r>
              <a:rPr lang="en-GB" sz="2400" dirty="0">
                <a:solidFill>
                  <a:srgbClr val="FF0000"/>
                </a:solidFill>
              </a:rPr>
              <a:t> also </a:t>
            </a:r>
            <a:r>
              <a:rPr lang="en-GB" sz="2400" dirty="0" err="1">
                <a:solidFill>
                  <a:srgbClr val="FF0000"/>
                </a:solidFill>
              </a:rPr>
              <a:t>ist</a:t>
            </a:r>
            <a:r>
              <a:rPr lang="en-GB" sz="2400" dirty="0">
                <a:solidFill>
                  <a:srgbClr val="FF0000"/>
                </a:solidFill>
              </a:rPr>
              <a:t> </a:t>
            </a:r>
            <a:r>
              <a:rPr lang="en-GB" sz="2400" dirty="0" err="1">
                <a:solidFill>
                  <a:srgbClr val="FF0000"/>
                </a:solidFill>
              </a:rPr>
              <a:t>er</a:t>
            </a:r>
            <a:r>
              <a:rPr lang="en-GB" sz="2400" dirty="0">
                <a:solidFill>
                  <a:srgbClr val="FF0000"/>
                </a:solidFill>
              </a:rPr>
              <a:t> </a:t>
            </a:r>
            <a:r>
              <a:rPr lang="en-GB" sz="2400" dirty="0" err="1">
                <a:solidFill>
                  <a:srgbClr val="FF0000"/>
                </a:solidFill>
              </a:rPr>
              <a:t>Dichter</a:t>
            </a:r>
            <a:r>
              <a:rPr lang="en-GB" sz="2400" dirty="0">
                <a:solidFill>
                  <a:srgbClr val="FF0000"/>
                </a:solidFill>
              </a:rPr>
              <a:t> </a:t>
            </a:r>
            <a:r>
              <a:rPr lang="en-GB" sz="2400" dirty="0" err="1">
                <a:solidFill>
                  <a:srgbClr val="FF0000"/>
                </a:solidFill>
              </a:rPr>
              <a:t>im</a:t>
            </a:r>
            <a:r>
              <a:rPr lang="en-GB" sz="2400" dirty="0">
                <a:solidFill>
                  <a:srgbClr val="FF0000"/>
                </a:solidFill>
              </a:rPr>
              <a:t> </a:t>
            </a:r>
            <a:r>
              <a:rPr lang="en-GB" sz="2400" dirty="0" err="1">
                <a:solidFill>
                  <a:srgbClr val="FF0000"/>
                </a:solidFill>
              </a:rPr>
              <a:t>Westen</a:t>
            </a:r>
            <a:r>
              <a:rPr lang="en-GB" sz="2400" dirty="0">
                <a:solidFill>
                  <a:srgbClr val="FF0000"/>
                </a:solidFill>
              </a:rPr>
              <a:t> und </a:t>
            </a:r>
            <a:r>
              <a:rPr lang="en-GB" sz="2400" dirty="0" err="1">
                <a:solidFill>
                  <a:srgbClr val="FF0000"/>
                </a:solidFill>
              </a:rPr>
              <a:t>im</a:t>
            </a:r>
            <a:r>
              <a:rPr lang="en-GB" sz="2400" dirty="0">
                <a:solidFill>
                  <a:srgbClr val="FF0000"/>
                </a:solidFill>
              </a:rPr>
              <a:t> </a:t>
            </a:r>
            <a:r>
              <a:rPr lang="en-GB" sz="2400" dirty="0" err="1">
                <a:solidFill>
                  <a:srgbClr val="FF0000"/>
                </a:solidFill>
              </a:rPr>
              <a:t>Osten</a:t>
            </a:r>
            <a:r>
              <a:rPr lang="en-GB" sz="2400" dirty="0">
                <a:solidFill>
                  <a:srgbClr val="FF0000"/>
                </a:solidFill>
              </a:rPr>
              <a:t>.</a:t>
            </a:r>
          </a:p>
          <a:p>
            <a:endParaRPr lang="en-GB" sz="2400" dirty="0">
              <a:solidFill>
                <a:srgbClr val="FF0000"/>
              </a:solidFill>
            </a:endParaRPr>
          </a:p>
          <a:p>
            <a:pPr marL="457200" indent="-457200">
              <a:buFont typeface="Arial" panose="020B0604020202020204" pitchFamily="34" charset="0"/>
              <a:buChar char="•"/>
            </a:pPr>
            <a:r>
              <a:rPr lang="en-GB" sz="2400" dirty="0" err="1">
                <a:solidFill>
                  <a:srgbClr val="FF0000"/>
                </a:solidFill>
              </a:rPr>
              <a:t>Er</a:t>
            </a:r>
            <a:r>
              <a:rPr lang="en-GB" sz="2400" dirty="0">
                <a:solidFill>
                  <a:srgbClr val="FF0000"/>
                </a:solidFill>
              </a:rPr>
              <a:t> </a:t>
            </a:r>
            <a:r>
              <a:rPr lang="en-GB" sz="2400" dirty="0" err="1">
                <a:solidFill>
                  <a:srgbClr val="FF0000"/>
                </a:solidFill>
              </a:rPr>
              <a:t>spricht</a:t>
            </a:r>
            <a:r>
              <a:rPr lang="en-GB" sz="2400" dirty="0">
                <a:solidFill>
                  <a:srgbClr val="FF0000"/>
                </a:solidFill>
              </a:rPr>
              <a:t> </a:t>
            </a:r>
            <a:r>
              <a:rPr lang="en-GB" sz="2400" dirty="0" err="1">
                <a:solidFill>
                  <a:srgbClr val="FF0000"/>
                </a:solidFill>
              </a:rPr>
              <a:t>viele</a:t>
            </a:r>
            <a:r>
              <a:rPr lang="en-GB" sz="2400" dirty="0">
                <a:solidFill>
                  <a:srgbClr val="FF0000"/>
                </a:solidFill>
              </a:rPr>
              <a:t> </a:t>
            </a:r>
            <a:r>
              <a:rPr lang="en-GB" sz="2400" dirty="0" err="1">
                <a:solidFill>
                  <a:srgbClr val="FF0000"/>
                </a:solidFill>
              </a:rPr>
              <a:t>Sprachen</a:t>
            </a:r>
            <a:r>
              <a:rPr lang="en-GB" sz="2400" dirty="0">
                <a:solidFill>
                  <a:srgbClr val="FF0000"/>
                </a:solidFill>
              </a:rPr>
              <a:t> und </a:t>
            </a:r>
            <a:r>
              <a:rPr lang="en-GB" sz="2400" dirty="0" err="1">
                <a:solidFill>
                  <a:srgbClr val="FF0000"/>
                </a:solidFill>
              </a:rPr>
              <a:t>er</a:t>
            </a:r>
            <a:r>
              <a:rPr lang="en-GB" sz="2400" dirty="0">
                <a:solidFill>
                  <a:srgbClr val="FF0000"/>
                </a:solidFill>
              </a:rPr>
              <a:t> </a:t>
            </a:r>
            <a:r>
              <a:rPr lang="en-GB" sz="2400" dirty="0" err="1">
                <a:solidFill>
                  <a:srgbClr val="FF0000"/>
                </a:solidFill>
              </a:rPr>
              <a:t>ist</a:t>
            </a:r>
            <a:r>
              <a:rPr lang="en-GB" sz="2400" dirty="0">
                <a:solidFill>
                  <a:srgbClr val="FF0000"/>
                </a:solidFill>
              </a:rPr>
              <a:t> </a:t>
            </a:r>
            <a:r>
              <a:rPr lang="en-GB" sz="2400" dirty="0" err="1">
                <a:solidFill>
                  <a:srgbClr val="FF0000"/>
                </a:solidFill>
              </a:rPr>
              <a:t>Dichter</a:t>
            </a:r>
            <a:r>
              <a:rPr lang="en-GB" sz="2400" dirty="0">
                <a:solidFill>
                  <a:srgbClr val="FF0000"/>
                </a:solidFill>
              </a:rPr>
              <a:t> </a:t>
            </a:r>
            <a:r>
              <a:rPr lang="en-GB" sz="2400" dirty="0" err="1">
                <a:solidFill>
                  <a:srgbClr val="FF0000"/>
                </a:solidFill>
              </a:rPr>
              <a:t>im</a:t>
            </a:r>
            <a:r>
              <a:rPr lang="en-GB" sz="2400" dirty="0">
                <a:solidFill>
                  <a:srgbClr val="FF0000"/>
                </a:solidFill>
              </a:rPr>
              <a:t> </a:t>
            </a:r>
            <a:r>
              <a:rPr lang="en-GB" sz="2400" dirty="0" err="1">
                <a:solidFill>
                  <a:srgbClr val="FF0000"/>
                </a:solidFill>
              </a:rPr>
              <a:t>Westen</a:t>
            </a:r>
            <a:r>
              <a:rPr lang="en-GB" sz="2400" dirty="0">
                <a:solidFill>
                  <a:srgbClr val="FF0000"/>
                </a:solidFill>
              </a:rPr>
              <a:t> und </a:t>
            </a:r>
            <a:r>
              <a:rPr lang="en-GB" sz="2400" dirty="0" err="1">
                <a:solidFill>
                  <a:srgbClr val="FF0000"/>
                </a:solidFill>
              </a:rPr>
              <a:t>im</a:t>
            </a:r>
            <a:r>
              <a:rPr lang="en-GB" sz="2400" dirty="0">
                <a:solidFill>
                  <a:srgbClr val="FF0000"/>
                </a:solidFill>
              </a:rPr>
              <a:t> </a:t>
            </a:r>
            <a:r>
              <a:rPr lang="en-GB" sz="2400" dirty="0" err="1">
                <a:solidFill>
                  <a:srgbClr val="FF0000"/>
                </a:solidFill>
              </a:rPr>
              <a:t>Osten</a:t>
            </a:r>
            <a:endParaRPr lang="en-GB" sz="2400" dirty="0">
              <a:solidFill>
                <a:srgbClr val="FF0000"/>
              </a:solidFill>
            </a:endParaRPr>
          </a:p>
        </p:txBody>
      </p:sp>
      <p:sp>
        <p:nvSpPr>
          <p:cNvPr id="12" name="TextBox 11">
            <a:extLst>
              <a:ext uri="{FF2B5EF4-FFF2-40B4-BE49-F238E27FC236}">
                <a16:creationId xmlns:a16="http://schemas.microsoft.com/office/drawing/2014/main" id="{023EEEDC-C59E-4C52-953A-2114C34C19BF}"/>
              </a:ext>
            </a:extLst>
          </p:cNvPr>
          <p:cNvSpPr txBox="1"/>
          <p:nvPr/>
        </p:nvSpPr>
        <p:spPr>
          <a:xfrm flipH="1">
            <a:off x="6452466" y="4925604"/>
            <a:ext cx="4624337" cy="954107"/>
          </a:xfrm>
          <a:prstGeom prst="rect">
            <a:avLst/>
          </a:prstGeom>
          <a:noFill/>
          <a:ln>
            <a:solidFill>
              <a:schemeClr val="tx1"/>
            </a:solidFill>
          </a:ln>
        </p:spPr>
        <p:txBody>
          <a:bodyPr wrap="square" rtlCol="0">
            <a:spAutoFit/>
          </a:bodyPr>
          <a:lstStyle/>
          <a:p>
            <a:pPr algn="ctr"/>
            <a:r>
              <a:rPr lang="en-GB" sz="2800" dirty="0" err="1">
                <a:solidFill>
                  <a:srgbClr val="FF0000"/>
                </a:solidFill>
              </a:rPr>
              <a:t>Er</a:t>
            </a:r>
            <a:r>
              <a:rPr lang="en-GB" sz="2800" dirty="0">
                <a:solidFill>
                  <a:srgbClr val="FF0000"/>
                </a:solidFill>
              </a:rPr>
              <a:t> </a:t>
            </a:r>
            <a:r>
              <a:rPr lang="en-GB" sz="2800" dirty="0" err="1">
                <a:solidFill>
                  <a:srgbClr val="FF0000"/>
                </a:solidFill>
              </a:rPr>
              <a:t>ist</a:t>
            </a:r>
            <a:r>
              <a:rPr lang="en-GB" sz="2800" dirty="0">
                <a:solidFill>
                  <a:srgbClr val="FF0000"/>
                </a:solidFill>
              </a:rPr>
              <a:t> </a:t>
            </a:r>
            <a:r>
              <a:rPr lang="en-GB" sz="2800" dirty="0" err="1">
                <a:solidFill>
                  <a:srgbClr val="FF0000"/>
                </a:solidFill>
              </a:rPr>
              <a:t>weder</a:t>
            </a:r>
            <a:r>
              <a:rPr lang="en-GB" sz="2800" dirty="0">
                <a:solidFill>
                  <a:srgbClr val="FF0000"/>
                </a:solidFill>
              </a:rPr>
              <a:t> </a:t>
            </a:r>
            <a:r>
              <a:rPr lang="en-GB" sz="2800" dirty="0" err="1">
                <a:solidFill>
                  <a:srgbClr val="FF0000"/>
                </a:solidFill>
              </a:rPr>
              <a:t>im</a:t>
            </a:r>
            <a:r>
              <a:rPr lang="en-GB" sz="2800" dirty="0">
                <a:solidFill>
                  <a:srgbClr val="FF0000"/>
                </a:solidFill>
              </a:rPr>
              <a:t> </a:t>
            </a:r>
            <a:r>
              <a:rPr lang="en-GB" sz="2800" dirty="0" err="1">
                <a:solidFill>
                  <a:srgbClr val="FF0000"/>
                </a:solidFill>
              </a:rPr>
              <a:t>Westen</a:t>
            </a:r>
            <a:r>
              <a:rPr lang="en-GB" sz="2800" dirty="0">
                <a:solidFill>
                  <a:srgbClr val="FF0000"/>
                </a:solidFill>
              </a:rPr>
              <a:t> </a:t>
            </a:r>
            <a:r>
              <a:rPr lang="en-GB" sz="2800" dirty="0" err="1">
                <a:solidFill>
                  <a:srgbClr val="FF0000"/>
                </a:solidFill>
              </a:rPr>
              <a:t>noch</a:t>
            </a:r>
            <a:r>
              <a:rPr lang="en-GB" sz="2800" dirty="0">
                <a:solidFill>
                  <a:srgbClr val="FF0000"/>
                </a:solidFill>
              </a:rPr>
              <a:t> </a:t>
            </a:r>
            <a:r>
              <a:rPr lang="en-GB" sz="2800" dirty="0" err="1">
                <a:solidFill>
                  <a:srgbClr val="FF0000"/>
                </a:solidFill>
              </a:rPr>
              <a:t>im</a:t>
            </a:r>
            <a:r>
              <a:rPr lang="en-GB" sz="2800" dirty="0">
                <a:solidFill>
                  <a:srgbClr val="FF0000"/>
                </a:solidFill>
              </a:rPr>
              <a:t> </a:t>
            </a:r>
            <a:r>
              <a:rPr lang="en-GB" sz="2800" dirty="0" err="1">
                <a:solidFill>
                  <a:srgbClr val="FF0000"/>
                </a:solidFill>
              </a:rPr>
              <a:t>Osten</a:t>
            </a:r>
            <a:r>
              <a:rPr lang="en-GB" sz="2800" dirty="0">
                <a:solidFill>
                  <a:srgbClr val="FF0000"/>
                </a:solidFill>
              </a:rPr>
              <a:t> </a:t>
            </a:r>
            <a:r>
              <a:rPr lang="en-GB" sz="2800" dirty="0" err="1">
                <a:solidFill>
                  <a:srgbClr val="FF0000"/>
                </a:solidFill>
              </a:rPr>
              <a:t>zuhause</a:t>
            </a:r>
            <a:r>
              <a:rPr lang="en-GB" sz="2800" dirty="0">
                <a:solidFill>
                  <a:srgbClr val="FF0000"/>
                </a:solidFill>
              </a:rPr>
              <a:t>. </a:t>
            </a:r>
            <a:endParaRPr lang="en-GB" dirty="0">
              <a:solidFill>
                <a:srgbClr val="FF0000"/>
              </a:solidFill>
            </a:endParaRPr>
          </a:p>
        </p:txBody>
      </p:sp>
    </p:spTree>
    <p:extLst>
      <p:ext uri="{BB962C8B-B14F-4D97-AF65-F5344CB8AC3E}">
        <p14:creationId xmlns:p14="http://schemas.microsoft.com/office/powerpoint/2010/main" val="202445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656C-EB16-4AE2-ADD0-F143B3292AFE}"/>
              </a:ext>
            </a:extLst>
          </p:cNvPr>
          <p:cNvSpPr>
            <a:spLocks noGrp="1"/>
          </p:cNvSpPr>
          <p:nvPr>
            <p:ph type="title"/>
          </p:nvPr>
        </p:nvSpPr>
        <p:spPr>
          <a:xfrm>
            <a:off x="265043" y="232603"/>
            <a:ext cx="10452652" cy="668545"/>
          </a:xfrm>
        </p:spPr>
        <p:txBody>
          <a:bodyPr>
            <a:normAutofit/>
          </a:bodyPr>
          <a:lstStyle/>
          <a:p>
            <a:r>
              <a:rPr lang="en-GB" sz="3200" b="1" dirty="0" err="1"/>
              <a:t>Metaphern</a:t>
            </a:r>
            <a:r>
              <a:rPr lang="en-GB" sz="3200" b="1" dirty="0"/>
              <a:t> in </a:t>
            </a:r>
            <a:r>
              <a:rPr lang="en-GB" sz="3200" b="1" dirty="0" err="1"/>
              <a:t>verschiedenen</a:t>
            </a:r>
            <a:r>
              <a:rPr lang="en-GB" sz="3200" b="1" dirty="0"/>
              <a:t> </a:t>
            </a:r>
            <a:r>
              <a:rPr lang="en-GB" sz="3200" b="1" dirty="0" err="1"/>
              <a:t>Kulturen</a:t>
            </a:r>
            <a:r>
              <a:rPr lang="en-GB" sz="3200" b="1" dirty="0"/>
              <a:t> </a:t>
            </a:r>
            <a:endParaRPr lang="" sz="3200" b="1" dirty="0"/>
          </a:p>
        </p:txBody>
      </p:sp>
      <p:sp>
        <p:nvSpPr>
          <p:cNvPr id="3" name="Content Placeholder 2">
            <a:extLst>
              <a:ext uri="{FF2B5EF4-FFF2-40B4-BE49-F238E27FC236}">
                <a16:creationId xmlns:a16="http://schemas.microsoft.com/office/drawing/2014/main" id="{A10AB543-A66E-4B32-BEB4-80E086CE9858}"/>
              </a:ext>
            </a:extLst>
          </p:cNvPr>
          <p:cNvSpPr>
            <a:spLocks noGrp="1"/>
          </p:cNvSpPr>
          <p:nvPr>
            <p:ph idx="1"/>
          </p:nvPr>
        </p:nvSpPr>
        <p:spPr>
          <a:xfrm>
            <a:off x="0" y="1311965"/>
            <a:ext cx="12191999" cy="5156546"/>
          </a:xfrm>
        </p:spPr>
        <p:txBody>
          <a:bodyPr>
            <a:normAutofit/>
          </a:bodyPr>
          <a:lstStyle/>
          <a:p>
            <a:pPr marL="3200400" lvl="7" indent="0">
              <a:buNone/>
            </a:pPr>
            <a:r>
              <a:rPr lang="en-GB" dirty="0"/>
              <a:t>	</a:t>
            </a:r>
          </a:p>
          <a:p>
            <a:endParaRPr lang="" dirty="0"/>
          </a:p>
        </p:txBody>
      </p:sp>
      <p:sp>
        <p:nvSpPr>
          <p:cNvPr id="5" name="Slide Number Placeholder 4">
            <a:extLst>
              <a:ext uri="{FF2B5EF4-FFF2-40B4-BE49-F238E27FC236}">
                <a16:creationId xmlns:a16="http://schemas.microsoft.com/office/drawing/2014/main" id="{EC3125D3-B087-456C-A8F8-735CBA3C61CD}"/>
              </a:ext>
            </a:extLst>
          </p:cNvPr>
          <p:cNvSpPr>
            <a:spLocks noGrp="1"/>
          </p:cNvSpPr>
          <p:nvPr>
            <p:ph type="sldNum" sz="quarter" idx="12"/>
          </p:nvPr>
        </p:nvSpPr>
        <p:spPr/>
        <p:txBody>
          <a:bodyPr/>
          <a:lstStyle/>
          <a:p>
            <a:fld id="{38059A5A-4A28-4641-9856-838DAA7E7EC8}" type="slidenum">
              <a:rPr lang="" smtClean="0"/>
              <a:t>24</a:t>
            </a:fld>
            <a:endParaRPr lang=""/>
          </a:p>
        </p:txBody>
      </p:sp>
      <p:sp>
        <p:nvSpPr>
          <p:cNvPr id="4" name="TextBox 3">
            <a:extLst>
              <a:ext uri="{FF2B5EF4-FFF2-40B4-BE49-F238E27FC236}">
                <a16:creationId xmlns:a16="http://schemas.microsoft.com/office/drawing/2014/main" id="{E9D2AB88-F487-473A-B724-21D20DCE1A6E}"/>
              </a:ext>
            </a:extLst>
          </p:cNvPr>
          <p:cNvSpPr txBox="1"/>
          <p:nvPr/>
        </p:nvSpPr>
        <p:spPr>
          <a:xfrm>
            <a:off x="265043" y="914400"/>
            <a:ext cx="11608905" cy="2677656"/>
          </a:xfrm>
          <a:prstGeom prst="rect">
            <a:avLst/>
          </a:prstGeom>
          <a:noFill/>
        </p:spPr>
        <p:txBody>
          <a:bodyPr wrap="square" rtlCol="0">
            <a:spAutoFit/>
          </a:bodyPr>
          <a:lstStyle/>
          <a:p>
            <a:r>
              <a:rPr lang="en-GB" sz="2800" b="1" dirty="0" err="1"/>
              <a:t>Balanceakt</a:t>
            </a:r>
            <a:r>
              <a:rPr lang="en-GB" sz="2800" dirty="0"/>
              <a:t>: auf </a:t>
            </a:r>
            <a:r>
              <a:rPr lang="en-GB" sz="2800" dirty="0" err="1"/>
              <a:t>einem</a:t>
            </a:r>
            <a:r>
              <a:rPr lang="en-GB" sz="2800" dirty="0"/>
              <a:t> </a:t>
            </a:r>
            <a:r>
              <a:rPr lang="en-GB" sz="2800" dirty="0" err="1"/>
              <a:t>Seil</a:t>
            </a:r>
            <a:r>
              <a:rPr lang="en-GB" sz="2800" dirty="0"/>
              <a:t> </a:t>
            </a:r>
            <a:r>
              <a:rPr lang="en-GB" sz="2800" b="1" dirty="0" err="1">
                <a:solidFill>
                  <a:srgbClr val="FF0000"/>
                </a:solidFill>
              </a:rPr>
              <a:t>tanzen</a:t>
            </a:r>
            <a:r>
              <a:rPr lang="en-GB" sz="2800" dirty="0"/>
              <a:t> = to </a:t>
            </a:r>
            <a:r>
              <a:rPr lang="en-GB" sz="2800" b="1" dirty="0">
                <a:solidFill>
                  <a:srgbClr val="FF0000"/>
                </a:solidFill>
              </a:rPr>
              <a:t>walk</a:t>
            </a:r>
            <a:r>
              <a:rPr lang="en-GB" sz="2800" dirty="0"/>
              <a:t> on a tightrope</a:t>
            </a:r>
          </a:p>
          <a:p>
            <a:r>
              <a:rPr lang="en-GB" sz="2800" dirty="0"/>
              <a:t>-&gt; In German you </a:t>
            </a:r>
            <a:r>
              <a:rPr lang="en-GB" sz="2800" b="1" dirty="0">
                <a:solidFill>
                  <a:srgbClr val="FF0000"/>
                </a:solidFill>
              </a:rPr>
              <a:t>dance</a:t>
            </a:r>
            <a:r>
              <a:rPr lang="en-GB" sz="2800" dirty="0"/>
              <a:t> on a rope, whilst in English you </a:t>
            </a:r>
            <a:r>
              <a:rPr lang="en-GB" sz="2800" b="1" dirty="0">
                <a:solidFill>
                  <a:srgbClr val="FF0000"/>
                </a:solidFill>
              </a:rPr>
              <a:t>walk</a:t>
            </a:r>
            <a:r>
              <a:rPr lang="en-GB" sz="2800" dirty="0"/>
              <a:t> on a tightrope.</a:t>
            </a:r>
          </a:p>
          <a:p>
            <a:r>
              <a:rPr lang="en-GB" sz="2800" dirty="0" err="1"/>
              <a:t>Welche</a:t>
            </a:r>
            <a:r>
              <a:rPr lang="en-GB" sz="2800" dirty="0"/>
              <a:t> </a:t>
            </a:r>
            <a:r>
              <a:rPr lang="en-GB" sz="2800" dirty="0" err="1"/>
              <a:t>Bilder</a:t>
            </a:r>
            <a:r>
              <a:rPr lang="en-GB" sz="2800" dirty="0"/>
              <a:t> </a:t>
            </a:r>
            <a:r>
              <a:rPr lang="en-GB" sz="2800" dirty="0" err="1"/>
              <a:t>evozieren</a:t>
            </a:r>
            <a:r>
              <a:rPr lang="en-GB" sz="2800" dirty="0"/>
              <a:t> </a:t>
            </a:r>
            <a:r>
              <a:rPr lang="en-GB" sz="2800" dirty="0" err="1"/>
              <a:t>diese</a:t>
            </a:r>
            <a:r>
              <a:rPr lang="en-GB" sz="2800" dirty="0"/>
              <a:t> </a:t>
            </a:r>
            <a:r>
              <a:rPr lang="en-GB" sz="2800" dirty="0" err="1"/>
              <a:t>Metaphern</a:t>
            </a:r>
            <a:r>
              <a:rPr lang="en-GB" sz="2800" dirty="0"/>
              <a:t>? </a:t>
            </a:r>
            <a:r>
              <a:rPr lang="en-GB" sz="2800" dirty="0" err="1"/>
              <a:t>Zeichnet</a:t>
            </a:r>
            <a:r>
              <a:rPr lang="en-GB" sz="2800" dirty="0"/>
              <a:t> </a:t>
            </a:r>
            <a:r>
              <a:rPr lang="en-GB" sz="2800" dirty="0" err="1"/>
              <a:t>sie</a:t>
            </a:r>
            <a:r>
              <a:rPr lang="en-GB" sz="2800" dirty="0"/>
              <a:t>:</a:t>
            </a:r>
          </a:p>
          <a:p>
            <a:endParaRPr lang="en-GB" sz="2800" dirty="0"/>
          </a:p>
          <a:p>
            <a:endParaRPr lang="en-GB" sz="2800" b="1" dirty="0">
              <a:solidFill>
                <a:srgbClr val="FF0000"/>
              </a:solidFill>
            </a:endParaRPr>
          </a:p>
          <a:p>
            <a:endParaRPr lang="en-GB" sz="2800" b="1" dirty="0">
              <a:solidFill>
                <a:srgbClr val="FF0000"/>
              </a:solidFill>
            </a:endParaRPr>
          </a:p>
        </p:txBody>
      </p:sp>
      <p:graphicFrame>
        <p:nvGraphicFramePr>
          <p:cNvPr id="7" name="Table 6">
            <a:extLst>
              <a:ext uri="{FF2B5EF4-FFF2-40B4-BE49-F238E27FC236}">
                <a16:creationId xmlns:a16="http://schemas.microsoft.com/office/drawing/2014/main" id="{3768FA21-1938-46A9-8A37-202054802C19}"/>
              </a:ext>
            </a:extLst>
          </p:cNvPr>
          <p:cNvGraphicFramePr>
            <a:graphicFrameLocks noGrp="1"/>
          </p:cNvGraphicFramePr>
          <p:nvPr>
            <p:extLst>
              <p:ext uri="{D42A27DB-BD31-4B8C-83A1-F6EECF244321}">
                <p14:modId xmlns:p14="http://schemas.microsoft.com/office/powerpoint/2010/main" val="775467598"/>
              </p:ext>
            </p:extLst>
          </p:nvPr>
        </p:nvGraphicFramePr>
        <p:xfrm>
          <a:off x="839855" y="2496725"/>
          <a:ext cx="9303028" cy="4241992"/>
        </p:xfrm>
        <a:graphic>
          <a:graphicData uri="http://schemas.openxmlformats.org/drawingml/2006/table">
            <a:tbl>
              <a:tblPr firstRow="1" bandRow="1">
                <a:tableStyleId>{5940675A-B579-460E-94D1-54222C63F5DA}</a:tableStyleId>
              </a:tblPr>
              <a:tblGrid>
                <a:gridCol w="4651514">
                  <a:extLst>
                    <a:ext uri="{9D8B030D-6E8A-4147-A177-3AD203B41FA5}">
                      <a16:colId xmlns:a16="http://schemas.microsoft.com/office/drawing/2014/main" val="2411833359"/>
                    </a:ext>
                  </a:extLst>
                </a:gridCol>
                <a:gridCol w="4651514">
                  <a:extLst>
                    <a:ext uri="{9D8B030D-6E8A-4147-A177-3AD203B41FA5}">
                      <a16:colId xmlns:a16="http://schemas.microsoft.com/office/drawing/2014/main" val="1480852922"/>
                    </a:ext>
                  </a:extLst>
                </a:gridCol>
              </a:tblGrid>
              <a:tr h="4241992">
                <a:tc>
                  <a:txBody>
                    <a:bodyPr/>
                    <a:lstStyle/>
                    <a:p>
                      <a:r>
                        <a:rPr lang="en-GB" sz="2400" b="1" u="none" dirty="0" err="1"/>
                        <a:t>Seil</a:t>
                      </a:r>
                      <a:r>
                        <a:rPr lang="en-GB" sz="2400" b="1" u="none" dirty="0" err="1">
                          <a:solidFill>
                            <a:srgbClr val="FF0000"/>
                          </a:solidFill>
                        </a:rPr>
                        <a:t>tanz</a:t>
                      </a:r>
                      <a:r>
                        <a:rPr lang="en-GB" sz="2400" b="1" u="none" dirty="0"/>
                        <a:t> (rope + </a:t>
                      </a:r>
                      <a:r>
                        <a:rPr lang="en-GB" sz="2400" b="1" u="none" dirty="0">
                          <a:solidFill>
                            <a:srgbClr val="FF0000"/>
                          </a:solidFill>
                        </a:rPr>
                        <a:t>dance</a:t>
                      </a:r>
                      <a:r>
                        <a:rPr lang="en-GB" sz="2400" b="1" u="none" dirty="0"/>
                        <a:t>)</a:t>
                      </a:r>
                    </a:p>
                  </a:txBody>
                  <a:tcPr/>
                </a:tc>
                <a:tc>
                  <a:txBody>
                    <a:bodyPr/>
                    <a:lstStyle/>
                    <a:p>
                      <a:r>
                        <a:rPr lang="en-GB" sz="2400" b="1" dirty="0"/>
                        <a:t>Rope + </a:t>
                      </a:r>
                      <a:r>
                        <a:rPr lang="en-GB" sz="2400" b="1" dirty="0">
                          <a:solidFill>
                            <a:srgbClr val="FF0000"/>
                          </a:solidFill>
                        </a:rPr>
                        <a:t>walk</a:t>
                      </a:r>
                      <a:endParaRPr lang="en-GB" b="1" dirty="0"/>
                    </a:p>
                  </a:txBody>
                  <a:tcPr/>
                </a:tc>
                <a:extLst>
                  <a:ext uri="{0D108BD9-81ED-4DB2-BD59-A6C34878D82A}">
                    <a16:rowId xmlns:a16="http://schemas.microsoft.com/office/drawing/2014/main" val="3200205268"/>
                  </a:ext>
                </a:extLst>
              </a:tr>
            </a:tbl>
          </a:graphicData>
        </a:graphic>
      </p:graphicFrame>
    </p:spTree>
    <p:extLst>
      <p:ext uri="{BB962C8B-B14F-4D97-AF65-F5344CB8AC3E}">
        <p14:creationId xmlns:p14="http://schemas.microsoft.com/office/powerpoint/2010/main" val="820171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656C-EB16-4AE2-ADD0-F143B3292AFE}"/>
              </a:ext>
            </a:extLst>
          </p:cNvPr>
          <p:cNvSpPr>
            <a:spLocks noGrp="1"/>
          </p:cNvSpPr>
          <p:nvPr>
            <p:ph type="title"/>
          </p:nvPr>
        </p:nvSpPr>
        <p:spPr>
          <a:xfrm>
            <a:off x="318051" y="1385542"/>
            <a:ext cx="11304105" cy="668545"/>
          </a:xfrm>
        </p:spPr>
        <p:txBody>
          <a:bodyPr>
            <a:normAutofit fontScale="90000"/>
          </a:bodyPr>
          <a:lstStyle/>
          <a:p>
            <a:r>
              <a:rPr lang="en-GB" sz="3200" dirty="0" err="1">
                <a:latin typeface="+mn-lt"/>
              </a:rPr>
              <a:t>Spruch</a:t>
            </a:r>
            <a:r>
              <a:rPr lang="en-GB" sz="3200" dirty="0">
                <a:latin typeface="+mn-lt"/>
              </a:rPr>
              <a:t>: “</a:t>
            </a:r>
            <a:r>
              <a:rPr lang="en-GB" sz="3200" dirty="0" err="1">
                <a:latin typeface="+mn-lt"/>
              </a:rPr>
              <a:t>Mit</a:t>
            </a:r>
            <a:r>
              <a:rPr lang="en-GB" sz="3200" dirty="0">
                <a:latin typeface="+mn-lt"/>
              </a:rPr>
              <a:t> </a:t>
            </a:r>
            <a:r>
              <a:rPr lang="en-GB" sz="3200" dirty="0" err="1">
                <a:latin typeface="+mn-lt"/>
              </a:rPr>
              <a:t>jeder</a:t>
            </a:r>
            <a:r>
              <a:rPr lang="en-GB" sz="3200" dirty="0">
                <a:latin typeface="+mn-lt"/>
              </a:rPr>
              <a:t> </a:t>
            </a:r>
            <a:r>
              <a:rPr lang="en-GB" sz="3200" dirty="0" err="1">
                <a:latin typeface="+mn-lt"/>
              </a:rPr>
              <a:t>neuen</a:t>
            </a:r>
            <a:r>
              <a:rPr lang="en-GB" sz="3200" dirty="0">
                <a:latin typeface="+mn-lt"/>
              </a:rPr>
              <a:t> </a:t>
            </a:r>
            <a:r>
              <a:rPr lang="en-GB" sz="3200" dirty="0" err="1">
                <a:latin typeface="+mn-lt"/>
              </a:rPr>
              <a:t>Sprache</a:t>
            </a:r>
            <a:r>
              <a:rPr lang="en-GB" sz="3200" dirty="0">
                <a:latin typeface="+mn-lt"/>
              </a:rPr>
              <a:t> </a:t>
            </a:r>
            <a:r>
              <a:rPr lang="en-GB" sz="3200" dirty="0" err="1">
                <a:latin typeface="+mn-lt"/>
              </a:rPr>
              <a:t>erwirbt</a:t>
            </a:r>
            <a:r>
              <a:rPr lang="en-GB" sz="3200" dirty="0">
                <a:latin typeface="+mn-lt"/>
              </a:rPr>
              <a:t> man </a:t>
            </a:r>
            <a:r>
              <a:rPr lang="en-GB" sz="3200" dirty="0" err="1">
                <a:latin typeface="+mn-lt"/>
              </a:rPr>
              <a:t>auch</a:t>
            </a:r>
            <a:r>
              <a:rPr lang="en-GB" sz="3200" dirty="0">
                <a:latin typeface="+mn-lt"/>
              </a:rPr>
              <a:t> </a:t>
            </a:r>
            <a:r>
              <a:rPr lang="en-GB" sz="3200" dirty="0" err="1">
                <a:latin typeface="+mn-lt"/>
              </a:rPr>
              <a:t>eine</a:t>
            </a:r>
            <a:r>
              <a:rPr lang="en-GB" sz="3200" dirty="0">
                <a:latin typeface="+mn-lt"/>
              </a:rPr>
              <a:t> </a:t>
            </a:r>
            <a:r>
              <a:rPr lang="en-GB" sz="3200" dirty="0" err="1">
                <a:latin typeface="+mn-lt"/>
              </a:rPr>
              <a:t>neue</a:t>
            </a:r>
            <a:r>
              <a:rPr lang="en-GB" sz="3200" dirty="0">
                <a:latin typeface="+mn-lt"/>
              </a:rPr>
              <a:t> </a:t>
            </a:r>
            <a:r>
              <a:rPr lang="en-GB" sz="3200" dirty="0" err="1">
                <a:latin typeface="+mn-lt"/>
              </a:rPr>
              <a:t>Seele</a:t>
            </a:r>
            <a:r>
              <a:rPr lang="en-GB" sz="3200" dirty="0">
                <a:latin typeface="+mn-lt"/>
              </a:rPr>
              <a:t>.”</a:t>
            </a:r>
            <a:br>
              <a:rPr lang="en-GB" sz="3200" dirty="0">
                <a:latin typeface="+mn-lt"/>
              </a:rPr>
            </a:br>
            <a:r>
              <a:rPr lang="en-GB" sz="3200" i="1" dirty="0">
                <a:latin typeface="+mn-lt"/>
              </a:rPr>
              <a:t>Proverb: “With every new language you also acquire a new soul.”</a:t>
            </a:r>
            <a:br>
              <a:rPr lang="en-GB" sz="3200" i="1" dirty="0">
                <a:latin typeface="+mn-lt"/>
              </a:rPr>
            </a:br>
            <a:r>
              <a:rPr lang="en-GB" sz="3200" dirty="0"/>
              <a:t>-&gt; People in different cultures see the world differently!</a:t>
            </a:r>
            <a:br>
              <a:rPr lang="en-GB" sz="3200" i="1" dirty="0">
                <a:latin typeface="+mn-lt"/>
              </a:rPr>
            </a:br>
            <a:br>
              <a:rPr lang="en-GB" sz="3200" i="1" dirty="0">
                <a:latin typeface="+mn-lt"/>
              </a:rPr>
            </a:br>
            <a:r>
              <a:rPr lang="en-GB" sz="3200" b="1" i="1" dirty="0">
                <a:latin typeface="+mn-lt"/>
              </a:rPr>
              <a:t>Was </a:t>
            </a:r>
            <a:r>
              <a:rPr lang="en-GB" sz="3200" b="1" i="1" dirty="0" err="1">
                <a:latin typeface="+mn-lt"/>
              </a:rPr>
              <a:t>bedeuten</a:t>
            </a:r>
            <a:r>
              <a:rPr lang="en-GB" sz="3200" b="1" i="1" dirty="0">
                <a:latin typeface="+mn-lt"/>
              </a:rPr>
              <a:t> </a:t>
            </a:r>
            <a:r>
              <a:rPr lang="en-GB" sz="3200" b="1" i="1" dirty="0" err="1">
                <a:latin typeface="+mn-lt"/>
              </a:rPr>
              <a:t>diese</a:t>
            </a:r>
            <a:r>
              <a:rPr lang="en-GB" sz="3200" b="1" i="1" dirty="0">
                <a:latin typeface="+mn-lt"/>
              </a:rPr>
              <a:t> </a:t>
            </a:r>
            <a:r>
              <a:rPr lang="en-GB" sz="3200" b="1" i="1" dirty="0" err="1">
                <a:latin typeface="+mn-lt"/>
              </a:rPr>
              <a:t>W</a:t>
            </a:r>
            <a:r>
              <a:rPr lang="en-GB" sz="3200" b="1" dirty="0" err="1">
                <a:latin typeface="+mn-lt"/>
              </a:rPr>
              <a:t>örter</a:t>
            </a:r>
            <a:r>
              <a:rPr lang="en-GB" sz="3200" b="1" dirty="0">
                <a:latin typeface="+mn-lt"/>
              </a:rPr>
              <a:t> auf </a:t>
            </a:r>
            <a:r>
              <a:rPr lang="en-GB" sz="3200" b="1" dirty="0" err="1">
                <a:latin typeface="+mn-lt"/>
              </a:rPr>
              <a:t>englisch</a:t>
            </a:r>
            <a:r>
              <a:rPr lang="en-GB" sz="3200" b="1" dirty="0">
                <a:latin typeface="+mn-lt"/>
              </a:rPr>
              <a:t>?</a:t>
            </a:r>
            <a:br>
              <a:rPr lang="en-GB" sz="3200" i="1" dirty="0"/>
            </a:br>
            <a:br>
              <a:rPr lang="en-GB" sz="3200" b="1" dirty="0"/>
            </a:br>
            <a:r>
              <a:rPr lang="en-GB" sz="3200" b="1" dirty="0"/>
              <a:t> </a:t>
            </a:r>
            <a:endParaRPr lang="" sz="3200" b="1" dirty="0"/>
          </a:p>
        </p:txBody>
      </p:sp>
      <p:sp>
        <p:nvSpPr>
          <p:cNvPr id="5" name="Slide Number Placeholder 4">
            <a:extLst>
              <a:ext uri="{FF2B5EF4-FFF2-40B4-BE49-F238E27FC236}">
                <a16:creationId xmlns:a16="http://schemas.microsoft.com/office/drawing/2014/main" id="{EC3125D3-B087-456C-A8F8-735CBA3C61CD}"/>
              </a:ext>
            </a:extLst>
          </p:cNvPr>
          <p:cNvSpPr>
            <a:spLocks noGrp="1"/>
          </p:cNvSpPr>
          <p:nvPr>
            <p:ph type="sldNum" sz="quarter" idx="12"/>
          </p:nvPr>
        </p:nvSpPr>
        <p:spPr/>
        <p:txBody>
          <a:bodyPr/>
          <a:lstStyle/>
          <a:p>
            <a:fld id="{38059A5A-4A28-4641-9856-838DAA7E7EC8}" type="slidenum">
              <a:rPr lang="" smtClean="0"/>
              <a:t>25</a:t>
            </a:fld>
            <a:endParaRPr lang=""/>
          </a:p>
        </p:txBody>
      </p:sp>
      <p:graphicFrame>
        <p:nvGraphicFramePr>
          <p:cNvPr id="6" name="Table 5">
            <a:extLst>
              <a:ext uri="{FF2B5EF4-FFF2-40B4-BE49-F238E27FC236}">
                <a16:creationId xmlns:a16="http://schemas.microsoft.com/office/drawing/2014/main" id="{B1F9C081-33DC-425C-A58A-29ABACCA9B68}"/>
              </a:ext>
            </a:extLst>
          </p:cNvPr>
          <p:cNvGraphicFramePr>
            <a:graphicFrameLocks noGrp="1"/>
          </p:cNvGraphicFramePr>
          <p:nvPr>
            <p:extLst>
              <p:ext uri="{D42A27DB-BD31-4B8C-83A1-F6EECF244321}">
                <p14:modId xmlns:p14="http://schemas.microsoft.com/office/powerpoint/2010/main" val="3274704801"/>
              </p:ext>
            </p:extLst>
          </p:nvPr>
        </p:nvGraphicFramePr>
        <p:xfrm>
          <a:off x="318051" y="2451652"/>
          <a:ext cx="11608906" cy="3763620"/>
        </p:xfrm>
        <a:graphic>
          <a:graphicData uri="http://schemas.openxmlformats.org/drawingml/2006/table">
            <a:tbl>
              <a:tblPr firstRow="1" bandRow="1">
                <a:tableStyleId>{E8B1032C-EA38-4F05-BA0D-38AFFFC7BED3}</a:tableStyleId>
              </a:tblPr>
              <a:tblGrid>
                <a:gridCol w="5804453">
                  <a:extLst>
                    <a:ext uri="{9D8B030D-6E8A-4147-A177-3AD203B41FA5}">
                      <a16:colId xmlns:a16="http://schemas.microsoft.com/office/drawing/2014/main" val="1517413030"/>
                    </a:ext>
                  </a:extLst>
                </a:gridCol>
                <a:gridCol w="5804453">
                  <a:extLst>
                    <a:ext uri="{9D8B030D-6E8A-4147-A177-3AD203B41FA5}">
                      <a16:colId xmlns:a16="http://schemas.microsoft.com/office/drawing/2014/main" val="2446271448"/>
                    </a:ext>
                  </a:extLst>
                </a:gridCol>
              </a:tblGrid>
              <a:tr h="752724">
                <a:tc>
                  <a:txBody>
                    <a:bodyPr/>
                    <a:lstStyle/>
                    <a:p>
                      <a:r>
                        <a:rPr lang="en-GB" sz="2000" b="1" dirty="0" err="1"/>
                        <a:t>Zungenbrecher</a:t>
                      </a:r>
                      <a:endParaRPr lang="en-GB" sz="2000" b="1" dirty="0"/>
                    </a:p>
                    <a:p>
                      <a:r>
                        <a:rPr lang="en-GB" sz="2000" b="1" dirty="0"/>
                        <a:t>(tongue-breaker)</a:t>
                      </a:r>
                    </a:p>
                  </a:txBody>
                  <a:tcPr/>
                </a:tc>
                <a:tc>
                  <a:txBody>
                    <a:bodyPr/>
                    <a:lstStyle/>
                    <a:p>
                      <a:r>
                        <a:rPr lang="en-GB" b="0" dirty="0"/>
                        <a:t>auf </a:t>
                      </a:r>
                      <a:r>
                        <a:rPr lang="en-GB" b="0" dirty="0" err="1"/>
                        <a:t>englisch</a:t>
                      </a:r>
                      <a:r>
                        <a:rPr lang="en-GB" b="0" dirty="0"/>
                        <a:t>?</a:t>
                      </a:r>
                    </a:p>
                  </a:txBody>
                  <a:tcPr/>
                </a:tc>
                <a:extLst>
                  <a:ext uri="{0D108BD9-81ED-4DB2-BD59-A6C34878D82A}">
                    <a16:rowId xmlns:a16="http://schemas.microsoft.com/office/drawing/2014/main" val="403776263"/>
                  </a:ext>
                </a:extLst>
              </a:tr>
              <a:tr h="752724">
                <a:tc>
                  <a:txBody>
                    <a:bodyPr/>
                    <a:lstStyle/>
                    <a:p>
                      <a:r>
                        <a:rPr lang="en-GB" sz="2000" b="1" dirty="0" err="1"/>
                        <a:t>Handschuh</a:t>
                      </a:r>
                      <a:endParaRPr lang="en-GB" sz="2000" b="1" dirty="0"/>
                    </a:p>
                    <a:p>
                      <a:r>
                        <a:rPr lang="en-GB" sz="2000" b="1" dirty="0"/>
                        <a:t>(hand-shoe)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auf </a:t>
                      </a:r>
                      <a:r>
                        <a:rPr lang="en-GB" b="0" dirty="0" err="1"/>
                        <a:t>englisch</a:t>
                      </a:r>
                      <a:r>
                        <a:rPr lang="en-GB" b="0" dirty="0"/>
                        <a:t>?</a:t>
                      </a:r>
                    </a:p>
                    <a:p>
                      <a:endParaRPr lang="en-GB" b="0" dirty="0"/>
                    </a:p>
                  </a:txBody>
                  <a:tcPr/>
                </a:tc>
                <a:extLst>
                  <a:ext uri="{0D108BD9-81ED-4DB2-BD59-A6C34878D82A}">
                    <a16:rowId xmlns:a16="http://schemas.microsoft.com/office/drawing/2014/main" val="3305000342"/>
                  </a:ext>
                </a:extLst>
              </a:tr>
              <a:tr h="752724">
                <a:tc>
                  <a:txBody>
                    <a:bodyPr/>
                    <a:lstStyle/>
                    <a:p>
                      <a:r>
                        <a:rPr lang="en-GB" sz="2000" b="1" dirty="0" err="1"/>
                        <a:t>Nacktschnecke</a:t>
                      </a:r>
                      <a:endParaRPr lang="en-GB" sz="2000" b="1" dirty="0"/>
                    </a:p>
                    <a:p>
                      <a:r>
                        <a:rPr lang="en-GB" sz="2000" b="1" dirty="0"/>
                        <a:t>(naked-snail)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auf </a:t>
                      </a:r>
                      <a:r>
                        <a:rPr lang="en-GB" b="0" dirty="0" err="1"/>
                        <a:t>englisch</a:t>
                      </a:r>
                      <a:r>
                        <a:rPr lang="en-GB" b="0" dirty="0"/>
                        <a:t>?</a:t>
                      </a:r>
                    </a:p>
                    <a:p>
                      <a:endParaRPr lang="en-GB" b="0" dirty="0"/>
                    </a:p>
                  </a:txBody>
                  <a:tcPr/>
                </a:tc>
                <a:extLst>
                  <a:ext uri="{0D108BD9-81ED-4DB2-BD59-A6C34878D82A}">
                    <a16:rowId xmlns:a16="http://schemas.microsoft.com/office/drawing/2014/main" val="1688525417"/>
                  </a:ext>
                </a:extLst>
              </a:tr>
              <a:tr h="752724">
                <a:tc>
                  <a:txBody>
                    <a:bodyPr/>
                    <a:lstStyle/>
                    <a:p>
                      <a:r>
                        <a:rPr lang="en-GB" sz="2000" b="1" dirty="0" err="1"/>
                        <a:t>Glühbirne</a:t>
                      </a:r>
                      <a:endParaRPr lang="en-GB" sz="2000" b="1" dirty="0"/>
                    </a:p>
                    <a:p>
                      <a:r>
                        <a:rPr lang="en-GB" sz="2000" b="1" dirty="0"/>
                        <a:t>(glow-pear)</a:t>
                      </a:r>
                      <a:endParaRPr lang="en-GB"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auf </a:t>
                      </a:r>
                      <a:r>
                        <a:rPr lang="en-GB" b="0" dirty="0" err="1"/>
                        <a:t>englisch</a:t>
                      </a:r>
                      <a:r>
                        <a:rPr lang="en-GB" b="0" dirty="0"/>
                        <a:t>?</a:t>
                      </a:r>
                    </a:p>
                    <a:p>
                      <a:endParaRPr lang="en-GB" b="0" dirty="0"/>
                    </a:p>
                  </a:txBody>
                  <a:tcPr/>
                </a:tc>
                <a:extLst>
                  <a:ext uri="{0D108BD9-81ED-4DB2-BD59-A6C34878D82A}">
                    <a16:rowId xmlns:a16="http://schemas.microsoft.com/office/drawing/2014/main" val="1166313961"/>
                  </a:ext>
                </a:extLst>
              </a:tr>
              <a:tr h="752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i="0" kern="1200" dirty="0" err="1">
                          <a:solidFill>
                            <a:schemeClr val="tx1"/>
                          </a:solidFill>
                          <a:effectLst/>
                          <a:latin typeface="+mn-lt"/>
                          <a:ea typeface="+mn-ea"/>
                          <a:cs typeface="+mn-cs"/>
                        </a:rPr>
                        <a:t>Schildkröte</a:t>
                      </a:r>
                      <a:endParaRPr lang="en-GB" sz="2000" b="1" i="0" kern="1200" dirty="0">
                        <a:solidFill>
                          <a:schemeClr val="tx1"/>
                        </a:solidFill>
                        <a:effectLst/>
                        <a:latin typeface="+mn-lt"/>
                        <a:ea typeface="+mn-ea"/>
                        <a:cs typeface="+mn-cs"/>
                      </a:endParaRPr>
                    </a:p>
                    <a:p>
                      <a:r>
                        <a:rPr lang="en-GB" sz="2000" b="1" dirty="0"/>
                        <a:t>(shield-toad)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auf </a:t>
                      </a:r>
                      <a:r>
                        <a:rPr lang="en-GB" b="0" dirty="0" err="1"/>
                        <a:t>englisch</a:t>
                      </a:r>
                      <a:r>
                        <a:rPr lang="en-GB" b="0" dirty="0"/>
                        <a:t>?</a:t>
                      </a:r>
                    </a:p>
                    <a:p>
                      <a:endParaRPr lang="en-GB" b="0" dirty="0"/>
                    </a:p>
                  </a:txBody>
                  <a:tcPr/>
                </a:tc>
                <a:extLst>
                  <a:ext uri="{0D108BD9-81ED-4DB2-BD59-A6C34878D82A}">
                    <a16:rowId xmlns:a16="http://schemas.microsoft.com/office/drawing/2014/main" val="326941571"/>
                  </a:ext>
                </a:extLst>
              </a:tr>
            </a:tbl>
          </a:graphicData>
        </a:graphic>
      </p:graphicFrame>
    </p:spTree>
    <p:extLst>
      <p:ext uri="{BB962C8B-B14F-4D97-AF65-F5344CB8AC3E}">
        <p14:creationId xmlns:p14="http://schemas.microsoft.com/office/powerpoint/2010/main" val="692360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656C-EB16-4AE2-ADD0-F143B3292AFE}"/>
              </a:ext>
            </a:extLst>
          </p:cNvPr>
          <p:cNvSpPr>
            <a:spLocks noGrp="1"/>
          </p:cNvSpPr>
          <p:nvPr>
            <p:ph type="title"/>
          </p:nvPr>
        </p:nvSpPr>
        <p:spPr>
          <a:xfrm>
            <a:off x="185530" y="1279525"/>
            <a:ext cx="11304105" cy="668545"/>
          </a:xfrm>
        </p:spPr>
        <p:txBody>
          <a:bodyPr>
            <a:normAutofit fontScale="90000"/>
          </a:bodyPr>
          <a:lstStyle/>
          <a:p>
            <a:r>
              <a:rPr lang="en-GB" sz="3200" dirty="0" err="1">
                <a:latin typeface="+mn-lt"/>
              </a:rPr>
              <a:t>Spruch</a:t>
            </a:r>
            <a:r>
              <a:rPr lang="en-GB" sz="3200" dirty="0">
                <a:latin typeface="+mn-lt"/>
              </a:rPr>
              <a:t>: “</a:t>
            </a:r>
            <a:r>
              <a:rPr lang="en-GB" sz="3200" dirty="0" err="1">
                <a:latin typeface="+mn-lt"/>
              </a:rPr>
              <a:t>Mit</a:t>
            </a:r>
            <a:r>
              <a:rPr lang="en-GB" sz="3200" dirty="0">
                <a:latin typeface="+mn-lt"/>
              </a:rPr>
              <a:t> </a:t>
            </a:r>
            <a:r>
              <a:rPr lang="en-GB" sz="3200" dirty="0" err="1">
                <a:latin typeface="+mn-lt"/>
              </a:rPr>
              <a:t>jeder</a:t>
            </a:r>
            <a:r>
              <a:rPr lang="en-GB" sz="3200" dirty="0">
                <a:latin typeface="+mn-lt"/>
              </a:rPr>
              <a:t> </a:t>
            </a:r>
            <a:r>
              <a:rPr lang="en-GB" sz="3200" dirty="0" err="1">
                <a:latin typeface="+mn-lt"/>
              </a:rPr>
              <a:t>neuen</a:t>
            </a:r>
            <a:r>
              <a:rPr lang="en-GB" sz="3200" dirty="0">
                <a:latin typeface="+mn-lt"/>
              </a:rPr>
              <a:t> </a:t>
            </a:r>
            <a:r>
              <a:rPr lang="en-GB" sz="3200" dirty="0" err="1">
                <a:latin typeface="+mn-lt"/>
              </a:rPr>
              <a:t>Sprache</a:t>
            </a:r>
            <a:r>
              <a:rPr lang="en-GB" sz="3200" dirty="0">
                <a:latin typeface="+mn-lt"/>
              </a:rPr>
              <a:t> </a:t>
            </a:r>
            <a:r>
              <a:rPr lang="en-GB" sz="3200" dirty="0" err="1">
                <a:latin typeface="+mn-lt"/>
              </a:rPr>
              <a:t>erwirbt</a:t>
            </a:r>
            <a:r>
              <a:rPr lang="en-GB" sz="3200" dirty="0">
                <a:latin typeface="+mn-lt"/>
              </a:rPr>
              <a:t> man </a:t>
            </a:r>
            <a:r>
              <a:rPr lang="en-GB" sz="3200" dirty="0" err="1">
                <a:latin typeface="+mn-lt"/>
              </a:rPr>
              <a:t>auch</a:t>
            </a:r>
            <a:r>
              <a:rPr lang="en-GB" sz="3200" dirty="0">
                <a:latin typeface="+mn-lt"/>
              </a:rPr>
              <a:t> </a:t>
            </a:r>
            <a:r>
              <a:rPr lang="en-GB" sz="3200" dirty="0" err="1">
                <a:latin typeface="+mn-lt"/>
              </a:rPr>
              <a:t>eine</a:t>
            </a:r>
            <a:r>
              <a:rPr lang="en-GB" sz="3200" dirty="0">
                <a:latin typeface="+mn-lt"/>
              </a:rPr>
              <a:t> </a:t>
            </a:r>
            <a:r>
              <a:rPr lang="en-GB" sz="3200" dirty="0" err="1">
                <a:latin typeface="+mn-lt"/>
              </a:rPr>
              <a:t>neue</a:t>
            </a:r>
            <a:r>
              <a:rPr lang="en-GB" sz="3200" dirty="0">
                <a:latin typeface="+mn-lt"/>
              </a:rPr>
              <a:t> </a:t>
            </a:r>
            <a:r>
              <a:rPr lang="en-GB" sz="3200" dirty="0" err="1">
                <a:latin typeface="+mn-lt"/>
              </a:rPr>
              <a:t>Seele</a:t>
            </a:r>
            <a:r>
              <a:rPr lang="en-GB" sz="3200" dirty="0">
                <a:latin typeface="+mn-lt"/>
              </a:rPr>
              <a:t>.”</a:t>
            </a:r>
            <a:br>
              <a:rPr lang="en-GB" sz="3200" dirty="0">
                <a:latin typeface="+mn-lt"/>
              </a:rPr>
            </a:br>
            <a:r>
              <a:rPr lang="en-GB" sz="3200" i="1" dirty="0">
                <a:latin typeface="+mn-lt"/>
              </a:rPr>
              <a:t>Proverb: “With every new language you also acquire a new soul.”</a:t>
            </a:r>
            <a:br>
              <a:rPr lang="en-GB" sz="3200" i="1" dirty="0">
                <a:latin typeface="+mn-lt"/>
              </a:rPr>
            </a:br>
            <a:br>
              <a:rPr lang="en-GB" sz="3200" i="1" dirty="0">
                <a:latin typeface="+mn-lt"/>
              </a:rPr>
            </a:br>
            <a:br>
              <a:rPr lang="en-GB" sz="3200" i="1" dirty="0">
                <a:latin typeface="+mn-lt"/>
              </a:rPr>
            </a:br>
            <a:r>
              <a:rPr lang="en-GB" sz="3200" b="1" i="1" dirty="0">
                <a:latin typeface="+mn-lt"/>
              </a:rPr>
              <a:t>Was </a:t>
            </a:r>
            <a:r>
              <a:rPr lang="en-GB" sz="3200" b="1" i="1" dirty="0" err="1">
                <a:latin typeface="+mn-lt"/>
              </a:rPr>
              <a:t>bedeuten</a:t>
            </a:r>
            <a:r>
              <a:rPr lang="en-GB" sz="3200" b="1" i="1" dirty="0">
                <a:latin typeface="+mn-lt"/>
              </a:rPr>
              <a:t> </a:t>
            </a:r>
            <a:r>
              <a:rPr lang="en-GB" sz="3200" b="1" i="1" dirty="0" err="1">
                <a:latin typeface="+mn-lt"/>
              </a:rPr>
              <a:t>diese</a:t>
            </a:r>
            <a:r>
              <a:rPr lang="en-GB" sz="3200" b="1" i="1" dirty="0">
                <a:latin typeface="+mn-lt"/>
              </a:rPr>
              <a:t> </a:t>
            </a:r>
            <a:r>
              <a:rPr lang="en-GB" sz="3200" b="1" i="1" dirty="0" err="1">
                <a:latin typeface="+mn-lt"/>
              </a:rPr>
              <a:t>W</a:t>
            </a:r>
            <a:r>
              <a:rPr lang="en-GB" sz="3200" b="1" dirty="0" err="1">
                <a:latin typeface="+mn-lt"/>
              </a:rPr>
              <a:t>örter</a:t>
            </a:r>
            <a:r>
              <a:rPr lang="en-GB" sz="3200" b="1" dirty="0">
                <a:latin typeface="+mn-lt"/>
              </a:rPr>
              <a:t>?</a:t>
            </a:r>
            <a:br>
              <a:rPr lang="en-GB" sz="3200" i="1" dirty="0"/>
            </a:br>
            <a:br>
              <a:rPr lang="en-GB" sz="3200" b="1" dirty="0"/>
            </a:br>
            <a:r>
              <a:rPr lang="en-GB" sz="3200" b="1" dirty="0"/>
              <a:t> </a:t>
            </a:r>
            <a:endParaRPr lang="" sz="3200" b="1" dirty="0"/>
          </a:p>
        </p:txBody>
      </p:sp>
      <p:sp>
        <p:nvSpPr>
          <p:cNvPr id="5" name="Slide Number Placeholder 4">
            <a:extLst>
              <a:ext uri="{FF2B5EF4-FFF2-40B4-BE49-F238E27FC236}">
                <a16:creationId xmlns:a16="http://schemas.microsoft.com/office/drawing/2014/main" id="{EC3125D3-B087-456C-A8F8-735CBA3C61CD}"/>
              </a:ext>
            </a:extLst>
          </p:cNvPr>
          <p:cNvSpPr>
            <a:spLocks noGrp="1"/>
          </p:cNvSpPr>
          <p:nvPr>
            <p:ph type="sldNum" sz="quarter" idx="12"/>
          </p:nvPr>
        </p:nvSpPr>
        <p:spPr/>
        <p:txBody>
          <a:bodyPr/>
          <a:lstStyle/>
          <a:p>
            <a:fld id="{38059A5A-4A28-4641-9856-838DAA7E7EC8}" type="slidenum">
              <a:rPr lang="" smtClean="0"/>
              <a:t>26</a:t>
            </a:fld>
            <a:endParaRPr lang=""/>
          </a:p>
        </p:txBody>
      </p:sp>
      <p:graphicFrame>
        <p:nvGraphicFramePr>
          <p:cNvPr id="6" name="Table 5">
            <a:extLst>
              <a:ext uri="{FF2B5EF4-FFF2-40B4-BE49-F238E27FC236}">
                <a16:creationId xmlns:a16="http://schemas.microsoft.com/office/drawing/2014/main" id="{B1F9C081-33DC-425C-A58A-29ABACCA9B68}"/>
              </a:ext>
            </a:extLst>
          </p:cNvPr>
          <p:cNvGraphicFramePr>
            <a:graphicFrameLocks noGrp="1"/>
          </p:cNvGraphicFramePr>
          <p:nvPr>
            <p:extLst>
              <p:ext uri="{D42A27DB-BD31-4B8C-83A1-F6EECF244321}">
                <p14:modId xmlns:p14="http://schemas.microsoft.com/office/powerpoint/2010/main" val="6194473"/>
              </p:ext>
            </p:extLst>
          </p:nvPr>
        </p:nvGraphicFramePr>
        <p:xfrm>
          <a:off x="318051" y="2451652"/>
          <a:ext cx="11608906" cy="3763620"/>
        </p:xfrm>
        <a:graphic>
          <a:graphicData uri="http://schemas.openxmlformats.org/drawingml/2006/table">
            <a:tbl>
              <a:tblPr firstRow="1" bandRow="1">
                <a:tableStyleId>{E8B1032C-EA38-4F05-BA0D-38AFFFC7BED3}</a:tableStyleId>
              </a:tblPr>
              <a:tblGrid>
                <a:gridCol w="5804453">
                  <a:extLst>
                    <a:ext uri="{9D8B030D-6E8A-4147-A177-3AD203B41FA5}">
                      <a16:colId xmlns:a16="http://schemas.microsoft.com/office/drawing/2014/main" val="1517413030"/>
                    </a:ext>
                  </a:extLst>
                </a:gridCol>
                <a:gridCol w="5804453">
                  <a:extLst>
                    <a:ext uri="{9D8B030D-6E8A-4147-A177-3AD203B41FA5}">
                      <a16:colId xmlns:a16="http://schemas.microsoft.com/office/drawing/2014/main" val="2446271448"/>
                    </a:ext>
                  </a:extLst>
                </a:gridCol>
              </a:tblGrid>
              <a:tr h="752724">
                <a:tc>
                  <a:txBody>
                    <a:bodyPr/>
                    <a:lstStyle/>
                    <a:p>
                      <a:r>
                        <a:rPr lang="en-GB" sz="2000" b="1" dirty="0" err="1"/>
                        <a:t>Zungenbrecher</a:t>
                      </a:r>
                      <a:endParaRPr lang="en-GB" sz="2000" b="1" dirty="0"/>
                    </a:p>
                    <a:p>
                      <a:r>
                        <a:rPr lang="en-GB" sz="2000" b="1" dirty="0"/>
                        <a:t>(tongue-breaker)</a:t>
                      </a:r>
                    </a:p>
                  </a:txBody>
                  <a:tcPr/>
                </a:tc>
                <a:tc>
                  <a:txBody>
                    <a:bodyPr/>
                    <a:lstStyle/>
                    <a:p>
                      <a:r>
                        <a:rPr lang="en-GB" sz="2000" b="1" dirty="0"/>
                        <a:t>Tongue twister</a:t>
                      </a:r>
                    </a:p>
                  </a:txBody>
                  <a:tcPr/>
                </a:tc>
                <a:extLst>
                  <a:ext uri="{0D108BD9-81ED-4DB2-BD59-A6C34878D82A}">
                    <a16:rowId xmlns:a16="http://schemas.microsoft.com/office/drawing/2014/main" val="403776263"/>
                  </a:ext>
                </a:extLst>
              </a:tr>
              <a:tr h="752724">
                <a:tc>
                  <a:txBody>
                    <a:bodyPr/>
                    <a:lstStyle/>
                    <a:p>
                      <a:r>
                        <a:rPr lang="en-GB" sz="2000" b="1" dirty="0" err="1"/>
                        <a:t>Handschuh</a:t>
                      </a:r>
                      <a:endParaRPr lang="en-GB" sz="2000" b="1" dirty="0"/>
                    </a:p>
                    <a:p>
                      <a:r>
                        <a:rPr lang="en-GB" sz="2000" b="1" dirty="0"/>
                        <a:t>(hand-shoe)</a:t>
                      </a:r>
                    </a:p>
                  </a:txBody>
                  <a:tcPr/>
                </a:tc>
                <a:tc>
                  <a:txBody>
                    <a:bodyPr/>
                    <a:lstStyle/>
                    <a:p>
                      <a:r>
                        <a:rPr lang="en-GB" sz="2000" b="1" dirty="0"/>
                        <a:t>Glove</a:t>
                      </a:r>
                    </a:p>
                  </a:txBody>
                  <a:tcPr/>
                </a:tc>
                <a:extLst>
                  <a:ext uri="{0D108BD9-81ED-4DB2-BD59-A6C34878D82A}">
                    <a16:rowId xmlns:a16="http://schemas.microsoft.com/office/drawing/2014/main" val="3305000342"/>
                  </a:ext>
                </a:extLst>
              </a:tr>
              <a:tr h="752724">
                <a:tc>
                  <a:txBody>
                    <a:bodyPr/>
                    <a:lstStyle/>
                    <a:p>
                      <a:r>
                        <a:rPr lang="en-GB" sz="2000" b="1" dirty="0" err="1"/>
                        <a:t>Nacktschnecke</a:t>
                      </a:r>
                      <a:endParaRPr lang="en-GB" sz="2000" b="1" dirty="0"/>
                    </a:p>
                    <a:p>
                      <a:r>
                        <a:rPr lang="en-GB" sz="2000" b="1" dirty="0"/>
                        <a:t>(naked-snail)</a:t>
                      </a:r>
                    </a:p>
                  </a:txBody>
                  <a:tcPr/>
                </a:tc>
                <a:tc>
                  <a:txBody>
                    <a:bodyPr/>
                    <a:lstStyle/>
                    <a:p>
                      <a:r>
                        <a:rPr lang="en-GB" sz="2000" b="1" dirty="0"/>
                        <a:t>Slug</a:t>
                      </a:r>
                    </a:p>
                  </a:txBody>
                  <a:tcPr/>
                </a:tc>
                <a:extLst>
                  <a:ext uri="{0D108BD9-81ED-4DB2-BD59-A6C34878D82A}">
                    <a16:rowId xmlns:a16="http://schemas.microsoft.com/office/drawing/2014/main" val="1688525417"/>
                  </a:ext>
                </a:extLst>
              </a:tr>
              <a:tr h="752724">
                <a:tc>
                  <a:txBody>
                    <a:bodyPr/>
                    <a:lstStyle/>
                    <a:p>
                      <a:r>
                        <a:rPr lang="en-GB" sz="2000" b="1" dirty="0" err="1"/>
                        <a:t>Glühbirne</a:t>
                      </a:r>
                      <a:endParaRPr lang="en-GB" sz="2000" b="1" dirty="0"/>
                    </a:p>
                    <a:p>
                      <a:r>
                        <a:rPr lang="en-GB" sz="2000" b="1" dirty="0"/>
                        <a:t>(glow-pear)</a:t>
                      </a:r>
                      <a:endParaRPr lang="en-GB" sz="2000" dirty="0"/>
                    </a:p>
                  </a:txBody>
                  <a:tcPr/>
                </a:tc>
                <a:tc>
                  <a:txBody>
                    <a:bodyPr/>
                    <a:lstStyle/>
                    <a:p>
                      <a:r>
                        <a:rPr lang="en-GB" sz="2000" b="1" dirty="0"/>
                        <a:t>Lightbulb</a:t>
                      </a:r>
                    </a:p>
                  </a:txBody>
                  <a:tcPr/>
                </a:tc>
                <a:extLst>
                  <a:ext uri="{0D108BD9-81ED-4DB2-BD59-A6C34878D82A}">
                    <a16:rowId xmlns:a16="http://schemas.microsoft.com/office/drawing/2014/main" val="1166313961"/>
                  </a:ext>
                </a:extLst>
              </a:tr>
              <a:tr h="752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i="0" kern="1200" dirty="0" err="1">
                          <a:solidFill>
                            <a:schemeClr val="tx1"/>
                          </a:solidFill>
                          <a:effectLst/>
                          <a:latin typeface="+mn-lt"/>
                          <a:ea typeface="+mn-ea"/>
                          <a:cs typeface="+mn-cs"/>
                        </a:rPr>
                        <a:t>Schildkröte</a:t>
                      </a:r>
                      <a:endParaRPr lang="en-GB" sz="2000" b="1" i="0" kern="1200" dirty="0">
                        <a:solidFill>
                          <a:schemeClr val="tx1"/>
                        </a:solidFill>
                        <a:effectLst/>
                        <a:latin typeface="+mn-lt"/>
                        <a:ea typeface="+mn-ea"/>
                        <a:cs typeface="+mn-cs"/>
                      </a:endParaRPr>
                    </a:p>
                    <a:p>
                      <a:r>
                        <a:rPr lang="en-GB" sz="2000" b="1" dirty="0"/>
                        <a:t>(shield-toad)</a:t>
                      </a:r>
                    </a:p>
                  </a:txBody>
                  <a:tcPr/>
                </a:tc>
                <a:tc>
                  <a:txBody>
                    <a:bodyPr/>
                    <a:lstStyle/>
                    <a:p>
                      <a:r>
                        <a:rPr lang="en-GB" sz="2000" b="1" dirty="0"/>
                        <a:t>Tortoise</a:t>
                      </a:r>
                    </a:p>
                  </a:txBody>
                  <a:tcPr/>
                </a:tc>
                <a:extLst>
                  <a:ext uri="{0D108BD9-81ED-4DB2-BD59-A6C34878D82A}">
                    <a16:rowId xmlns:a16="http://schemas.microsoft.com/office/drawing/2014/main" val="326941571"/>
                  </a:ext>
                </a:extLst>
              </a:tr>
            </a:tbl>
          </a:graphicData>
        </a:graphic>
      </p:graphicFrame>
    </p:spTree>
    <p:extLst>
      <p:ext uri="{BB962C8B-B14F-4D97-AF65-F5344CB8AC3E}">
        <p14:creationId xmlns:p14="http://schemas.microsoft.com/office/powerpoint/2010/main" val="773175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35F894-0B05-4535-9B23-D2BE8AB86139}"/>
              </a:ext>
            </a:extLst>
          </p:cNvPr>
          <p:cNvSpPr/>
          <p:nvPr/>
        </p:nvSpPr>
        <p:spPr>
          <a:xfrm>
            <a:off x="6257365" y="2050954"/>
            <a:ext cx="5894295" cy="1323439"/>
          </a:xfrm>
          <a:prstGeom prst="rect">
            <a:avLst/>
          </a:prstGeom>
          <a:ln>
            <a:solidFill>
              <a:schemeClr val="tx1"/>
            </a:solidFill>
          </a:ln>
        </p:spPr>
        <p:txBody>
          <a:bodyPr wrap="square">
            <a:spAutoFit/>
          </a:bodyPr>
          <a:lstStyle/>
          <a:p>
            <a:r>
              <a:rPr lang="en-GB" sz="2000" b="1" dirty="0"/>
              <a:t>And </a:t>
            </a:r>
            <a:r>
              <a:rPr lang="en-GB" sz="2000" b="1" dirty="0">
                <a:solidFill>
                  <a:srgbClr val="FF0000"/>
                </a:solidFill>
              </a:rPr>
              <a:t>he</a:t>
            </a:r>
            <a:r>
              <a:rPr lang="en-GB" sz="2000" b="1" dirty="0"/>
              <a:t> spoke</a:t>
            </a:r>
            <a:br>
              <a:rPr lang="en-GB" sz="2000" b="1" dirty="0"/>
            </a:br>
            <a:r>
              <a:rPr lang="en-GB" sz="2000" b="1" dirty="0"/>
              <a:t>The question is in the way of the question</a:t>
            </a:r>
          </a:p>
          <a:p>
            <a:r>
              <a:rPr lang="en-GB" sz="2000" b="1" dirty="0"/>
              <a:t>The answer is also in the way of the answer</a:t>
            </a:r>
          </a:p>
          <a:p>
            <a:r>
              <a:rPr lang="en-GB" sz="2000" b="1" dirty="0"/>
              <a:t>As you are walking on a tightrope</a:t>
            </a:r>
            <a:endParaRPr lang="" sz="2000" b="1" dirty="0"/>
          </a:p>
        </p:txBody>
      </p:sp>
      <p:sp>
        <p:nvSpPr>
          <p:cNvPr id="7" name="Rectangle 6">
            <a:extLst>
              <a:ext uri="{FF2B5EF4-FFF2-40B4-BE49-F238E27FC236}">
                <a16:creationId xmlns:a16="http://schemas.microsoft.com/office/drawing/2014/main" id="{6C20DED2-6547-4F4E-9A7A-9E1DCDDB9B6F}"/>
              </a:ext>
            </a:extLst>
          </p:cNvPr>
          <p:cNvSpPr/>
          <p:nvPr/>
        </p:nvSpPr>
        <p:spPr>
          <a:xfrm>
            <a:off x="6197145" y="3724495"/>
            <a:ext cx="5822578" cy="1323439"/>
          </a:xfrm>
          <a:prstGeom prst="rect">
            <a:avLst/>
          </a:prstGeom>
          <a:ln>
            <a:solidFill>
              <a:schemeClr val="tx1"/>
            </a:solidFill>
          </a:ln>
        </p:spPr>
        <p:txBody>
          <a:bodyPr wrap="square">
            <a:spAutoFit/>
          </a:bodyPr>
          <a:lstStyle/>
          <a:p>
            <a:r>
              <a:rPr lang="en-GB" sz="2000" b="1" dirty="0"/>
              <a:t>And </a:t>
            </a:r>
            <a:r>
              <a:rPr lang="en-GB" sz="2000" b="1" dirty="0">
                <a:solidFill>
                  <a:srgbClr val="FF0000"/>
                </a:solidFill>
              </a:rPr>
              <a:t>he</a:t>
            </a:r>
            <a:r>
              <a:rPr lang="en-GB" sz="2000" b="1" dirty="0"/>
              <a:t> spoke</a:t>
            </a:r>
          </a:p>
          <a:p>
            <a:r>
              <a:rPr lang="en-GB" sz="2000" b="1" dirty="0"/>
              <a:t>Neither the East is East</a:t>
            </a:r>
          </a:p>
          <a:p>
            <a:r>
              <a:rPr lang="en-GB" sz="2000" b="1" dirty="0"/>
              <a:t>Nor the West is West inside you</a:t>
            </a:r>
          </a:p>
          <a:p>
            <a:r>
              <a:rPr lang="en-GB" sz="2000" b="1" dirty="0"/>
              <a:t>As you are walking on a tightrope</a:t>
            </a:r>
            <a:endParaRPr lang="" sz="2000" b="1" dirty="0"/>
          </a:p>
        </p:txBody>
      </p:sp>
      <p:sp>
        <p:nvSpPr>
          <p:cNvPr id="8" name="Rectangle 7">
            <a:extLst>
              <a:ext uri="{FF2B5EF4-FFF2-40B4-BE49-F238E27FC236}">
                <a16:creationId xmlns:a16="http://schemas.microsoft.com/office/drawing/2014/main" id="{CACEC50C-C35D-45E2-BC5E-4D73F7F5ABC5}"/>
              </a:ext>
            </a:extLst>
          </p:cNvPr>
          <p:cNvSpPr/>
          <p:nvPr/>
        </p:nvSpPr>
        <p:spPr>
          <a:xfrm>
            <a:off x="6274739" y="541940"/>
            <a:ext cx="5744984" cy="1323439"/>
          </a:xfrm>
          <a:prstGeom prst="rect">
            <a:avLst/>
          </a:prstGeom>
          <a:ln>
            <a:solidFill>
              <a:schemeClr val="tx1"/>
            </a:solidFill>
          </a:ln>
        </p:spPr>
        <p:txBody>
          <a:bodyPr wrap="square">
            <a:spAutoFit/>
          </a:bodyPr>
          <a:lstStyle/>
          <a:p>
            <a:r>
              <a:rPr lang="en-GB" sz="2000" b="1" dirty="0"/>
              <a:t>And </a:t>
            </a:r>
            <a:r>
              <a:rPr lang="en-GB" sz="2000" b="1" dirty="0">
                <a:solidFill>
                  <a:srgbClr val="FF0000"/>
                </a:solidFill>
              </a:rPr>
              <a:t>so Abdulla </a:t>
            </a:r>
            <a:r>
              <a:rPr lang="en-GB" sz="2000" b="1" dirty="0"/>
              <a:t>spoke to me</a:t>
            </a:r>
          </a:p>
          <a:p>
            <a:r>
              <a:rPr lang="en-GB" sz="2000" b="1" dirty="0"/>
              <a:t>Foreignness is to you right</a:t>
            </a:r>
          </a:p>
          <a:p>
            <a:r>
              <a:rPr lang="en-GB" sz="2000" b="1" dirty="0"/>
              <a:t>And to your left is foreignness</a:t>
            </a:r>
          </a:p>
          <a:p>
            <a:r>
              <a:rPr lang="en-GB" sz="2000" b="1" dirty="0"/>
              <a:t>As you are walking on a tightrope</a:t>
            </a:r>
            <a:endParaRPr lang="" sz="2000" b="1" dirty="0"/>
          </a:p>
        </p:txBody>
      </p:sp>
      <p:sp>
        <p:nvSpPr>
          <p:cNvPr id="12" name="TextBox 11">
            <a:extLst>
              <a:ext uri="{FF2B5EF4-FFF2-40B4-BE49-F238E27FC236}">
                <a16:creationId xmlns:a16="http://schemas.microsoft.com/office/drawing/2014/main" id="{A8F1D0AE-4B32-43A1-AE1C-F52109160138}"/>
              </a:ext>
            </a:extLst>
          </p:cNvPr>
          <p:cNvSpPr txBox="1"/>
          <p:nvPr/>
        </p:nvSpPr>
        <p:spPr>
          <a:xfrm>
            <a:off x="5830957" y="94636"/>
            <a:ext cx="6634466" cy="400110"/>
          </a:xfrm>
          <a:prstGeom prst="rect">
            <a:avLst/>
          </a:prstGeom>
          <a:noFill/>
        </p:spPr>
        <p:txBody>
          <a:bodyPr wrap="square" rtlCol="0">
            <a:spAutoFit/>
          </a:bodyPr>
          <a:lstStyle/>
          <a:p>
            <a:r>
              <a:rPr lang="en-GB" sz="2000" b="1" dirty="0"/>
              <a:t>Walking on a tightrope</a:t>
            </a:r>
            <a:endParaRPr lang="" sz="2000" b="1" dirty="0"/>
          </a:p>
        </p:txBody>
      </p:sp>
      <p:sp>
        <p:nvSpPr>
          <p:cNvPr id="13" name="Slide Number Placeholder 12">
            <a:extLst>
              <a:ext uri="{FF2B5EF4-FFF2-40B4-BE49-F238E27FC236}">
                <a16:creationId xmlns:a16="http://schemas.microsoft.com/office/drawing/2014/main" id="{372969C0-0A68-43C7-9080-4EB25203DF8E}"/>
              </a:ext>
            </a:extLst>
          </p:cNvPr>
          <p:cNvSpPr>
            <a:spLocks noGrp="1"/>
          </p:cNvSpPr>
          <p:nvPr>
            <p:ph type="sldNum" sz="quarter" idx="12"/>
          </p:nvPr>
        </p:nvSpPr>
        <p:spPr/>
        <p:txBody>
          <a:bodyPr/>
          <a:lstStyle/>
          <a:p>
            <a:fld id="{38059A5A-4A28-4641-9856-838DAA7E7EC8}" type="slidenum">
              <a:rPr lang="" smtClean="0"/>
              <a:t>27</a:t>
            </a:fld>
            <a:endParaRPr lang=""/>
          </a:p>
        </p:txBody>
      </p:sp>
      <p:sp>
        <p:nvSpPr>
          <p:cNvPr id="14" name="Rectangle 13">
            <a:extLst>
              <a:ext uri="{FF2B5EF4-FFF2-40B4-BE49-F238E27FC236}">
                <a16:creationId xmlns:a16="http://schemas.microsoft.com/office/drawing/2014/main" id="{183B1C09-089D-49F9-83C7-B2331E37EE80}"/>
              </a:ext>
            </a:extLst>
          </p:cNvPr>
          <p:cNvSpPr/>
          <p:nvPr/>
        </p:nvSpPr>
        <p:spPr>
          <a:xfrm>
            <a:off x="246919" y="0"/>
            <a:ext cx="5292490" cy="7017306"/>
          </a:xfrm>
          <a:prstGeom prst="rect">
            <a:avLst/>
          </a:prstGeom>
        </p:spPr>
        <p:txBody>
          <a:bodyPr wrap="square">
            <a:spAutoFit/>
          </a:bodyPr>
          <a:lstStyle/>
          <a:p>
            <a:r>
              <a:rPr lang="de-DE" b="1" dirty="0"/>
              <a:t>Seiltanz</a:t>
            </a:r>
          </a:p>
          <a:p>
            <a:pPr>
              <a:lnSpc>
                <a:spcPct val="150000"/>
              </a:lnSpc>
            </a:pPr>
            <a:r>
              <a:rPr lang="de-DE" dirty="0"/>
              <a:t>Und also sprach Abdulla zu mir</a:t>
            </a:r>
            <a:br>
              <a:rPr lang="de-DE" dirty="0"/>
            </a:br>
            <a:r>
              <a:rPr lang="de-DE" dirty="0"/>
              <a:t>Fremde ist zu deiner Rechten</a:t>
            </a:r>
            <a:br>
              <a:rPr lang="de-DE" dirty="0"/>
            </a:br>
            <a:r>
              <a:rPr lang="de-DE" dirty="0"/>
              <a:t>Und zu deiner Linken ist Fremde</a:t>
            </a:r>
            <a:br>
              <a:rPr lang="de-DE" dirty="0"/>
            </a:br>
            <a:r>
              <a:rPr lang="de-DE" dirty="0"/>
              <a:t>Denn du tanzt auf einem Seil</a:t>
            </a:r>
            <a:br>
              <a:rPr lang="de-DE" dirty="0"/>
            </a:br>
            <a:r>
              <a:rPr lang="de-DE" dirty="0"/>
              <a:t>Und er sprach</a:t>
            </a:r>
            <a:br>
              <a:rPr lang="de-DE" dirty="0"/>
            </a:br>
            <a:r>
              <a:rPr lang="de-DE" dirty="0"/>
              <a:t>Die Frage steht der Frage im Wege</a:t>
            </a:r>
            <a:br>
              <a:rPr lang="de-DE" dirty="0"/>
            </a:br>
            <a:r>
              <a:rPr lang="de-DE" dirty="0"/>
              <a:t>Die Antwort der Antwort desgleichen</a:t>
            </a:r>
            <a:br>
              <a:rPr lang="de-DE" dirty="0"/>
            </a:br>
            <a:r>
              <a:rPr lang="de-DE" dirty="0"/>
              <a:t>Denn du tanzt auf einem Seil</a:t>
            </a:r>
            <a:br>
              <a:rPr lang="de-DE" dirty="0"/>
            </a:br>
            <a:r>
              <a:rPr lang="de-DE" dirty="0"/>
              <a:t>Und er sprach</a:t>
            </a:r>
            <a:br>
              <a:rPr lang="de-DE" dirty="0"/>
            </a:br>
            <a:r>
              <a:rPr lang="de-DE" dirty="0"/>
              <a:t>Weder der Osten ist Osten</a:t>
            </a:r>
            <a:br>
              <a:rPr lang="de-DE" dirty="0"/>
            </a:br>
            <a:r>
              <a:rPr lang="de-DE" dirty="0"/>
              <a:t>Noch der Westen Westen in dir</a:t>
            </a:r>
            <a:br>
              <a:rPr lang="de-DE" dirty="0"/>
            </a:br>
            <a:r>
              <a:rPr lang="de-DE" dirty="0"/>
              <a:t>Denn du tanzt auf einem Seil</a:t>
            </a:r>
            <a:br>
              <a:rPr lang="de-DE" dirty="0"/>
            </a:br>
            <a:r>
              <a:rPr lang="de-DE" dirty="0"/>
              <a:t>Und er sprach</a:t>
            </a:r>
            <a:br>
              <a:rPr lang="de-DE" dirty="0"/>
            </a:br>
            <a:r>
              <a:rPr lang="de-DE" dirty="0"/>
              <a:t>Schliesse deine Augen</a:t>
            </a:r>
            <a:br>
              <a:rPr lang="de-DE" dirty="0"/>
            </a:br>
            <a:r>
              <a:rPr lang="de-DE" dirty="0"/>
              <a:t>Und laufe so schnell du laufen kannst</a:t>
            </a:r>
            <a:br>
              <a:rPr lang="de-DE" dirty="0"/>
            </a:br>
            <a:r>
              <a:rPr lang="de-DE" dirty="0"/>
              <a:t>Denn du tanzt auf einem Seil</a:t>
            </a:r>
          </a:p>
        </p:txBody>
      </p:sp>
      <p:sp>
        <p:nvSpPr>
          <p:cNvPr id="15" name="Rectangle 14">
            <a:extLst>
              <a:ext uri="{FF2B5EF4-FFF2-40B4-BE49-F238E27FC236}">
                <a16:creationId xmlns:a16="http://schemas.microsoft.com/office/drawing/2014/main" id="{4643B155-196A-4A88-932D-3686A4E18849}"/>
              </a:ext>
            </a:extLst>
          </p:cNvPr>
          <p:cNvSpPr/>
          <p:nvPr/>
        </p:nvSpPr>
        <p:spPr>
          <a:xfrm>
            <a:off x="6197145" y="5398036"/>
            <a:ext cx="5822578" cy="1323439"/>
          </a:xfrm>
          <a:prstGeom prst="rect">
            <a:avLst/>
          </a:prstGeom>
          <a:ln>
            <a:solidFill>
              <a:schemeClr val="tx1"/>
            </a:solidFill>
          </a:ln>
        </p:spPr>
        <p:txBody>
          <a:bodyPr wrap="square">
            <a:spAutoFit/>
          </a:bodyPr>
          <a:lstStyle/>
          <a:p>
            <a:r>
              <a:rPr lang="en-GB" sz="2000" b="1" dirty="0"/>
              <a:t>And </a:t>
            </a:r>
            <a:r>
              <a:rPr lang="en-GB" sz="2000" b="1" dirty="0">
                <a:solidFill>
                  <a:srgbClr val="FF0000"/>
                </a:solidFill>
              </a:rPr>
              <a:t>he </a:t>
            </a:r>
            <a:r>
              <a:rPr lang="en-GB" sz="2000" b="1" dirty="0"/>
              <a:t>spoke</a:t>
            </a:r>
          </a:p>
          <a:p>
            <a:r>
              <a:rPr lang="en-GB" sz="2000" b="1" dirty="0"/>
              <a:t>Close your eyes</a:t>
            </a:r>
          </a:p>
          <a:p>
            <a:r>
              <a:rPr lang="en-GB" sz="2000" b="1" dirty="0"/>
              <a:t>And run as fast as you can run</a:t>
            </a:r>
          </a:p>
          <a:p>
            <a:r>
              <a:rPr lang="en-GB" sz="2000" b="1" dirty="0"/>
              <a:t>As you are walking on a tightrope</a:t>
            </a:r>
            <a:endParaRPr lang="" sz="2000" b="1" dirty="0"/>
          </a:p>
        </p:txBody>
      </p:sp>
      <p:sp>
        <p:nvSpPr>
          <p:cNvPr id="2" name="TextBox 1">
            <a:extLst>
              <a:ext uri="{FF2B5EF4-FFF2-40B4-BE49-F238E27FC236}">
                <a16:creationId xmlns:a16="http://schemas.microsoft.com/office/drawing/2014/main" id="{D7C2EDE6-28AD-4727-9991-4AD575EC5AC9}"/>
              </a:ext>
            </a:extLst>
          </p:cNvPr>
          <p:cNvSpPr txBox="1"/>
          <p:nvPr/>
        </p:nvSpPr>
        <p:spPr>
          <a:xfrm>
            <a:off x="3787686" y="1450789"/>
            <a:ext cx="2487053" cy="1384995"/>
          </a:xfrm>
          <a:prstGeom prst="rect">
            <a:avLst/>
          </a:prstGeom>
          <a:noFill/>
        </p:spPr>
        <p:txBody>
          <a:bodyPr wrap="square" rtlCol="0">
            <a:spAutoFit/>
          </a:bodyPr>
          <a:lstStyle/>
          <a:p>
            <a:endParaRPr lang="en-GB" b="1" dirty="0"/>
          </a:p>
          <a:p>
            <a:endParaRPr lang="en-GB" b="1" dirty="0"/>
          </a:p>
          <a:p>
            <a:endParaRPr lang="en-GB" sz="2400" b="1" dirty="0"/>
          </a:p>
          <a:p>
            <a:r>
              <a:rPr lang="en-GB" sz="2400" b="1" dirty="0" err="1">
                <a:solidFill>
                  <a:srgbClr val="FF0000"/>
                </a:solidFill>
              </a:rPr>
              <a:t>Wer</a:t>
            </a:r>
            <a:r>
              <a:rPr lang="en-GB" sz="2400" b="1" dirty="0">
                <a:solidFill>
                  <a:srgbClr val="FF0000"/>
                </a:solidFill>
              </a:rPr>
              <a:t> </a:t>
            </a:r>
            <a:r>
              <a:rPr lang="en-GB" sz="2400" b="1" dirty="0" err="1">
                <a:solidFill>
                  <a:srgbClr val="FF0000"/>
                </a:solidFill>
              </a:rPr>
              <a:t>ist</a:t>
            </a:r>
            <a:r>
              <a:rPr lang="en-GB" sz="2400" b="1" dirty="0">
                <a:solidFill>
                  <a:srgbClr val="FF0000"/>
                </a:solidFill>
              </a:rPr>
              <a:t> Abdulla?</a:t>
            </a:r>
          </a:p>
        </p:txBody>
      </p:sp>
      <p:pic>
        <p:nvPicPr>
          <p:cNvPr id="1026" name="Picture 2" descr="Image result for detective images">
            <a:extLst>
              <a:ext uri="{FF2B5EF4-FFF2-40B4-BE49-F238E27FC236}">
                <a16:creationId xmlns:a16="http://schemas.microsoft.com/office/drawing/2014/main" id="{76A4E305-8DED-4965-85BF-85C3FC38D89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5801" y="326386"/>
            <a:ext cx="2119382" cy="1724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189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656C-EB16-4AE2-ADD0-F143B3292AFE}"/>
              </a:ext>
            </a:extLst>
          </p:cNvPr>
          <p:cNvSpPr>
            <a:spLocks noGrp="1"/>
          </p:cNvSpPr>
          <p:nvPr>
            <p:ph type="title"/>
          </p:nvPr>
        </p:nvSpPr>
        <p:spPr>
          <a:xfrm>
            <a:off x="265043" y="232603"/>
            <a:ext cx="10452652" cy="668545"/>
          </a:xfrm>
        </p:spPr>
        <p:txBody>
          <a:bodyPr>
            <a:normAutofit/>
          </a:bodyPr>
          <a:lstStyle/>
          <a:p>
            <a:r>
              <a:rPr lang="en-GB" sz="3200" b="1" dirty="0"/>
              <a:t>Focus on literary technique: </a:t>
            </a:r>
            <a:r>
              <a:rPr lang="en-GB" sz="3200" b="1" dirty="0" err="1"/>
              <a:t>Innerer</a:t>
            </a:r>
            <a:r>
              <a:rPr lang="en-GB" sz="3200" b="1" dirty="0"/>
              <a:t> Monolog</a:t>
            </a:r>
            <a:endParaRPr lang="" sz="3200" b="1" dirty="0"/>
          </a:p>
        </p:txBody>
      </p:sp>
      <p:sp>
        <p:nvSpPr>
          <p:cNvPr id="3" name="Content Placeholder 2">
            <a:extLst>
              <a:ext uri="{FF2B5EF4-FFF2-40B4-BE49-F238E27FC236}">
                <a16:creationId xmlns:a16="http://schemas.microsoft.com/office/drawing/2014/main" id="{A10AB543-A66E-4B32-BEB4-80E086CE9858}"/>
              </a:ext>
            </a:extLst>
          </p:cNvPr>
          <p:cNvSpPr>
            <a:spLocks noGrp="1"/>
          </p:cNvSpPr>
          <p:nvPr>
            <p:ph idx="1"/>
          </p:nvPr>
        </p:nvSpPr>
        <p:spPr>
          <a:xfrm>
            <a:off x="0" y="1311965"/>
            <a:ext cx="12191999" cy="5156546"/>
          </a:xfrm>
        </p:spPr>
        <p:txBody>
          <a:bodyPr>
            <a:normAutofit/>
          </a:bodyPr>
          <a:lstStyle/>
          <a:p>
            <a:pPr marL="0" indent="0">
              <a:buNone/>
            </a:pPr>
            <a:r>
              <a:rPr lang="en-GB" b="1" dirty="0" err="1"/>
              <a:t>Wer</a:t>
            </a:r>
            <a:r>
              <a:rPr lang="en-GB" b="1" dirty="0"/>
              <a:t> </a:t>
            </a:r>
            <a:r>
              <a:rPr lang="en-GB" b="1" dirty="0" err="1"/>
              <a:t>ist</a:t>
            </a:r>
            <a:r>
              <a:rPr lang="en-GB" b="1" dirty="0"/>
              <a:t> Abdulla?</a:t>
            </a:r>
          </a:p>
          <a:p>
            <a:pPr marL="0" indent="0">
              <a:buNone/>
            </a:pPr>
            <a:r>
              <a:rPr lang="en-GB" dirty="0"/>
              <a:t>-</a:t>
            </a:r>
            <a:r>
              <a:rPr lang="en-GB" dirty="0" err="1"/>
              <a:t>Innere</a:t>
            </a:r>
            <a:r>
              <a:rPr lang="en-GB" dirty="0"/>
              <a:t> </a:t>
            </a:r>
            <a:r>
              <a:rPr lang="en-GB" dirty="0" err="1"/>
              <a:t>Stimme</a:t>
            </a:r>
            <a:r>
              <a:rPr lang="en-GB" dirty="0"/>
              <a:t> von Adel </a:t>
            </a:r>
            <a:r>
              <a:rPr lang="en-GB" dirty="0" err="1"/>
              <a:t>Karasholi</a:t>
            </a:r>
            <a:r>
              <a:rPr lang="en-GB" dirty="0"/>
              <a:t> / </a:t>
            </a:r>
            <a:r>
              <a:rPr lang="en-GB" i="1" dirty="0"/>
              <a:t>Internal voice of Adel </a:t>
            </a:r>
            <a:r>
              <a:rPr lang="en-GB" i="1" dirty="0" err="1"/>
              <a:t>Karasholi</a:t>
            </a:r>
            <a:endParaRPr lang="en-GB" i="1" dirty="0"/>
          </a:p>
          <a:p>
            <a:pPr marL="0" indent="0">
              <a:buNone/>
            </a:pPr>
            <a:r>
              <a:rPr lang="en-GB" dirty="0"/>
              <a:t>-</a:t>
            </a:r>
            <a:r>
              <a:rPr lang="en-GB" dirty="0" err="1"/>
              <a:t>Innerer</a:t>
            </a:r>
            <a:r>
              <a:rPr lang="en-GB" dirty="0"/>
              <a:t> Monolog / </a:t>
            </a:r>
            <a:r>
              <a:rPr lang="en-GB" i="1" dirty="0"/>
              <a:t>Internal Monologue</a:t>
            </a:r>
          </a:p>
          <a:p>
            <a:pPr marL="0" indent="0">
              <a:buNone/>
            </a:pPr>
            <a:endParaRPr lang="en-GB" dirty="0"/>
          </a:p>
          <a:p>
            <a:pPr marL="0" indent="0">
              <a:buNone/>
            </a:pPr>
            <a:r>
              <a:rPr lang="en-GB" b="1" dirty="0" err="1"/>
              <a:t>Effekt</a:t>
            </a:r>
            <a:r>
              <a:rPr lang="en-GB" dirty="0"/>
              <a:t>:</a:t>
            </a:r>
          </a:p>
          <a:p>
            <a:pPr marL="0" indent="0">
              <a:buNone/>
            </a:pPr>
            <a:r>
              <a:rPr lang="en-GB" dirty="0"/>
              <a:t>Illustration von </a:t>
            </a:r>
            <a:r>
              <a:rPr lang="en-GB" dirty="0" err="1"/>
              <a:t>Gedanken</a:t>
            </a:r>
            <a:r>
              <a:rPr lang="en-GB" dirty="0"/>
              <a:t> </a:t>
            </a:r>
          </a:p>
          <a:p>
            <a:pPr marL="0" indent="0">
              <a:buNone/>
            </a:pPr>
            <a:r>
              <a:rPr lang="en-GB" i="1" dirty="0"/>
              <a:t>Illustration of thoughts</a:t>
            </a:r>
          </a:p>
          <a:p>
            <a:pPr marL="0" indent="0">
              <a:buNone/>
            </a:pPr>
            <a:endParaRPr lang="en-GB" b="1" dirty="0"/>
          </a:p>
          <a:p>
            <a:pPr marL="0" indent="0">
              <a:buNone/>
            </a:pPr>
            <a:endParaRPr lang="en-GB" i="1" dirty="0"/>
          </a:p>
          <a:p>
            <a:endParaRPr lang="" dirty="0"/>
          </a:p>
        </p:txBody>
      </p:sp>
      <p:sp>
        <p:nvSpPr>
          <p:cNvPr id="5" name="Slide Number Placeholder 4">
            <a:extLst>
              <a:ext uri="{FF2B5EF4-FFF2-40B4-BE49-F238E27FC236}">
                <a16:creationId xmlns:a16="http://schemas.microsoft.com/office/drawing/2014/main" id="{EC3125D3-B087-456C-A8F8-735CBA3C61CD}"/>
              </a:ext>
            </a:extLst>
          </p:cNvPr>
          <p:cNvSpPr>
            <a:spLocks noGrp="1"/>
          </p:cNvSpPr>
          <p:nvPr>
            <p:ph type="sldNum" sz="quarter" idx="12"/>
          </p:nvPr>
        </p:nvSpPr>
        <p:spPr/>
        <p:txBody>
          <a:bodyPr/>
          <a:lstStyle/>
          <a:p>
            <a:fld id="{38059A5A-4A28-4641-9856-838DAA7E7EC8}" type="slidenum">
              <a:rPr lang="" smtClean="0"/>
              <a:t>28</a:t>
            </a:fld>
            <a:endParaRPr lang=""/>
          </a:p>
        </p:txBody>
      </p:sp>
    </p:spTree>
    <p:extLst>
      <p:ext uri="{BB962C8B-B14F-4D97-AF65-F5344CB8AC3E}">
        <p14:creationId xmlns:p14="http://schemas.microsoft.com/office/powerpoint/2010/main" val="2344808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17" y="560439"/>
            <a:ext cx="11604201" cy="5948084"/>
          </a:xfrm>
        </p:spPr>
        <p:txBody>
          <a:bodyPr>
            <a:normAutofit lnSpcReduction="10000"/>
          </a:bodyPr>
          <a:lstStyle/>
          <a:p>
            <a:pPr marL="0" indent="0">
              <a:buNone/>
            </a:pPr>
            <a:r>
              <a:rPr lang="en-GB" b="1" dirty="0" err="1"/>
              <a:t>Gruppengespräch</a:t>
            </a:r>
            <a:r>
              <a:rPr lang="en-GB" b="1" dirty="0"/>
              <a:t>: </a:t>
            </a:r>
            <a:r>
              <a:rPr lang="en-GB" dirty="0" err="1"/>
              <a:t>Kulturelle</a:t>
            </a:r>
            <a:r>
              <a:rPr lang="en-GB" dirty="0"/>
              <a:t> </a:t>
            </a:r>
            <a:r>
              <a:rPr lang="en-GB" dirty="0" err="1"/>
              <a:t>Identität</a:t>
            </a:r>
            <a:endParaRPr lang="en-GB" dirty="0"/>
          </a:p>
          <a:p>
            <a:pPr marL="0" indent="0">
              <a:buNone/>
            </a:pPr>
            <a:endParaRPr lang="en-GB" dirty="0"/>
          </a:p>
          <a:p>
            <a:pPr marL="0" indent="0">
              <a:buNone/>
            </a:pPr>
            <a:r>
              <a:rPr lang="en-GB" dirty="0"/>
              <a:t>Adel </a:t>
            </a:r>
            <a:r>
              <a:rPr lang="en-GB" dirty="0" err="1"/>
              <a:t>Karasholi</a:t>
            </a:r>
            <a:r>
              <a:rPr lang="en-GB" dirty="0"/>
              <a:t> </a:t>
            </a:r>
            <a:r>
              <a:rPr lang="en-GB" dirty="0" err="1"/>
              <a:t>ist</a:t>
            </a:r>
            <a:r>
              <a:rPr lang="en-GB" dirty="0"/>
              <a:t> in </a:t>
            </a:r>
            <a:r>
              <a:rPr lang="en-GB" dirty="0" err="1"/>
              <a:t>drei</a:t>
            </a:r>
            <a:r>
              <a:rPr lang="en-GB" dirty="0"/>
              <a:t> </a:t>
            </a:r>
            <a:r>
              <a:rPr lang="en-GB" dirty="0" err="1"/>
              <a:t>Kulturen</a:t>
            </a:r>
            <a:r>
              <a:rPr lang="en-GB" dirty="0"/>
              <a:t> </a:t>
            </a:r>
            <a:r>
              <a:rPr lang="en-GB" dirty="0" err="1"/>
              <a:t>daheim</a:t>
            </a:r>
            <a:r>
              <a:rPr lang="en-GB" dirty="0"/>
              <a:t>: </a:t>
            </a:r>
            <a:r>
              <a:rPr lang="en-GB" dirty="0" err="1"/>
              <a:t>deutsch</a:t>
            </a:r>
            <a:r>
              <a:rPr lang="en-GB" dirty="0"/>
              <a:t>, </a:t>
            </a:r>
            <a:r>
              <a:rPr lang="en-GB" dirty="0" err="1"/>
              <a:t>kurdisch</a:t>
            </a:r>
            <a:r>
              <a:rPr lang="en-GB" dirty="0"/>
              <a:t>, </a:t>
            </a:r>
            <a:r>
              <a:rPr lang="en-GB" dirty="0" err="1"/>
              <a:t>syrisch</a:t>
            </a:r>
            <a:r>
              <a:rPr lang="en-GB" dirty="0"/>
              <a:t>. </a:t>
            </a:r>
          </a:p>
          <a:p>
            <a:pPr marL="0" indent="0">
              <a:buNone/>
            </a:pPr>
            <a:r>
              <a:rPr lang="en-GB" dirty="0" err="1"/>
              <a:t>Wie</a:t>
            </a:r>
            <a:r>
              <a:rPr lang="en-GB" dirty="0"/>
              <a:t> </a:t>
            </a:r>
            <a:r>
              <a:rPr lang="en-GB" dirty="0" err="1"/>
              <a:t>viele</a:t>
            </a:r>
            <a:r>
              <a:rPr lang="en-GB" dirty="0"/>
              <a:t> </a:t>
            </a:r>
            <a:r>
              <a:rPr lang="en-GB" dirty="0" err="1"/>
              <a:t>Kulturen</a:t>
            </a:r>
            <a:r>
              <a:rPr lang="en-GB" dirty="0"/>
              <a:t> / </a:t>
            </a:r>
            <a:r>
              <a:rPr lang="en-GB" dirty="0" err="1"/>
              <a:t>Sprachen</a:t>
            </a:r>
            <a:r>
              <a:rPr lang="en-GB" dirty="0"/>
              <a:t> </a:t>
            </a:r>
            <a:r>
              <a:rPr lang="en-GB" dirty="0" err="1"/>
              <a:t>habt</a:t>
            </a:r>
            <a:r>
              <a:rPr lang="en-GB" dirty="0"/>
              <a:t> </a:t>
            </a:r>
            <a:r>
              <a:rPr lang="en-GB" dirty="0" err="1"/>
              <a:t>ihr</a:t>
            </a:r>
            <a:r>
              <a:rPr lang="en-GB" dirty="0"/>
              <a:t>? Wo </a:t>
            </a:r>
            <a:r>
              <a:rPr lang="en-GB" dirty="0" err="1"/>
              <a:t>seid</a:t>
            </a:r>
            <a:r>
              <a:rPr lang="en-GB" dirty="0"/>
              <a:t> </a:t>
            </a:r>
            <a:r>
              <a:rPr lang="en-GB" dirty="0" err="1"/>
              <a:t>ihr</a:t>
            </a:r>
            <a:r>
              <a:rPr lang="en-GB" dirty="0"/>
              <a:t> fremd? Wo </a:t>
            </a:r>
            <a:r>
              <a:rPr lang="en-GB" dirty="0" err="1"/>
              <a:t>seid</a:t>
            </a:r>
            <a:r>
              <a:rPr lang="en-GB" dirty="0"/>
              <a:t> </a:t>
            </a:r>
            <a:r>
              <a:rPr lang="en-GB" dirty="0" err="1"/>
              <a:t>ihr</a:t>
            </a:r>
            <a:r>
              <a:rPr lang="en-GB" dirty="0"/>
              <a:t> </a:t>
            </a:r>
            <a:r>
              <a:rPr lang="en-GB" dirty="0" err="1"/>
              <a:t>daheim</a:t>
            </a:r>
            <a:r>
              <a:rPr lang="en-GB" dirty="0"/>
              <a:t>?</a:t>
            </a:r>
          </a:p>
          <a:p>
            <a:pPr marL="0" indent="0">
              <a:buNone/>
            </a:pPr>
            <a:endParaRPr lang="en-GB" dirty="0"/>
          </a:p>
          <a:p>
            <a:pPr marL="0" indent="0">
              <a:buNone/>
            </a:pPr>
            <a:r>
              <a:rPr lang="en-GB" dirty="0" err="1"/>
              <a:t>Wie</a:t>
            </a:r>
            <a:r>
              <a:rPr lang="en-GB" dirty="0"/>
              <a:t> </a:t>
            </a:r>
            <a:r>
              <a:rPr lang="en-GB" dirty="0" err="1"/>
              <a:t>findet</a:t>
            </a:r>
            <a:r>
              <a:rPr lang="en-GB" dirty="0"/>
              <a:t> </a:t>
            </a:r>
            <a:r>
              <a:rPr lang="en-GB" dirty="0" err="1"/>
              <a:t>ihr</a:t>
            </a:r>
            <a:r>
              <a:rPr lang="en-GB" dirty="0"/>
              <a:t> das?</a:t>
            </a:r>
          </a:p>
          <a:p>
            <a:pPr marL="0" indent="0">
              <a:buNone/>
            </a:pPr>
            <a:r>
              <a:rPr lang="en-GB" dirty="0"/>
              <a:t>Ich </a:t>
            </a:r>
            <a:r>
              <a:rPr lang="en-GB" dirty="0" err="1"/>
              <a:t>finde</a:t>
            </a:r>
            <a:r>
              <a:rPr lang="en-GB" dirty="0"/>
              <a:t> das…</a:t>
            </a:r>
            <a:r>
              <a:rPr lang="en-GB" dirty="0" err="1"/>
              <a:t>einfach</a:t>
            </a:r>
            <a:r>
              <a:rPr lang="en-GB" dirty="0"/>
              <a:t> / </a:t>
            </a:r>
            <a:r>
              <a:rPr lang="en-GB" dirty="0" err="1"/>
              <a:t>schwierig</a:t>
            </a:r>
            <a:r>
              <a:rPr lang="en-GB" dirty="0"/>
              <a:t> / </a:t>
            </a:r>
            <a:r>
              <a:rPr lang="en-GB" dirty="0" err="1"/>
              <a:t>kompliziert</a:t>
            </a:r>
            <a:r>
              <a:rPr lang="en-GB" dirty="0"/>
              <a:t> / </a:t>
            </a:r>
            <a:r>
              <a:rPr lang="en-GB" dirty="0" err="1"/>
              <a:t>wunderbar</a:t>
            </a:r>
            <a:r>
              <a:rPr lang="en-GB" dirty="0"/>
              <a:t> / </a:t>
            </a:r>
            <a:r>
              <a:rPr lang="en-GB" dirty="0" err="1"/>
              <a:t>faszinierend</a:t>
            </a:r>
            <a:r>
              <a:rPr lang="en-GB" dirty="0"/>
              <a:t>.</a:t>
            </a:r>
          </a:p>
          <a:p>
            <a:pPr marL="0" indent="0">
              <a:buNone/>
            </a:pPr>
            <a:endParaRPr lang="en-GB" dirty="0"/>
          </a:p>
          <a:p>
            <a:pPr marL="0" indent="0">
              <a:buNone/>
            </a:pPr>
            <a:endParaRPr lang="en-GB" dirty="0"/>
          </a:p>
          <a:p>
            <a:pPr marL="0" indent="0">
              <a:buNone/>
            </a:pPr>
            <a:r>
              <a:rPr lang="en-GB" dirty="0" err="1"/>
              <a:t>Spruch</a:t>
            </a:r>
            <a:r>
              <a:rPr lang="en-GB" dirty="0"/>
              <a:t>: “</a:t>
            </a:r>
            <a:r>
              <a:rPr lang="en-GB" dirty="0" err="1"/>
              <a:t>Mit</a:t>
            </a:r>
            <a:r>
              <a:rPr lang="en-GB" dirty="0"/>
              <a:t> </a:t>
            </a:r>
            <a:r>
              <a:rPr lang="en-GB" dirty="0" err="1"/>
              <a:t>jeder</a:t>
            </a:r>
            <a:r>
              <a:rPr lang="en-GB" dirty="0"/>
              <a:t> </a:t>
            </a:r>
            <a:r>
              <a:rPr lang="en-GB" dirty="0" err="1"/>
              <a:t>neuen</a:t>
            </a:r>
            <a:r>
              <a:rPr lang="en-GB" dirty="0"/>
              <a:t> </a:t>
            </a:r>
            <a:r>
              <a:rPr lang="en-GB" dirty="0" err="1"/>
              <a:t>Sprache</a:t>
            </a:r>
            <a:r>
              <a:rPr lang="en-GB" dirty="0"/>
              <a:t> </a:t>
            </a:r>
            <a:r>
              <a:rPr lang="en-GB" dirty="0" err="1"/>
              <a:t>erwirbt</a:t>
            </a:r>
            <a:r>
              <a:rPr lang="en-GB" dirty="0"/>
              <a:t> man </a:t>
            </a:r>
            <a:r>
              <a:rPr lang="en-GB" dirty="0" err="1"/>
              <a:t>auch</a:t>
            </a:r>
            <a:r>
              <a:rPr lang="en-GB" dirty="0"/>
              <a:t> </a:t>
            </a:r>
            <a:r>
              <a:rPr lang="en-GB" dirty="0" err="1"/>
              <a:t>eine</a:t>
            </a:r>
            <a:r>
              <a:rPr lang="en-GB" dirty="0"/>
              <a:t> </a:t>
            </a:r>
            <a:r>
              <a:rPr lang="en-GB" dirty="0" err="1"/>
              <a:t>neue</a:t>
            </a:r>
            <a:r>
              <a:rPr lang="en-GB" dirty="0"/>
              <a:t> </a:t>
            </a:r>
            <a:r>
              <a:rPr lang="en-GB" dirty="0" err="1"/>
              <a:t>Seele</a:t>
            </a:r>
            <a:r>
              <a:rPr lang="en-GB" dirty="0"/>
              <a:t>.”    </a:t>
            </a:r>
          </a:p>
          <a:p>
            <a:pPr marL="0" indent="0">
              <a:buNone/>
            </a:pPr>
            <a:r>
              <a:rPr lang="en-GB" i="1" dirty="0"/>
              <a:t>Proverb: “With every new language you also acquire a new soul.”</a:t>
            </a:r>
          </a:p>
          <a:p>
            <a:pPr marL="0" indent="0">
              <a:buNone/>
            </a:pPr>
            <a:r>
              <a:rPr lang="en-GB" dirty="0" err="1"/>
              <a:t>Stimmt</a:t>
            </a:r>
            <a:r>
              <a:rPr lang="en-GB" dirty="0"/>
              <a:t> das? </a:t>
            </a:r>
            <a:r>
              <a:rPr lang="en-GB" dirty="0" err="1"/>
              <a:t>Warum</a:t>
            </a:r>
            <a:r>
              <a:rPr lang="en-GB" dirty="0"/>
              <a:t>?</a:t>
            </a:r>
          </a:p>
          <a:p>
            <a:pPr marL="0" indent="0">
              <a:buNone/>
            </a:pPr>
            <a:endParaRPr lang="en-GB" dirty="0"/>
          </a:p>
          <a:p>
            <a:pPr marL="0" indent="0">
              <a:buNone/>
            </a:pPr>
            <a:endParaRPr lang="en-GB" dirty="0"/>
          </a:p>
          <a:p>
            <a:pPr marL="0" indent="0">
              <a:buNone/>
            </a:pPr>
            <a:endParaRPr lang="en-GB" dirty="0"/>
          </a:p>
        </p:txBody>
      </p:sp>
      <p:sp>
        <p:nvSpPr>
          <p:cNvPr id="2" name="Slide Number Placeholder 1">
            <a:extLst>
              <a:ext uri="{FF2B5EF4-FFF2-40B4-BE49-F238E27FC236}">
                <a16:creationId xmlns:a16="http://schemas.microsoft.com/office/drawing/2014/main" id="{AD71954B-40C6-4781-83E9-BE0FD4BF34D0}"/>
              </a:ext>
            </a:extLst>
          </p:cNvPr>
          <p:cNvSpPr>
            <a:spLocks noGrp="1"/>
          </p:cNvSpPr>
          <p:nvPr>
            <p:ph type="sldNum" sz="quarter" idx="12"/>
          </p:nvPr>
        </p:nvSpPr>
        <p:spPr/>
        <p:txBody>
          <a:bodyPr/>
          <a:lstStyle/>
          <a:p>
            <a:fld id="{38059A5A-4A28-4641-9856-838DAA7E7EC8}" type="slidenum">
              <a:rPr lang="" smtClean="0"/>
              <a:t>29</a:t>
            </a:fld>
            <a:endParaRPr lang=""/>
          </a:p>
        </p:txBody>
      </p:sp>
      <p:pic>
        <p:nvPicPr>
          <p:cNvPr id="6" name="Picture 5" descr="https://upload.wikimedia.org/wikipedia/commons/0/00/Cultural_diversity_large.jpg"/>
          <p:cNvPicPr/>
          <p:nvPr/>
        </p:nvPicPr>
        <p:blipFill>
          <a:blip r:embed="rId2">
            <a:extLst>
              <a:ext uri="{28A0092B-C50C-407E-A947-70E740481C1C}">
                <a14:useLocalDpi xmlns:a14="http://schemas.microsoft.com/office/drawing/2010/main" val="0"/>
              </a:ext>
            </a:extLst>
          </a:blip>
          <a:srcRect/>
          <a:stretch>
            <a:fillRect/>
          </a:stretch>
        </p:blipFill>
        <p:spPr bwMode="auto">
          <a:xfrm>
            <a:off x="10337533" y="349477"/>
            <a:ext cx="1532278" cy="1509856"/>
          </a:xfrm>
          <a:prstGeom prst="rect">
            <a:avLst/>
          </a:prstGeom>
          <a:noFill/>
          <a:ln>
            <a:noFill/>
          </a:ln>
        </p:spPr>
      </p:pic>
      <p:sp>
        <p:nvSpPr>
          <p:cNvPr id="7" name="TextBox 6"/>
          <p:cNvSpPr txBox="1"/>
          <p:nvPr/>
        </p:nvSpPr>
        <p:spPr>
          <a:xfrm>
            <a:off x="10935885" y="1811063"/>
            <a:ext cx="1017760" cy="230832"/>
          </a:xfrm>
          <a:prstGeom prst="rect">
            <a:avLst/>
          </a:prstGeom>
          <a:noFill/>
        </p:spPr>
        <p:txBody>
          <a:bodyPr wrap="square" rtlCol="0">
            <a:spAutoFit/>
          </a:bodyPr>
          <a:lstStyle/>
          <a:p>
            <a:r>
              <a:rPr lang="fr-FR" sz="900" dirty="0"/>
              <a:t>Image 3</a:t>
            </a:r>
          </a:p>
        </p:txBody>
      </p:sp>
      <p:sp>
        <p:nvSpPr>
          <p:cNvPr id="8" name="Rectangle 7">
            <a:extLst>
              <a:ext uri="{FF2B5EF4-FFF2-40B4-BE49-F238E27FC236}">
                <a16:creationId xmlns:a16="http://schemas.microsoft.com/office/drawing/2014/main" id="{5BB54B3A-7F2A-477B-8926-DD7AEF6D99CD}"/>
              </a:ext>
            </a:extLst>
          </p:cNvPr>
          <p:cNvSpPr/>
          <p:nvPr/>
        </p:nvSpPr>
        <p:spPr>
          <a:xfrm>
            <a:off x="807660" y="4160176"/>
            <a:ext cx="1116531" cy="69095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err="1"/>
              <a:t>denn</a:t>
            </a:r>
            <a:endParaRPr lang="en-GB" sz="2800" dirty="0"/>
          </a:p>
        </p:txBody>
      </p:sp>
      <p:sp>
        <p:nvSpPr>
          <p:cNvPr id="9" name="Rectangle 8">
            <a:extLst>
              <a:ext uri="{FF2B5EF4-FFF2-40B4-BE49-F238E27FC236}">
                <a16:creationId xmlns:a16="http://schemas.microsoft.com/office/drawing/2014/main" id="{7A2413D8-E42C-4913-98FC-BFD3FE52A2D1}"/>
              </a:ext>
            </a:extLst>
          </p:cNvPr>
          <p:cNvSpPr/>
          <p:nvPr/>
        </p:nvSpPr>
        <p:spPr>
          <a:xfrm>
            <a:off x="2596095" y="4160176"/>
            <a:ext cx="1116531" cy="69095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also</a:t>
            </a:r>
          </a:p>
        </p:txBody>
      </p:sp>
      <p:sp>
        <p:nvSpPr>
          <p:cNvPr id="10" name="Rectangle 9">
            <a:extLst>
              <a:ext uri="{FF2B5EF4-FFF2-40B4-BE49-F238E27FC236}">
                <a16:creationId xmlns:a16="http://schemas.microsoft.com/office/drawing/2014/main" id="{042A12D9-C4FC-4D0C-A13F-37CD56510623}"/>
              </a:ext>
            </a:extLst>
          </p:cNvPr>
          <p:cNvSpPr/>
          <p:nvPr/>
        </p:nvSpPr>
        <p:spPr>
          <a:xfrm>
            <a:off x="4681888" y="4160176"/>
            <a:ext cx="1116531" cy="69095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t>und</a:t>
            </a:r>
          </a:p>
        </p:txBody>
      </p:sp>
      <p:sp>
        <p:nvSpPr>
          <p:cNvPr id="11" name="Rectangle 10">
            <a:extLst>
              <a:ext uri="{FF2B5EF4-FFF2-40B4-BE49-F238E27FC236}">
                <a16:creationId xmlns:a16="http://schemas.microsoft.com/office/drawing/2014/main" id="{27358BCC-E971-4D45-A3B2-0D29C536AD9D}"/>
              </a:ext>
            </a:extLst>
          </p:cNvPr>
          <p:cNvSpPr/>
          <p:nvPr/>
        </p:nvSpPr>
        <p:spPr>
          <a:xfrm>
            <a:off x="7095966" y="4237175"/>
            <a:ext cx="2221289" cy="69095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err="1"/>
              <a:t>weder</a:t>
            </a:r>
            <a:r>
              <a:rPr lang="en-GB" sz="2800" dirty="0"/>
              <a:t>…</a:t>
            </a:r>
            <a:r>
              <a:rPr lang="en-GB" sz="2800" dirty="0" err="1"/>
              <a:t>noch</a:t>
            </a:r>
            <a:endParaRPr lang="en-GB" sz="2800" dirty="0"/>
          </a:p>
        </p:txBody>
      </p:sp>
    </p:spTree>
    <p:extLst>
      <p:ext uri="{BB962C8B-B14F-4D97-AF65-F5344CB8AC3E}">
        <p14:creationId xmlns:p14="http://schemas.microsoft.com/office/powerpoint/2010/main" val="1788792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45E09-48AC-4AF7-9AC4-C57B9701A986}"/>
              </a:ext>
            </a:extLst>
          </p:cNvPr>
          <p:cNvSpPr>
            <a:spLocks noGrp="1"/>
          </p:cNvSpPr>
          <p:nvPr>
            <p:ph type="title"/>
          </p:nvPr>
        </p:nvSpPr>
        <p:spPr>
          <a:xfrm>
            <a:off x="3753453" y="565608"/>
            <a:ext cx="6212182" cy="1187777"/>
          </a:xfrm>
        </p:spPr>
        <p:txBody>
          <a:bodyPr>
            <a:normAutofit/>
          </a:bodyPr>
          <a:lstStyle/>
          <a:p>
            <a:r>
              <a:rPr lang="en-GB" b="1" dirty="0" err="1"/>
              <a:t>Seht</a:t>
            </a:r>
            <a:r>
              <a:rPr lang="en-GB" b="1" dirty="0"/>
              <a:t> </a:t>
            </a:r>
            <a:r>
              <a:rPr lang="en-GB" b="1" dirty="0" err="1"/>
              <a:t>euch</a:t>
            </a:r>
            <a:r>
              <a:rPr lang="en-GB" b="1" dirty="0"/>
              <a:t> dieses Video an: </a:t>
            </a:r>
            <a:endParaRPr lang="" b="1" dirty="0"/>
          </a:p>
        </p:txBody>
      </p:sp>
      <p:sp>
        <p:nvSpPr>
          <p:cNvPr id="4" name="Title 1">
            <a:extLst>
              <a:ext uri="{FF2B5EF4-FFF2-40B4-BE49-F238E27FC236}">
                <a16:creationId xmlns:a16="http://schemas.microsoft.com/office/drawing/2014/main" id="{12116495-3DF5-4B24-85F8-3CF925FDE492}"/>
              </a:ext>
            </a:extLst>
          </p:cNvPr>
          <p:cNvSpPr txBox="1">
            <a:spLocks/>
          </p:cNvSpPr>
          <p:nvPr/>
        </p:nvSpPr>
        <p:spPr>
          <a:xfrm>
            <a:off x="462895" y="2971604"/>
            <a:ext cx="11729105" cy="1282046"/>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11200" b="1" dirty="0">
              <a:hlinkClick r:id="rId2"/>
            </a:endParaRPr>
          </a:p>
          <a:p>
            <a:r>
              <a:rPr lang="en-GB" sz="11200" b="1" dirty="0">
                <a:hlinkClick r:id="rId2"/>
              </a:rPr>
              <a:t>https://www.youtube.com/watch?v=f5TwNKkumqI</a:t>
            </a:r>
          </a:p>
          <a:p>
            <a:endParaRPr lang="en-GB" b="1" dirty="0">
              <a:hlinkClick r:id="rId2"/>
            </a:endParaRPr>
          </a:p>
          <a:p>
            <a:endParaRPr lang="en-GB" b="1" dirty="0">
              <a:hlinkClick r:id="rId2"/>
            </a:endParaRPr>
          </a:p>
          <a:p>
            <a:endParaRPr lang="en-GB" b="1" dirty="0">
              <a:hlinkClick r:id="rId2"/>
            </a:endParaRPr>
          </a:p>
          <a:p>
            <a:r>
              <a:rPr lang="en-GB" sz="11200" b="1" dirty="0"/>
              <a:t>Was </a:t>
            </a:r>
            <a:r>
              <a:rPr lang="en-GB" sz="11200" b="1" dirty="0" err="1"/>
              <a:t>macht</a:t>
            </a:r>
            <a:r>
              <a:rPr lang="en-GB" sz="11200" b="1" dirty="0"/>
              <a:t> die Person auf </a:t>
            </a:r>
            <a:r>
              <a:rPr lang="en-GB" sz="11200" b="1" dirty="0" err="1"/>
              <a:t>dem</a:t>
            </a:r>
            <a:r>
              <a:rPr lang="en-GB" sz="11200" b="1" dirty="0"/>
              <a:t> </a:t>
            </a:r>
            <a:r>
              <a:rPr lang="en-GB" sz="11200" b="1" dirty="0" err="1"/>
              <a:t>Seil</a:t>
            </a:r>
            <a:r>
              <a:rPr lang="en-GB" sz="11200" b="1" dirty="0"/>
              <a:t>?</a:t>
            </a:r>
          </a:p>
          <a:p>
            <a:endParaRPr lang="en-GB" sz="11200" b="1" dirty="0"/>
          </a:p>
          <a:p>
            <a:r>
              <a:rPr lang="en-GB" sz="11200" b="1" dirty="0">
                <a:solidFill>
                  <a:srgbClr val="FF0000"/>
                </a:solidFill>
              </a:rPr>
              <a:t>1: </a:t>
            </a:r>
            <a:r>
              <a:rPr lang="en-GB" sz="11200" b="1" dirty="0" err="1">
                <a:solidFill>
                  <a:srgbClr val="FF0000"/>
                </a:solidFill>
              </a:rPr>
              <a:t>Tanzen</a:t>
            </a:r>
            <a:r>
              <a:rPr lang="en-GB" sz="11200" b="1" dirty="0">
                <a:solidFill>
                  <a:srgbClr val="FF0000"/>
                </a:solidFill>
              </a:rPr>
              <a:t>  -&gt; SEILTANZEN</a:t>
            </a:r>
          </a:p>
          <a:p>
            <a:endParaRPr lang="en-GB" sz="11200" b="1" dirty="0"/>
          </a:p>
          <a:p>
            <a:r>
              <a:rPr lang="en-GB" sz="11200" b="1" dirty="0"/>
              <a:t>2: </a:t>
            </a:r>
            <a:r>
              <a:rPr lang="en-GB" sz="11200" b="1" dirty="0" err="1"/>
              <a:t>Schlafen</a:t>
            </a:r>
            <a:endParaRPr lang="en-GB" sz="11200" b="1" dirty="0"/>
          </a:p>
          <a:p>
            <a:endParaRPr lang="en-GB" sz="11200" b="1" dirty="0"/>
          </a:p>
          <a:p>
            <a:r>
              <a:rPr lang="en-GB" sz="11200" b="1" dirty="0"/>
              <a:t>3: </a:t>
            </a:r>
            <a:r>
              <a:rPr lang="en-GB" sz="11200" b="1" dirty="0" err="1"/>
              <a:t>Gehen</a:t>
            </a:r>
            <a:endParaRPr lang="en-GB" sz="11200" b="1" dirty="0"/>
          </a:p>
          <a:p>
            <a:endParaRPr lang="en-GB" sz="11200" b="1" dirty="0"/>
          </a:p>
          <a:p>
            <a:r>
              <a:rPr lang="en-GB" sz="11200" b="1" dirty="0"/>
              <a:t>4: </a:t>
            </a:r>
            <a:r>
              <a:rPr lang="en-GB" sz="11200" b="1" dirty="0" err="1"/>
              <a:t>Laufen</a:t>
            </a:r>
            <a:r>
              <a:rPr lang="en-GB" sz="11200" b="1" dirty="0"/>
              <a:t>   </a:t>
            </a:r>
            <a:endParaRPr lang="" sz="11200" b="1" dirty="0"/>
          </a:p>
        </p:txBody>
      </p:sp>
      <p:sp>
        <p:nvSpPr>
          <p:cNvPr id="3" name="Slide Number Placeholder 2">
            <a:extLst>
              <a:ext uri="{FF2B5EF4-FFF2-40B4-BE49-F238E27FC236}">
                <a16:creationId xmlns:a16="http://schemas.microsoft.com/office/drawing/2014/main" id="{3BAA4243-EB02-4DE2-A6BE-826288E15691}"/>
              </a:ext>
            </a:extLst>
          </p:cNvPr>
          <p:cNvSpPr>
            <a:spLocks noGrp="1"/>
          </p:cNvSpPr>
          <p:nvPr>
            <p:ph type="sldNum" sz="quarter" idx="12"/>
          </p:nvPr>
        </p:nvSpPr>
        <p:spPr/>
        <p:txBody>
          <a:bodyPr/>
          <a:lstStyle/>
          <a:p>
            <a:fld id="{38059A5A-4A28-4641-9856-838DAA7E7EC8}" type="slidenum">
              <a:rPr lang="" smtClean="0"/>
              <a:t>3</a:t>
            </a:fld>
            <a:endParaRPr lang=""/>
          </a:p>
        </p:txBody>
      </p:sp>
    </p:spTree>
    <p:extLst>
      <p:ext uri="{BB962C8B-B14F-4D97-AF65-F5344CB8AC3E}">
        <p14:creationId xmlns:p14="http://schemas.microsoft.com/office/powerpoint/2010/main" val="1846247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61191-D417-4F84-8A52-F5DA1B25260E}"/>
              </a:ext>
            </a:extLst>
          </p:cNvPr>
          <p:cNvSpPr>
            <a:spLocks noGrp="1"/>
          </p:cNvSpPr>
          <p:nvPr>
            <p:ph type="title"/>
          </p:nvPr>
        </p:nvSpPr>
        <p:spPr>
          <a:xfrm>
            <a:off x="228600" y="166342"/>
            <a:ext cx="10863470" cy="708301"/>
          </a:xfrm>
        </p:spPr>
        <p:txBody>
          <a:bodyPr>
            <a:normAutofit/>
          </a:bodyPr>
          <a:lstStyle/>
          <a:p>
            <a:r>
              <a:rPr lang="en-GB" sz="3200" b="1" dirty="0" err="1"/>
              <a:t>Hausaufgabe</a:t>
            </a:r>
            <a:r>
              <a:rPr lang="en-GB" sz="3200" b="1" dirty="0"/>
              <a:t>: </a:t>
            </a:r>
            <a:r>
              <a:rPr lang="en-GB" sz="3200" b="1" dirty="0" err="1"/>
              <a:t>Metaphern</a:t>
            </a:r>
            <a:r>
              <a:rPr lang="en-GB" sz="3200" b="1" dirty="0"/>
              <a:t> in Deutsch und </a:t>
            </a:r>
            <a:r>
              <a:rPr lang="en-GB" sz="3200" b="1" dirty="0" err="1"/>
              <a:t>Englisch</a:t>
            </a:r>
            <a:endParaRPr lang="" sz="3200" b="1" dirty="0"/>
          </a:p>
        </p:txBody>
      </p:sp>
      <p:sp>
        <p:nvSpPr>
          <p:cNvPr id="3" name="Content Placeholder 2">
            <a:extLst>
              <a:ext uri="{FF2B5EF4-FFF2-40B4-BE49-F238E27FC236}">
                <a16:creationId xmlns:a16="http://schemas.microsoft.com/office/drawing/2014/main" id="{E034EE62-2DC6-46D5-A41A-52BCA210B6A1}"/>
              </a:ext>
            </a:extLst>
          </p:cNvPr>
          <p:cNvSpPr>
            <a:spLocks noGrp="1"/>
          </p:cNvSpPr>
          <p:nvPr>
            <p:ph idx="1"/>
          </p:nvPr>
        </p:nvSpPr>
        <p:spPr>
          <a:xfrm>
            <a:off x="92766" y="874644"/>
            <a:ext cx="11913704" cy="5751444"/>
          </a:xfrm>
        </p:spPr>
        <p:txBody>
          <a:bodyPr>
            <a:noAutofit/>
          </a:bodyPr>
          <a:lstStyle/>
          <a:p>
            <a:pPr marL="0" indent="0">
              <a:buNone/>
            </a:pPr>
            <a:endParaRPr lang="en-GB" sz="2000" dirty="0"/>
          </a:p>
          <a:p>
            <a:pPr marL="0" indent="0">
              <a:buNone/>
            </a:pPr>
            <a:r>
              <a:rPr lang="en-GB" dirty="0" err="1"/>
              <a:t>Spruch</a:t>
            </a:r>
            <a:r>
              <a:rPr lang="en-GB" dirty="0"/>
              <a:t>: “</a:t>
            </a:r>
            <a:r>
              <a:rPr lang="en-GB" dirty="0" err="1"/>
              <a:t>Mit</a:t>
            </a:r>
            <a:r>
              <a:rPr lang="en-GB" dirty="0"/>
              <a:t> </a:t>
            </a:r>
            <a:r>
              <a:rPr lang="en-GB" dirty="0" err="1"/>
              <a:t>jeder</a:t>
            </a:r>
            <a:r>
              <a:rPr lang="en-GB" dirty="0"/>
              <a:t> </a:t>
            </a:r>
            <a:r>
              <a:rPr lang="en-GB" dirty="0" err="1"/>
              <a:t>neuen</a:t>
            </a:r>
            <a:r>
              <a:rPr lang="en-GB" dirty="0"/>
              <a:t> </a:t>
            </a:r>
            <a:r>
              <a:rPr lang="en-GB" dirty="0" err="1"/>
              <a:t>Sprache</a:t>
            </a:r>
            <a:r>
              <a:rPr lang="en-GB" dirty="0"/>
              <a:t> </a:t>
            </a:r>
            <a:r>
              <a:rPr lang="en-GB" dirty="0" err="1"/>
              <a:t>erwirbt</a:t>
            </a:r>
            <a:r>
              <a:rPr lang="en-GB" dirty="0"/>
              <a:t> man </a:t>
            </a:r>
            <a:r>
              <a:rPr lang="en-GB" dirty="0" err="1"/>
              <a:t>auch</a:t>
            </a:r>
            <a:r>
              <a:rPr lang="en-GB" dirty="0"/>
              <a:t> </a:t>
            </a:r>
            <a:r>
              <a:rPr lang="en-GB" dirty="0" err="1"/>
              <a:t>eine</a:t>
            </a:r>
            <a:r>
              <a:rPr lang="en-GB" dirty="0"/>
              <a:t> </a:t>
            </a:r>
            <a:r>
              <a:rPr lang="en-GB" dirty="0" err="1"/>
              <a:t>neue</a:t>
            </a:r>
            <a:r>
              <a:rPr lang="en-GB" dirty="0"/>
              <a:t> </a:t>
            </a:r>
            <a:r>
              <a:rPr lang="en-GB" dirty="0" err="1"/>
              <a:t>Seele</a:t>
            </a:r>
            <a:r>
              <a:rPr lang="en-GB" dirty="0"/>
              <a:t>.”</a:t>
            </a:r>
          </a:p>
          <a:p>
            <a:pPr marL="0" indent="0">
              <a:buNone/>
            </a:pPr>
            <a:r>
              <a:rPr lang="en-GB" i="1" dirty="0"/>
              <a:t>Proverb: “With every new language you also acquire a new soul.”</a:t>
            </a:r>
          </a:p>
          <a:p>
            <a:pPr marL="0" indent="0">
              <a:buNone/>
            </a:pPr>
            <a:r>
              <a:rPr lang="en-GB" dirty="0" err="1"/>
              <a:t>Stimmt</a:t>
            </a:r>
            <a:r>
              <a:rPr lang="en-GB" dirty="0"/>
              <a:t> das? </a:t>
            </a:r>
            <a:r>
              <a:rPr lang="en-GB" dirty="0" err="1"/>
              <a:t>Warum</a:t>
            </a:r>
            <a:r>
              <a:rPr lang="en-GB" dirty="0"/>
              <a:t>?</a:t>
            </a:r>
          </a:p>
          <a:p>
            <a:pPr marL="0" indent="0">
              <a:buNone/>
            </a:pPr>
            <a:r>
              <a:rPr lang="en-GB" i="1" dirty="0"/>
              <a:t>Is this true? Why?</a:t>
            </a:r>
          </a:p>
          <a:p>
            <a:pPr marL="0" indent="0">
              <a:buNone/>
            </a:pPr>
            <a:endParaRPr lang="en-GB" dirty="0"/>
          </a:p>
          <a:p>
            <a:pPr marL="0" indent="0">
              <a:buNone/>
            </a:pPr>
            <a:r>
              <a:rPr lang="en-GB" dirty="0" err="1"/>
              <a:t>Finde</a:t>
            </a:r>
            <a:r>
              <a:rPr lang="en-GB" dirty="0"/>
              <a:t> 3 </a:t>
            </a:r>
            <a:r>
              <a:rPr lang="en-GB" dirty="0" err="1"/>
              <a:t>Metaphern</a:t>
            </a:r>
            <a:r>
              <a:rPr lang="en-GB" dirty="0"/>
              <a:t>, die </a:t>
            </a:r>
            <a:r>
              <a:rPr lang="en-GB" dirty="0" err="1"/>
              <a:t>im</a:t>
            </a:r>
            <a:r>
              <a:rPr lang="en-GB" dirty="0"/>
              <a:t> </a:t>
            </a:r>
            <a:r>
              <a:rPr lang="en-GB" dirty="0" err="1"/>
              <a:t>Deutschen</a:t>
            </a:r>
            <a:r>
              <a:rPr lang="en-GB" dirty="0"/>
              <a:t> und </a:t>
            </a:r>
            <a:r>
              <a:rPr lang="en-GB" dirty="0" err="1"/>
              <a:t>im</a:t>
            </a:r>
            <a:r>
              <a:rPr lang="en-GB" dirty="0"/>
              <a:t> </a:t>
            </a:r>
            <a:r>
              <a:rPr lang="en-GB" dirty="0" err="1"/>
              <a:t>Englischen</a:t>
            </a:r>
            <a:r>
              <a:rPr lang="en-GB" dirty="0"/>
              <a:t> </a:t>
            </a:r>
            <a:r>
              <a:rPr lang="en-GB" dirty="0" err="1"/>
              <a:t>anders</a:t>
            </a:r>
            <a:r>
              <a:rPr lang="en-GB" dirty="0"/>
              <a:t> </a:t>
            </a:r>
            <a:r>
              <a:rPr lang="en-GB" dirty="0" err="1"/>
              <a:t>sind</a:t>
            </a:r>
            <a:r>
              <a:rPr lang="en-GB" dirty="0"/>
              <a:t>.</a:t>
            </a:r>
          </a:p>
          <a:p>
            <a:pPr marL="0" indent="0">
              <a:buNone/>
            </a:pPr>
            <a:r>
              <a:rPr lang="en-GB" i="1" dirty="0"/>
              <a:t>Find 3 metaphors that are different in German and in English.</a:t>
            </a:r>
          </a:p>
          <a:p>
            <a:pPr marL="0" indent="0">
              <a:buNone/>
            </a:pPr>
            <a:endParaRPr lang="en-GB" dirty="0"/>
          </a:p>
          <a:p>
            <a:pPr marL="0" indent="0">
              <a:buNone/>
            </a:pPr>
            <a:r>
              <a:rPr lang="en-GB" dirty="0" err="1"/>
              <a:t>Illustriere</a:t>
            </a:r>
            <a:r>
              <a:rPr lang="en-GB" dirty="0"/>
              <a:t> die </a:t>
            </a:r>
            <a:r>
              <a:rPr lang="en-GB" dirty="0" err="1"/>
              <a:t>Konzepte</a:t>
            </a:r>
            <a:r>
              <a:rPr lang="en-GB" dirty="0"/>
              <a:t> </a:t>
            </a:r>
            <a:r>
              <a:rPr lang="en-GB" dirty="0" err="1"/>
              <a:t>mit</a:t>
            </a:r>
            <a:r>
              <a:rPr lang="en-GB" dirty="0"/>
              <a:t> </a:t>
            </a:r>
            <a:r>
              <a:rPr lang="en-GB" dirty="0" err="1"/>
              <a:t>Zeichnungen</a:t>
            </a:r>
            <a:r>
              <a:rPr lang="en-GB" dirty="0"/>
              <a:t>.</a:t>
            </a:r>
          </a:p>
          <a:p>
            <a:pPr marL="0" indent="0">
              <a:buNone/>
            </a:pPr>
            <a:r>
              <a:rPr lang="en-GB" i="1" dirty="0"/>
              <a:t>Illustrate the concepts with drawings.</a:t>
            </a:r>
          </a:p>
          <a:p>
            <a:pPr marL="0" indent="0">
              <a:buNone/>
            </a:pPr>
            <a:endParaRPr lang="en-GB" sz="2000" i="1" dirty="0"/>
          </a:p>
        </p:txBody>
      </p:sp>
      <p:sp>
        <p:nvSpPr>
          <p:cNvPr id="5" name="Slide Number Placeholder 4">
            <a:extLst>
              <a:ext uri="{FF2B5EF4-FFF2-40B4-BE49-F238E27FC236}">
                <a16:creationId xmlns:a16="http://schemas.microsoft.com/office/drawing/2014/main" id="{6000C151-FBF6-4B18-BCBA-5291AA8F2BEC}"/>
              </a:ext>
            </a:extLst>
          </p:cNvPr>
          <p:cNvSpPr>
            <a:spLocks noGrp="1"/>
          </p:cNvSpPr>
          <p:nvPr>
            <p:ph type="sldNum" sz="quarter" idx="12"/>
          </p:nvPr>
        </p:nvSpPr>
        <p:spPr/>
        <p:txBody>
          <a:bodyPr/>
          <a:lstStyle/>
          <a:p>
            <a:fld id="{38059A5A-4A28-4641-9856-838DAA7E7EC8}" type="slidenum">
              <a:rPr lang="" smtClean="0"/>
              <a:t>30</a:t>
            </a:fld>
            <a:endParaRPr lang=""/>
          </a:p>
        </p:txBody>
      </p:sp>
      <p:pic>
        <p:nvPicPr>
          <p:cNvPr id="7" name="Picture 2" descr="https://upload.wikimedia.org/wikipedia/commons/thumb/2/26/Adi_Holzer_Werksverzeichnis_850_Lebenslauf.jpg/256px-Adi_Holzer_Werksverzeichnis_850_Lebensla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9406" y="4395018"/>
            <a:ext cx="1993727" cy="2326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8230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Images</a:t>
            </a:r>
          </a:p>
        </p:txBody>
      </p:sp>
      <p:sp>
        <p:nvSpPr>
          <p:cNvPr id="3" name="Content Placeholder 2"/>
          <p:cNvSpPr>
            <a:spLocks noGrp="1"/>
          </p:cNvSpPr>
          <p:nvPr>
            <p:ph idx="1"/>
          </p:nvPr>
        </p:nvSpPr>
        <p:spPr/>
        <p:txBody>
          <a:bodyPr>
            <a:normAutofit/>
          </a:bodyPr>
          <a:lstStyle/>
          <a:p>
            <a:r>
              <a:rPr lang="fr-FR" sz="1000" dirty="0"/>
              <a:t>Image 1: </a:t>
            </a:r>
            <a:r>
              <a:rPr lang="en-GB" sz="1000" dirty="0"/>
              <a:t>The life is like a </a:t>
            </a:r>
            <a:r>
              <a:rPr lang="en-GB" sz="1000" dirty="0">
                <a:hlinkClick r:id="rId2" tooltip="en:tightrope walking"/>
              </a:rPr>
              <a:t>tightrope walking</a:t>
            </a:r>
            <a:r>
              <a:rPr lang="en-GB" sz="1000" dirty="0"/>
              <a:t>. </a:t>
            </a:r>
            <a:r>
              <a:rPr lang="en-GB" sz="1000" dirty="0" err="1"/>
              <a:t>Handcolored</a:t>
            </a:r>
            <a:r>
              <a:rPr lang="en-GB" sz="1000" dirty="0"/>
              <a:t> </a:t>
            </a:r>
            <a:r>
              <a:rPr lang="en-GB" sz="1000" dirty="0">
                <a:hlinkClick r:id="rId3" tooltip="en:Etching"/>
              </a:rPr>
              <a:t>etching</a:t>
            </a:r>
            <a:r>
              <a:rPr lang="en-GB" sz="1000" dirty="0"/>
              <a:t> «</a:t>
            </a:r>
            <a:r>
              <a:rPr lang="en-GB" sz="1000" dirty="0" err="1"/>
              <a:t>Lebenslauf</a:t>
            </a:r>
            <a:r>
              <a:rPr lang="en-GB" sz="1000" dirty="0"/>
              <a:t>» (English: «Life» or even «Biography») by </a:t>
            </a:r>
            <a:r>
              <a:rPr lang="en-GB" sz="1000" dirty="0" err="1">
                <a:hlinkClick r:id="rId4" tooltip="de:Adi Holzer"/>
              </a:rPr>
              <a:t>Adi</a:t>
            </a:r>
            <a:r>
              <a:rPr lang="en-GB" sz="1000" dirty="0">
                <a:hlinkClick r:id="rId4" tooltip="de:Adi Holzer"/>
              </a:rPr>
              <a:t> </a:t>
            </a:r>
            <a:r>
              <a:rPr lang="en-GB" sz="1000" dirty="0" err="1">
                <a:hlinkClick r:id="rId4" tooltip="de:Adi Holzer"/>
              </a:rPr>
              <a:t>Holzer</a:t>
            </a:r>
            <a:r>
              <a:rPr lang="en-GB" sz="1000" dirty="0"/>
              <a:t> 1997 (Work number 850). This work is </a:t>
            </a:r>
            <a:r>
              <a:rPr lang="en-GB" sz="1000" dirty="0">
                <a:hlinkClick r:id="rId5" tooltip="freedomdefined:Definition"/>
              </a:rPr>
              <a:t>free</a:t>
            </a:r>
            <a:r>
              <a:rPr lang="en-GB" sz="1000" dirty="0"/>
              <a:t> and may be used by anyone for any purpose</a:t>
            </a:r>
          </a:p>
          <a:p>
            <a:r>
              <a:rPr lang="en-GB" sz="1000" dirty="0"/>
              <a:t>Image 2 – Map of administrative divisions of Europe by  </a:t>
            </a:r>
            <a:r>
              <a:rPr lang="en-GB" sz="1000" dirty="0">
                <a:hlinkClick r:id="rId6">
                  <a:extLst>
                    <a:ext uri="{A12FA001-AC4F-418D-AE19-62706E023703}">
                      <ahyp:hlinkClr xmlns:ahyp="http://schemas.microsoft.com/office/drawing/2018/hyperlinkcolor" val="tx"/>
                    </a:ext>
                  </a:extLst>
                </a:hlinkClick>
              </a:rPr>
              <a:t>TUBS</a:t>
            </a:r>
            <a:r>
              <a:rPr lang="en-GB" sz="1000" dirty="0"/>
              <a:t> is licensed under the  </a:t>
            </a:r>
            <a:r>
              <a:rPr lang="en-GB" sz="1000" dirty="0">
                <a:hlinkClick r:id="rId7" tooltip="w: DE: Creative Commons">
                  <a:extLst>
                    <a:ext uri="{A12FA001-AC4F-418D-AE19-62706E023703}">
                      <ahyp:hlinkClr xmlns:ahyp="http://schemas.microsoft.com/office/drawing/2018/hyperlinkcolor" val="tx"/>
                    </a:ext>
                  </a:extLst>
                </a:hlinkClick>
              </a:rPr>
              <a:t>Creative Commons</a:t>
            </a:r>
            <a:r>
              <a:rPr lang="en-GB" sz="1000" dirty="0"/>
              <a:t> license </a:t>
            </a:r>
            <a:r>
              <a:rPr lang="en-GB" sz="1000" dirty="0">
                <a:hlinkClick r:id="rId8">
                  <a:extLst>
                    <a:ext uri="{A12FA001-AC4F-418D-AE19-62706E023703}">
                      <ahyp:hlinkClr xmlns:ahyp="http://schemas.microsoft.com/office/drawing/2018/hyperlinkcolor" val="tx"/>
                    </a:ext>
                  </a:extLst>
                </a:hlinkClick>
              </a:rPr>
              <a:t>- "Attribution Generic disclosure Alike 3.0"</a:t>
            </a:r>
            <a:r>
              <a:rPr lang="en-GB" sz="1000" dirty="0"/>
              <a:t> license. Minor modifications have been made</a:t>
            </a:r>
          </a:p>
          <a:p>
            <a:r>
              <a:rPr lang="en-GB" sz="1000" dirty="0">
                <a:hlinkClick r:id="rId9"/>
              </a:rPr>
              <a:t>Image A  </a:t>
            </a:r>
            <a:r>
              <a:rPr lang="en-GB" sz="1000" u="sng" dirty="0">
                <a:hlinkClick r:id="rId9"/>
              </a:rPr>
              <a:t>Nik Wallenda Trains for June 23, 2013 Grand Canyon Walk at Nathan Benderson Park, Sarasota, Fla., June 14, 2013</a:t>
            </a:r>
            <a:r>
              <a:rPr lang="en-GB" sz="1000" u="sng" dirty="0"/>
              <a:t> by </a:t>
            </a:r>
            <a:r>
              <a:rPr lang="en-GB" sz="1000" u="sng" dirty="0">
                <a:hlinkClick r:id="rId10" tooltip="flickruser:41906900@N00"/>
              </a:rPr>
              <a:t>Jennifer Huber</a:t>
            </a:r>
            <a:r>
              <a:rPr lang="en-GB" sz="1000" u="sng" dirty="0"/>
              <a:t>, licensed under </a:t>
            </a:r>
            <a:r>
              <a:rPr lang="en-GB" sz="1000" u="sng" dirty="0">
                <a:hlinkClick r:id="rId11"/>
              </a:rPr>
              <a:t>CC BY-SA 2.0</a:t>
            </a:r>
            <a:endParaRPr lang="en-GB" sz="1000" u="sng" dirty="0"/>
          </a:p>
          <a:p>
            <a:r>
              <a:rPr lang="en-GB" sz="1000" i="1" dirty="0">
                <a:hlinkClick r:id="rId12"/>
              </a:rPr>
              <a:t>Image B "A tight rope"</a:t>
            </a:r>
            <a:r>
              <a:rPr lang="en-GB" sz="1000" i="1" dirty="0"/>
              <a:t> by </a:t>
            </a:r>
            <a:r>
              <a:rPr lang="en-GB" sz="1000" i="1" dirty="0">
                <a:hlinkClick r:id="rId13"/>
              </a:rPr>
              <a:t>Iain Farrell</a:t>
            </a:r>
            <a:r>
              <a:rPr lang="en-GB" sz="1000" i="1" dirty="0"/>
              <a:t> is licensed under </a:t>
            </a:r>
            <a:r>
              <a:rPr lang="en-GB" sz="1000" i="1" cap="all" dirty="0">
                <a:hlinkClick r:id="rId14"/>
              </a:rPr>
              <a:t>CC BY-ND 2.0</a:t>
            </a:r>
            <a:endParaRPr lang="fr-FR" sz="1000" dirty="0"/>
          </a:p>
          <a:p>
            <a:r>
              <a:rPr lang="de-DE" sz="1000" dirty="0"/>
              <a:t>Image C Hochseilartisten im Zirkus. Truppe Tsisov aus Russland. By </a:t>
            </a:r>
            <a:r>
              <a:rPr lang="fr-FR" sz="1000" u="sng" dirty="0" err="1">
                <a:hlinkClick r:id="rId15" tooltip="User:Usien"/>
              </a:rPr>
              <a:t>Usien</a:t>
            </a:r>
            <a:r>
              <a:rPr lang="fr-FR" sz="1000" u="sng" dirty="0"/>
              <a:t>. </a:t>
            </a:r>
            <a:r>
              <a:rPr lang="fr-FR" sz="1000" u="sng" dirty="0" err="1"/>
              <a:t>Licensed</a:t>
            </a:r>
            <a:r>
              <a:rPr lang="fr-FR" sz="1000" u="sng" dirty="0"/>
              <a:t> </a:t>
            </a:r>
            <a:r>
              <a:rPr lang="en-GB" sz="1000" dirty="0"/>
              <a:t>under the </a:t>
            </a:r>
            <a:r>
              <a:rPr lang="en-GB" sz="1000" dirty="0">
                <a:hlinkClick r:id="rId16" tooltip="w:en:Creative Commons"/>
              </a:rPr>
              <a:t>Creative Commons</a:t>
            </a:r>
            <a:r>
              <a:rPr lang="en-GB" sz="1000" dirty="0"/>
              <a:t> Attribution-Share Alike </a:t>
            </a:r>
            <a:r>
              <a:rPr lang="en-GB" sz="1000" dirty="0">
                <a:hlinkClick r:id="rId17"/>
              </a:rPr>
              <a:t>3.0 </a:t>
            </a:r>
            <a:r>
              <a:rPr lang="en-GB" sz="1000" dirty="0" err="1">
                <a:hlinkClick r:id="rId17"/>
              </a:rPr>
              <a:t>Unported</a:t>
            </a:r>
            <a:r>
              <a:rPr lang="en-GB" sz="1000" dirty="0"/>
              <a:t>, </a:t>
            </a:r>
            <a:r>
              <a:rPr lang="en-GB" sz="1000" dirty="0">
                <a:hlinkClick r:id="rId18"/>
              </a:rPr>
              <a:t>2.5 Generic</a:t>
            </a:r>
            <a:r>
              <a:rPr lang="en-GB" sz="1000" dirty="0"/>
              <a:t>, </a:t>
            </a:r>
            <a:r>
              <a:rPr lang="en-GB" sz="1000" dirty="0">
                <a:hlinkClick r:id="rId11"/>
              </a:rPr>
              <a:t>2.0 Generic</a:t>
            </a:r>
            <a:r>
              <a:rPr lang="en-GB" sz="1000" dirty="0"/>
              <a:t> and </a:t>
            </a:r>
            <a:r>
              <a:rPr lang="en-GB" sz="1000" dirty="0">
                <a:hlinkClick r:id="rId19"/>
              </a:rPr>
              <a:t>1.0 Generic</a:t>
            </a:r>
            <a:r>
              <a:rPr lang="en-GB" sz="1000" dirty="0"/>
              <a:t> license.</a:t>
            </a:r>
          </a:p>
          <a:p>
            <a:r>
              <a:rPr lang="en-GB" sz="1000" dirty="0"/>
              <a:t>Image 3 </a:t>
            </a:r>
            <a:r>
              <a:rPr lang="fr-FR" sz="1000" dirty="0"/>
              <a:t>Cette image illustre la diversité des cultures et leur intégration et le résultat de la mondialisation, by </a:t>
            </a:r>
            <a:r>
              <a:rPr lang="ka-GE" sz="1000" u="sng" dirty="0">
                <a:hlinkClick r:id="rId20" tooltip="User:მარიამ იაკობაძე (page does not exist)"/>
              </a:rPr>
              <a:t>მარიამ იაკობაძე</a:t>
            </a:r>
            <a:r>
              <a:rPr lang="en-GB" sz="1000" u="sng" dirty="0"/>
              <a:t>. Licensed </a:t>
            </a:r>
            <a:r>
              <a:rPr lang="en-GB" sz="1000" dirty="0"/>
              <a:t>under the </a:t>
            </a:r>
            <a:r>
              <a:rPr lang="en-GB" sz="1000" dirty="0">
                <a:hlinkClick r:id="rId16" tooltip="w:en:Creative Commons"/>
              </a:rPr>
              <a:t>Creative Commons</a:t>
            </a:r>
            <a:r>
              <a:rPr lang="en-GB" sz="1000" dirty="0"/>
              <a:t> </a:t>
            </a:r>
            <a:r>
              <a:rPr lang="en-GB" sz="1000" dirty="0">
                <a:hlinkClick r:id="rId21"/>
              </a:rPr>
              <a:t>Attribution-Share Alike 4.0 International</a:t>
            </a:r>
            <a:r>
              <a:rPr lang="en-GB" sz="1000" dirty="0"/>
              <a:t> license</a:t>
            </a:r>
            <a:endParaRPr lang="fr-FR" sz="1000" dirty="0"/>
          </a:p>
        </p:txBody>
      </p:sp>
      <p:sp>
        <p:nvSpPr>
          <p:cNvPr id="4" name="Slide Number Placeholder 3"/>
          <p:cNvSpPr>
            <a:spLocks noGrp="1"/>
          </p:cNvSpPr>
          <p:nvPr>
            <p:ph type="sldNum" sz="quarter" idx="12"/>
          </p:nvPr>
        </p:nvSpPr>
        <p:spPr/>
        <p:txBody>
          <a:bodyPr/>
          <a:lstStyle/>
          <a:p>
            <a:fld id="{38059A5A-4A28-4641-9856-838DAA7E7EC8}" type="slidenum">
              <a:rPr lang="" smtClean="0"/>
              <a:t>31</a:t>
            </a:fld>
            <a:endParaRPr lang=""/>
          </a:p>
        </p:txBody>
      </p:sp>
    </p:spTree>
    <p:extLst>
      <p:ext uri="{BB962C8B-B14F-4D97-AF65-F5344CB8AC3E}">
        <p14:creationId xmlns:p14="http://schemas.microsoft.com/office/powerpoint/2010/main" val="425924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B61CB52-33CB-4407-82E0-684DB474C95D}"/>
              </a:ext>
            </a:extLst>
          </p:cNvPr>
          <p:cNvCxnSpPr>
            <a:cxnSpLocks/>
          </p:cNvCxnSpPr>
          <p:nvPr/>
        </p:nvCxnSpPr>
        <p:spPr>
          <a:xfrm flipV="1">
            <a:off x="7894170" y="1138173"/>
            <a:ext cx="1255959" cy="62144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8CE314C-62E8-453C-A1EB-23EC51910937}"/>
              </a:ext>
            </a:extLst>
          </p:cNvPr>
          <p:cNvCxnSpPr>
            <a:cxnSpLocks/>
          </p:cNvCxnSpPr>
          <p:nvPr/>
        </p:nvCxnSpPr>
        <p:spPr>
          <a:xfrm flipV="1">
            <a:off x="7958569" y="2562590"/>
            <a:ext cx="1544858" cy="6707"/>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963592A-B828-45D5-BD6D-7A00B3CACB82}"/>
              </a:ext>
            </a:extLst>
          </p:cNvPr>
          <p:cNvCxnSpPr>
            <a:cxnSpLocks/>
          </p:cNvCxnSpPr>
          <p:nvPr/>
        </p:nvCxnSpPr>
        <p:spPr>
          <a:xfrm>
            <a:off x="7516623" y="3749898"/>
            <a:ext cx="1084038" cy="86362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FF5C40D-320A-429B-8432-3FC173900884}"/>
              </a:ext>
            </a:extLst>
          </p:cNvPr>
          <p:cNvCxnSpPr>
            <a:cxnSpLocks/>
          </p:cNvCxnSpPr>
          <p:nvPr/>
        </p:nvCxnSpPr>
        <p:spPr>
          <a:xfrm flipV="1">
            <a:off x="2822019" y="3324048"/>
            <a:ext cx="1082690" cy="93042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7E82473-AC4C-4085-B80B-ED775FDDE7E0}"/>
              </a:ext>
            </a:extLst>
          </p:cNvPr>
          <p:cNvCxnSpPr>
            <a:cxnSpLocks/>
          </p:cNvCxnSpPr>
          <p:nvPr/>
        </p:nvCxnSpPr>
        <p:spPr>
          <a:xfrm>
            <a:off x="2378920" y="2562590"/>
            <a:ext cx="1375406" cy="0"/>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D89A243-690D-4B94-9AD6-DEF0085B568F}"/>
              </a:ext>
            </a:extLst>
          </p:cNvPr>
          <p:cNvCxnSpPr>
            <a:cxnSpLocks/>
          </p:cNvCxnSpPr>
          <p:nvPr/>
        </p:nvCxnSpPr>
        <p:spPr>
          <a:xfrm>
            <a:off x="2909007" y="1097258"/>
            <a:ext cx="890436" cy="605471"/>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3" name="Title 2"/>
          <p:cNvSpPr>
            <a:spLocks noGrp="1"/>
          </p:cNvSpPr>
          <p:nvPr>
            <p:ph type="title"/>
          </p:nvPr>
        </p:nvSpPr>
        <p:spPr>
          <a:xfrm>
            <a:off x="838200" y="365125"/>
            <a:ext cx="10333383" cy="392617"/>
          </a:xfrm>
        </p:spPr>
        <p:txBody>
          <a:bodyPr>
            <a:noAutofit/>
          </a:bodyPr>
          <a:lstStyle/>
          <a:p>
            <a:pPr algn="ctr"/>
            <a:r>
              <a:rPr lang="en-GB" sz="3200" b="1" dirty="0"/>
              <a:t>Was </a:t>
            </a:r>
            <a:r>
              <a:rPr lang="en-GB" sz="3200" b="1" dirty="0" err="1"/>
              <a:t>symbolisiert</a:t>
            </a:r>
            <a:r>
              <a:rPr lang="en-GB" sz="3200" b="1" dirty="0"/>
              <a:t> </a:t>
            </a:r>
            <a:r>
              <a:rPr lang="en-GB" sz="3200" b="1" dirty="0" err="1"/>
              <a:t>Seiltanzen</a:t>
            </a:r>
            <a:r>
              <a:rPr lang="en-GB" sz="3200" b="1" dirty="0"/>
              <a:t>? </a:t>
            </a:r>
            <a:endParaRPr lang="" sz="3200" b="1" dirty="0"/>
          </a:p>
        </p:txBody>
      </p:sp>
      <p:sp>
        <p:nvSpPr>
          <p:cNvPr id="15" name="TextBox 14"/>
          <p:cNvSpPr txBox="1"/>
          <p:nvPr/>
        </p:nvSpPr>
        <p:spPr>
          <a:xfrm>
            <a:off x="586409" y="5233913"/>
            <a:ext cx="11035748" cy="1384995"/>
          </a:xfrm>
          <a:prstGeom prst="rect">
            <a:avLst/>
          </a:prstGeom>
          <a:noFill/>
          <a:ln>
            <a:solidFill>
              <a:schemeClr val="tx1"/>
            </a:solidFill>
          </a:ln>
        </p:spPr>
        <p:txBody>
          <a:bodyPr wrap="square" rtlCol="0">
            <a:spAutoFit/>
          </a:bodyPr>
          <a:lstStyle/>
          <a:p>
            <a:pPr algn="ctr">
              <a:lnSpc>
                <a:spcPct val="150000"/>
              </a:lnSpc>
            </a:pPr>
            <a:r>
              <a:rPr lang="en-GB" sz="2800" dirty="0" err="1"/>
              <a:t>Risiko</a:t>
            </a:r>
            <a:r>
              <a:rPr lang="en-GB" sz="2800" dirty="0"/>
              <a:t>  </a:t>
            </a:r>
            <a:r>
              <a:rPr lang="en-GB" sz="2800" dirty="0" err="1"/>
              <a:t>Lernen</a:t>
            </a:r>
            <a:r>
              <a:rPr lang="en-GB" sz="2800" dirty="0"/>
              <a:t> </a:t>
            </a:r>
            <a:r>
              <a:rPr lang="en-GB" sz="2800" dirty="0" err="1"/>
              <a:t>Balanceakt</a:t>
            </a:r>
            <a:r>
              <a:rPr lang="en-GB" sz="2800" dirty="0"/>
              <a:t>  </a:t>
            </a:r>
            <a:r>
              <a:rPr lang="en-GB" sz="2800" dirty="0" err="1"/>
              <a:t>Kontrolle</a:t>
            </a:r>
            <a:r>
              <a:rPr lang="en-GB" sz="2800" dirty="0"/>
              <a:t>  </a:t>
            </a:r>
            <a:r>
              <a:rPr lang="en-GB" sz="2800" dirty="0" err="1"/>
              <a:t>Leichtigkeit</a:t>
            </a:r>
            <a:r>
              <a:rPr lang="en-GB" sz="2800" dirty="0"/>
              <a:t>  Angst</a:t>
            </a:r>
          </a:p>
          <a:p>
            <a:pPr algn="ctr">
              <a:lnSpc>
                <a:spcPct val="150000"/>
              </a:lnSpc>
            </a:pPr>
            <a:r>
              <a:rPr lang="en-GB" sz="2800" dirty="0"/>
              <a:t>Fall  </a:t>
            </a:r>
            <a:r>
              <a:rPr lang="en-GB" sz="2800" dirty="0" err="1"/>
              <a:t>Diplomatie</a:t>
            </a:r>
            <a:r>
              <a:rPr lang="en-GB" sz="2800" dirty="0"/>
              <a:t>  </a:t>
            </a:r>
            <a:r>
              <a:rPr lang="en-GB" sz="2800" dirty="0" err="1"/>
              <a:t>Spannung</a:t>
            </a:r>
            <a:r>
              <a:rPr lang="en-GB" sz="2800" dirty="0"/>
              <a:t>  </a:t>
            </a:r>
            <a:r>
              <a:rPr lang="en-GB" sz="2800" dirty="0" err="1"/>
              <a:t>Beziehungen</a:t>
            </a:r>
            <a:r>
              <a:rPr lang="en-GB" sz="2800" dirty="0"/>
              <a:t>  </a:t>
            </a:r>
            <a:r>
              <a:rPr lang="en-GB" sz="2800" dirty="0" err="1"/>
              <a:t>Gefahr</a:t>
            </a:r>
            <a:r>
              <a:rPr lang="en-GB" sz="2800" dirty="0"/>
              <a:t>  </a:t>
            </a:r>
            <a:r>
              <a:rPr lang="en-GB" sz="2800" dirty="0" err="1"/>
              <a:t>Fremdheit</a:t>
            </a:r>
            <a:r>
              <a:rPr lang="en-GB" sz="2800" dirty="0"/>
              <a:t>   </a:t>
            </a:r>
          </a:p>
        </p:txBody>
      </p:sp>
      <p:sp>
        <p:nvSpPr>
          <p:cNvPr id="2" name="Slide Number Placeholder 1">
            <a:extLst>
              <a:ext uri="{FF2B5EF4-FFF2-40B4-BE49-F238E27FC236}">
                <a16:creationId xmlns:a16="http://schemas.microsoft.com/office/drawing/2014/main" id="{E3B105CF-FE4D-49AE-A0A1-1319B7ECE415}"/>
              </a:ext>
            </a:extLst>
          </p:cNvPr>
          <p:cNvSpPr>
            <a:spLocks noGrp="1"/>
          </p:cNvSpPr>
          <p:nvPr>
            <p:ph type="sldNum" sz="quarter" idx="12"/>
          </p:nvPr>
        </p:nvSpPr>
        <p:spPr/>
        <p:txBody>
          <a:bodyPr/>
          <a:lstStyle/>
          <a:p>
            <a:fld id="{38059A5A-4A28-4641-9856-838DAA7E7EC8}" type="slidenum">
              <a:rPr lang="" smtClean="0"/>
              <a:t>4</a:t>
            </a:fld>
            <a:endParaRPr lang=""/>
          </a:p>
        </p:txBody>
      </p:sp>
      <p:pic>
        <p:nvPicPr>
          <p:cNvPr id="17" name="Picture 2" descr="https://upload.wikimedia.org/wikipedia/commons/thumb/2/26/Adi_Holzer_Werksverzeichnis_850_Lebenslauf.jpg/256px-Adi_Holzer_Werksverzeichnis_850_Lebensla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9099" y="1129892"/>
            <a:ext cx="3452258" cy="336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043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B61CB52-33CB-4407-82E0-684DB474C95D}"/>
              </a:ext>
            </a:extLst>
          </p:cNvPr>
          <p:cNvCxnSpPr>
            <a:cxnSpLocks/>
          </p:cNvCxnSpPr>
          <p:nvPr/>
        </p:nvCxnSpPr>
        <p:spPr>
          <a:xfrm flipV="1">
            <a:off x="7839987" y="1561486"/>
            <a:ext cx="1255959" cy="62144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8CE314C-62E8-453C-A1EB-23EC51910937}"/>
              </a:ext>
            </a:extLst>
          </p:cNvPr>
          <p:cNvCxnSpPr>
            <a:cxnSpLocks/>
          </p:cNvCxnSpPr>
          <p:nvPr/>
        </p:nvCxnSpPr>
        <p:spPr>
          <a:xfrm flipV="1">
            <a:off x="7839987" y="3075498"/>
            <a:ext cx="1544858" cy="6707"/>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963592A-B828-45D5-BD6D-7A00B3CACB82}"/>
              </a:ext>
            </a:extLst>
          </p:cNvPr>
          <p:cNvCxnSpPr>
            <a:cxnSpLocks/>
          </p:cNvCxnSpPr>
          <p:nvPr/>
        </p:nvCxnSpPr>
        <p:spPr>
          <a:xfrm>
            <a:off x="7516623" y="3749898"/>
            <a:ext cx="1084038" cy="86362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FF5C40D-320A-429B-8432-3FC173900884}"/>
              </a:ext>
            </a:extLst>
          </p:cNvPr>
          <p:cNvCxnSpPr>
            <a:cxnSpLocks/>
          </p:cNvCxnSpPr>
          <p:nvPr/>
        </p:nvCxnSpPr>
        <p:spPr>
          <a:xfrm flipV="1">
            <a:off x="2648388" y="3626377"/>
            <a:ext cx="1082690" cy="930429"/>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7E82473-AC4C-4085-B80B-ED775FDDE7E0}"/>
              </a:ext>
            </a:extLst>
          </p:cNvPr>
          <p:cNvCxnSpPr>
            <a:cxnSpLocks/>
          </p:cNvCxnSpPr>
          <p:nvPr/>
        </p:nvCxnSpPr>
        <p:spPr>
          <a:xfrm>
            <a:off x="2355672" y="2808440"/>
            <a:ext cx="1375406" cy="0"/>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D89A243-690D-4B94-9AD6-DEF0085B568F}"/>
              </a:ext>
            </a:extLst>
          </p:cNvPr>
          <p:cNvCxnSpPr>
            <a:cxnSpLocks/>
          </p:cNvCxnSpPr>
          <p:nvPr/>
        </p:nvCxnSpPr>
        <p:spPr>
          <a:xfrm>
            <a:off x="2840642" y="1435423"/>
            <a:ext cx="890436" cy="605471"/>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3" name="Title 2"/>
          <p:cNvSpPr>
            <a:spLocks noGrp="1"/>
          </p:cNvSpPr>
          <p:nvPr>
            <p:ph type="title"/>
          </p:nvPr>
        </p:nvSpPr>
        <p:spPr>
          <a:xfrm>
            <a:off x="838200" y="365125"/>
            <a:ext cx="10333383" cy="392617"/>
          </a:xfrm>
        </p:spPr>
        <p:txBody>
          <a:bodyPr>
            <a:noAutofit/>
          </a:bodyPr>
          <a:lstStyle/>
          <a:p>
            <a:pPr algn="ctr"/>
            <a:r>
              <a:rPr lang="en-GB" sz="3200" b="1" dirty="0"/>
              <a:t>Was </a:t>
            </a:r>
            <a:r>
              <a:rPr lang="en-GB" sz="3200" b="1" dirty="0" err="1"/>
              <a:t>symbolisiert</a:t>
            </a:r>
            <a:r>
              <a:rPr lang="en-GB" sz="3200" b="1" dirty="0"/>
              <a:t> </a:t>
            </a:r>
            <a:r>
              <a:rPr lang="en-GB" sz="3200" b="1" dirty="0" err="1"/>
              <a:t>Seiltanzen</a:t>
            </a:r>
            <a:r>
              <a:rPr lang="en-GB" sz="3200" b="1" dirty="0"/>
              <a:t>? </a:t>
            </a:r>
            <a:endParaRPr lang="" sz="3200" b="1" dirty="0"/>
          </a:p>
        </p:txBody>
      </p:sp>
      <p:sp>
        <p:nvSpPr>
          <p:cNvPr id="2" name="Slide Number Placeholder 1">
            <a:extLst>
              <a:ext uri="{FF2B5EF4-FFF2-40B4-BE49-F238E27FC236}">
                <a16:creationId xmlns:a16="http://schemas.microsoft.com/office/drawing/2014/main" id="{E3B105CF-FE4D-49AE-A0A1-1319B7ECE415}"/>
              </a:ext>
            </a:extLst>
          </p:cNvPr>
          <p:cNvSpPr>
            <a:spLocks noGrp="1"/>
          </p:cNvSpPr>
          <p:nvPr>
            <p:ph type="sldNum" sz="quarter" idx="12"/>
          </p:nvPr>
        </p:nvSpPr>
        <p:spPr/>
        <p:txBody>
          <a:bodyPr/>
          <a:lstStyle/>
          <a:p>
            <a:fld id="{38059A5A-4A28-4641-9856-838DAA7E7EC8}" type="slidenum">
              <a:rPr lang="" smtClean="0"/>
              <a:t>5</a:t>
            </a:fld>
            <a:endParaRPr lang=""/>
          </a:p>
        </p:txBody>
      </p:sp>
      <p:sp>
        <p:nvSpPr>
          <p:cNvPr id="14" name="Rectangle: Rounded Corners 13">
            <a:extLst>
              <a:ext uri="{FF2B5EF4-FFF2-40B4-BE49-F238E27FC236}">
                <a16:creationId xmlns:a16="http://schemas.microsoft.com/office/drawing/2014/main" id="{E22FE36E-5D57-40FA-94A2-1FF51EAA11DE}"/>
              </a:ext>
            </a:extLst>
          </p:cNvPr>
          <p:cNvSpPr/>
          <p:nvPr/>
        </p:nvSpPr>
        <p:spPr>
          <a:xfrm>
            <a:off x="8058642" y="4875779"/>
            <a:ext cx="3910291" cy="918342"/>
          </a:xfrm>
          <a:prstGeom prst="roundRect">
            <a:avLst>
              <a:gd name="adj"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n>
                  <a:solidFill>
                    <a:schemeClr val="tx1"/>
                  </a:solidFill>
                </a:ln>
              </a:rPr>
              <a:t>und was </a:t>
            </a:r>
            <a:r>
              <a:rPr lang="en-GB" sz="2800" dirty="0" err="1">
                <a:ln>
                  <a:solidFill>
                    <a:schemeClr val="tx1"/>
                  </a:solidFill>
                </a:ln>
              </a:rPr>
              <a:t>noch</a:t>
            </a:r>
            <a:r>
              <a:rPr lang="en-GB" sz="2800" dirty="0">
                <a:ln>
                  <a:solidFill>
                    <a:schemeClr val="tx1"/>
                  </a:solidFill>
                </a:ln>
              </a:rPr>
              <a:t>?</a:t>
            </a:r>
            <a:endParaRPr lang="" sz="2800" dirty="0">
              <a:ln>
                <a:solidFill>
                  <a:schemeClr val="tx1"/>
                </a:solidFill>
              </a:ln>
            </a:endParaRPr>
          </a:p>
        </p:txBody>
      </p:sp>
      <p:sp>
        <p:nvSpPr>
          <p:cNvPr id="3" name="Rectangle 2">
            <a:extLst>
              <a:ext uri="{FF2B5EF4-FFF2-40B4-BE49-F238E27FC236}">
                <a16:creationId xmlns:a16="http://schemas.microsoft.com/office/drawing/2014/main" id="{B83186B0-0F05-4382-9374-E87456956B5B}"/>
              </a:ext>
            </a:extLst>
          </p:cNvPr>
          <p:cNvSpPr/>
          <p:nvPr/>
        </p:nvSpPr>
        <p:spPr>
          <a:xfrm>
            <a:off x="9294640" y="1339872"/>
            <a:ext cx="1375120" cy="461665"/>
          </a:xfrm>
          <a:prstGeom prst="rect">
            <a:avLst/>
          </a:prstGeom>
        </p:spPr>
        <p:txBody>
          <a:bodyPr wrap="none">
            <a:spAutoFit/>
          </a:bodyPr>
          <a:lstStyle/>
          <a:p>
            <a:r>
              <a:rPr lang="en-GB" sz="2400" dirty="0" err="1"/>
              <a:t>Kontrolle</a:t>
            </a:r>
            <a:r>
              <a:rPr lang="en-GB" dirty="0"/>
              <a:t> </a:t>
            </a:r>
          </a:p>
        </p:txBody>
      </p:sp>
      <p:sp>
        <p:nvSpPr>
          <p:cNvPr id="5" name="Rectangle 4">
            <a:extLst>
              <a:ext uri="{FF2B5EF4-FFF2-40B4-BE49-F238E27FC236}">
                <a16:creationId xmlns:a16="http://schemas.microsoft.com/office/drawing/2014/main" id="{2DEDA0E5-2509-4BDD-8BB4-3A1818B503C3}"/>
              </a:ext>
            </a:extLst>
          </p:cNvPr>
          <p:cNvSpPr/>
          <p:nvPr/>
        </p:nvSpPr>
        <p:spPr>
          <a:xfrm>
            <a:off x="616818" y="1195295"/>
            <a:ext cx="1619482" cy="461665"/>
          </a:xfrm>
          <a:prstGeom prst="rect">
            <a:avLst/>
          </a:prstGeom>
        </p:spPr>
        <p:txBody>
          <a:bodyPr wrap="none">
            <a:spAutoFit/>
          </a:bodyPr>
          <a:lstStyle/>
          <a:p>
            <a:r>
              <a:rPr lang="en-GB" sz="2400" dirty="0" err="1"/>
              <a:t>Balanceakt</a:t>
            </a:r>
            <a:r>
              <a:rPr lang="en-GB" sz="2400" dirty="0"/>
              <a:t> </a:t>
            </a:r>
          </a:p>
        </p:txBody>
      </p:sp>
      <p:sp>
        <p:nvSpPr>
          <p:cNvPr id="6" name="Rectangle 5">
            <a:extLst>
              <a:ext uri="{FF2B5EF4-FFF2-40B4-BE49-F238E27FC236}">
                <a16:creationId xmlns:a16="http://schemas.microsoft.com/office/drawing/2014/main" id="{47E57111-9FA0-47CC-8502-C6298BFC5586}"/>
              </a:ext>
            </a:extLst>
          </p:cNvPr>
          <p:cNvSpPr/>
          <p:nvPr/>
        </p:nvSpPr>
        <p:spPr>
          <a:xfrm>
            <a:off x="9605373" y="2808440"/>
            <a:ext cx="972574" cy="461665"/>
          </a:xfrm>
          <a:prstGeom prst="rect">
            <a:avLst/>
          </a:prstGeom>
        </p:spPr>
        <p:txBody>
          <a:bodyPr wrap="none">
            <a:spAutoFit/>
          </a:bodyPr>
          <a:lstStyle/>
          <a:p>
            <a:r>
              <a:rPr lang="en-GB" sz="2400" dirty="0" err="1"/>
              <a:t>Risiko</a:t>
            </a:r>
            <a:r>
              <a:rPr lang="en-GB" sz="2400" dirty="0"/>
              <a:t> </a:t>
            </a:r>
          </a:p>
        </p:txBody>
      </p:sp>
      <p:sp>
        <p:nvSpPr>
          <p:cNvPr id="7" name="Rectangle 6">
            <a:extLst>
              <a:ext uri="{FF2B5EF4-FFF2-40B4-BE49-F238E27FC236}">
                <a16:creationId xmlns:a16="http://schemas.microsoft.com/office/drawing/2014/main" id="{51F39E59-98E8-4370-998F-006D597FECE9}"/>
              </a:ext>
            </a:extLst>
          </p:cNvPr>
          <p:cNvSpPr/>
          <p:nvPr/>
        </p:nvSpPr>
        <p:spPr>
          <a:xfrm>
            <a:off x="617892" y="2669940"/>
            <a:ext cx="1479892" cy="461665"/>
          </a:xfrm>
          <a:prstGeom prst="rect">
            <a:avLst/>
          </a:prstGeom>
        </p:spPr>
        <p:txBody>
          <a:bodyPr wrap="none">
            <a:spAutoFit/>
          </a:bodyPr>
          <a:lstStyle/>
          <a:p>
            <a:r>
              <a:rPr lang="en-GB" sz="2400" dirty="0" err="1"/>
              <a:t>Spannung</a:t>
            </a:r>
            <a:r>
              <a:rPr lang="en-GB" dirty="0"/>
              <a:t> </a:t>
            </a:r>
          </a:p>
        </p:txBody>
      </p:sp>
      <p:sp>
        <p:nvSpPr>
          <p:cNvPr id="8" name="Rectangle 7">
            <a:extLst>
              <a:ext uri="{FF2B5EF4-FFF2-40B4-BE49-F238E27FC236}">
                <a16:creationId xmlns:a16="http://schemas.microsoft.com/office/drawing/2014/main" id="{8B16AA42-84CD-493E-B6D7-1DB21EF3050C}"/>
              </a:ext>
            </a:extLst>
          </p:cNvPr>
          <p:cNvSpPr/>
          <p:nvPr/>
        </p:nvSpPr>
        <p:spPr>
          <a:xfrm>
            <a:off x="616818" y="4504937"/>
            <a:ext cx="1555554" cy="461665"/>
          </a:xfrm>
          <a:prstGeom prst="rect">
            <a:avLst/>
          </a:prstGeom>
        </p:spPr>
        <p:txBody>
          <a:bodyPr wrap="none">
            <a:spAutoFit/>
          </a:bodyPr>
          <a:lstStyle/>
          <a:p>
            <a:r>
              <a:rPr lang="en-GB" sz="2400" dirty="0" err="1"/>
              <a:t>Diplomatie</a:t>
            </a:r>
            <a:endParaRPr lang="en-GB" sz="2400" dirty="0"/>
          </a:p>
        </p:txBody>
      </p:sp>
      <p:pic>
        <p:nvPicPr>
          <p:cNvPr id="18" name="Picture 2" descr="https://upload.wikimedia.org/wikipedia/commons/thumb/2/26/Adi_Holzer_Werksverzeichnis_850_Lebenslauf.jpg/256px-Adi_Holzer_Werksverzeichnis_850_Lebensla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5499" y="1435423"/>
            <a:ext cx="3521777" cy="3433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46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83" y="1"/>
            <a:ext cx="11380304" cy="781878"/>
          </a:xfrm>
        </p:spPr>
        <p:txBody>
          <a:bodyPr>
            <a:normAutofit/>
          </a:bodyPr>
          <a:lstStyle/>
          <a:p>
            <a:r>
              <a:rPr lang="en-GB" sz="3200" b="1" dirty="0" err="1"/>
              <a:t>Seiltanz</a:t>
            </a:r>
            <a:r>
              <a:rPr lang="en-GB" sz="3200" b="1" dirty="0"/>
              <a:t>, von Adel </a:t>
            </a:r>
            <a:r>
              <a:rPr lang="en-GB" sz="3200" b="1" dirty="0" err="1"/>
              <a:t>Karasholi</a:t>
            </a:r>
            <a:endParaRPr lang="en-GB" sz="3200" b="1" dirty="0"/>
          </a:p>
        </p:txBody>
      </p:sp>
      <p:sp>
        <p:nvSpPr>
          <p:cNvPr id="5" name="TextBox 4"/>
          <p:cNvSpPr txBox="1"/>
          <p:nvPr/>
        </p:nvSpPr>
        <p:spPr>
          <a:xfrm>
            <a:off x="159025" y="781879"/>
            <a:ext cx="5663463" cy="5693866"/>
          </a:xfrm>
          <a:prstGeom prst="rect">
            <a:avLst/>
          </a:prstGeom>
          <a:noFill/>
        </p:spPr>
        <p:txBody>
          <a:bodyPr wrap="square" rtlCol="0">
            <a:spAutoFit/>
          </a:bodyPr>
          <a:lstStyle/>
          <a:p>
            <a:pPr marL="457200" indent="-457200">
              <a:buFont typeface="Arial" panose="020B0604020202020204" pitchFamily="34" charset="0"/>
              <a:buChar char="•"/>
            </a:pPr>
            <a:r>
              <a:rPr lang="en-GB" sz="2400" dirty="0"/>
              <a:t>Deutsch-</a:t>
            </a:r>
            <a:r>
              <a:rPr lang="en-GB" sz="2400" dirty="0" err="1"/>
              <a:t>syrisch</a:t>
            </a:r>
            <a:r>
              <a:rPr lang="en-GB" sz="2400" dirty="0"/>
              <a:t>-</a:t>
            </a:r>
            <a:r>
              <a:rPr lang="en-GB" sz="2400" dirty="0" err="1"/>
              <a:t>kurdischer</a:t>
            </a:r>
            <a:r>
              <a:rPr lang="en-GB" sz="2400" dirty="0"/>
              <a:t> </a:t>
            </a:r>
            <a:r>
              <a:rPr lang="en-GB" sz="2400" dirty="0" err="1"/>
              <a:t>Dichter</a:t>
            </a:r>
            <a:endParaRPr lang="en-GB" sz="2400" dirty="0"/>
          </a:p>
          <a:p>
            <a:pPr marL="457200" indent="-457200">
              <a:buFont typeface="Arial" panose="020B0604020202020204" pitchFamily="34" charset="0"/>
              <a:buChar char="•"/>
            </a:pPr>
            <a:r>
              <a:rPr lang="en-GB" sz="2400" dirty="0"/>
              <a:t>Adel </a:t>
            </a:r>
            <a:r>
              <a:rPr lang="en-GB" sz="2400" dirty="0" err="1"/>
              <a:t>ist</a:t>
            </a:r>
            <a:r>
              <a:rPr lang="en-GB" sz="2400" dirty="0"/>
              <a:t> 1936 in </a:t>
            </a:r>
            <a:r>
              <a:rPr lang="en-GB" sz="2400" dirty="0" err="1"/>
              <a:t>Syrien</a:t>
            </a:r>
            <a:r>
              <a:rPr lang="en-GB" sz="2400" dirty="0"/>
              <a:t> </a:t>
            </a:r>
            <a:r>
              <a:rPr lang="en-GB" sz="2400" dirty="0" err="1"/>
              <a:t>geboren</a:t>
            </a:r>
            <a:r>
              <a:rPr lang="en-GB" sz="2400" dirty="0"/>
              <a:t>. Seine </a:t>
            </a:r>
            <a:r>
              <a:rPr lang="en-GB" sz="2400" dirty="0" err="1"/>
              <a:t>Famile</a:t>
            </a:r>
            <a:r>
              <a:rPr lang="en-GB" sz="2400" dirty="0"/>
              <a:t> </a:t>
            </a:r>
            <a:r>
              <a:rPr lang="en-GB" sz="2400" dirty="0" err="1"/>
              <a:t>ist</a:t>
            </a:r>
            <a:r>
              <a:rPr lang="en-GB" sz="2400" dirty="0"/>
              <a:t> </a:t>
            </a:r>
            <a:r>
              <a:rPr lang="en-GB" sz="2400" dirty="0" err="1"/>
              <a:t>Kurdisch</a:t>
            </a:r>
            <a:endParaRPr lang="en-GB" sz="2400" dirty="0"/>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err="1"/>
              <a:t>Jugend</a:t>
            </a:r>
            <a:r>
              <a:rPr lang="en-GB" sz="2400" dirty="0"/>
              <a:t>: </a:t>
            </a:r>
            <a:r>
              <a:rPr lang="en-GB" sz="2400" dirty="0" err="1"/>
              <a:t>Dichter</a:t>
            </a:r>
            <a:r>
              <a:rPr lang="en-GB" sz="2400" dirty="0"/>
              <a:t> und Journalist in </a:t>
            </a:r>
            <a:r>
              <a:rPr lang="en-GB" sz="2400" dirty="0" err="1"/>
              <a:t>Syrien</a:t>
            </a:r>
            <a:endParaRPr lang="en-GB" sz="2400" dirty="0"/>
          </a:p>
          <a:p>
            <a:pPr marL="457200" indent="-457200">
              <a:buFont typeface="Arial" panose="020B0604020202020204" pitchFamily="34" charset="0"/>
              <a:buChar char="•"/>
            </a:pPr>
            <a:r>
              <a:rPr lang="en-GB" sz="2400" dirty="0"/>
              <a:t>Problem: </a:t>
            </a:r>
            <a:r>
              <a:rPr lang="en-GB" sz="2400" dirty="0" err="1"/>
              <a:t>zu</a:t>
            </a:r>
            <a:r>
              <a:rPr lang="en-GB" sz="2400" dirty="0"/>
              <a:t> </a:t>
            </a:r>
            <a:r>
              <a:rPr lang="en-GB" sz="2400" dirty="0" err="1"/>
              <a:t>wenig</a:t>
            </a:r>
            <a:r>
              <a:rPr lang="en-GB" sz="2400" dirty="0"/>
              <a:t> </a:t>
            </a:r>
            <a:r>
              <a:rPr lang="en-GB" sz="2400" dirty="0" err="1"/>
              <a:t>Freiheit</a:t>
            </a:r>
            <a:r>
              <a:rPr lang="en-GB" sz="2400" dirty="0"/>
              <a:t> in </a:t>
            </a:r>
            <a:r>
              <a:rPr lang="en-GB" sz="2400" dirty="0" err="1"/>
              <a:t>Syrien</a:t>
            </a:r>
            <a:endParaRPr lang="en-GB" sz="2400" dirty="0"/>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1961: Emigration </a:t>
            </a:r>
            <a:r>
              <a:rPr lang="en-GB" sz="2400" dirty="0" err="1"/>
              <a:t>nach</a:t>
            </a:r>
            <a:r>
              <a:rPr lang="en-GB" sz="2400" dirty="0"/>
              <a:t> Leipzig, Deutschland</a:t>
            </a:r>
          </a:p>
          <a:p>
            <a:pPr marL="457200" indent="-457200">
              <a:buFont typeface="Arial" panose="020B0604020202020204" pitchFamily="34" charset="0"/>
              <a:buChar char="•"/>
            </a:pPr>
            <a:r>
              <a:rPr lang="en-GB" sz="2400" dirty="0" err="1"/>
              <a:t>Studium</a:t>
            </a:r>
            <a:r>
              <a:rPr lang="en-GB" sz="2400" dirty="0"/>
              <a:t> der </a:t>
            </a:r>
            <a:r>
              <a:rPr lang="en-GB" sz="2400" dirty="0" err="1"/>
              <a:t>deutschen</a:t>
            </a:r>
            <a:r>
              <a:rPr lang="en-GB" sz="2400" dirty="0"/>
              <a:t> </a:t>
            </a:r>
            <a:r>
              <a:rPr lang="en-GB" sz="2400" dirty="0" err="1"/>
              <a:t>Sprache</a:t>
            </a:r>
            <a:endParaRPr lang="en-GB" sz="2400" dirty="0"/>
          </a:p>
          <a:p>
            <a:pPr marL="457200" indent="-457200">
              <a:buFont typeface="Arial" panose="020B0604020202020204" pitchFamily="34" charset="0"/>
              <a:buChar char="•"/>
            </a:pPr>
            <a:r>
              <a:rPr lang="en-GB" sz="2400" dirty="0" err="1"/>
              <a:t>Doktorarbeit</a:t>
            </a:r>
            <a:r>
              <a:rPr lang="en-GB" sz="2400" dirty="0"/>
              <a:t> </a:t>
            </a:r>
            <a:r>
              <a:rPr lang="de-DE" sz="2400" dirty="0"/>
              <a:t>über Bertolt Brecht</a:t>
            </a:r>
          </a:p>
          <a:p>
            <a:pPr marL="457200" indent="-457200">
              <a:buFont typeface="Arial" panose="020B0604020202020204" pitchFamily="34" charset="0"/>
              <a:buChar char="•"/>
            </a:pPr>
            <a:endParaRPr lang="de-DE" sz="2400" dirty="0"/>
          </a:p>
          <a:p>
            <a:pPr marL="457200" indent="-457200">
              <a:buFont typeface="Arial" panose="020B0604020202020204" pitchFamily="34" charset="0"/>
              <a:buChar char="•"/>
            </a:pPr>
            <a:r>
              <a:rPr lang="de-DE" sz="2400" dirty="0"/>
              <a:t>Deutsche „Migrationsliteratur“</a:t>
            </a:r>
          </a:p>
          <a:p>
            <a:pPr marL="457200" indent="-457200">
              <a:buFont typeface="Arial" panose="020B0604020202020204" pitchFamily="34" charset="0"/>
              <a:buChar char="•"/>
            </a:pPr>
            <a:r>
              <a:rPr lang="de-DE" sz="2400" dirty="0"/>
              <a:t>Beispiel: Buch „Also sprach Abdulla...“ (1995</a:t>
            </a:r>
            <a:r>
              <a:rPr lang="de-DE" sz="2800" dirty="0"/>
              <a:t>)</a:t>
            </a:r>
          </a:p>
        </p:txBody>
      </p:sp>
      <p:sp>
        <p:nvSpPr>
          <p:cNvPr id="3" name="Slide Number Placeholder 2">
            <a:extLst>
              <a:ext uri="{FF2B5EF4-FFF2-40B4-BE49-F238E27FC236}">
                <a16:creationId xmlns:a16="http://schemas.microsoft.com/office/drawing/2014/main" id="{373CBAB4-FB2B-43C9-A308-14E6E63FA63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059A5A-4A28-4641-9856-838DAA7E7EC8}" type="slidenum">
              <a:rPr lang="" smtClean="0"/>
              <a:pPr/>
              <a:t>6</a:t>
            </a:fld>
            <a:endParaRPr lang=""/>
          </a:p>
        </p:txBody>
      </p:sp>
      <p:sp>
        <p:nvSpPr>
          <p:cNvPr id="10" name="TextBox 9">
            <a:extLst>
              <a:ext uri="{FF2B5EF4-FFF2-40B4-BE49-F238E27FC236}">
                <a16:creationId xmlns:a16="http://schemas.microsoft.com/office/drawing/2014/main" id="{914BCD9D-D01D-4646-BEF8-0ED4159B0BCF}"/>
              </a:ext>
            </a:extLst>
          </p:cNvPr>
          <p:cNvSpPr txBox="1"/>
          <p:nvPr/>
        </p:nvSpPr>
        <p:spPr>
          <a:xfrm flipH="1">
            <a:off x="11088345" y="3215697"/>
            <a:ext cx="965573" cy="369332"/>
          </a:xfrm>
          <a:prstGeom prst="rect">
            <a:avLst/>
          </a:prstGeom>
          <a:noFill/>
        </p:spPr>
        <p:txBody>
          <a:bodyPr wrap="square" rtlCol="0">
            <a:spAutoFit/>
          </a:bodyPr>
          <a:lstStyle/>
          <a:p>
            <a:r>
              <a:rPr lang="en-GB" b="1" dirty="0" err="1">
                <a:solidFill>
                  <a:srgbClr val="FF0000"/>
                </a:solidFill>
              </a:rPr>
              <a:t>Syrien</a:t>
            </a:r>
            <a:endParaRPr lang="en-GB" b="1" dirty="0">
              <a:solidFill>
                <a:srgbClr val="FF0000"/>
              </a:solidFill>
            </a:endParaRPr>
          </a:p>
        </p:txBody>
      </p:sp>
      <p:pic>
        <p:nvPicPr>
          <p:cNvPr id="14" name="Picture 13" descr="A picture containing text, map&#10;&#10;Description automatically generated">
            <a:extLst>
              <a:ext uri="{FF2B5EF4-FFF2-40B4-BE49-F238E27FC236}">
                <a16:creationId xmlns:a16="http://schemas.microsoft.com/office/drawing/2014/main" id="{BE9C5CD1-BE19-469F-A28A-1D2DF62C6A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2850" y="746251"/>
            <a:ext cx="4810124" cy="2505075"/>
          </a:xfrm>
          <a:prstGeom prst="rect">
            <a:avLst/>
          </a:prstGeom>
        </p:spPr>
      </p:pic>
      <p:sp>
        <p:nvSpPr>
          <p:cNvPr id="15" name="Arrow: Up 14">
            <a:extLst>
              <a:ext uri="{FF2B5EF4-FFF2-40B4-BE49-F238E27FC236}">
                <a16:creationId xmlns:a16="http://schemas.microsoft.com/office/drawing/2014/main" id="{C703808F-A188-4A41-8286-8EAACF71D6E8}"/>
              </a:ext>
            </a:extLst>
          </p:cNvPr>
          <p:cNvSpPr/>
          <p:nvPr/>
        </p:nvSpPr>
        <p:spPr>
          <a:xfrm>
            <a:off x="11434674" y="2761749"/>
            <a:ext cx="272913" cy="60907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74B3BF3F-2C71-4B9C-A061-E8482941A9DB}"/>
              </a:ext>
            </a:extLst>
          </p:cNvPr>
          <p:cNvSpPr txBox="1"/>
          <p:nvPr/>
        </p:nvSpPr>
        <p:spPr>
          <a:xfrm>
            <a:off x="7821803" y="251383"/>
            <a:ext cx="1685924" cy="369332"/>
          </a:xfrm>
          <a:prstGeom prst="rect">
            <a:avLst/>
          </a:prstGeom>
          <a:noFill/>
        </p:spPr>
        <p:txBody>
          <a:bodyPr wrap="square" rtlCol="0">
            <a:spAutoFit/>
          </a:bodyPr>
          <a:lstStyle/>
          <a:p>
            <a:r>
              <a:rPr lang="en-GB" b="1" dirty="0">
                <a:solidFill>
                  <a:srgbClr val="FF0000"/>
                </a:solidFill>
              </a:rPr>
              <a:t>Deutschland</a:t>
            </a:r>
          </a:p>
        </p:txBody>
      </p:sp>
      <p:sp>
        <p:nvSpPr>
          <p:cNvPr id="17" name="Arrow: Down 16">
            <a:extLst>
              <a:ext uri="{FF2B5EF4-FFF2-40B4-BE49-F238E27FC236}">
                <a16:creationId xmlns:a16="http://schemas.microsoft.com/office/drawing/2014/main" id="{4AB31314-3FC1-46B5-A825-24B6D1B9D5A2}"/>
              </a:ext>
            </a:extLst>
          </p:cNvPr>
          <p:cNvSpPr/>
          <p:nvPr/>
        </p:nvSpPr>
        <p:spPr>
          <a:xfrm>
            <a:off x="8410575" y="695386"/>
            <a:ext cx="200025" cy="656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7082B24-EECF-4583-9AAF-FF2A02307D35}"/>
              </a:ext>
            </a:extLst>
          </p:cNvPr>
          <p:cNvSpPr txBox="1"/>
          <p:nvPr/>
        </p:nvSpPr>
        <p:spPr>
          <a:xfrm>
            <a:off x="6285298" y="3585032"/>
            <a:ext cx="5303520" cy="3139321"/>
          </a:xfrm>
          <a:prstGeom prst="rect">
            <a:avLst/>
          </a:prstGeom>
          <a:noFill/>
        </p:spPr>
        <p:txBody>
          <a:bodyPr wrap="square" rtlCol="0">
            <a:spAutoFit/>
          </a:bodyPr>
          <a:lstStyle/>
          <a:p>
            <a:pPr marL="342900" indent="-342900">
              <a:buAutoNum type="arabicPeriod"/>
            </a:pPr>
            <a:r>
              <a:rPr lang="en-GB" b="1" dirty="0">
                <a:solidFill>
                  <a:srgbClr val="FF0000"/>
                </a:solidFill>
              </a:rPr>
              <a:t>Wo </a:t>
            </a:r>
            <a:r>
              <a:rPr lang="en-GB" dirty="0" err="1"/>
              <a:t>ist</a:t>
            </a:r>
            <a:r>
              <a:rPr lang="en-GB" dirty="0"/>
              <a:t> </a:t>
            </a:r>
            <a:r>
              <a:rPr lang="en-GB" dirty="0" err="1"/>
              <a:t>Syrien</a:t>
            </a:r>
            <a:r>
              <a:rPr lang="en-GB" dirty="0"/>
              <a:t> – </a:t>
            </a:r>
            <a:r>
              <a:rPr lang="en-GB" dirty="0" err="1"/>
              <a:t>im</a:t>
            </a:r>
            <a:r>
              <a:rPr lang="en-GB" dirty="0"/>
              <a:t> </a:t>
            </a:r>
            <a:r>
              <a:rPr lang="en-GB" dirty="0" err="1"/>
              <a:t>Westen</a:t>
            </a:r>
            <a:r>
              <a:rPr lang="en-GB" dirty="0"/>
              <a:t> </a:t>
            </a:r>
            <a:r>
              <a:rPr lang="en-GB" dirty="0" err="1"/>
              <a:t>oder</a:t>
            </a:r>
            <a:r>
              <a:rPr lang="en-GB" dirty="0"/>
              <a:t> </a:t>
            </a:r>
            <a:r>
              <a:rPr lang="en-GB" dirty="0" err="1"/>
              <a:t>im</a:t>
            </a:r>
            <a:r>
              <a:rPr lang="en-GB" dirty="0"/>
              <a:t> </a:t>
            </a:r>
            <a:r>
              <a:rPr lang="en-GB" dirty="0" err="1"/>
              <a:t>Osten</a:t>
            </a:r>
            <a:r>
              <a:rPr lang="en-GB" dirty="0"/>
              <a:t>?</a:t>
            </a:r>
          </a:p>
          <a:p>
            <a:pPr marL="342900" indent="-342900">
              <a:buAutoNum type="arabicPeriod"/>
            </a:pPr>
            <a:r>
              <a:rPr lang="en-GB" b="1" dirty="0">
                <a:solidFill>
                  <a:srgbClr val="FF0000"/>
                </a:solidFill>
              </a:rPr>
              <a:t>Wie</a:t>
            </a:r>
            <a:r>
              <a:rPr lang="en-GB" dirty="0"/>
              <a:t> alt war Adel </a:t>
            </a:r>
            <a:r>
              <a:rPr lang="en-GB" dirty="0" err="1"/>
              <a:t>Karosholi</a:t>
            </a:r>
            <a:r>
              <a:rPr lang="en-GB" dirty="0"/>
              <a:t>, </a:t>
            </a:r>
            <a:r>
              <a:rPr lang="en-GB" dirty="0" err="1"/>
              <a:t>als</a:t>
            </a:r>
            <a:r>
              <a:rPr lang="en-GB" dirty="0"/>
              <a:t> </a:t>
            </a:r>
            <a:r>
              <a:rPr lang="en-GB" dirty="0" err="1"/>
              <a:t>er</a:t>
            </a:r>
            <a:r>
              <a:rPr lang="en-GB" dirty="0"/>
              <a:t> </a:t>
            </a:r>
            <a:r>
              <a:rPr lang="en-GB" dirty="0" err="1"/>
              <a:t>nach</a:t>
            </a:r>
            <a:r>
              <a:rPr lang="en-GB" dirty="0"/>
              <a:t> Deutschland </a:t>
            </a:r>
            <a:r>
              <a:rPr lang="en-GB" dirty="0" err="1"/>
              <a:t>gefahren</a:t>
            </a:r>
            <a:r>
              <a:rPr lang="en-GB" dirty="0"/>
              <a:t> </a:t>
            </a:r>
            <a:r>
              <a:rPr lang="en-GB" dirty="0" err="1"/>
              <a:t>ist</a:t>
            </a:r>
            <a:r>
              <a:rPr lang="en-GB" dirty="0"/>
              <a:t>?</a:t>
            </a:r>
          </a:p>
          <a:p>
            <a:pPr marL="342900" indent="-342900">
              <a:buAutoNum type="arabicPeriod"/>
            </a:pPr>
            <a:r>
              <a:rPr lang="en-GB" dirty="0" err="1">
                <a:solidFill>
                  <a:srgbClr val="FF0000"/>
                </a:solidFill>
              </a:rPr>
              <a:t>Warum</a:t>
            </a:r>
            <a:r>
              <a:rPr lang="en-GB" dirty="0"/>
              <a:t> hat </a:t>
            </a:r>
            <a:r>
              <a:rPr lang="en-GB" dirty="0" err="1"/>
              <a:t>er</a:t>
            </a:r>
            <a:r>
              <a:rPr lang="en-GB" dirty="0"/>
              <a:t> </a:t>
            </a:r>
            <a:r>
              <a:rPr lang="en-GB" dirty="0" err="1"/>
              <a:t>Syrien</a:t>
            </a:r>
            <a:r>
              <a:rPr lang="en-GB" dirty="0"/>
              <a:t> </a:t>
            </a:r>
            <a:r>
              <a:rPr lang="en-GB" dirty="0" err="1"/>
              <a:t>verlassen</a:t>
            </a:r>
            <a:r>
              <a:rPr lang="en-GB" dirty="0"/>
              <a:t>?</a:t>
            </a:r>
          </a:p>
          <a:p>
            <a:pPr marL="342900" indent="-342900">
              <a:buAutoNum type="arabicPeriod"/>
            </a:pPr>
            <a:r>
              <a:rPr lang="en-GB" dirty="0">
                <a:solidFill>
                  <a:srgbClr val="FF0000"/>
                </a:solidFill>
              </a:rPr>
              <a:t>Was</a:t>
            </a:r>
            <a:r>
              <a:rPr lang="en-GB" dirty="0"/>
              <a:t> hat </a:t>
            </a:r>
            <a:r>
              <a:rPr lang="en-GB" dirty="0" err="1"/>
              <a:t>er</a:t>
            </a:r>
            <a:r>
              <a:rPr lang="en-GB" dirty="0"/>
              <a:t> in Deutschland </a:t>
            </a:r>
            <a:r>
              <a:rPr lang="en-GB" dirty="0" err="1"/>
              <a:t>studiert</a:t>
            </a:r>
            <a:r>
              <a:rPr lang="en-GB" dirty="0"/>
              <a:t>?</a:t>
            </a:r>
          </a:p>
          <a:p>
            <a:pPr marL="342900" indent="-342900">
              <a:buAutoNum type="arabicPeriod"/>
            </a:pPr>
            <a:r>
              <a:rPr lang="en-GB" dirty="0">
                <a:solidFill>
                  <a:srgbClr val="FF0000"/>
                </a:solidFill>
              </a:rPr>
              <a:t>In </a:t>
            </a:r>
            <a:r>
              <a:rPr lang="en-GB" dirty="0" err="1">
                <a:solidFill>
                  <a:srgbClr val="FF0000"/>
                </a:solidFill>
              </a:rPr>
              <a:t>welcher</a:t>
            </a:r>
            <a:r>
              <a:rPr lang="en-GB" dirty="0">
                <a:solidFill>
                  <a:srgbClr val="FF0000"/>
                </a:solidFill>
              </a:rPr>
              <a:t> </a:t>
            </a:r>
            <a:r>
              <a:rPr lang="en-GB" dirty="0" err="1"/>
              <a:t>Sprache</a:t>
            </a:r>
            <a:r>
              <a:rPr lang="en-GB" dirty="0"/>
              <a:t> hat </a:t>
            </a:r>
            <a:r>
              <a:rPr lang="en-GB" dirty="0" err="1"/>
              <a:t>er</a:t>
            </a:r>
            <a:r>
              <a:rPr lang="en-GB" dirty="0"/>
              <a:t> sein Buch </a:t>
            </a:r>
            <a:r>
              <a:rPr lang="en-GB" dirty="0" err="1"/>
              <a:t>geschrieben</a:t>
            </a:r>
            <a:r>
              <a:rPr lang="en-GB" dirty="0"/>
              <a:t>?</a:t>
            </a:r>
          </a:p>
          <a:p>
            <a:pPr marL="342900" indent="-342900">
              <a:buFontTx/>
              <a:buAutoNum type="arabicPeriod"/>
            </a:pPr>
            <a:r>
              <a:rPr lang="en-GB" dirty="0">
                <a:solidFill>
                  <a:srgbClr val="FF0000"/>
                </a:solidFill>
              </a:rPr>
              <a:t>Was </a:t>
            </a:r>
            <a:r>
              <a:rPr lang="en-GB" dirty="0" err="1">
                <a:solidFill>
                  <a:srgbClr val="FF0000"/>
                </a:solidFill>
              </a:rPr>
              <a:t>ist</a:t>
            </a:r>
            <a:r>
              <a:rPr lang="en-GB" dirty="0">
                <a:solidFill>
                  <a:srgbClr val="FF0000"/>
                </a:solidFill>
              </a:rPr>
              <a:t> </a:t>
            </a:r>
            <a:r>
              <a:rPr lang="de-DE" dirty="0"/>
              <a:t>„Migrationsliteratur“, deiner Meinung nach?</a:t>
            </a:r>
          </a:p>
          <a:p>
            <a:pPr marL="342900" indent="-342900">
              <a:buAutoNum type="arabicPeriod"/>
            </a:pPr>
            <a:endParaRPr lang="en-GB" dirty="0"/>
          </a:p>
          <a:p>
            <a:pPr marL="342900" indent="-342900">
              <a:buAutoNum type="arabicPeriod"/>
            </a:pPr>
            <a:endParaRPr lang="en-GB" dirty="0"/>
          </a:p>
          <a:p>
            <a:endParaRPr lang="en-GB" dirty="0"/>
          </a:p>
        </p:txBody>
      </p:sp>
      <p:sp>
        <p:nvSpPr>
          <p:cNvPr id="4" name="TextBox 3">
            <a:extLst>
              <a:ext uri="{FF2B5EF4-FFF2-40B4-BE49-F238E27FC236}">
                <a16:creationId xmlns:a16="http://schemas.microsoft.com/office/drawing/2014/main" id="{BC0883BE-50A7-403B-9235-4BFC6AEA93DE}"/>
              </a:ext>
            </a:extLst>
          </p:cNvPr>
          <p:cNvSpPr txBox="1"/>
          <p:nvPr/>
        </p:nvSpPr>
        <p:spPr>
          <a:xfrm>
            <a:off x="7744325" y="3374814"/>
            <a:ext cx="1168668" cy="215444"/>
          </a:xfrm>
          <a:prstGeom prst="rect">
            <a:avLst/>
          </a:prstGeom>
          <a:noFill/>
        </p:spPr>
        <p:txBody>
          <a:bodyPr wrap="square" rtlCol="0">
            <a:spAutoFit/>
          </a:bodyPr>
          <a:lstStyle/>
          <a:p>
            <a:r>
              <a:rPr lang="en-GB" sz="800" dirty="0"/>
              <a:t>Image 2</a:t>
            </a:r>
          </a:p>
        </p:txBody>
      </p:sp>
    </p:spTree>
    <p:extLst>
      <p:ext uri="{BB962C8B-B14F-4D97-AF65-F5344CB8AC3E}">
        <p14:creationId xmlns:p14="http://schemas.microsoft.com/office/powerpoint/2010/main" val="3752624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3CBAB4-FB2B-43C9-A308-14E6E63FA63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059A5A-4A28-4641-9856-838DAA7E7EC8}" type="slidenum">
              <a:rPr lang="" smtClean="0"/>
              <a:pPr/>
              <a:t>7</a:t>
            </a:fld>
            <a:endParaRPr lang=""/>
          </a:p>
        </p:txBody>
      </p:sp>
      <p:sp>
        <p:nvSpPr>
          <p:cNvPr id="6" name="TextBox 5">
            <a:extLst>
              <a:ext uri="{FF2B5EF4-FFF2-40B4-BE49-F238E27FC236}">
                <a16:creationId xmlns:a16="http://schemas.microsoft.com/office/drawing/2014/main" id="{E7082B24-EECF-4583-9AAF-FF2A02307D35}"/>
              </a:ext>
            </a:extLst>
          </p:cNvPr>
          <p:cNvSpPr txBox="1"/>
          <p:nvPr/>
        </p:nvSpPr>
        <p:spPr>
          <a:xfrm>
            <a:off x="689113" y="542440"/>
            <a:ext cx="10901036" cy="6832640"/>
          </a:xfrm>
          <a:prstGeom prst="rect">
            <a:avLst/>
          </a:prstGeom>
          <a:noFill/>
        </p:spPr>
        <p:txBody>
          <a:bodyPr wrap="square" rtlCol="0">
            <a:spAutoFit/>
          </a:bodyPr>
          <a:lstStyle/>
          <a:p>
            <a:pPr marL="342900" indent="-342900">
              <a:buAutoNum type="arabicPeriod"/>
            </a:pPr>
            <a:r>
              <a:rPr lang="en-GB" sz="3200" b="1" dirty="0">
                <a:solidFill>
                  <a:srgbClr val="FF0000"/>
                </a:solidFill>
              </a:rPr>
              <a:t>Wo </a:t>
            </a:r>
            <a:r>
              <a:rPr lang="en-GB" sz="3200" dirty="0" err="1"/>
              <a:t>ist</a:t>
            </a:r>
            <a:r>
              <a:rPr lang="en-GB" sz="3200" dirty="0"/>
              <a:t> </a:t>
            </a:r>
            <a:r>
              <a:rPr lang="en-GB" sz="3200" dirty="0" err="1"/>
              <a:t>Syrien</a:t>
            </a:r>
            <a:r>
              <a:rPr lang="en-GB" sz="3200" dirty="0"/>
              <a:t> – </a:t>
            </a:r>
            <a:r>
              <a:rPr lang="en-GB" sz="3200" dirty="0" err="1">
                <a:solidFill>
                  <a:srgbClr val="FF0000"/>
                </a:solidFill>
              </a:rPr>
              <a:t>im</a:t>
            </a:r>
            <a:r>
              <a:rPr lang="en-GB" sz="3200" dirty="0">
                <a:solidFill>
                  <a:srgbClr val="FF0000"/>
                </a:solidFill>
              </a:rPr>
              <a:t> </a:t>
            </a:r>
            <a:r>
              <a:rPr lang="en-GB" sz="3200" dirty="0" err="1">
                <a:solidFill>
                  <a:srgbClr val="FF0000"/>
                </a:solidFill>
              </a:rPr>
              <a:t>Osten</a:t>
            </a:r>
            <a:endParaRPr lang="en-GB" sz="3200" dirty="0">
              <a:solidFill>
                <a:srgbClr val="FF0000"/>
              </a:solidFill>
            </a:endParaRPr>
          </a:p>
          <a:p>
            <a:pPr marL="342900" indent="-342900">
              <a:buAutoNum type="arabicPeriod"/>
            </a:pPr>
            <a:r>
              <a:rPr lang="en-GB" sz="3200" b="1" dirty="0">
                <a:solidFill>
                  <a:srgbClr val="FF0000"/>
                </a:solidFill>
              </a:rPr>
              <a:t>Wie</a:t>
            </a:r>
            <a:r>
              <a:rPr lang="en-GB" sz="3200" dirty="0"/>
              <a:t> alt war Adel </a:t>
            </a:r>
            <a:r>
              <a:rPr lang="en-GB" sz="3200" dirty="0" err="1"/>
              <a:t>Karosholi</a:t>
            </a:r>
            <a:r>
              <a:rPr lang="en-GB" sz="3200" dirty="0"/>
              <a:t>, </a:t>
            </a:r>
            <a:r>
              <a:rPr lang="en-GB" sz="3200" dirty="0" err="1"/>
              <a:t>als</a:t>
            </a:r>
            <a:r>
              <a:rPr lang="en-GB" sz="3200" dirty="0"/>
              <a:t> </a:t>
            </a:r>
            <a:r>
              <a:rPr lang="en-GB" sz="3200" dirty="0" err="1"/>
              <a:t>er</a:t>
            </a:r>
            <a:r>
              <a:rPr lang="en-GB" sz="3200" dirty="0"/>
              <a:t> </a:t>
            </a:r>
            <a:r>
              <a:rPr lang="en-GB" sz="3200" dirty="0" err="1"/>
              <a:t>nach</a:t>
            </a:r>
            <a:r>
              <a:rPr lang="en-GB" sz="3200" dirty="0"/>
              <a:t> Deutschland </a:t>
            </a:r>
            <a:r>
              <a:rPr lang="en-GB" sz="3200" dirty="0" err="1"/>
              <a:t>gefahren</a:t>
            </a:r>
            <a:r>
              <a:rPr lang="en-GB" sz="3200" dirty="0"/>
              <a:t> </a:t>
            </a:r>
            <a:r>
              <a:rPr lang="en-GB" sz="3200" dirty="0" err="1"/>
              <a:t>ist</a:t>
            </a:r>
            <a:r>
              <a:rPr lang="en-GB" sz="3200" dirty="0"/>
              <a:t>?   </a:t>
            </a:r>
            <a:r>
              <a:rPr lang="en-GB" sz="3200" dirty="0" err="1">
                <a:solidFill>
                  <a:srgbClr val="FF0000"/>
                </a:solidFill>
              </a:rPr>
              <a:t>Er</a:t>
            </a:r>
            <a:r>
              <a:rPr lang="en-GB" sz="3200" dirty="0">
                <a:solidFill>
                  <a:srgbClr val="FF0000"/>
                </a:solidFill>
              </a:rPr>
              <a:t> war 25 Jahre alt</a:t>
            </a:r>
          </a:p>
          <a:p>
            <a:pPr marL="342900" indent="-342900">
              <a:buAutoNum type="arabicPeriod"/>
            </a:pPr>
            <a:r>
              <a:rPr lang="en-GB" sz="3200" b="1" dirty="0" err="1">
                <a:solidFill>
                  <a:srgbClr val="FF0000"/>
                </a:solidFill>
              </a:rPr>
              <a:t>Warum</a:t>
            </a:r>
            <a:r>
              <a:rPr lang="en-GB" sz="3200" dirty="0"/>
              <a:t> hat </a:t>
            </a:r>
            <a:r>
              <a:rPr lang="en-GB" sz="3200" dirty="0" err="1"/>
              <a:t>er</a:t>
            </a:r>
            <a:r>
              <a:rPr lang="en-GB" sz="3200" dirty="0"/>
              <a:t> </a:t>
            </a:r>
            <a:r>
              <a:rPr lang="en-GB" sz="3200" dirty="0" err="1"/>
              <a:t>Syrien</a:t>
            </a:r>
            <a:r>
              <a:rPr lang="en-GB" sz="3200" dirty="0"/>
              <a:t> </a:t>
            </a:r>
            <a:r>
              <a:rPr lang="en-GB" sz="3200" dirty="0" err="1"/>
              <a:t>verlassen</a:t>
            </a:r>
            <a:r>
              <a:rPr lang="en-GB" sz="3200" dirty="0"/>
              <a:t>?  </a:t>
            </a:r>
            <a:r>
              <a:rPr lang="en-GB" sz="3200" dirty="0">
                <a:solidFill>
                  <a:srgbClr val="FF0000"/>
                </a:solidFill>
              </a:rPr>
              <a:t>Weil </a:t>
            </a:r>
            <a:r>
              <a:rPr lang="en-GB" sz="3200" dirty="0" err="1">
                <a:solidFill>
                  <a:srgbClr val="FF0000"/>
                </a:solidFill>
              </a:rPr>
              <a:t>er</a:t>
            </a:r>
            <a:r>
              <a:rPr lang="en-GB" sz="3200" dirty="0">
                <a:solidFill>
                  <a:srgbClr val="FF0000"/>
                </a:solidFill>
              </a:rPr>
              <a:t> in </a:t>
            </a:r>
            <a:r>
              <a:rPr lang="en-GB" sz="3200" dirty="0" err="1">
                <a:solidFill>
                  <a:srgbClr val="FF0000"/>
                </a:solidFill>
              </a:rPr>
              <a:t>Syrien</a:t>
            </a:r>
            <a:r>
              <a:rPr lang="en-GB" sz="3200" dirty="0">
                <a:solidFill>
                  <a:srgbClr val="FF0000"/>
                </a:solidFill>
              </a:rPr>
              <a:t> </a:t>
            </a:r>
            <a:r>
              <a:rPr lang="en-GB" sz="3200" dirty="0" err="1">
                <a:solidFill>
                  <a:srgbClr val="FF0000"/>
                </a:solidFill>
              </a:rPr>
              <a:t>nicht</a:t>
            </a:r>
            <a:r>
              <a:rPr lang="en-GB" sz="3200" dirty="0">
                <a:solidFill>
                  <a:srgbClr val="FF0000"/>
                </a:solidFill>
              </a:rPr>
              <a:t> </a:t>
            </a:r>
            <a:r>
              <a:rPr lang="en-GB" sz="3200" dirty="0" err="1">
                <a:solidFill>
                  <a:srgbClr val="FF0000"/>
                </a:solidFill>
              </a:rPr>
              <a:t>frei</a:t>
            </a:r>
            <a:r>
              <a:rPr lang="en-GB" sz="3200" dirty="0">
                <a:solidFill>
                  <a:srgbClr val="FF0000"/>
                </a:solidFill>
              </a:rPr>
              <a:t> </a:t>
            </a:r>
            <a:r>
              <a:rPr lang="en-GB" sz="3200" dirty="0" err="1">
                <a:solidFill>
                  <a:srgbClr val="FF0000"/>
                </a:solidFill>
              </a:rPr>
              <a:t>genug</a:t>
            </a:r>
            <a:r>
              <a:rPr lang="en-GB" sz="3200" dirty="0">
                <a:solidFill>
                  <a:srgbClr val="FF0000"/>
                </a:solidFill>
              </a:rPr>
              <a:t> war</a:t>
            </a:r>
          </a:p>
          <a:p>
            <a:pPr marL="342900" indent="-342900">
              <a:buAutoNum type="arabicPeriod"/>
            </a:pPr>
            <a:r>
              <a:rPr lang="en-GB" sz="3200" b="1" dirty="0">
                <a:solidFill>
                  <a:srgbClr val="FF0000"/>
                </a:solidFill>
              </a:rPr>
              <a:t>Was</a:t>
            </a:r>
            <a:r>
              <a:rPr lang="en-GB" sz="3200" dirty="0"/>
              <a:t> hat </a:t>
            </a:r>
            <a:r>
              <a:rPr lang="en-GB" sz="3200" dirty="0" err="1"/>
              <a:t>er</a:t>
            </a:r>
            <a:r>
              <a:rPr lang="en-GB" sz="3200" dirty="0"/>
              <a:t> in Deutschland </a:t>
            </a:r>
            <a:r>
              <a:rPr lang="en-GB" sz="3200" dirty="0" err="1"/>
              <a:t>studiert</a:t>
            </a:r>
            <a:r>
              <a:rPr lang="en-GB" sz="3200" dirty="0"/>
              <a:t>?  </a:t>
            </a:r>
            <a:r>
              <a:rPr lang="en-GB" sz="3200" dirty="0" err="1">
                <a:solidFill>
                  <a:srgbClr val="FF0000"/>
                </a:solidFill>
              </a:rPr>
              <a:t>Er</a:t>
            </a:r>
            <a:r>
              <a:rPr lang="en-GB" sz="3200" dirty="0">
                <a:solidFill>
                  <a:srgbClr val="FF0000"/>
                </a:solidFill>
              </a:rPr>
              <a:t> hat Deutsch und </a:t>
            </a:r>
            <a:r>
              <a:rPr lang="en-GB" sz="3200" dirty="0" err="1">
                <a:solidFill>
                  <a:srgbClr val="FF0000"/>
                </a:solidFill>
              </a:rPr>
              <a:t>Literatur</a:t>
            </a:r>
            <a:r>
              <a:rPr lang="en-GB" sz="3200" dirty="0">
                <a:solidFill>
                  <a:srgbClr val="FF0000"/>
                </a:solidFill>
              </a:rPr>
              <a:t> </a:t>
            </a:r>
            <a:r>
              <a:rPr lang="en-GB" sz="3200" dirty="0" err="1">
                <a:solidFill>
                  <a:srgbClr val="FF0000"/>
                </a:solidFill>
              </a:rPr>
              <a:t>studiert</a:t>
            </a:r>
            <a:endParaRPr lang="en-GB" sz="3200" dirty="0">
              <a:solidFill>
                <a:srgbClr val="FF0000"/>
              </a:solidFill>
            </a:endParaRPr>
          </a:p>
          <a:p>
            <a:pPr marL="342900" indent="-342900">
              <a:buAutoNum type="arabicPeriod"/>
            </a:pPr>
            <a:r>
              <a:rPr lang="en-GB" sz="3200" b="1" dirty="0">
                <a:solidFill>
                  <a:srgbClr val="FF0000"/>
                </a:solidFill>
              </a:rPr>
              <a:t>In </a:t>
            </a:r>
            <a:r>
              <a:rPr lang="en-GB" sz="3200" b="1" dirty="0" err="1">
                <a:solidFill>
                  <a:srgbClr val="FF0000"/>
                </a:solidFill>
              </a:rPr>
              <a:t>welcher</a:t>
            </a:r>
            <a:r>
              <a:rPr lang="en-GB" sz="3200" b="1" dirty="0">
                <a:solidFill>
                  <a:srgbClr val="FF0000"/>
                </a:solidFill>
              </a:rPr>
              <a:t> </a:t>
            </a:r>
            <a:r>
              <a:rPr lang="en-GB" sz="3200" dirty="0" err="1"/>
              <a:t>Sprache</a:t>
            </a:r>
            <a:r>
              <a:rPr lang="en-GB" sz="3200" dirty="0"/>
              <a:t> hat </a:t>
            </a:r>
            <a:r>
              <a:rPr lang="en-GB" sz="3200" dirty="0" err="1"/>
              <a:t>er</a:t>
            </a:r>
            <a:r>
              <a:rPr lang="en-GB" sz="3200" dirty="0"/>
              <a:t> sein Buch </a:t>
            </a:r>
            <a:r>
              <a:rPr lang="en-GB" sz="3200" dirty="0" err="1"/>
              <a:t>geschrieben</a:t>
            </a:r>
            <a:r>
              <a:rPr lang="en-GB" sz="3200" dirty="0"/>
              <a:t>?  </a:t>
            </a:r>
            <a:r>
              <a:rPr lang="en-GB" sz="3200" dirty="0" err="1">
                <a:solidFill>
                  <a:srgbClr val="FF0000"/>
                </a:solidFill>
              </a:rPr>
              <a:t>Er</a:t>
            </a:r>
            <a:r>
              <a:rPr lang="en-GB" sz="3200" dirty="0">
                <a:solidFill>
                  <a:srgbClr val="FF0000"/>
                </a:solidFill>
              </a:rPr>
              <a:t> hat es auf </a:t>
            </a:r>
            <a:r>
              <a:rPr lang="en-GB" sz="3200" dirty="0" err="1">
                <a:solidFill>
                  <a:srgbClr val="FF0000"/>
                </a:solidFill>
              </a:rPr>
              <a:t>deutsch</a:t>
            </a:r>
            <a:r>
              <a:rPr lang="en-GB" sz="3200" dirty="0">
                <a:solidFill>
                  <a:srgbClr val="FF0000"/>
                </a:solidFill>
              </a:rPr>
              <a:t> </a:t>
            </a:r>
            <a:r>
              <a:rPr lang="en-GB" sz="3200" dirty="0" err="1">
                <a:solidFill>
                  <a:srgbClr val="FF0000"/>
                </a:solidFill>
              </a:rPr>
              <a:t>geschrieben</a:t>
            </a:r>
            <a:endParaRPr lang="en-GB" sz="3200" dirty="0">
              <a:solidFill>
                <a:srgbClr val="FF0000"/>
              </a:solidFill>
            </a:endParaRPr>
          </a:p>
          <a:p>
            <a:pPr marL="342900" indent="-342900">
              <a:buFontTx/>
              <a:buAutoNum type="arabicPeriod"/>
            </a:pPr>
            <a:r>
              <a:rPr lang="en-GB" sz="3200" b="1" dirty="0">
                <a:solidFill>
                  <a:srgbClr val="FF0000"/>
                </a:solidFill>
              </a:rPr>
              <a:t>Was </a:t>
            </a:r>
            <a:r>
              <a:rPr lang="en-GB" sz="3200" b="1" dirty="0" err="1">
                <a:solidFill>
                  <a:srgbClr val="FF0000"/>
                </a:solidFill>
              </a:rPr>
              <a:t>ist</a:t>
            </a:r>
            <a:r>
              <a:rPr lang="en-GB" sz="3200" b="1" dirty="0">
                <a:solidFill>
                  <a:srgbClr val="FF0000"/>
                </a:solidFill>
              </a:rPr>
              <a:t> </a:t>
            </a:r>
            <a:r>
              <a:rPr lang="de-DE" sz="3200" dirty="0"/>
              <a:t>„Migrationsliteratur“, deiner Meinung nach?  </a:t>
            </a:r>
            <a:r>
              <a:rPr lang="de-DE" sz="3200" dirty="0">
                <a:solidFill>
                  <a:srgbClr val="FF0000"/>
                </a:solidFill>
              </a:rPr>
              <a:t>Literatur über das Leben von Menschen, die in einem neuen, fremden Land wohnen</a:t>
            </a:r>
          </a:p>
          <a:p>
            <a:pPr marL="342900" indent="-342900">
              <a:buAutoNum type="arabicPeriod"/>
            </a:pPr>
            <a:endParaRPr lang="en-GB" dirty="0"/>
          </a:p>
          <a:p>
            <a:pPr marL="342900" indent="-342900">
              <a:buAutoNum type="arabicPeriod"/>
            </a:pPr>
            <a:endParaRPr lang="en-GB" dirty="0"/>
          </a:p>
          <a:p>
            <a:endParaRPr lang="en-GB" dirty="0"/>
          </a:p>
        </p:txBody>
      </p:sp>
    </p:spTree>
    <p:extLst>
      <p:ext uri="{BB962C8B-B14F-4D97-AF65-F5344CB8AC3E}">
        <p14:creationId xmlns:p14="http://schemas.microsoft.com/office/powerpoint/2010/main" val="1062370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64264170"/>
              </p:ext>
            </p:extLst>
          </p:nvPr>
        </p:nvGraphicFramePr>
        <p:xfrm>
          <a:off x="301658" y="808383"/>
          <a:ext cx="11890342" cy="5045464"/>
        </p:xfrm>
        <a:graphic>
          <a:graphicData uri="http://schemas.openxmlformats.org/drawingml/2006/table">
            <a:tbl>
              <a:tblPr firstRow="1" bandRow="1">
                <a:tableStyleId>{5940675A-B579-460E-94D1-54222C63F5DA}</a:tableStyleId>
              </a:tblPr>
              <a:tblGrid>
                <a:gridCol w="5859638">
                  <a:extLst>
                    <a:ext uri="{9D8B030D-6E8A-4147-A177-3AD203B41FA5}">
                      <a16:colId xmlns:a16="http://schemas.microsoft.com/office/drawing/2014/main" val="587014936"/>
                    </a:ext>
                  </a:extLst>
                </a:gridCol>
                <a:gridCol w="6030704">
                  <a:extLst>
                    <a:ext uri="{9D8B030D-6E8A-4147-A177-3AD203B41FA5}">
                      <a16:colId xmlns:a16="http://schemas.microsoft.com/office/drawing/2014/main" val="422596422"/>
                    </a:ext>
                  </a:extLst>
                </a:gridCol>
              </a:tblGrid>
              <a:tr h="558293">
                <a:tc>
                  <a:txBody>
                    <a:bodyPr/>
                    <a:lstStyle/>
                    <a:p>
                      <a:r>
                        <a:rPr lang="en-GB" sz="3200" dirty="0"/>
                        <a:t>DEUTSCH  </a:t>
                      </a:r>
                      <a:endParaRPr lang="en-GB" sz="3200" dirty="0">
                        <a:solidFill>
                          <a:schemeClr val="tx1"/>
                        </a:solidFill>
                      </a:endParaRPr>
                    </a:p>
                  </a:txBody>
                  <a:tcPr/>
                </a:tc>
                <a:tc>
                  <a:txBody>
                    <a:bodyPr/>
                    <a:lstStyle/>
                    <a:p>
                      <a:r>
                        <a:rPr lang="en-GB" sz="3200" dirty="0"/>
                        <a:t>ENGLISCH</a:t>
                      </a:r>
                      <a:endParaRPr lang="en-GB" sz="3200" dirty="0">
                        <a:solidFill>
                          <a:schemeClr val="tx1"/>
                        </a:solidFill>
                      </a:endParaRPr>
                    </a:p>
                  </a:txBody>
                  <a:tcPr/>
                </a:tc>
                <a:extLst>
                  <a:ext uri="{0D108BD9-81ED-4DB2-BD59-A6C34878D82A}">
                    <a16:rowId xmlns:a16="http://schemas.microsoft.com/office/drawing/2014/main" val="3989603118"/>
                  </a:ext>
                </a:extLst>
              </a:tr>
              <a:tr h="558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kern="1200" dirty="0"/>
                        <a:t>1. der </a:t>
                      </a:r>
                      <a:r>
                        <a:rPr lang="en-GB" sz="2800" kern="1200" dirty="0" err="1"/>
                        <a:t>Seiltanz</a:t>
                      </a:r>
                      <a:endParaRPr lang="en-GB" sz="2800" kern="1200" dirty="0">
                        <a:solidFill>
                          <a:schemeClr val="dk1"/>
                        </a:solidFill>
                        <a:latin typeface="+mn-lt"/>
                        <a:ea typeface="+mn-ea"/>
                        <a:cs typeface="+mn-cs"/>
                      </a:endParaRPr>
                    </a:p>
                  </a:txBody>
                  <a:tcPr/>
                </a:tc>
                <a:tc>
                  <a:txBody>
                    <a:bodyPr/>
                    <a:lstStyle/>
                    <a:p>
                      <a:r>
                        <a:rPr lang="en-GB" sz="2800" dirty="0"/>
                        <a:t>the rope walk</a:t>
                      </a:r>
                    </a:p>
                  </a:txBody>
                  <a:tcPr/>
                </a:tc>
                <a:extLst>
                  <a:ext uri="{0D108BD9-81ED-4DB2-BD59-A6C34878D82A}">
                    <a16:rowId xmlns:a16="http://schemas.microsoft.com/office/drawing/2014/main" val="3611783955"/>
                  </a:ext>
                </a:extLst>
              </a:tr>
              <a:tr h="558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kern="1200" dirty="0">
                          <a:solidFill>
                            <a:schemeClr val="dk1"/>
                          </a:solidFill>
                          <a:latin typeface="+mn-lt"/>
                          <a:ea typeface="+mn-ea"/>
                          <a:cs typeface="+mn-cs"/>
                        </a:rPr>
                        <a:t>2. </a:t>
                      </a:r>
                      <a:r>
                        <a:rPr lang="en-GB" sz="2800" kern="1200" dirty="0" err="1">
                          <a:solidFill>
                            <a:schemeClr val="dk1"/>
                          </a:solidFill>
                          <a:latin typeface="+mn-lt"/>
                          <a:ea typeface="+mn-ea"/>
                          <a:cs typeface="+mn-cs"/>
                        </a:rPr>
                        <a:t>weder</a:t>
                      </a:r>
                      <a:r>
                        <a:rPr lang="en-GB" sz="2800" kern="1200" dirty="0">
                          <a:solidFill>
                            <a:schemeClr val="dk1"/>
                          </a:solidFill>
                          <a:latin typeface="+mn-lt"/>
                          <a:ea typeface="+mn-ea"/>
                          <a:cs typeface="+mn-cs"/>
                        </a:rPr>
                        <a:t>…</a:t>
                      </a:r>
                      <a:r>
                        <a:rPr lang="en-GB" sz="2800" kern="1200" dirty="0" err="1">
                          <a:solidFill>
                            <a:schemeClr val="dk1"/>
                          </a:solidFill>
                          <a:latin typeface="+mn-lt"/>
                          <a:ea typeface="+mn-ea"/>
                          <a:cs typeface="+mn-cs"/>
                        </a:rPr>
                        <a:t>noch</a:t>
                      </a:r>
                      <a:endParaRPr lang="en-GB" sz="2800" kern="1200" dirty="0">
                        <a:solidFill>
                          <a:schemeClr val="dk1"/>
                        </a:solidFill>
                        <a:latin typeface="+mn-lt"/>
                        <a:ea typeface="+mn-ea"/>
                        <a:cs typeface="+mn-cs"/>
                      </a:endParaRPr>
                    </a:p>
                  </a:txBody>
                  <a:tcPr/>
                </a:tc>
                <a:tc>
                  <a:txBody>
                    <a:bodyPr/>
                    <a:lstStyle/>
                    <a:p>
                      <a:r>
                        <a:rPr lang="en-GB" sz="2800" dirty="0"/>
                        <a:t>neither…nor</a:t>
                      </a:r>
                    </a:p>
                  </a:txBody>
                  <a:tcPr/>
                </a:tc>
                <a:extLst>
                  <a:ext uri="{0D108BD9-81ED-4DB2-BD59-A6C34878D82A}">
                    <a16:rowId xmlns:a16="http://schemas.microsoft.com/office/drawing/2014/main" val="3309358814"/>
                  </a:ext>
                </a:extLst>
              </a:tr>
              <a:tr h="558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kern="1200" dirty="0"/>
                        <a:t>3. fremd</a:t>
                      </a:r>
                      <a:endParaRPr lang="en-GB" sz="2800" kern="1200" dirty="0">
                        <a:solidFill>
                          <a:schemeClr val="dk1"/>
                        </a:solidFill>
                        <a:latin typeface="+mn-lt"/>
                        <a:ea typeface="+mn-ea"/>
                        <a:cs typeface="+mn-cs"/>
                      </a:endParaRPr>
                    </a:p>
                  </a:txBody>
                  <a:tcPr/>
                </a:tc>
                <a:tc>
                  <a:txBody>
                    <a:bodyPr/>
                    <a:lstStyle/>
                    <a:p>
                      <a:r>
                        <a:rPr lang="en-GB" sz="2800" dirty="0"/>
                        <a:t>foreign</a:t>
                      </a:r>
                    </a:p>
                  </a:txBody>
                  <a:tcPr/>
                </a:tc>
                <a:extLst>
                  <a:ext uri="{0D108BD9-81ED-4DB2-BD59-A6C34878D82A}">
                    <a16:rowId xmlns:a16="http://schemas.microsoft.com/office/drawing/2014/main" val="3555524609"/>
                  </a:ext>
                </a:extLst>
              </a:tr>
              <a:tr h="558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kern="1200" dirty="0"/>
                        <a:t>4. der </a:t>
                      </a:r>
                      <a:r>
                        <a:rPr lang="en-GB" sz="2800" kern="1200" dirty="0" err="1"/>
                        <a:t>Osten</a:t>
                      </a:r>
                      <a:endParaRPr lang="en-GB" sz="2800" kern="1200" dirty="0">
                        <a:solidFill>
                          <a:schemeClr val="dk1"/>
                        </a:solidFill>
                        <a:latin typeface="+mn-lt"/>
                        <a:ea typeface="+mn-ea"/>
                        <a:cs typeface="+mn-cs"/>
                      </a:endParaRPr>
                    </a:p>
                  </a:txBody>
                  <a:tcPr/>
                </a:tc>
                <a:tc>
                  <a:txBody>
                    <a:bodyPr/>
                    <a:lstStyle/>
                    <a:p>
                      <a:r>
                        <a:rPr lang="en-GB" sz="2800" dirty="0"/>
                        <a:t>the East</a:t>
                      </a:r>
                    </a:p>
                  </a:txBody>
                  <a:tcPr/>
                </a:tc>
                <a:extLst>
                  <a:ext uri="{0D108BD9-81ED-4DB2-BD59-A6C34878D82A}">
                    <a16:rowId xmlns:a16="http://schemas.microsoft.com/office/drawing/2014/main" val="2659773558"/>
                  </a:ext>
                </a:extLst>
              </a:tr>
              <a:tr h="558293">
                <a:tc>
                  <a:txBody>
                    <a:bodyPr/>
                    <a:lstStyle/>
                    <a:p>
                      <a:pPr marL="0" algn="l" defTabSz="914400" rtl="0" eaLnBrk="1" latinLnBrk="0" hangingPunct="1"/>
                      <a:r>
                        <a:rPr lang="en-GB" sz="2800" kern="1200" dirty="0"/>
                        <a:t>5. </a:t>
                      </a:r>
                      <a:r>
                        <a:rPr lang="en-GB" sz="2800" kern="1200" dirty="0" err="1"/>
                        <a:t>fragen</a:t>
                      </a:r>
                      <a:endParaRPr lang="en-GB" sz="2800" kern="1200" dirty="0">
                        <a:solidFill>
                          <a:schemeClr val="dk1"/>
                        </a:solidFill>
                        <a:latin typeface="+mn-lt"/>
                        <a:ea typeface="+mn-ea"/>
                        <a:cs typeface="+mn-cs"/>
                      </a:endParaRPr>
                    </a:p>
                  </a:txBody>
                  <a:tcPr/>
                </a:tc>
                <a:tc>
                  <a:txBody>
                    <a:bodyPr/>
                    <a:lstStyle/>
                    <a:p>
                      <a:r>
                        <a:rPr lang="en-GB" sz="2800" dirty="0"/>
                        <a:t>to ask</a:t>
                      </a:r>
                    </a:p>
                  </a:txBody>
                  <a:tcPr/>
                </a:tc>
                <a:extLst>
                  <a:ext uri="{0D108BD9-81ED-4DB2-BD59-A6C34878D82A}">
                    <a16:rowId xmlns:a16="http://schemas.microsoft.com/office/drawing/2014/main" val="503384489"/>
                  </a:ext>
                </a:extLst>
              </a:tr>
              <a:tr h="558293">
                <a:tc>
                  <a:txBody>
                    <a:bodyPr/>
                    <a:lstStyle/>
                    <a:p>
                      <a:pPr marL="0" algn="l" defTabSz="914400" rtl="0" eaLnBrk="1" latinLnBrk="0" hangingPunct="1"/>
                      <a:r>
                        <a:rPr lang="en-GB" sz="2800" kern="1200" dirty="0">
                          <a:solidFill>
                            <a:schemeClr val="dk1"/>
                          </a:solidFill>
                          <a:latin typeface="+mn-lt"/>
                          <a:ea typeface="+mn-ea"/>
                          <a:cs typeface="+mn-cs"/>
                        </a:rPr>
                        <a:t>6. </a:t>
                      </a:r>
                      <a:r>
                        <a:rPr lang="en-GB" sz="2800" kern="1200" dirty="0" err="1">
                          <a:solidFill>
                            <a:schemeClr val="dk1"/>
                          </a:solidFill>
                          <a:latin typeface="+mn-lt"/>
                          <a:ea typeface="+mn-ea"/>
                          <a:cs typeface="+mn-cs"/>
                        </a:rPr>
                        <a:t>schließen</a:t>
                      </a:r>
                      <a:endParaRPr lang="en-GB" sz="2800" kern="1200" dirty="0">
                        <a:solidFill>
                          <a:schemeClr val="dk1"/>
                        </a:solidFill>
                        <a:latin typeface="+mn-lt"/>
                        <a:ea typeface="+mn-ea"/>
                        <a:cs typeface="+mn-cs"/>
                      </a:endParaRPr>
                    </a:p>
                  </a:txBody>
                  <a:tcPr/>
                </a:tc>
                <a:tc>
                  <a:txBody>
                    <a:bodyPr/>
                    <a:lstStyle/>
                    <a:p>
                      <a:r>
                        <a:rPr lang="en-GB" sz="2800" dirty="0"/>
                        <a:t>close</a:t>
                      </a:r>
                    </a:p>
                  </a:txBody>
                  <a:tcPr/>
                </a:tc>
                <a:extLst>
                  <a:ext uri="{0D108BD9-81ED-4DB2-BD59-A6C34878D82A}">
                    <a16:rowId xmlns:a16="http://schemas.microsoft.com/office/drawing/2014/main" val="451205128"/>
                  </a:ext>
                </a:extLst>
              </a:tr>
              <a:tr h="558293">
                <a:tc>
                  <a:txBody>
                    <a:bodyPr/>
                    <a:lstStyle/>
                    <a:p>
                      <a:r>
                        <a:rPr lang="en-GB" sz="2800" kern="1200" dirty="0"/>
                        <a:t>7. die </a:t>
                      </a:r>
                      <a:r>
                        <a:rPr lang="en-GB" sz="2800" kern="1200" dirty="0" err="1"/>
                        <a:t>Sprache</a:t>
                      </a:r>
                      <a:endParaRPr lang="en-GB" sz="2800" kern="1200" dirty="0">
                        <a:solidFill>
                          <a:schemeClr val="dk1"/>
                        </a:solidFill>
                        <a:latin typeface="+mn-lt"/>
                        <a:ea typeface="+mn-ea"/>
                        <a:cs typeface="+mn-cs"/>
                      </a:endParaRPr>
                    </a:p>
                  </a:txBody>
                  <a:tcPr/>
                </a:tc>
                <a:tc>
                  <a:txBody>
                    <a:bodyPr/>
                    <a:lstStyle/>
                    <a:p>
                      <a:r>
                        <a:rPr lang="en-GB" sz="2800" dirty="0"/>
                        <a:t>the language</a:t>
                      </a:r>
                    </a:p>
                  </a:txBody>
                  <a:tcPr/>
                </a:tc>
                <a:extLst>
                  <a:ext uri="{0D108BD9-81ED-4DB2-BD59-A6C34878D82A}">
                    <a16:rowId xmlns:a16="http://schemas.microsoft.com/office/drawing/2014/main" val="264340530"/>
                  </a:ext>
                </a:extLst>
              </a:tr>
              <a:tr h="558293">
                <a:tc>
                  <a:txBody>
                    <a:bodyPr/>
                    <a:lstStyle/>
                    <a:p>
                      <a:r>
                        <a:rPr lang="en-GB" sz="2800" dirty="0"/>
                        <a:t>8. der </a:t>
                      </a:r>
                      <a:r>
                        <a:rPr lang="en-GB" sz="2800" dirty="0" err="1"/>
                        <a:t>Balanceakt</a:t>
                      </a:r>
                      <a:endParaRPr lang="en-GB" sz="2800" kern="1200" dirty="0">
                        <a:solidFill>
                          <a:schemeClr val="tx1"/>
                        </a:solidFill>
                        <a:latin typeface="+mn-lt"/>
                        <a:ea typeface="+mn-ea"/>
                        <a:cs typeface="+mn-cs"/>
                      </a:endParaRPr>
                    </a:p>
                  </a:txBody>
                  <a:tcPr/>
                </a:tc>
                <a:tc>
                  <a:txBody>
                    <a:bodyPr/>
                    <a:lstStyle/>
                    <a:p>
                      <a:r>
                        <a:rPr lang="en-GB" sz="2800" dirty="0"/>
                        <a:t>the balancing act</a:t>
                      </a:r>
                    </a:p>
                  </a:txBody>
                  <a:tcPr/>
                </a:tc>
                <a:extLst>
                  <a:ext uri="{0D108BD9-81ED-4DB2-BD59-A6C34878D82A}">
                    <a16:rowId xmlns:a16="http://schemas.microsoft.com/office/drawing/2014/main" val="1648926159"/>
                  </a:ext>
                </a:extLst>
              </a:tr>
            </a:tbl>
          </a:graphicData>
        </a:graphic>
      </p:graphicFrame>
      <p:sp>
        <p:nvSpPr>
          <p:cNvPr id="2" name="TextBox 1"/>
          <p:cNvSpPr txBox="1"/>
          <p:nvPr/>
        </p:nvSpPr>
        <p:spPr>
          <a:xfrm>
            <a:off x="301658" y="145774"/>
            <a:ext cx="5873855" cy="523220"/>
          </a:xfrm>
          <a:prstGeom prst="rect">
            <a:avLst/>
          </a:prstGeom>
          <a:noFill/>
        </p:spPr>
        <p:txBody>
          <a:bodyPr wrap="square" rtlCol="0">
            <a:spAutoFit/>
          </a:bodyPr>
          <a:lstStyle/>
          <a:p>
            <a:r>
              <a:rPr lang="en-GB" sz="2800" b="1" dirty="0" err="1"/>
              <a:t>Wichtige</a:t>
            </a:r>
            <a:r>
              <a:rPr lang="en-GB" sz="2800" b="1" dirty="0"/>
              <a:t> </a:t>
            </a:r>
            <a:r>
              <a:rPr lang="en-GB" sz="2800" b="1" dirty="0" err="1"/>
              <a:t>Wörter</a:t>
            </a:r>
            <a:r>
              <a:rPr lang="en-GB" sz="2800" b="1" dirty="0"/>
              <a:t> </a:t>
            </a:r>
          </a:p>
        </p:txBody>
      </p:sp>
      <p:sp>
        <p:nvSpPr>
          <p:cNvPr id="3" name="Slide Number Placeholder 2">
            <a:extLst>
              <a:ext uri="{FF2B5EF4-FFF2-40B4-BE49-F238E27FC236}">
                <a16:creationId xmlns:a16="http://schemas.microsoft.com/office/drawing/2014/main" id="{C1707BCF-A006-442F-8C36-D566DD8D6FAA}"/>
              </a:ext>
            </a:extLst>
          </p:cNvPr>
          <p:cNvSpPr>
            <a:spLocks noGrp="1"/>
          </p:cNvSpPr>
          <p:nvPr>
            <p:ph type="sldNum" sz="quarter" idx="12"/>
          </p:nvPr>
        </p:nvSpPr>
        <p:spPr/>
        <p:txBody>
          <a:bodyPr/>
          <a:lstStyle/>
          <a:p>
            <a:fld id="{38059A5A-4A28-4641-9856-838DAA7E7EC8}" type="slidenum">
              <a:rPr lang="" smtClean="0"/>
              <a:t>8</a:t>
            </a:fld>
            <a:endParaRPr lang=""/>
          </a:p>
        </p:txBody>
      </p:sp>
    </p:spTree>
    <p:extLst>
      <p:ext uri="{BB962C8B-B14F-4D97-AF65-F5344CB8AC3E}">
        <p14:creationId xmlns:p14="http://schemas.microsoft.com/office/powerpoint/2010/main" val="3194219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CD9BB3-5E1C-4036-8E63-73E88A42F844}"/>
              </a:ext>
            </a:extLst>
          </p:cNvPr>
          <p:cNvSpPr>
            <a:spLocks noGrp="1"/>
          </p:cNvSpPr>
          <p:nvPr>
            <p:ph idx="1"/>
          </p:nvPr>
        </p:nvSpPr>
        <p:spPr>
          <a:xfrm>
            <a:off x="1074656" y="565608"/>
            <a:ext cx="9162853" cy="5052768"/>
          </a:xfrm>
        </p:spPr>
        <p:txBody>
          <a:bodyPr/>
          <a:lstStyle/>
          <a:p>
            <a:pPr marL="0" indent="0">
              <a:buNone/>
            </a:pPr>
            <a:r>
              <a:rPr lang="en-GB" b="1" dirty="0"/>
              <a:t>Was </a:t>
            </a:r>
            <a:r>
              <a:rPr lang="en-GB" b="1" dirty="0" err="1"/>
              <a:t>sind</a:t>
            </a:r>
            <a:r>
              <a:rPr lang="en-GB" b="1" dirty="0"/>
              <a:t> die </a:t>
            </a:r>
            <a:r>
              <a:rPr lang="en-GB" b="1" dirty="0" err="1"/>
              <a:t>Themen</a:t>
            </a:r>
            <a:r>
              <a:rPr lang="en-GB" b="1" dirty="0"/>
              <a:t> in “</a:t>
            </a:r>
            <a:r>
              <a:rPr lang="en-GB" b="1" dirty="0" err="1"/>
              <a:t>Seiltanz</a:t>
            </a:r>
            <a:r>
              <a:rPr lang="en-GB" b="1" dirty="0"/>
              <a:t>”?</a:t>
            </a:r>
          </a:p>
          <a:p>
            <a:pPr marL="0" indent="0">
              <a:buNone/>
            </a:pPr>
            <a:endParaRPr lang="en-GB" b="1" dirty="0"/>
          </a:p>
          <a:p>
            <a:pPr marL="0" indent="0">
              <a:buNone/>
            </a:pPr>
            <a:endParaRPr lang="en-GB" b="1" dirty="0"/>
          </a:p>
        </p:txBody>
      </p:sp>
      <p:sp>
        <p:nvSpPr>
          <p:cNvPr id="4" name="TextBox 3"/>
          <p:cNvSpPr txBox="1"/>
          <p:nvPr/>
        </p:nvSpPr>
        <p:spPr>
          <a:xfrm>
            <a:off x="138208" y="2293257"/>
            <a:ext cx="8472392" cy="2677656"/>
          </a:xfrm>
          <a:prstGeom prst="rect">
            <a:avLst/>
          </a:prstGeom>
          <a:noFill/>
          <a:ln>
            <a:solidFill>
              <a:schemeClr val="tx1"/>
            </a:solidFill>
          </a:ln>
        </p:spPr>
        <p:txBody>
          <a:bodyPr wrap="square" rtlCol="0">
            <a:spAutoFit/>
          </a:bodyPr>
          <a:lstStyle/>
          <a:p>
            <a:pPr algn="ctr">
              <a:lnSpc>
                <a:spcPct val="150000"/>
              </a:lnSpc>
            </a:pPr>
            <a:r>
              <a:rPr lang="en-GB" sz="2800" dirty="0" err="1"/>
              <a:t>Risiko</a:t>
            </a:r>
            <a:r>
              <a:rPr lang="en-GB" sz="2800" dirty="0"/>
              <a:t>  </a:t>
            </a:r>
            <a:r>
              <a:rPr lang="en-GB" sz="2800" dirty="0" err="1"/>
              <a:t>Lernen</a:t>
            </a:r>
            <a:r>
              <a:rPr lang="en-GB" sz="2800" dirty="0"/>
              <a:t> </a:t>
            </a:r>
            <a:r>
              <a:rPr lang="en-GB" sz="2800" dirty="0" err="1"/>
              <a:t>Balanceakt</a:t>
            </a:r>
            <a:r>
              <a:rPr lang="en-GB" sz="2800" dirty="0"/>
              <a:t>  </a:t>
            </a:r>
            <a:r>
              <a:rPr lang="en-GB" sz="2800" dirty="0" err="1"/>
              <a:t>Kontrolle</a:t>
            </a:r>
            <a:r>
              <a:rPr lang="en-GB" sz="2800" dirty="0"/>
              <a:t>  </a:t>
            </a:r>
            <a:r>
              <a:rPr lang="en-GB" sz="2800" dirty="0" err="1"/>
              <a:t>Leichtigkeit</a:t>
            </a:r>
            <a:r>
              <a:rPr lang="en-GB" sz="2800" dirty="0"/>
              <a:t>  </a:t>
            </a:r>
          </a:p>
          <a:p>
            <a:pPr algn="ctr">
              <a:lnSpc>
                <a:spcPct val="150000"/>
              </a:lnSpc>
            </a:pPr>
            <a:r>
              <a:rPr lang="en-GB" sz="2800" dirty="0"/>
              <a:t>Fall  </a:t>
            </a:r>
            <a:r>
              <a:rPr lang="en-GB" sz="2800" dirty="0" err="1"/>
              <a:t>Diplomatie</a:t>
            </a:r>
            <a:r>
              <a:rPr lang="en-GB" sz="2800" dirty="0"/>
              <a:t>  </a:t>
            </a:r>
            <a:r>
              <a:rPr lang="en-GB" sz="2800" dirty="0" err="1"/>
              <a:t>Spannung</a:t>
            </a:r>
            <a:r>
              <a:rPr lang="en-GB" sz="2800" dirty="0"/>
              <a:t>  </a:t>
            </a:r>
            <a:r>
              <a:rPr lang="en-GB" sz="2800" dirty="0" err="1"/>
              <a:t>Beziehungen</a:t>
            </a:r>
            <a:r>
              <a:rPr lang="en-GB" sz="2800" dirty="0"/>
              <a:t>  </a:t>
            </a:r>
            <a:r>
              <a:rPr lang="en-GB" sz="2800" dirty="0" err="1"/>
              <a:t>Gefahr</a:t>
            </a:r>
            <a:r>
              <a:rPr lang="en-GB" sz="2800" dirty="0"/>
              <a:t>  </a:t>
            </a:r>
            <a:r>
              <a:rPr lang="en-GB" sz="2800" dirty="0" err="1"/>
              <a:t>Fremdheit</a:t>
            </a:r>
            <a:r>
              <a:rPr lang="en-GB" sz="2800" dirty="0"/>
              <a:t>   </a:t>
            </a:r>
            <a:r>
              <a:rPr lang="en-GB" sz="2800" dirty="0" err="1"/>
              <a:t>Kulturen</a:t>
            </a:r>
            <a:r>
              <a:rPr lang="en-GB" sz="2800" dirty="0"/>
              <a:t>  Angst </a:t>
            </a:r>
            <a:r>
              <a:rPr lang="en-GB" sz="2800" dirty="0" err="1"/>
              <a:t>Familie</a:t>
            </a:r>
            <a:r>
              <a:rPr lang="en-GB" sz="2800" dirty="0"/>
              <a:t>  </a:t>
            </a:r>
            <a:r>
              <a:rPr lang="en-GB" sz="2800" dirty="0" err="1"/>
              <a:t>Freiheit</a:t>
            </a:r>
            <a:r>
              <a:rPr lang="en-GB" sz="2800" dirty="0"/>
              <a:t>  Migration</a:t>
            </a:r>
          </a:p>
          <a:p>
            <a:pPr algn="ctr">
              <a:lnSpc>
                <a:spcPct val="150000"/>
              </a:lnSpc>
            </a:pPr>
            <a:endParaRPr lang="en-GB" sz="2800" dirty="0"/>
          </a:p>
        </p:txBody>
      </p:sp>
      <p:sp>
        <p:nvSpPr>
          <p:cNvPr id="5" name="Slide Number Placeholder 4">
            <a:extLst>
              <a:ext uri="{FF2B5EF4-FFF2-40B4-BE49-F238E27FC236}">
                <a16:creationId xmlns:a16="http://schemas.microsoft.com/office/drawing/2014/main" id="{CBE9501A-82E6-4F1C-951A-C69275CDB456}"/>
              </a:ext>
            </a:extLst>
          </p:cNvPr>
          <p:cNvSpPr>
            <a:spLocks noGrp="1"/>
          </p:cNvSpPr>
          <p:nvPr>
            <p:ph type="sldNum" sz="quarter" idx="12"/>
          </p:nvPr>
        </p:nvSpPr>
        <p:spPr/>
        <p:txBody>
          <a:bodyPr/>
          <a:lstStyle/>
          <a:p>
            <a:fld id="{38059A5A-4A28-4641-9856-838DAA7E7EC8}" type="slidenum">
              <a:rPr lang="" smtClean="0"/>
              <a:t>9</a:t>
            </a:fld>
            <a:endParaRPr lang=""/>
          </a:p>
        </p:txBody>
      </p:sp>
      <p:pic>
        <p:nvPicPr>
          <p:cNvPr id="7" name="Picture 2" descr="https://upload.wikimedia.org/wikipedia/commons/thumb/2/26/Adi_Holzer_Werksverzeichnis_850_Lebenslauf.jpg/256px-Adi_Holzer_Werksverzeichnis_850_Lebenslau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7019" y="3355291"/>
            <a:ext cx="3026115" cy="336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90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2124</TotalTime>
  <Words>3114</Words>
  <Application>Microsoft Office PowerPoint</Application>
  <PresentationFormat>Widescreen</PresentationFormat>
  <Paragraphs>466</Paragraphs>
  <Slides>31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Sylfaen</vt:lpstr>
      <vt:lpstr>Office Theme</vt:lpstr>
      <vt:lpstr>Ein Gedicht von Adel Karasholi</vt:lpstr>
      <vt:lpstr>Seht euch dieses Video an: </vt:lpstr>
      <vt:lpstr>Seht euch dieses Video an: </vt:lpstr>
      <vt:lpstr>Was symbolisiert Seiltanzen? </vt:lpstr>
      <vt:lpstr>Was symbolisiert Seiltanzen? </vt:lpstr>
      <vt:lpstr>Seiltanz, von Adel Karasholi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Wie soll man das übersetzen?</vt:lpstr>
      <vt:lpstr>Wie soll man das übersetzen?</vt:lpstr>
      <vt:lpstr>PowerPoint Presentation</vt:lpstr>
      <vt:lpstr>PowerPoint Presentation</vt:lpstr>
      <vt:lpstr>Was bedeutet das Gedicht?</vt:lpstr>
      <vt:lpstr>PowerPoint Presentation</vt:lpstr>
      <vt:lpstr>Konjunktionen: Wo ist das Verb?</vt:lpstr>
      <vt:lpstr>Verbinde diese Sätze und beschreib Adel Karasholi!</vt:lpstr>
      <vt:lpstr>Verbinde diese Sätze und beschreib Adel Karasholi!</vt:lpstr>
      <vt:lpstr>Metaphern in verschiedenen Kulturen </vt:lpstr>
      <vt:lpstr>Spruch: “Mit jeder neuen Sprache erwirbt man auch eine neue Seele.” Proverb: “With every new language you also acquire a new soul.” -&gt; People in different cultures see the world differently!  Was bedeuten diese Wörter auf englisch?   </vt:lpstr>
      <vt:lpstr>Spruch: “Mit jeder neuen Sprache erwirbt man auch eine neue Seele.” Proverb: “With every new language you also acquire a new soul.”   Was bedeuten diese Wörter?   </vt:lpstr>
      <vt:lpstr>PowerPoint Presentation</vt:lpstr>
      <vt:lpstr>Focus on literary technique: Innerer Monolog</vt:lpstr>
      <vt:lpstr>PowerPoint Presentation</vt:lpstr>
      <vt:lpstr>Hausaufgabe: Metaphern in Deutsch und Englisch</vt:lpstr>
      <vt:lpstr>Images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Schmetterling</dc:title>
  <dc:creator>Heike</dc:creator>
  <cp:lastModifiedBy>Suzanne Graham</cp:lastModifiedBy>
  <cp:revision>352</cp:revision>
  <dcterms:created xsi:type="dcterms:W3CDTF">2017-09-01T14:59:06Z</dcterms:created>
  <dcterms:modified xsi:type="dcterms:W3CDTF">2019-12-11T12:14:40Z</dcterms:modified>
</cp:coreProperties>
</file>