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1" r:id="rId3"/>
    <p:sldId id="276" r:id="rId4"/>
    <p:sldId id="290" r:id="rId5"/>
    <p:sldId id="278" r:id="rId6"/>
    <p:sldId id="258" r:id="rId7"/>
    <p:sldId id="259" r:id="rId8"/>
    <p:sldId id="289" r:id="rId9"/>
    <p:sldId id="291" r:id="rId10"/>
    <p:sldId id="266" r:id="rId11"/>
    <p:sldId id="281" r:id="rId12"/>
    <p:sldId id="282" r:id="rId13"/>
    <p:sldId id="283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7" r:id="rId22"/>
    <p:sldId id="288" r:id="rId23"/>
    <p:sldId id="284" r:id="rId24"/>
    <p:sldId id="270" r:id="rId25"/>
    <p:sldId id="271" r:id="rId26"/>
    <p:sldId id="272" r:id="rId27"/>
    <p:sldId id="273" r:id="rId28"/>
    <p:sldId id="274" r:id="rId29"/>
    <p:sldId id="310" r:id="rId30"/>
    <p:sldId id="332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11" autoAdjust="0"/>
    <p:restoredTop sz="86254" autoAdjust="0"/>
  </p:normalViewPr>
  <p:slideViewPr>
    <p:cSldViewPr snapToGrid="0">
      <p:cViewPr varScale="1">
        <p:scale>
          <a:sx n="57" d="100"/>
          <a:sy n="57" d="100"/>
        </p:scale>
        <p:origin x="456" y="48"/>
      </p:cViewPr>
      <p:guideLst/>
    </p:cSldViewPr>
  </p:slideViewPr>
  <p:outlineViewPr>
    <p:cViewPr>
      <p:scale>
        <a:sx n="33" d="100"/>
        <a:sy n="33" d="100"/>
      </p:scale>
      <p:origin x="0" y="-51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30A0C-2D44-4288-B8B7-A9921C2D3CB6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5B0F-8471-488B-88F5-0CAC49DF6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33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6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1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47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34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93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51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160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632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242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 copyright </a:t>
            </a:r>
            <a:r>
              <a:rPr lang="fr-FR" dirty="0" err="1"/>
              <a:t>reasons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a few </a:t>
            </a:r>
            <a:r>
              <a:rPr lang="fr-FR" dirty="0" err="1"/>
              <a:t>examples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33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522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357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330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 copyright </a:t>
            </a:r>
            <a:r>
              <a:rPr lang="fr-FR" dirty="0" err="1"/>
              <a:t>reasons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examples</a:t>
            </a:r>
            <a:r>
              <a:rPr lang="fr-FR" dirty="0"/>
              <a:t>.  </a:t>
            </a:r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ones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06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52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62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99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89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27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8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03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6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36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52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3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5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65B0F-8471-488B-88F5-0CAC49DF67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5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7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44A-65F0-4F15-82C4-B71941A4D9D1}" type="datetime1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64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2669-AB9F-4B8B-91A3-0207EF411FD6}" type="datetime1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49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9572-184A-4BFD-A6AC-1787301BAD25}" type="datetime1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3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8F6-CDD6-4CA7-A6D6-D3CE1C376F7E}" type="datetime1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9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86A3-4794-488C-9CD6-53CEAF2A3DB1}" type="datetime1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67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6D29-273F-4240-A1BE-A35BFCCB0875}" type="datetime1">
              <a:rPr lang="fr-FR" smtClean="0"/>
              <a:t>15/01/2020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96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CD5-6141-465A-9E1E-12E62C005132}" type="datetime1">
              <a:rPr lang="fr-FR" smtClean="0"/>
              <a:t>15/01/2020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9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7E22-4B2B-4F37-BCC2-3C2ADAC1CCA0}" type="datetime1">
              <a:rPr lang="fr-FR" smtClean="0"/>
              <a:t>15/01/2020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47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6279-BD86-414D-9209-FB2BAD13D668}" type="datetime1">
              <a:rPr lang="fr-FR" smtClean="0"/>
              <a:t>15/01/2020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99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B1D1-345F-4909-A0BF-62EF803C230A}" type="datetime1">
              <a:rPr lang="fr-FR" smtClean="0"/>
              <a:t>15/01/2020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07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A9EA-4702-441E-A4A6-964F77A9718E}" type="datetime1">
              <a:rPr lang="fr-FR" smtClean="0"/>
              <a:t>15/01/2020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40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71B5-6393-4694-9285-C9A6D42F1038}" type="datetime1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HcF1FCdz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Oradour-sur-Glane-Hardware-1406.jpg" TargetMode="External"/><Relationship Id="rId3" Type="http://schemas.openxmlformats.org/officeDocument/2006/relationships/hyperlink" Target="https://commons.wikimedia.org/w/index.php?title=User:Davdavlhu&amp;action=edit&amp;redlink=1" TargetMode="External"/><Relationship Id="rId7" Type="http://schemas.openxmlformats.org/officeDocument/2006/relationships/hyperlink" Target="https://en.wikipedia.org/wiki/en:User:Dna-webmaster" TargetMode="External"/><Relationship Id="rId2" Type="http://schemas.openxmlformats.org/officeDocument/2006/relationships/hyperlink" Target="https://commons.wikimedia.org/wiki/File:The_Evacuation_of_the_BEF_from_France,_June_19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yclopedia.ushmm.org/content/en/photo/a-class-of-boys-from-the-school-in-oradour-france" TargetMode="External"/><Relationship Id="rId5" Type="http://schemas.openxmlformats.org/officeDocument/2006/relationships/hyperlink" Target="https://creativecommons.org/licenses/by-sa/4.0/deed.en" TargetMode="External"/><Relationship Id="rId10" Type="http://schemas.openxmlformats.org/officeDocument/2006/relationships/hyperlink" Target="https://commons.wikimedia.org/w/index.php?title=User:Dgossow&amp;action=edit&amp;redlink=1" TargetMode="External"/><Relationship Id="rId4" Type="http://schemas.openxmlformats.org/officeDocument/2006/relationships/hyperlink" Target="https://en.wikipedia.org/wiki/en:Creative_Commons" TargetMode="External"/><Relationship Id="rId9" Type="http://schemas.openxmlformats.org/officeDocument/2006/relationships/hyperlink" Target="https://commons.wikimedia.org/w/index.php?title=User:Rslr22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5FYTU7pq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kYLzal7S4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Oradour</a:t>
            </a:r>
            <a:br>
              <a:rPr lang="en-GB" dirty="0"/>
            </a:br>
            <a:br>
              <a:rPr lang="en-GB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 Jean Tardieu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E25CF-FC94-4ACA-AA31-50DDFBE6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14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1" y="1002891"/>
            <a:ext cx="11979564" cy="52778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fr-FR" sz="3000" dirty="0"/>
              <a:t>Regardez vos prédictions. </a:t>
            </a:r>
          </a:p>
          <a:p>
            <a:pPr marL="109728" indent="0">
              <a:buNone/>
            </a:pPr>
            <a:r>
              <a:rPr lang="fr-FR" sz="3000" dirty="0"/>
              <a:t>Sont-elles correctes?  Corrigez-les!</a:t>
            </a:r>
          </a:p>
          <a:p>
            <a:pPr lvl="0"/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Le </a:t>
            </a:r>
            <a:r>
              <a:rPr lang="en-GB" b="1" dirty="0" err="1"/>
              <a:t>sujet</a:t>
            </a:r>
            <a:r>
              <a:rPr lang="en-GB" b="1" dirty="0"/>
              <a:t> </a:t>
            </a:r>
            <a:r>
              <a:rPr lang="fr-FR" b="1" dirty="0"/>
              <a:t>du poème:….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le massacre d’</a:t>
            </a:r>
            <a:r>
              <a:rPr lang="fr-FR" dirty="0" err="1">
                <a:solidFill>
                  <a:srgbClr val="FF0000"/>
                </a:solidFill>
              </a:rPr>
              <a:t>Oradour</a:t>
            </a:r>
            <a:r>
              <a:rPr lang="fr-FR" dirty="0">
                <a:solidFill>
                  <a:srgbClr val="FF0000"/>
                </a:solidFill>
              </a:rPr>
              <a:t>, la violence, la mort des habitants et de la ville, la désolation</a:t>
            </a:r>
          </a:p>
          <a:p>
            <a:pPr marL="0" indent="0">
              <a:buNone/>
            </a:pPr>
            <a:r>
              <a:rPr lang="fr-FR" b="1" dirty="0"/>
              <a:t>2. L’ambiance du poème: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triste, déprimant</a:t>
            </a:r>
          </a:p>
          <a:p>
            <a:pPr marL="0" indent="0">
              <a:buNone/>
            </a:pPr>
            <a:r>
              <a:rPr lang="en-GB" b="1" dirty="0"/>
              <a:t>3. Les sentiments </a:t>
            </a:r>
            <a:r>
              <a:rPr lang="fr-FR" b="1" dirty="0"/>
              <a:t>du poète: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la tristesse, la douleur, la honte, la colère, la pitié</a:t>
            </a:r>
            <a:endParaRPr lang="fr-FR" b="1" dirty="0"/>
          </a:p>
          <a:p>
            <a:pPr marL="0" indent="0" algn="ctr">
              <a:buNone/>
            </a:pPr>
            <a:endParaRPr lang="fr-FR" i="1" dirty="0"/>
          </a:p>
          <a:p>
            <a:pPr marL="109728" lvl="0" indent="0">
              <a:buNone/>
            </a:pPr>
            <a:r>
              <a:rPr lang="fr-FR" sz="3000" dirty="0"/>
              <a:t>Vous vous sentez comment, quand vous écoutez le poème? </a:t>
            </a:r>
          </a:p>
          <a:p>
            <a:pPr marL="109728" lvl="0" indent="0">
              <a:buNone/>
            </a:pPr>
            <a:r>
              <a:rPr lang="fr-FR" sz="3000" i="1" dirty="0"/>
              <a:t>Je me sens</a:t>
            </a:r>
            <a:r>
              <a:rPr lang="fr-FR" sz="3000" dirty="0"/>
              <a:t>…</a:t>
            </a:r>
          </a:p>
          <a:p>
            <a:pPr marL="109728" lvl="0" indent="0">
              <a:buNone/>
            </a:pPr>
            <a:r>
              <a:rPr lang="fr-FR" sz="3000" i="1" dirty="0"/>
              <a:t>Je trouve le poème…</a:t>
            </a:r>
          </a:p>
          <a:p>
            <a:pPr marL="0" lvl="0" indent="0">
              <a:buNone/>
            </a:pPr>
            <a:endParaRPr lang="en-GB" sz="3000" i="1" dirty="0"/>
          </a:p>
          <a:p>
            <a:pPr marL="0" lvl="0" indent="0">
              <a:buNone/>
            </a:pPr>
            <a:endParaRPr lang="en-GB" sz="5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1" y="0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 err="1"/>
              <a:t>Vos</a:t>
            </a:r>
            <a:r>
              <a:rPr lang="en-GB" sz="3200" dirty="0"/>
              <a:t> r</a:t>
            </a:r>
            <a:r>
              <a:rPr lang="fr-FR" sz="3200" dirty="0" err="1"/>
              <a:t>éactions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139FD-3B5B-4782-BF10-C853AE40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455" y="832312"/>
            <a:ext cx="3296993" cy="58856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1. 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2.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3. </a:t>
            </a:r>
            <a:br>
              <a:rPr lang="fr-FR" sz="1800" dirty="0"/>
            </a:br>
            <a:br>
              <a:rPr lang="fr-FR" sz="1800" dirty="0"/>
            </a:br>
            <a:endParaRPr lang="fr-F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5949" y="832312"/>
            <a:ext cx="4855336" cy="57310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1. </a:t>
            </a:r>
            <a:r>
              <a:rPr lang="en-GB" sz="2000" dirty="0" err="1"/>
              <a:t>Oradour</a:t>
            </a:r>
            <a:r>
              <a:rPr lang="en-GB" sz="2000" dirty="0"/>
              <a:t> has no more women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 err="1"/>
              <a:t>Oradour</a:t>
            </a:r>
            <a:r>
              <a:rPr lang="en-GB" sz="2000" dirty="0"/>
              <a:t> </a:t>
            </a:r>
            <a:r>
              <a:rPr lang="en-GB" sz="2000" u="sng" dirty="0"/>
              <a:t>has no longer a man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 err="1"/>
              <a:t>Oradour</a:t>
            </a:r>
            <a:r>
              <a:rPr lang="en-GB" sz="2000" dirty="0"/>
              <a:t> </a:t>
            </a:r>
            <a:r>
              <a:rPr lang="en-GB" sz="2000" u="sng" dirty="0"/>
              <a:t>has no more leaves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 </a:t>
            </a:r>
            <a:r>
              <a:rPr lang="en-GB" sz="2000" dirty="0" err="1"/>
              <a:t>Oradour</a:t>
            </a:r>
            <a:r>
              <a:rPr lang="en-GB" sz="2000" dirty="0"/>
              <a:t> has no more stones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 err="1"/>
              <a:t>Oradour</a:t>
            </a:r>
            <a:r>
              <a:rPr lang="en-GB" sz="2000" dirty="0"/>
              <a:t> has no more church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 </a:t>
            </a:r>
            <a:r>
              <a:rPr lang="en-GB" sz="2000" dirty="0" err="1"/>
              <a:t>Oradour</a:t>
            </a:r>
            <a:r>
              <a:rPr lang="en-GB" sz="2000" dirty="0"/>
              <a:t> has no more children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2. No more smoke no more laughter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No more roofs no more attics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No more grindstones no more love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No more wine no more songs</a:t>
            </a:r>
          </a:p>
          <a:p>
            <a:pPr marL="0" indent="0">
              <a:lnSpc>
                <a:spcPct val="50000"/>
              </a:lnSpc>
              <a:buNone/>
            </a:pPr>
            <a:endParaRPr lang="en-GB" sz="2000" dirty="0"/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3. </a:t>
            </a:r>
            <a:r>
              <a:rPr lang="en-GB" sz="2000" dirty="0" err="1"/>
              <a:t>Oradour</a:t>
            </a:r>
            <a:r>
              <a:rPr lang="en-GB" sz="2000" dirty="0"/>
              <a:t>, I am afraid to hear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 err="1"/>
              <a:t>Oradour</a:t>
            </a:r>
            <a:r>
              <a:rPr lang="en-GB" sz="2000" dirty="0"/>
              <a:t>, I do not dare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To approach your wounds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The blood of your ruins,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I cannot I cannot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000" dirty="0"/>
              <a:t>See or hear your name.</a:t>
            </a:r>
            <a:endParaRPr lang="fr-F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70715" y="32093"/>
            <a:ext cx="780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C’est</a:t>
            </a:r>
            <a:r>
              <a:rPr lang="en-GB" sz="2800" dirty="0"/>
              <a:t> </a:t>
            </a:r>
            <a:r>
              <a:rPr lang="en-GB" sz="2800" dirty="0" err="1"/>
              <a:t>une</a:t>
            </a:r>
            <a:r>
              <a:rPr lang="en-GB" sz="2800" dirty="0"/>
              <a:t> bonne </a:t>
            </a:r>
            <a:r>
              <a:rPr lang="en-GB" sz="2800" dirty="0" err="1"/>
              <a:t>traduction</a:t>
            </a:r>
            <a:r>
              <a:rPr lang="en-GB" sz="2800" dirty="0"/>
              <a:t>?</a:t>
            </a:r>
            <a:r>
              <a:rPr lang="en-GB" dirty="0">
                <a:solidFill>
                  <a:srgbClr val="FF0000"/>
                </a:solidFill>
              </a:rPr>
              <a:t> [teacher to add in verses in French]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E09C4-9939-41A3-BA33-C5BED406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8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037" y="1171976"/>
            <a:ext cx="4623515" cy="53704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4.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5. </a:t>
            </a:r>
            <a:endParaRPr lang="fr-F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950039" y="1171977"/>
            <a:ext cx="5854521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4. </a:t>
            </a:r>
            <a:r>
              <a:rPr lang="en-GB" dirty="0" err="1"/>
              <a:t>Oradour</a:t>
            </a:r>
            <a:r>
              <a:rPr lang="en-GB" dirty="0"/>
              <a:t>, I scream and </a:t>
            </a:r>
            <a:r>
              <a:rPr lang="en-GB" u="sng" dirty="0"/>
              <a:t>shout</a:t>
            </a:r>
          </a:p>
          <a:p>
            <a:r>
              <a:rPr lang="en-GB" dirty="0"/>
              <a:t> Each time a heart bursts </a:t>
            </a:r>
          </a:p>
          <a:p>
            <a:r>
              <a:rPr lang="en-GB" dirty="0"/>
              <a:t>Under the blows of assassins </a:t>
            </a:r>
          </a:p>
          <a:p>
            <a:r>
              <a:rPr lang="en-GB" u="sng" dirty="0"/>
              <a:t>A terrified head </a:t>
            </a:r>
          </a:p>
          <a:p>
            <a:r>
              <a:rPr lang="en-GB" dirty="0"/>
              <a:t>Two broad eyes two red eyes</a:t>
            </a:r>
          </a:p>
          <a:p>
            <a:r>
              <a:rPr lang="en-GB" dirty="0"/>
              <a:t> Two grave eyes two large eyes</a:t>
            </a:r>
          </a:p>
          <a:p>
            <a:r>
              <a:rPr lang="en-GB" dirty="0"/>
              <a:t> Like the night of madness</a:t>
            </a:r>
          </a:p>
          <a:p>
            <a:r>
              <a:rPr lang="en-GB" dirty="0"/>
              <a:t> Both eyes of small children:</a:t>
            </a:r>
          </a:p>
          <a:p>
            <a:r>
              <a:rPr lang="en-GB" dirty="0"/>
              <a:t> They will not leave me.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Oradour</a:t>
            </a:r>
            <a:r>
              <a:rPr lang="en-GB" dirty="0"/>
              <a:t>, I no longer dare </a:t>
            </a:r>
          </a:p>
          <a:p>
            <a:r>
              <a:rPr lang="en-GB" dirty="0"/>
              <a:t>To read or </a:t>
            </a:r>
            <a:r>
              <a:rPr lang="en-GB" u="sng" dirty="0"/>
              <a:t>speak</a:t>
            </a:r>
            <a:r>
              <a:rPr lang="en-GB" dirty="0"/>
              <a:t> your name.</a:t>
            </a:r>
          </a:p>
          <a:p>
            <a:endParaRPr lang="en-GB" dirty="0"/>
          </a:p>
          <a:p>
            <a:r>
              <a:rPr lang="en-GB" dirty="0"/>
              <a:t> 5. </a:t>
            </a:r>
            <a:r>
              <a:rPr lang="en-GB" dirty="0" err="1"/>
              <a:t>Oradour</a:t>
            </a:r>
            <a:r>
              <a:rPr lang="en-GB" dirty="0"/>
              <a:t>, </a:t>
            </a:r>
            <a:r>
              <a:rPr lang="en-GB" u="sng" dirty="0"/>
              <a:t>shame</a:t>
            </a:r>
            <a:r>
              <a:rPr lang="en-GB" dirty="0"/>
              <a:t> of man</a:t>
            </a:r>
          </a:p>
          <a:p>
            <a:r>
              <a:rPr lang="en-GB" dirty="0"/>
              <a:t> </a:t>
            </a:r>
            <a:r>
              <a:rPr lang="en-GB" dirty="0" err="1"/>
              <a:t>Oradour</a:t>
            </a:r>
            <a:r>
              <a:rPr lang="en-GB" dirty="0"/>
              <a:t> eternal shame </a:t>
            </a:r>
          </a:p>
          <a:p>
            <a:r>
              <a:rPr lang="en-GB" u="sng" dirty="0"/>
              <a:t>Our hearts will only find peace </a:t>
            </a:r>
          </a:p>
          <a:p>
            <a:r>
              <a:rPr lang="en-GB" u="sng" dirty="0"/>
              <a:t>Through the worst revenge</a:t>
            </a:r>
          </a:p>
          <a:p>
            <a:r>
              <a:rPr lang="en-GB" dirty="0"/>
              <a:t>Hatred and shame forever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343955" y="309094"/>
            <a:ext cx="621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C’est</a:t>
            </a:r>
            <a:r>
              <a:rPr lang="en-GB" sz="2800" dirty="0"/>
              <a:t> </a:t>
            </a:r>
            <a:r>
              <a:rPr lang="en-GB" sz="2800" dirty="0" err="1"/>
              <a:t>une</a:t>
            </a:r>
            <a:r>
              <a:rPr lang="en-GB" sz="2800" dirty="0"/>
              <a:t> bonne </a:t>
            </a:r>
            <a:r>
              <a:rPr lang="en-GB" sz="2800" dirty="0" err="1"/>
              <a:t>traduction</a:t>
            </a:r>
            <a:r>
              <a:rPr lang="en-GB" dirty="0"/>
              <a:t>?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DC64B-F297-4D60-845F-E717AF4D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14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8338" y="154546"/>
            <a:ext cx="5112913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6. </a:t>
            </a:r>
            <a:br>
              <a:rPr lang="fr-FR" sz="2000" dirty="0"/>
            </a:b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br>
              <a:rPr lang="fr-FR" sz="2000" dirty="0"/>
            </a:br>
            <a:r>
              <a:rPr lang="fr-FR" sz="2000" dirty="0"/>
              <a:t>7.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 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6349285" y="824248"/>
            <a:ext cx="27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6104586" y="177917"/>
            <a:ext cx="4890516" cy="6832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6. </a:t>
            </a:r>
            <a:r>
              <a:rPr lang="en-GB" sz="2000" u="sng" dirty="0" err="1"/>
              <a:t>Oradour</a:t>
            </a:r>
            <a:r>
              <a:rPr lang="en-GB" sz="2000" u="sng" dirty="0"/>
              <a:t> no longer has form</a:t>
            </a:r>
            <a:endParaRPr lang="fr-FR" sz="2000" u="sng" dirty="0"/>
          </a:p>
          <a:p>
            <a:r>
              <a:rPr lang="en-GB" sz="2000" dirty="0" err="1"/>
              <a:t>Oradour</a:t>
            </a:r>
            <a:r>
              <a:rPr lang="en-GB" sz="2000" dirty="0"/>
              <a:t>, women nor men </a:t>
            </a:r>
          </a:p>
          <a:p>
            <a:r>
              <a:rPr lang="en-GB" sz="2000" dirty="0" err="1"/>
              <a:t>Oradour</a:t>
            </a:r>
            <a:r>
              <a:rPr lang="en-GB" sz="2000" dirty="0"/>
              <a:t> has no more children</a:t>
            </a:r>
          </a:p>
          <a:p>
            <a:r>
              <a:rPr lang="en-GB" sz="2000" dirty="0"/>
              <a:t> </a:t>
            </a:r>
            <a:r>
              <a:rPr lang="en-GB" sz="2000" dirty="0" err="1"/>
              <a:t>Oradour</a:t>
            </a:r>
            <a:r>
              <a:rPr lang="en-GB" sz="2000" dirty="0"/>
              <a:t> has no more leaves</a:t>
            </a:r>
          </a:p>
          <a:p>
            <a:r>
              <a:rPr lang="en-GB" sz="2000" dirty="0"/>
              <a:t> </a:t>
            </a:r>
            <a:r>
              <a:rPr lang="en-GB" sz="2000" dirty="0" err="1"/>
              <a:t>Oradour</a:t>
            </a:r>
            <a:r>
              <a:rPr lang="en-GB" sz="2000" dirty="0"/>
              <a:t> has no more church </a:t>
            </a:r>
          </a:p>
          <a:p>
            <a:r>
              <a:rPr lang="en-GB" sz="2000" dirty="0"/>
              <a:t>No more smoke no more girls </a:t>
            </a:r>
          </a:p>
          <a:p>
            <a:r>
              <a:rPr lang="en-GB" sz="2000" dirty="0"/>
              <a:t>No more evenings nor mornings </a:t>
            </a:r>
          </a:p>
          <a:p>
            <a:r>
              <a:rPr lang="en-GB" sz="2000" dirty="0"/>
              <a:t>No more tears nor songs.</a:t>
            </a:r>
          </a:p>
          <a:p>
            <a:endParaRPr lang="en-GB" sz="2000" dirty="0"/>
          </a:p>
          <a:p>
            <a:r>
              <a:rPr lang="en-GB" sz="2000" dirty="0"/>
              <a:t>7. </a:t>
            </a:r>
            <a:r>
              <a:rPr lang="en-GB" sz="2000" dirty="0" err="1"/>
              <a:t>Oradour</a:t>
            </a:r>
            <a:r>
              <a:rPr lang="en-GB" sz="2000" dirty="0"/>
              <a:t> is nothing but a cry</a:t>
            </a:r>
          </a:p>
          <a:p>
            <a:r>
              <a:rPr lang="en-GB" sz="2000" dirty="0"/>
              <a:t>And this is the worst offence </a:t>
            </a:r>
          </a:p>
          <a:p>
            <a:r>
              <a:rPr lang="en-GB" sz="2000" dirty="0"/>
              <a:t>To the village that was living</a:t>
            </a:r>
          </a:p>
          <a:p>
            <a:r>
              <a:rPr lang="en-GB" sz="2000" dirty="0"/>
              <a:t>And this is the greatest shame</a:t>
            </a:r>
          </a:p>
          <a:p>
            <a:r>
              <a:rPr lang="en-GB" sz="2000" dirty="0"/>
              <a:t>To be no more than a cry, </a:t>
            </a:r>
          </a:p>
          <a:p>
            <a:r>
              <a:rPr lang="en-GB" sz="2000" u="sng" dirty="0"/>
              <a:t>Name of the hatred of man </a:t>
            </a:r>
          </a:p>
          <a:p>
            <a:r>
              <a:rPr lang="en-GB" sz="2000" u="sng" dirty="0"/>
              <a:t>Name of the shame of man </a:t>
            </a:r>
          </a:p>
          <a:p>
            <a:r>
              <a:rPr lang="en-GB" sz="2000" u="sng" dirty="0"/>
              <a:t>The name of our vengeance</a:t>
            </a:r>
          </a:p>
          <a:p>
            <a:r>
              <a:rPr lang="en-GB" sz="2000" dirty="0"/>
              <a:t>That through all our lands </a:t>
            </a:r>
          </a:p>
          <a:p>
            <a:r>
              <a:rPr lang="en-GB" sz="2000" dirty="0"/>
              <a:t>One listens shivering, </a:t>
            </a:r>
          </a:p>
          <a:p>
            <a:r>
              <a:rPr lang="en-GB" sz="2000" dirty="0"/>
              <a:t>A mouth without a body, </a:t>
            </a:r>
          </a:p>
          <a:p>
            <a:r>
              <a:rPr lang="en-GB" sz="2000" u="sng" dirty="0"/>
              <a:t>Which howls for all time</a:t>
            </a:r>
            <a:endParaRPr lang="fr-FR" sz="2000" u="sng" dirty="0"/>
          </a:p>
          <a:p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95634-F06B-4865-99A0-D06ED883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75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440"/>
            <a:ext cx="11353800" cy="4815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dirty="0"/>
              <a:t>Regardez ces phrases  et choisissez la bonne réponse (i, ii, iii)</a:t>
            </a:r>
          </a:p>
          <a:p>
            <a:pPr marL="0" indent="0" algn="ctr">
              <a:buNone/>
            </a:pPr>
            <a:r>
              <a:rPr lang="fr-FR" sz="3000" i="1" dirty="0" err="1"/>
              <a:t>Oradour</a:t>
            </a:r>
            <a:r>
              <a:rPr lang="fr-FR" sz="3000" i="1" dirty="0"/>
              <a:t> n'a plus de femmes </a:t>
            </a:r>
          </a:p>
          <a:p>
            <a:pPr marL="0" indent="0" algn="ctr">
              <a:buNone/>
            </a:pPr>
            <a:endParaRPr lang="fr-FR" sz="3000" i="1" dirty="0"/>
          </a:p>
          <a:p>
            <a:pPr marL="0" indent="0" algn="ctr">
              <a:buNone/>
            </a:pPr>
            <a:r>
              <a:rPr lang="fr-FR" sz="3000" i="1" dirty="0"/>
              <a:t>je ne peux je ne peux pas</a:t>
            </a:r>
            <a:br>
              <a:rPr lang="fr-FR" sz="3000" i="1" dirty="0"/>
            </a:br>
            <a:r>
              <a:rPr lang="fr-FR" sz="3000" i="1" dirty="0"/>
              <a:t>Voir ni entendre ton nom</a:t>
            </a:r>
          </a:p>
          <a:p>
            <a:pPr marL="0" indent="0" algn="ctr">
              <a:buNone/>
            </a:pPr>
            <a:endParaRPr lang="fr-FR" sz="3000" i="1" dirty="0"/>
          </a:p>
          <a:p>
            <a:pPr marL="0" indent="0" algn="ctr">
              <a:buNone/>
            </a:pPr>
            <a:r>
              <a:rPr lang="fr-FR" sz="3000" i="1" dirty="0" err="1"/>
              <a:t>Oradour</a:t>
            </a:r>
            <a:r>
              <a:rPr lang="fr-FR" sz="3000" i="1" dirty="0"/>
              <a:t> n'est plus qu'un cri</a:t>
            </a:r>
          </a:p>
          <a:p>
            <a:pPr marL="0" indent="0" algn="ctr">
              <a:buNone/>
            </a:pPr>
            <a:endParaRPr lang="fr-FR" sz="3000" dirty="0"/>
          </a:p>
          <a:p>
            <a:pPr marL="0" indent="0" algn="ctr">
              <a:buNone/>
            </a:pPr>
            <a:endParaRPr lang="fr-FR" sz="3000" b="1" i="1" dirty="0"/>
          </a:p>
          <a:p>
            <a:pPr marL="0" indent="0">
              <a:buNone/>
            </a:pPr>
            <a:r>
              <a:rPr lang="fr-FR" sz="3000" b="1" dirty="0"/>
              <a:t> </a:t>
            </a:r>
            <a:r>
              <a:rPr lang="fr-FR" sz="3000" dirty="0">
                <a:solidFill>
                  <a:srgbClr val="FF0000"/>
                </a:solidFill>
              </a:rPr>
              <a:t>Ce sont des: i) verbes irréguliers ii) expressions de négation iii) infinitifs  ???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20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B56-2307-1F4B-B9E7-1D586EFFCE4C}" type="slidenum">
              <a:rPr lang="en-US"/>
              <a:pPr/>
              <a:t>15</a:t>
            </a:fld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1612" y="2522890"/>
            <a:ext cx="8229600" cy="4016022"/>
          </a:xfrm>
        </p:spPr>
        <p:txBody>
          <a:bodyPr/>
          <a:lstStyle/>
          <a:p>
            <a:pPr>
              <a:buFontTx/>
              <a:buNone/>
            </a:pPr>
            <a:r>
              <a:rPr lang="es-ES" b="1" dirty="0"/>
              <a:t>	</a:t>
            </a:r>
            <a:endParaRPr lang="es-ES" sz="4000" b="1" dirty="0"/>
          </a:p>
          <a:p>
            <a:pPr>
              <a:buFontTx/>
              <a:buNone/>
            </a:pPr>
            <a:endParaRPr lang="es-E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9024" y="2021221"/>
            <a:ext cx="2675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194" y="5727283"/>
            <a:ext cx="188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verbe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129099" y="2021221"/>
            <a:ext cx="2675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pas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465383" y="2522890"/>
            <a:ext cx="1207531" cy="5355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286845" y="2363356"/>
            <a:ext cx="1323755" cy="53554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427054" y="4768098"/>
            <a:ext cx="524596" cy="7022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4006">
            <a:off x="4305139" y="1560446"/>
            <a:ext cx="3220728" cy="1924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3176" y="214275"/>
            <a:ext cx="871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</a:t>
            </a:r>
            <a:r>
              <a:rPr lang="fr-FR" sz="3200" dirty="0" err="1"/>
              <a:t>xpressions</a:t>
            </a:r>
            <a:r>
              <a:rPr lang="fr-FR" sz="3200" dirty="0"/>
              <a:t> de négation: un sandwich!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6605" y="3834201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7</a:t>
            </a:r>
          </a:p>
        </p:txBody>
      </p:sp>
    </p:spTree>
    <p:extLst>
      <p:ext uri="{BB962C8B-B14F-4D97-AF65-F5344CB8AC3E}">
        <p14:creationId xmlns:p14="http://schemas.microsoft.com/office/powerpoint/2010/main" val="253856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3F0F-387E-0B48-971D-D364FFC25FD6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594677"/>
            <a:ext cx="11399520" cy="61267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3400" b="1" dirty="0" err="1">
                <a:solidFill>
                  <a:srgbClr val="009900"/>
                </a:solidFill>
              </a:rPr>
              <a:t>ne</a:t>
            </a:r>
            <a:r>
              <a:rPr lang="es-ES" sz="3400" b="1" dirty="0"/>
              <a:t>…</a:t>
            </a:r>
            <a:r>
              <a:rPr lang="es-ES" sz="3400" b="1" dirty="0" err="1">
                <a:solidFill>
                  <a:srgbClr val="009900"/>
                </a:solidFill>
              </a:rPr>
              <a:t>pas</a:t>
            </a:r>
            <a:r>
              <a:rPr lang="es-ES" sz="3400" b="1" dirty="0">
                <a:solidFill>
                  <a:srgbClr val="009900"/>
                </a:solidFill>
              </a:rPr>
              <a:t>	   	    </a:t>
            </a:r>
            <a:r>
              <a:rPr lang="es-ES" sz="3400" b="1" dirty="0" err="1">
                <a:solidFill>
                  <a:srgbClr val="FF0066"/>
                </a:solidFill>
              </a:rPr>
              <a:t>not</a:t>
            </a:r>
            <a:r>
              <a:rPr lang="es-ES" sz="3400" b="1" dirty="0">
                <a:solidFill>
                  <a:srgbClr val="FF0066"/>
                </a:solidFill>
              </a:rPr>
              <a:t> /no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3400" b="1" dirty="0">
                <a:solidFill>
                  <a:srgbClr val="FF0066"/>
                </a:solidFill>
              </a:rPr>
              <a:t>                           </a:t>
            </a:r>
            <a:r>
              <a:rPr lang="es-ES" sz="3300" b="1" dirty="0">
                <a:solidFill>
                  <a:srgbClr val="558ED5"/>
                </a:solidFill>
              </a:rPr>
              <a:t>(Je </a:t>
            </a:r>
            <a:r>
              <a:rPr lang="es-ES" sz="3300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sz="3300" b="1" dirty="0" err="1">
                <a:solidFill>
                  <a:srgbClr val="558ED5"/>
                </a:solidFill>
              </a:rPr>
              <a:t>’aime</a:t>
            </a:r>
            <a:r>
              <a:rPr lang="es-ES" sz="3300" b="1" dirty="0">
                <a:solidFill>
                  <a:srgbClr val="558ED5"/>
                </a:solidFill>
              </a:rPr>
              <a:t> </a:t>
            </a:r>
            <a:r>
              <a:rPr lang="es-ES" sz="3300" b="1" dirty="0" err="1">
                <a:solidFill>
                  <a:schemeClr val="accent6">
                    <a:lumMod val="75000"/>
                  </a:schemeClr>
                </a:solidFill>
              </a:rPr>
              <a:t>pas</a:t>
            </a:r>
            <a:r>
              <a:rPr lang="es-ES" sz="3300" b="1" dirty="0">
                <a:solidFill>
                  <a:srgbClr val="558ED5"/>
                </a:solidFill>
              </a:rPr>
              <a:t> </a:t>
            </a:r>
            <a:r>
              <a:rPr lang="es-ES" sz="3300" b="1" dirty="0" err="1">
                <a:solidFill>
                  <a:srgbClr val="558ED5"/>
                </a:solidFill>
              </a:rPr>
              <a:t>jouer</a:t>
            </a:r>
            <a:r>
              <a:rPr lang="es-ES" sz="3300" b="1" dirty="0">
                <a:solidFill>
                  <a:srgbClr val="558ED5"/>
                </a:solidFill>
              </a:rPr>
              <a:t> </a:t>
            </a:r>
            <a:r>
              <a:rPr lang="es-ES" sz="3300" b="1" dirty="0" err="1">
                <a:solidFill>
                  <a:srgbClr val="558ED5"/>
                </a:solidFill>
              </a:rPr>
              <a:t>au</a:t>
            </a:r>
            <a:r>
              <a:rPr lang="es-ES" sz="3300" b="1" dirty="0">
                <a:solidFill>
                  <a:srgbClr val="558ED5"/>
                </a:solidFill>
              </a:rPr>
              <a:t> </a:t>
            </a:r>
            <a:r>
              <a:rPr lang="es-ES" sz="3300" b="1" dirty="0" err="1">
                <a:solidFill>
                  <a:srgbClr val="558ED5"/>
                </a:solidFill>
              </a:rPr>
              <a:t>foot</a:t>
            </a:r>
            <a:r>
              <a:rPr lang="es-ES" sz="3300" b="1" dirty="0">
                <a:solidFill>
                  <a:srgbClr val="558ED5"/>
                </a:solidFill>
              </a:rPr>
              <a:t>; je </a:t>
            </a:r>
            <a:r>
              <a:rPr lang="es-ES" sz="3300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sz="3300" b="1" dirty="0" err="1">
                <a:solidFill>
                  <a:srgbClr val="558ED5"/>
                </a:solidFill>
              </a:rPr>
              <a:t>’ai</a:t>
            </a:r>
            <a:endParaRPr lang="es-ES" sz="3300" b="1" dirty="0">
              <a:solidFill>
                <a:srgbClr val="558ED5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3300" b="1" dirty="0">
                <a:solidFill>
                  <a:srgbClr val="558ED5"/>
                </a:solidFill>
              </a:rPr>
              <a:t>				</a:t>
            </a:r>
            <a:r>
              <a:rPr lang="es-ES" sz="3300" b="1" dirty="0" err="1">
                <a:solidFill>
                  <a:schemeClr val="accent6">
                    <a:lumMod val="75000"/>
                  </a:schemeClr>
                </a:solidFill>
              </a:rPr>
              <a:t>pas</a:t>
            </a:r>
            <a:r>
              <a:rPr lang="es-ES" sz="3300" b="1" dirty="0">
                <a:solidFill>
                  <a:srgbClr val="558ED5"/>
                </a:solidFill>
              </a:rPr>
              <a:t> </a:t>
            </a:r>
            <a:r>
              <a:rPr lang="es-ES" sz="3300" b="1" u="sng" dirty="0">
                <a:solidFill>
                  <a:srgbClr val="558ED5"/>
                </a:solidFill>
              </a:rPr>
              <a:t>de</a:t>
            </a:r>
            <a:r>
              <a:rPr lang="es-ES" sz="3300" b="1" dirty="0">
                <a:solidFill>
                  <a:srgbClr val="558ED5"/>
                </a:solidFill>
              </a:rPr>
              <a:t> </a:t>
            </a:r>
            <a:r>
              <a:rPr lang="es-ES" sz="3300" b="1" dirty="0" err="1">
                <a:solidFill>
                  <a:srgbClr val="558ED5"/>
                </a:solidFill>
              </a:rPr>
              <a:t>stylo</a:t>
            </a:r>
            <a:r>
              <a:rPr lang="es-ES" sz="3300" b="1" u="sng" dirty="0">
                <a:solidFill>
                  <a:srgbClr val="558ED5"/>
                </a:solidFill>
              </a:rPr>
              <a:t> </a:t>
            </a:r>
            <a:r>
              <a:rPr lang="es-ES" sz="3300" b="1" dirty="0">
                <a:solidFill>
                  <a:srgbClr val="558ED5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400" b="1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3400" b="1" dirty="0" err="1">
                <a:solidFill>
                  <a:srgbClr val="009900"/>
                </a:solidFill>
              </a:rPr>
              <a:t>ne</a:t>
            </a:r>
            <a:r>
              <a:rPr lang="es-ES" sz="3400" b="1" dirty="0"/>
              <a:t>…</a:t>
            </a:r>
            <a:r>
              <a:rPr lang="es-ES" sz="3400" b="1" dirty="0">
                <a:solidFill>
                  <a:srgbClr val="009900"/>
                </a:solidFill>
              </a:rPr>
              <a:t>plus	  	    </a:t>
            </a:r>
            <a:r>
              <a:rPr lang="es-ES" sz="3400" b="1" dirty="0" err="1">
                <a:solidFill>
                  <a:srgbClr val="FF0066"/>
                </a:solidFill>
              </a:rPr>
              <a:t>anymore</a:t>
            </a:r>
            <a:r>
              <a:rPr lang="es-ES" sz="3400" b="1" dirty="0"/>
              <a:t>/</a:t>
            </a:r>
            <a:r>
              <a:rPr lang="es-ES" sz="3400" b="1" dirty="0">
                <a:solidFill>
                  <a:srgbClr val="FF0066"/>
                </a:solidFill>
              </a:rPr>
              <a:t>no </a:t>
            </a:r>
            <a:r>
              <a:rPr lang="es-ES" sz="3400" b="1" dirty="0" err="1">
                <a:solidFill>
                  <a:srgbClr val="FF0066"/>
                </a:solidFill>
              </a:rPr>
              <a:t>longer</a:t>
            </a:r>
            <a:r>
              <a:rPr lang="es-ES" sz="3400" b="1" dirty="0">
                <a:solidFill>
                  <a:srgbClr val="FF0066"/>
                </a:solidFill>
              </a:rPr>
              <a:t> /no more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3400" b="1" dirty="0">
                <a:solidFill>
                  <a:srgbClr val="FF0066"/>
                </a:solidFill>
              </a:rPr>
              <a:t>                         </a:t>
            </a:r>
            <a:r>
              <a:rPr lang="es-ES" sz="3000" b="1" dirty="0">
                <a:solidFill>
                  <a:srgbClr val="558ED5"/>
                </a:solidFill>
              </a:rPr>
              <a:t>(</a:t>
            </a:r>
            <a:r>
              <a:rPr lang="es-ES" sz="3400" b="1" dirty="0">
                <a:solidFill>
                  <a:srgbClr val="558ED5"/>
                </a:solidFill>
              </a:rPr>
              <a:t>Je </a:t>
            </a:r>
            <a:r>
              <a:rPr lang="es-ES" sz="3400" b="1" dirty="0" err="1">
                <a:solidFill>
                  <a:schemeClr val="accent6">
                    <a:lumMod val="75000"/>
                  </a:schemeClr>
                </a:solidFill>
              </a:rPr>
              <a:t>ne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joue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>
                <a:solidFill>
                  <a:schemeClr val="accent6">
                    <a:lumMod val="75000"/>
                  </a:schemeClr>
                </a:solidFill>
              </a:rPr>
              <a:t>plus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au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basket</a:t>
            </a:r>
            <a:r>
              <a:rPr lang="es-ES" sz="3400" b="1" dirty="0">
                <a:solidFill>
                  <a:srgbClr val="558ED5"/>
                </a:solidFill>
              </a:rPr>
              <a:t>; je </a:t>
            </a:r>
            <a:r>
              <a:rPr lang="es-ES" sz="3400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sz="3400" b="1" dirty="0" err="1">
                <a:solidFill>
                  <a:srgbClr val="558ED5"/>
                </a:solidFill>
              </a:rPr>
              <a:t>’ai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>
                <a:solidFill>
                  <a:schemeClr val="accent6">
                    <a:lumMod val="75000"/>
                  </a:schemeClr>
                </a:solidFill>
              </a:rPr>
              <a:t>plus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3400" b="1" dirty="0">
                <a:solidFill>
                  <a:srgbClr val="558ED5"/>
                </a:solidFill>
              </a:rPr>
              <a:t>				</a:t>
            </a:r>
            <a:r>
              <a:rPr lang="es-ES" sz="3400" b="1" dirty="0" err="1">
                <a:solidFill>
                  <a:srgbClr val="558ED5"/>
                </a:solidFill>
              </a:rPr>
              <a:t>d’argent</a:t>
            </a:r>
            <a:r>
              <a:rPr lang="es-ES" sz="3400" b="1" dirty="0">
                <a:solidFill>
                  <a:srgbClr val="558ED5"/>
                </a:solidFill>
              </a:rPr>
              <a:t>/</a:t>
            </a:r>
            <a:r>
              <a:rPr lang="es-ES" sz="3400" b="1" dirty="0">
                <a:solidFill>
                  <a:schemeClr val="accent6">
                    <a:lumMod val="75000"/>
                  </a:schemeClr>
                </a:solidFill>
              </a:rPr>
              <a:t>plus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u="sng" dirty="0">
                <a:solidFill>
                  <a:srgbClr val="558ED5"/>
                </a:solidFill>
              </a:rPr>
              <a:t>de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bonbons</a:t>
            </a:r>
            <a:r>
              <a:rPr lang="es-ES" sz="3400" b="1" dirty="0">
                <a:solidFill>
                  <a:srgbClr val="558ED5"/>
                </a:solidFill>
              </a:rPr>
              <a:t> )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400" b="1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3400" b="1" dirty="0" err="1">
                <a:solidFill>
                  <a:srgbClr val="009900"/>
                </a:solidFill>
              </a:rPr>
              <a:t>ne</a:t>
            </a:r>
            <a:r>
              <a:rPr lang="es-ES" sz="3400" b="1" dirty="0"/>
              <a:t>…</a:t>
            </a:r>
            <a:r>
              <a:rPr lang="es-ES" sz="3400" b="1" dirty="0">
                <a:solidFill>
                  <a:srgbClr val="009900"/>
                </a:solidFill>
              </a:rPr>
              <a:t>que	   	    </a:t>
            </a:r>
            <a:r>
              <a:rPr lang="es-ES" sz="3400" b="1" dirty="0" err="1">
                <a:solidFill>
                  <a:srgbClr val="FF0066"/>
                </a:solidFill>
              </a:rPr>
              <a:t>only</a:t>
            </a:r>
            <a:r>
              <a:rPr lang="es-ES" sz="3400" b="1" dirty="0">
                <a:solidFill>
                  <a:srgbClr val="FF0066"/>
                </a:solidFill>
              </a:rPr>
              <a:t> </a:t>
            </a:r>
          </a:p>
          <a:p>
            <a:pPr>
              <a:buNone/>
            </a:pPr>
            <a:r>
              <a:rPr lang="es-ES" sz="3400" b="1" dirty="0">
                <a:solidFill>
                  <a:srgbClr val="FF0066"/>
                </a:solidFill>
              </a:rPr>
              <a:t>                         </a:t>
            </a:r>
            <a:r>
              <a:rPr lang="es-ES" sz="3400" b="1" dirty="0">
                <a:solidFill>
                  <a:srgbClr val="558ED5"/>
                </a:solidFill>
              </a:rPr>
              <a:t>(</a:t>
            </a:r>
            <a:r>
              <a:rPr lang="es-ES" sz="3400" b="1" dirty="0" err="1">
                <a:solidFill>
                  <a:srgbClr val="558ED5"/>
                </a:solidFill>
              </a:rPr>
              <a:t>Il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sz="3400" b="1" dirty="0" err="1">
                <a:solidFill>
                  <a:srgbClr val="558ED5"/>
                </a:solidFill>
              </a:rPr>
              <a:t>’y</a:t>
            </a:r>
            <a:r>
              <a:rPr lang="es-ES" sz="3400" b="1" dirty="0">
                <a:solidFill>
                  <a:srgbClr val="558ED5"/>
                </a:solidFill>
              </a:rPr>
              <a:t> a </a:t>
            </a:r>
            <a:r>
              <a:rPr lang="es-ES" sz="3400" b="1" dirty="0" err="1">
                <a:solidFill>
                  <a:schemeClr val="accent6">
                    <a:lumMod val="75000"/>
                  </a:schemeClr>
                </a:solidFill>
              </a:rPr>
              <a:t>qu</a:t>
            </a:r>
            <a:r>
              <a:rPr lang="es-ES" sz="3400" b="1" dirty="0" err="1">
                <a:solidFill>
                  <a:srgbClr val="558ED5"/>
                </a:solidFill>
              </a:rPr>
              <a:t>’un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magasin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dans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notre</a:t>
            </a:r>
            <a:r>
              <a:rPr lang="es-ES" sz="3400" b="1" dirty="0">
                <a:solidFill>
                  <a:srgbClr val="558ED5"/>
                </a:solidFill>
              </a:rPr>
              <a:t> 	</a:t>
            </a:r>
          </a:p>
          <a:p>
            <a:pPr>
              <a:buNone/>
            </a:pPr>
            <a:r>
              <a:rPr lang="es-ES" sz="3400" b="1" dirty="0">
                <a:solidFill>
                  <a:srgbClr val="558ED5"/>
                </a:solidFill>
              </a:rPr>
              <a:t>			     </a:t>
            </a:r>
            <a:r>
              <a:rPr lang="es-ES" sz="3400" b="1" dirty="0" err="1">
                <a:solidFill>
                  <a:srgbClr val="558ED5"/>
                </a:solidFill>
              </a:rPr>
              <a:t>village</a:t>
            </a:r>
            <a:r>
              <a:rPr lang="es-ES" sz="3400" b="1" dirty="0">
                <a:solidFill>
                  <a:srgbClr val="558ED5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000" b="1" dirty="0">
              <a:solidFill>
                <a:srgbClr val="558ED5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3400" b="1" dirty="0" err="1">
                <a:solidFill>
                  <a:srgbClr val="009900"/>
                </a:solidFill>
              </a:rPr>
              <a:t>ne</a:t>
            </a:r>
            <a:r>
              <a:rPr lang="es-ES" sz="3400" b="1" dirty="0">
                <a:solidFill>
                  <a:srgbClr val="009900"/>
                </a:solidFill>
              </a:rPr>
              <a:t>…ni…ni		</a:t>
            </a:r>
            <a:r>
              <a:rPr lang="es-ES" sz="3400" b="1" dirty="0" err="1">
                <a:solidFill>
                  <a:srgbClr val="FF0066"/>
                </a:solidFill>
              </a:rPr>
              <a:t>neither</a:t>
            </a:r>
            <a:endParaRPr lang="es-ES" sz="3400" b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s-ES" sz="3400" b="1" dirty="0">
                <a:solidFill>
                  <a:srgbClr val="FF0066"/>
                </a:solidFill>
              </a:rPr>
              <a:t>			</a:t>
            </a:r>
            <a:r>
              <a:rPr lang="es-ES" sz="3000" b="1" dirty="0">
                <a:solidFill>
                  <a:srgbClr val="558ED5"/>
                </a:solidFill>
              </a:rPr>
              <a:t>(</a:t>
            </a:r>
            <a:r>
              <a:rPr lang="es-ES" sz="3400" b="1" dirty="0">
                <a:solidFill>
                  <a:srgbClr val="558ED5"/>
                </a:solidFill>
              </a:rPr>
              <a:t>Je </a:t>
            </a:r>
            <a:r>
              <a:rPr lang="es-ES" sz="3400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sz="3400" b="1" dirty="0" err="1">
                <a:solidFill>
                  <a:srgbClr val="558ED5"/>
                </a:solidFill>
              </a:rPr>
              <a:t>’aime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l’histoire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s-ES" sz="3400" b="1" dirty="0">
                <a:solidFill>
                  <a:srgbClr val="558ED5"/>
                </a:solidFill>
              </a:rPr>
              <a:t> la </a:t>
            </a:r>
          </a:p>
          <a:p>
            <a:pPr>
              <a:buNone/>
            </a:pPr>
            <a:r>
              <a:rPr lang="es-ES" sz="3400" b="1" dirty="0">
                <a:solidFill>
                  <a:srgbClr val="558ED5"/>
                </a:solidFill>
              </a:rPr>
              <a:t>			</a:t>
            </a:r>
            <a:r>
              <a:rPr lang="es-ES" sz="3400" b="1" dirty="0" err="1">
                <a:solidFill>
                  <a:srgbClr val="558ED5"/>
                </a:solidFill>
              </a:rPr>
              <a:t>géographie</a:t>
            </a:r>
            <a:r>
              <a:rPr lang="es-ES" sz="3400" b="1" dirty="0">
                <a:solidFill>
                  <a:srgbClr val="558ED5"/>
                </a:solidFill>
              </a:rPr>
              <a:t>; je </a:t>
            </a:r>
            <a:r>
              <a:rPr lang="es-ES" sz="3400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sz="3400" b="1" dirty="0" err="1">
                <a:solidFill>
                  <a:srgbClr val="558ED5"/>
                </a:solidFill>
              </a:rPr>
              <a:t>’ai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>
                <a:solidFill>
                  <a:schemeClr val="accent6">
                    <a:lumMod val="75000"/>
                  </a:schemeClr>
                </a:solidFill>
              </a:rPr>
              <a:t>plus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u="sng" dirty="0">
                <a:solidFill>
                  <a:srgbClr val="558ED5"/>
                </a:solidFill>
              </a:rPr>
              <a:t>de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pommes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u="sng" dirty="0">
                <a:solidFill>
                  <a:srgbClr val="558ED5"/>
                </a:solidFill>
              </a:rPr>
              <a:t>de</a:t>
            </a:r>
            <a:r>
              <a:rPr lang="es-ES" sz="3400" b="1" dirty="0">
                <a:solidFill>
                  <a:srgbClr val="558ED5"/>
                </a:solidFill>
              </a:rPr>
              <a:t> </a:t>
            </a:r>
            <a:r>
              <a:rPr lang="es-ES" sz="3400" b="1" dirty="0" err="1">
                <a:solidFill>
                  <a:srgbClr val="558ED5"/>
                </a:solidFill>
              </a:rPr>
              <a:t>bananes</a:t>
            </a:r>
            <a:r>
              <a:rPr lang="es-ES" sz="3400" b="1" dirty="0">
                <a:solidFill>
                  <a:srgbClr val="558ED5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50403" y="0"/>
            <a:ext cx="8199437" cy="45720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Expressions de négation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810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3F0F-387E-0B48-971D-D364FFC25FD6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594677"/>
            <a:ext cx="11521440" cy="61267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600" b="1" dirty="0">
                <a:solidFill>
                  <a:srgbClr val="009900"/>
                </a:solidFill>
              </a:rPr>
              <a:t>Sans	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es-ES" sz="3000" b="1" dirty="0" err="1">
                <a:solidFill>
                  <a:srgbClr val="FF0000"/>
                </a:solidFill>
              </a:rPr>
              <a:t>Without</a:t>
            </a:r>
            <a:endParaRPr lang="es-ES" sz="3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	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Il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est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parti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b="1" dirty="0" err="1">
                <a:solidFill>
                  <a:schemeClr val="accent6">
                    <a:lumMod val="75000"/>
                  </a:schemeClr>
                </a:solidFill>
              </a:rPr>
              <a:t>sans</a:t>
            </a:r>
            <a:r>
              <a:rPr lang="es-ES" sz="3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 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mot</a:t>
            </a:r>
            <a:endParaRPr lang="es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600" b="1" dirty="0" err="1">
                <a:solidFill>
                  <a:srgbClr val="009900"/>
                </a:solidFill>
              </a:rPr>
              <a:t>Personne</a:t>
            </a:r>
            <a:r>
              <a:rPr lang="es-ES" sz="2600" b="1" dirty="0">
                <a:solidFill>
                  <a:srgbClr val="009900"/>
                </a:solidFill>
              </a:rPr>
              <a:t>…..(</a:t>
            </a:r>
            <a:r>
              <a:rPr lang="es-ES" sz="2600" b="1" dirty="0" err="1">
                <a:solidFill>
                  <a:srgbClr val="009900"/>
                </a:solidFill>
              </a:rPr>
              <a:t>ne</a:t>
            </a:r>
            <a:r>
              <a:rPr lang="es-ES" sz="2600" b="1" dirty="0">
                <a:solidFill>
                  <a:srgbClr val="009900"/>
                </a:solidFill>
              </a:rPr>
              <a:t>)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s-ES" sz="3000" b="1" dirty="0">
                <a:solidFill>
                  <a:srgbClr val="FF0000"/>
                </a:solidFill>
              </a:rPr>
              <a:t>No </a:t>
            </a:r>
            <a:r>
              <a:rPr lang="es-ES" sz="3000" b="1" dirty="0" err="1">
                <a:solidFill>
                  <a:srgbClr val="FF0000"/>
                </a:solidFill>
              </a:rPr>
              <a:t>one</a:t>
            </a:r>
            <a:endParaRPr lang="es-ES" sz="3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" sz="3000" b="1" dirty="0">
                <a:solidFill>
                  <a:srgbClr val="FF0000"/>
                </a:solidFill>
              </a:rPr>
              <a:t>				</a:t>
            </a:r>
            <a:r>
              <a:rPr lang="es-ES" sz="3000" b="1" dirty="0" err="1">
                <a:solidFill>
                  <a:schemeClr val="accent6">
                    <a:lumMod val="75000"/>
                  </a:schemeClr>
                </a:solidFill>
              </a:rPr>
              <a:t>Personne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’est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arrivé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	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Qui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est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arrivé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</a:t>
            </a:r>
            <a:r>
              <a:rPr lang="es-ES" sz="3000" b="1" dirty="0" err="1">
                <a:solidFill>
                  <a:schemeClr val="accent6">
                    <a:lumMod val="75000"/>
                  </a:schemeClr>
                </a:solidFill>
              </a:rPr>
              <a:t>Personne</a:t>
            </a:r>
            <a:endParaRPr lang="es-ES" sz="3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s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NB:  une 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personne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a </a:t>
            </a:r>
            <a:r>
              <a:rPr lang="es-E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person</a:t>
            </a:r>
            <a:r>
              <a:rPr lang="es-E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3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3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30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50403" y="0"/>
            <a:ext cx="8199437" cy="45720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Expressions de négation: extra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388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253218"/>
            <a:ext cx="11121044" cy="1289832"/>
          </a:xfrm>
        </p:spPr>
        <p:txBody>
          <a:bodyPr>
            <a:normAutofit/>
          </a:bodyPr>
          <a:lstStyle/>
          <a:p>
            <a:r>
              <a:rPr lang="en-GB" dirty="0" err="1"/>
              <a:t>Lisez</a:t>
            </a:r>
            <a:r>
              <a:rPr lang="en-GB" dirty="0"/>
              <a:t> le </a:t>
            </a:r>
            <a:r>
              <a:rPr lang="en-GB" dirty="0" err="1"/>
              <a:t>po</a:t>
            </a:r>
            <a:r>
              <a:rPr lang="fr-FR" dirty="0" err="1"/>
              <a:t>ème</a:t>
            </a:r>
            <a:r>
              <a:rPr lang="fr-FR" dirty="0"/>
              <a:t> et trouvez d’autres exemples!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6264"/>
            <a:ext cx="10725150" cy="584214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5503" y="1450058"/>
          <a:ext cx="10115550" cy="493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82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baseline="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baseline="0" noProof="0" dirty="0"/>
                        <a:t>Ne….pas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i="1" dirty="0">
                        <a:latin typeface="Calibri" panose="020F0502020204030204" pitchFamily="34" charset="0"/>
                      </a:endParaRPr>
                    </a:p>
                    <a:p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047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Ne….plus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047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Ne…que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047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Ni…</a:t>
                      </a:r>
                      <a:r>
                        <a:rPr lang="en-GB" sz="2800" b="1" noProof="0" dirty="0" err="1"/>
                        <a:t>ni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167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Sans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6264"/>
            <a:ext cx="10725150" cy="584214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46056"/>
              </p:ext>
            </p:extLst>
          </p:nvPr>
        </p:nvGraphicFramePr>
        <p:xfrm>
          <a:off x="628649" y="886265"/>
          <a:ext cx="10222404" cy="561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1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baseline="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baseline="0" noProof="0" dirty="0"/>
                        <a:t>Ne….pas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r-FR" sz="2400" dirty="0"/>
                      </a:br>
                      <a:endParaRPr lang="fr-FR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Deux yeux de petits enfants:</a:t>
                      </a:r>
                      <a:br>
                        <a:rPr lang="fr-FR" sz="2400" dirty="0"/>
                      </a:br>
                      <a:r>
                        <a:rPr lang="fr-FR" sz="2400" dirty="0"/>
                        <a:t>Ils ne me quitteront pas.</a:t>
                      </a:r>
                    </a:p>
                    <a:p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669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Ne….plus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2400" dirty="0"/>
                        <a:t>Oradour n'a plus de femmes</a:t>
                      </a:r>
                      <a:br>
                        <a:rPr lang="fr-FR" sz="2400" dirty="0"/>
                      </a:br>
                      <a:endParaRPr lang="fr-FR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/>
                        <a:t>Oradour</a:t>
                      </a:r>
                      <a:r>
                        <a:rPr lang="fr-FR" sz="2400" dirty="0"/>
                        <a:t> je n'ose plus</a:t>
                      </a:r>
                      <a:br>
                        <a:rPr lang="fr-FR" sz="2400" dirty="0"/>
                      </a:br>
                      <a:r>
                        <a:rPr lang="fr-FR" sz="2400" dirty="0"/>
                        <a:t>Lire ou prononcer ton nom.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8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Oradour</a:t>
            </a:r>
            <a:r>
              <a:rPr lang="en-GB" dirty="0"/>
              <a:t>-sur-</a:t>
            </a:r>
            <a:r>
              <a:rPr lang="en-GB" dirty="0" err="1"/>
              <a:t>Glane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82842"/>
            <a:ext cx="6564152" cy="5218406"/>
          </a:xfrm>
        </p:spPr>
        <p:txBody>
          <a:bodyPr>
            <a:normAutofit/>
          </a:bodyPr>
          <a:lstStyle/>
          <a:p>
            <a:r>
              <a:rPr lang="en-GB" dirty="0"/>
              <a:t>La France </a:t>
            </a:r>
            <a:r>
              <a:rPr lang="fr-FR" dirty="0"/>
              <a:t>était occupée par les Nazis pendant </a:t>
            </a:r>
            <a:r>
              <a:rPr lang="en-GB" dirty="0"/>
              <a:t>la </a:t>
            </a:r>
            <a:r>
              <a:rPr lang="fr-FR" dirty="0"/>
              <a:t>Seconde Guerre Mondiale (1939-1945).</a:t>
            </a:r>
          </a:p>
          <a:p>
            <a:r>
              <a:rPr lang="fr-FR" dirty="0"/>
              <a:t>Oradour-sur-Glane est une petite ville dans l’ouest de la France.</a:t>
            </a:r>
          </a:p>
          <a:p>
            <a:r>
              <a:rPr lang="fr-FR" dirty="0"/>
              <a:t>Le 10 juin 1944, l’armée nazie a massacré </a:t>
            </a:r>
            <a:r>
              <a:rPr lang="en-GB" dirty="0"/>
              <a:t>les habitants </a:t>
            </a:r>
            <a:r>
              <a:rPr lang="en-GB" dirty="0" err="1"/>
              <a:t>d’Oradour</a:t>
            </a:r>
            <a:r>
              <a:rPr lang="en-GB" dirty="0"/>
              <a:t>. </a:t>
            </a:r>
          </a:p>
          <a:p>
            <a:r>
              <a:rPr lang="en-GB" dirty="0"/>
              <a:t>Les  Nazis </a:t>
            </a:r>
            <a:r>
              <a:rPr lang="en-GB" dirty="0" err="1"/>
              <a:t>ont</a:t>
            </a:r>
            <a:r>
              <a:rPr lang="en-GB" dirty="0"/>
              <a:t> ex</a:t>
            </a:r>
            <a:r>
              <a:rPr lang="fr-FR" dirty="0"/>
              <a:t>é</a:t>
            </a:r>
            <a:r>
              <a:rPr lang="en-GB" dirty="0"/>
              <a:t>cut</a:t>
            </a:r>
            <a:r>
              <a:rPr lang="fr-FR" dirty="0"/>
              <a:t>é les hommes et ils ont </a:t>
            </a:r>
            <a:r>
              <a:rPr lang="en-GB" dirty="0" err="1"/>
              <a:t>brûlé</a:t>
            </a:r>
            <a:r>
              <a:rPr lang="fr-FR" dirty="0"/>
              <a:t> (</a:t>
            </a:r>
            <a:r>
              <a:rPr lang="fr-FR" i="1" dirty="0" err="1"/>
              <a:t>burnt</a:t>
            </a:r>
            <a:r>
              <a:rPr lang="fr-FR" dirty="0"/>
              <a:t>) les femmes et les enfants dans l’église.</a:t>
            </a:r>
            <a:endParaRPr lang="en-GB" dirty="0"/>
          </a:p>
          <a:p>
            <a:r>
              <a:rPr lang="en-GB" dirty="0"/>
              <a:t>Apr</a:t>
            </a:r>
            <a:r>
              <a:rPr lang="fr-FR" dirty="0"/>
              <a:t>ès le massacre </a:t>
            </a:r>
            <a:r>
              <a:rPr lang="en-GB" dirty="0"/>
              <a:t>on a </a:t>
            </a:r>
            <a:r>
              <a:rPr lang="fr-FR" dirty="0"/>
              <a:t>c</a:t>
            </a:r>
            <a:r>
              <a:rPr lang="fr-FR" altLang="fr-FR" dirty="0"/>
              <a:t>onservé le village en état de ruine. 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52" y="3692045"/>
            <a:ext cx="2860911" cy="2144788"/>
          </a:xfrm>
        </p:spPr>
      </p:pic>
      <p:sp>
        <p:nvSpPr>
          <p:cNvPr id="9" name="TextBox 8"/>
          <p:cNvSpPr txBox="1"/>
          <p:nvPr/>
        </p:nvSpPr>
        <p:spPr>
          <a:xfrm>
            <a:off x="6513109" y="5836833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4801" y="3010838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16377"/>
          <a:stretch/>
        </p:blipFill>
        <p:spPr>
          <a:xfrm>
            <a:off x="7103985" y="453153"/>
            <a:ext cx="3551440" cy="2557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3119" b="3736"/>
          <a:stretch/>
        </p:blipFill>
        <p:spPr>
          <a:xfrm>
            <a:off x="9476106" y="3213766"/>
            <a:ext cx="2652847" cy="26230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25063" y="5811065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0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74669"/>
              </p:ext>
            </p:extLst>
          </p:nvPr>
        </p:nvGraphicFramePr>
        <p:xfrm>
          <a:off x="628648" y="253221"/>
          <a:ext cx="10953751" cy="638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57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215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Ne…que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907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Ni…</a:t>
                      </a:r>
                      <a:r>
                        <a:rPr lang="en-GB" sz="2800" b="1" noProof="0" dirty="0" err="1"/>
                        <a:t>ni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13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Sans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17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83521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poète exprime plusieurs émotions et  idées différentes dans le poème. Quelle strophe exprime le mieux ces émotions/ idées? Vous pouvez identifier des mots ou des phrases?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37356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Interpr</a:t>
            </a:r>
            <a:r>
              <a:rPr lang="fr-FR" dirty="0"/>
              <a:t>é</a:t>
            </a:r>
            <a:r>
              <a:rPr lang="en-GB" dirty="0" err="1"/>
              <a:t>tation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48222"/>
              </p:ext>
            </p:extLst>
          </p:nvPr>
        </p:nvGraphicFramePr>
        <p:xfrm>
          <a:off x="913840" y="2245010"/>
          <a:ext cx="10364319" cy="44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7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Emotions/id</a:t>
                      </a:r>
                      <a:r>
                        <a:rPr lang="fr-FR" sz="2400" dirty="0" err="1"/>
                        <a:t>ées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Strophe (</a:t>
                      </a:r>
                      <a:r>
                        <a:rPr lang="en-GB" sz="2400" i="1" dirty="0"/>
                        <a:t>verse</a:t>
                      </a:r>
                      <a:r>
                        <a:rPr lang="en-GB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Mots/phrases: </a:t>
                      </a:r>
                      <a:r>
                        <a:rPr lang="en-GB" sz="2400" dirty="0" err="1"/>
                        <a:t>exemples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961">
                <a:tc>
                  <a:txBody>
                    <a:bodyPr/>
                    <a:lstStyle/>
                    <a:p>
                      <a:pPr algn="l"/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mort et la </a:t>
                      </a:r>
                      <a:r>
                        <a:rPr lang="fr-FR" sz="2400" dirty="0"/>
                        <a:t>désolation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92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La </a:t>
                      </a:r>
                      <a:r>
                        <a:rPr lang="en-GB" sz="2400" dirty="0" err="1"/>
                        <a:t>douleur</a:t>
                      </a:r>
                      <a:r>
                        <a:rPr lang="en-GB" sz="2400" dirty="0"/>
                        <a:t> du </a:t>
                      </a:r>
                      <a:r>
                        <a:rPr lang="fr-FR" sz="2400" dirty="0"/>
                        <a:t>poète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948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/>
                        <a:t>L’horreur</a:t>
                      </a:r>
                      <a:r>
                        <a:rPr lang="en-GB" sz="2400" dirty="0"/>
                        <a:t> de la guerre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72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La </a:t>
                      </a:r>
                      <a:r>
                        <a:rPr lang="en-GB" sz="2400" dirty="0" err="1"/>
                        <a:t>honte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75E94-FA44-493C-A56F-64E880F8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5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615"/>
            <a:ext cx="10515600" cy="5658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70529"/>
          </a:xfrm>
        </p:spPr>
        <p:txBody>
          <a:bodyPr>
            <a:noAutofit/>
          </a:bodyPr>
          <a:lstStyle/>
          <a:p>
            <a:r>
              <a:rPr lang="en-GB" sz="3600" dirty="0" err="1"/>
              <a:t>Interpr</a:t>
            </a:r>
            <a:r>
              <a:rPr lang="fr-FR" sz="3600" dirty="0"/>
              <a:t>é</a:t>
            </a:r>
            <a:r>
              <a:rPr lang="en-GB" sz="3600" dirty="0" err="1"/>
              <a:t>tation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8293"/>
              </p:ext>
            </p:extLst>
          </p:nvPr>
        </p:nvGraphicFramePr>
        <p:xfrm>
          <a:off x="793633" y="569378"/>
          <a:ext cx="10560167" cy="541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9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77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Emotions/id</a:t>
                      </a:r>
                      <a:r>
                        <a:rPr lang="fr-FR" sz="2400" dirty="0" err="1"/>
                        <a:t>ées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Strophe (</a:t>
                      </a:r>
                      <a:r>
                        <a:rPr lang="en-GB" sz="2400" i="1" dirty="0"/>
                        <a:t>verse</a:t>
                      </a:r>
                      <a:r>
                        <a:rPr lang="en-GB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Mots/phrases: </a:t>
                      </a:r>
                      <a:r>
                        <a:rPr lang="en-GB" sz="2400" dirty="0" err="1"/>
                        <a:t>exemples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182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mort et la </a:t>
                      </a:r>
                      <a:r>
                        <a:rPr lang="fr-FR" sz="2400" dirty="0"/>
                        <a:t>désolation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1, 2,</a:t>
                      </a:r>
                      <a:r>
                        <a:rPr lang="en-GB" sz="2400" baseline="0" dirty="0"/>
                        <a:t> 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Oradour n'a plus de feuilles</a:t>
                      </a:r>
                      <a:r>
                        <a:rPr lang="fr-FR" sz="2400" dirty="0"/>
                        <a:t>; </a:t>
                      </a:r>
                      <a:endParaRPr lang="en-GB" sz="2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929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La </a:t>
                      </a:r>
                      <a:r>
                        <a:rPr lang="en-GB" sz="2400" dirty="0" err="1"/>
                        <a:t>douleur</a:t>
                      </a:r>
                      <a:r>
                        <a:rPr lang="en-GB" sz="2400" dirty="0"/>
                        <a:t> du </a:t>
                      </a:r>
                      <a:r>
                        <a:rPr lang="fr-FR" sz="2400" dirty="0"/>
                        <a:t>poète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3,</a:t>
                      </a:r>
                      <a:r>
                        <a:rPr lang="en-GB" sz="2400" baseline="0" dirty="0"/>
                        <a:t> 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i="1" dirty="0"/>
                        <a:t>Oradour je crie et hurle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677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/>
                        <a:t>L’horreur</a:t>
                      </a:r>
                      <a:r>
                        <a:rPr lang="en-GB" sz="2400" dirty="0"/>
                        <a:t> de la guerre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3, 4, 7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i="1" dirty="0"/>
                        <a:t>Une bouche sans personne,</a:t>
                      </a:r>
                      <a:br>
                        <a:rPr lang="fr-FR" sz="2400" i="1" dirty="0"/>
                      </a:br>
                      <a:endParaRPr lang="fr-FR" sz="2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886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La </a:t>
                      </a:r>
                      <a:r>
                        <a:rPr lang="en-GB" sz="2400" dirty="0" err="1"/>
                        <a:t>honte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5, 7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i="1" dirty="0"/>
                        <a:t>Et c'est bien la pire honte</a:t>
                      </a:r>
                      <a:br>
                        <a:rPr lang="fr-FR" sz="2400" i="1" dirty="0"/>
                      </a:br>
                      <a:r>
                        <a:rPr lang="fr-FR" sz="2400" i="1" dirty="0"/>
                        <a:t>Que de n'être plus qu'un cri</a:t>
                      </a: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75E94-FA44-493C-A56F-64E880F8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9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955"/>
            <a:ext cx="10515600" cy="736979"/>
          </a:xfrm>
        </p:spPr>
        <p:txBody>
          <a:bodyPr>
            <a:normAutofit fontScale="90000"/>
          </a:bodyPr>
          <a:lstStyle/>
          <a:p>
            <a:pPr marL="0" indent="0"/>
            <a:br>
              <a:rPr lang="fr-FR" noProof="0" dirty="0"/>
            </a:br>
            <a:r>
              <a:rPr lang="fr-FR" sz="3100" noProof="0" dirty="0"/>
              <a:t>Quelle est la phrase la plus </a:t>
            </a:r>
            <a:r>
              <a:rPr lang="fr-FR" sz="3100" dirty="0">
                <a:solidFill>
                  <a:schemeClr val="dk1"/>
                </a:solidFill>
              </a:rPr>
              <a:t>importante à votre avis? </a:t>
            </a:r>
            <a:r>
              <a:rPr lang="fr-FR" sz="3100" noProof="0" dirty="0"/>
              <a:t>Pourquoi?</a:t>
            </a:r>
            <a:br>
              <a:rPr lang="fr-FR" i="1" noProof="0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7355"/>
            <a:ext cx="10515600" cy="4989608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Cette phrase</a:t>
            </a:r>
            <a:r>
              <a:rPr lang="fr-FR" i="1" noProof="0" dirty="0"/>
              <a:t> exprime….elle signifie……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1764772"/>
            <a:ext cx="921543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68000"/>
            </a:pPr>
            <a:r>
              <a:rPr lang="en-GB" sz="2800" b="1" dirty="0"/>
              <a:t>Par </a:t>
            </a:r>
            <a:r>
              <a:rPr lang="en-GB" sz="2800" b="1" dirty="0" err="1"/>
              <a:t>exemple</a:t>
            </a:r>
            <a:r>
              <a:rPr lang="en-GB" sz="2800" b="1" dirty="0"/>
              <a:t>:</a:t>
            </a:r>
          </a:p>
          <a:p>
            <a:pPr>
              <a:buClr>
                <a:schemeClr val="accent1"/>
              </a:buClr>
              <a:buSzPct val="68000"/>
            </a:pPr>
            <a:endParaRPr lang="fr-FR" sz="2800" b="1" dirty="0"/>
          </a:p>
          <a:p>
            <a:pPr>
              <a:buClr>
                <a:schemeClr val="accent1"/>
              </a:buClr>
              <a:buSzPct val="68000"/>
            </a:pPr>
            <a:r>
              <a:rPr lang="fr-FR" sz="2800" dirty="0"/>
              <a:t>la colère</a:t>
            </a:r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/>
              <a:t>la </a:t>
            </a:r>
            <a:r>
              <a:rPr lang="en-GB" sz="2800" dirty="0" err="1"/>
              <a:t>douleur</a:t>
            </a:r>
            <a:endParaRPr lang="en-GB" sz="2800" dirty="0"/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/>
              <a:t>la </a:t>
            </a:r>
            <a:r>
              <a:rPr lang="en-GB" sz="2800" dirty="0" err="1"/>
              <a:t>honte</a:t>
            </a:r>
            <a:endParaRPr lang="en-GB" sz="2800" dirty="0"/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/>
              <a:t>le d</a:t>
            </a:r>
            <a:r>
              <a:rPr lang="fr-FR" sz="2800" dirty="0" err="1"/>
              <a:t>ésespoir</a:t>
            </a:r>
            <a:endParaRPr lang="fr-FR" sz="2800" dirty="0"/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 err="1"/>
              <a:t>l’horreur</a:t>
            </a:r>
            <a:r>
              <a:rPr lang="en-GB" sz="2800" dirty="0"/>
              <a:t> de la guerre</a:t>
            </a:r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/>
              <a:t>la d</a:t>
            </a:r>
            <a:r>
              <a:rPr lang="fr-FR" sz="2800" dirty="0" err="1"/>
              <a:t>ésolation</a:t>
            </a:r>
            <a:endParaRPr lang="fr-FR" sz="2800" dirty="0"/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 err="1"/>
              <a:t>qu’il</a:t>
            </a:r>
            <a:r>
              <a:rPr lang="en-GB" sz="2800" dirty="0"/>
              <a:t> ne </a:t>
            </a:r>
            <a:r>
              <a:rPr lang="en-GB" sz="2800" dirty="0" err="1"/>
              <a:t>faut</a:t>
            </a:r>
            <a:r>
              <a:rPr lang="en-GB" sz="2800" dirty="0"/>
              <a:t> pas </a:t>
            </a:r>
            <a:r>
              <a:rPr lang="en-GB" sz="2800" dirty="0" err="1"/>
              <a:t>oublier</a:t>
            </a:r>
            <a:r>
              <a:rPr lang="en-GB" sz="2800" dirty="0"/>
              <a:t> </a:t>
            </a:r>
            <a:r>
              <a:rPr lang="en-GB" sz="2800" dirty="0" err="1"/>
              <a:t>Oradour</a:t>
            </a:r>
            <a:endParaRPr lang="en-GB" sz="2800" dirty="0"/>
          </a:p>
          <a:p>
            <a:pPr>
              <a:buClr>
                <a:schemeClr val="accent1"/>
              </a:buClr>
              <a:buSzPct val="68000"/>
            </a:pPr>
            <a:endParaRPr lang="fr-FR" sz="1600" dirty="0"/>
          </a:p>
          <a:p>
            <a:pPr>
              <a:buClr>
                <a:schemeClr val="accent1"/>
              </a:buClr>
              <a:buSzPct val="68000"/>
            </a:pPr>
            <a:endParaRPr lang="fr-FR" sz="16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lang="en-GB" sz="16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lang="en-GB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E1E2C-2960-4852-85B0-72FC1923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11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857249"/>
            <a:ext cx="11104418" cy="5864225"/>
          </a:xfrm>
        </p:spPr>
        <p:txBody>
          <a:bodyPr>
            <a:normAutofit fontScale="25000" lnSpcReduction="20000"/>
          </a:bodyPr>
          <a:lstStyle/>
          <a:p>
            <a:r>
              <a:rPr lang="fr-FR" sz="11200" dirty="0"/>
              <a:t>Ecoutez le poète qui lit le poème. Suivez le texte.</a:t>
            </a:r>
          </a:p>
          <a:p>
            <a:pPr marL="0" indent="0">
              <a:buNone/>
            </a:pPr>
            <a:endParaRPr lang="fr-FR" sz="11200" dirty="0"/>
          </a:p>
          <a:p>
            <a:pPr marL="0" indent="0">
              <a:buNone/>
            </a:pPr>
            <a:r>
              <a:rPr lang="fr-FR" sz="11200" dirty="0">
                <a:hlinkClick r:id="rId3"/>
              </a:rPr>
              <a:t>https://www.youtube.com/watch?v=fzHcF1FCdz4</a:t>
            </a:r>
            <a:endParaRPr lang="fr-FR" sz="11200" dirty="0"/>
          </a:p>
          <a:p>
            <a:pPr marL="0" indent="0">
              <a:buNone/>
            </a:pPr>
            <a:endParaRPr lang="fr-FR" sz="11200" dirty="0"/>
          </a:p>
          <a:p>
            <a:r>
              <a:rPr lang="fr-FR" sz="11200" dirty="0"/>
              <a:t>Le ton change pendant le poème. Levez la main quand vous entendez un changement. Vous remarquez quels sentiments - </a:t>
            </a:r>
            <a:r>
              <a:rPr lang="en-GB" sz="11200" i="1" dirty="0"/>
              <a:t>la col</a:t>
            </a:r>
            <a:r>
              <a:rPr lang="fr-FR" sz="11200" i="1" dirty="0"/>
              <a:t>ère; la pitié; la honte; la tristesse? </a:t>
            </a:r>
          </a:p>
          <a:p>
            <a:pPr marL="0" indent="0">
              <a:buNone/>
            </a:pPr>
            <a:endParaRPr lang="fr-FR" sz="11200" dirty="0"/>
          </a:p>
          <a:p>
            <a:r>
              <a:rPr lang="en-GB" sz="11200" dirty="0" err="1"/>
              <a:t>Notez</a:t>
            </a:r>
            <a:r>
              <a:rPr lang="en-GB" sz="11200" dirty="0"/>
              <a:t> la r</a:t>
            </a:r>
            <a:r>
              <a:rPr lang="fr-FR" sz="11200" dirty="0" err="1"/>
              <a:t>épétition</a:t>
            </a:r>
            <a:r>
              <a:rPr lang="fr-FR" sz="11200" dirty="0"/>
              <a:t>  et les phrases courtes– quel est l’effet?</a:t>
            </a:r>
          </a:p>
          <a:p>
            <a:r>
              <a:rPr lang="fr-FR" sz="11200" dirty="0">
                <a:solidFill>
                  <a:srgbClr val="FF0000"/>
                </a:solidFill>
              </a:rPr>
              <a:t>Le poème est comme un hymne, une chanson triste, une plainte (</a:t>
            </a:r>
            <a:r>
              <a:rPr lang="fr-FR" sz="11200" i="1" dirty="0" err="1">
                <a:solidFill>
                  <a:srgbClr val="FF0000"/>
                </a:solidFill>
              </a:rPr>
              <a:t>groan</a:t>
            </a:r>
            <a:r>
              <a:rPr lang="fr-FR" sz="11200" i="1" dirty="0">
                <a:solidFill>
                  <a:srgbClr val="FF0000"/>
                </a:solidFill>
              </a:rPr>
              <a:t>, </a:t>
            </a:r>
            <a:r>
              <a:rPr lang="fr-FR" sz="11200" i="1" dirty="0" err="1">
                <a:solidFill>
                  <a:srgbClr val="FF0000"/>
                </a:solidFill>
              </a:rPr>
              <a:t>moan</a:t>
            </a:r>
            <a:r>
              <a:rPr lang="fr-FR" sz="11200" i="1">
                <a:solidFill>
                  <a:srgbClr val="FF0000"/>
                </a:solidFill>
              </a:rPr>
              <a:t>:</a:t>
            </a:r>
            <a:r>
              <a:rPr lang="fr-FR" sz="11200">
                <a:solidFill>
                  <a:srgbClr val="FF0000"/>
                </a:solidFill>
              </a:rPr>
              <a:t>..); </a:t>
            </a:r>
            <a:r>
              <a:rPr lang="en-GB" sz="11200" dirty="0" err="1">
                <a:solidFill>
                  <a:srgbClr val="FF0000"/>
                </a:solidFill>
              </a:rPr>
              <a:t>C’est</a:t>
            </a:r>
            <a:r>
              <a:rPr lang="en-GB" sz="11200" dirty="0">
                <a:solidFill>
                  <a:srgbClr val="FF0000"/>
                </a:solidFill>
              </a:rPr>
              <a:t> un </a:t>
            </a:r>
            <a:r>
              <a:rPr lang="en-GB" sz="11200" dirty="0" err="1">
                <a:solidFill>
                  <a:srgbClr val="FF0000"/>
                </a:solidFill>
              </a:rPr>
              <a:t>effet</a:t>
            </a:r>
            <a:r>
              <a:rPr lang="en-GB" sz="11200" dirty="0">
                <a:solidFill>
                  <a:srgbClr val="FF0000"/>
                </a:solidFill>
              </a:rPr>
              <a:t> de choc, pour </a:t>
            </a:r>
            <a:r>
              <a:rPr lang="en-GB" sz="11200" dirty="0" err="1">
                <a:solidFill>
                  <a:srgbClr val="FF0000"/>
                </a:solidFill>
              </a:rPr>
              <a:t>communiquer</a:t>
            </a:r>
            <a:r>
              <a:rPr lang="en-GB" sz="11200" dirty="0">
                <a:solidFill>
                  <a:srgbClr val="FF0000"/>
                </a:solidFill>
              </a:rPr>
              <a:t> la d</a:t>
            </a:r>
            <a:r>
              <a:rPr lang="fr-FR" sz="11200" dirty="0">
                <a:solidFill>
                  <a:srgbClr val="FF0000"/>
                </a:solidFill>
              </a:rPr>
              <a:t>é</a:t>
            </a:r>
            <a:r>
              <a:rPr lang="en-GB" sz="11200" dirty="0">
                <a:solidFill>
                  <a:srgbClr val="FF0000"/>
                </a:solidFill>
              </a:rPr>
              <a:t>solation </a:t>
            </a:r>
            <a:r>
              <a:rPr lang="en-GB" sz="11200" dirty="0">
                <a:solidFill>
                  <a:srgbClr val="FF0000"/>
                </a:solidFill>
                <a:cs typeface="Calibri" panose="020F0502020204030204" pitchFamily="34" charset="0"/>
              </a:rPr>
              <a:t>et </a:t>
            </a:r>
            <a:r>
              <a:rPr lang="en-GB" sz="11200" dirty="0" err="1">
                <a:solidFill>
                  <a:srgbClr val="FF0000"/>
                </a:solidFill>
                <a:cs typeface="Calibri" panose="020F0502020204030204" pitchFamily="34" charset="0"/>
              </a:rPr>
              <a:t>l’horreur</a:t>
            </a:r>
            <a:r>
              <a:rPr lang="en-GB" sz="11200" dirty="0">
                <a:solidFill>
                  <a:srgbClr val="FF0000"/>
                </a:solidFill>
                <a:cs typeface="Calibri" panose="020F0502020204030204" pitchFamily="34" charset="0"/>
              </a:rPr>
              <a:t>.</a:t>
            </a:r>
            <a:endParaRPr lang="fr-FR" sz="1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200" dirty="0"/>
          </a:p>
          <a:p>
            <a:r>
              <a:rPr lang="fr-FR" sz="11200" dirty="0"/>
              <a:t>Travaillez à trois: chaque personne lit deux ou trois strophes (</a:t>
            </a:r>
            <a:r>
              <a:rPr lang="fr-FR" sz="11200" i="1" dirty="0"/>
              <a:t>verse</a:t>
            </a:r>
            <a:r>
              <a:rPr lang="fr-FR" sz="11200" dirty="0"/>
              <a:t>) pour communiquer les émotions qu’elles expriment</a:t>
            </a:r>
          </a:p>
          <a:p>
            <a:pPr marL="109728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fr-FR" dirty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738"/>
            <a:ext cx="10515600" cy="285750"/>
          </a:xfrm>
        </p:spPr>
        <p:txBody>
          <a:bodyPr>
            <a:normAutofit fontScale="90000"/>
          </a:bodyPr>
          <a:lstStyle/>
          <a:p>
            <a:r>
              <a:rPr lang="en-GB" dirty="0"/>
              <a:t>Exploitation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2795-B482-4BC1-9CDC-E2726FF3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64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Regardez les phrases suivantes. Choisissez une phrase et préparez une réponse.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Plenary: </a:t>
            </a:r>
            <a:r>
              <a:rPr lang="en-GB" dirty="0" err="1"/>
              <a:t>vos</a:t>
            </a:r>
            <a:r>
              <a:rPr lang="en-GB" dirty="0"/>
              <a:t> impressions du </a:t>
            </a:r>
            <a:r>
              <a:rPr lang="en-GB" dirty="0" err="1"/>
              <a:t>poème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EF99E-72E4-44CC-ADDA-235FD986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8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707" y="296214"/>
            <a:ext cx="376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Je</a:t>
            </a:r>
            <a:r>
              <a:rPr lang="en-GB" sz="2000" b="1" dirty="0"/>
              <a:t> </a:t>
            </a:r>
            <a:r>
              <a:rPr lang="en-GB" sz="2000" b="1" dirty="0" err="1"/>
              <a:t>trouve</a:t>
            </a:r>
            <a:r>
              <a:rPr lang="en-GB" sz="2000" b="1" dirty="0"/>
              <a:t> le </a:t>
            </a:r>
            <a:r>
              <a:rPr lang="en-GB" sz="2000" b="1" dirty="0" err="1"/>
              <a:t>poème</a:t>
            </a:r>
            <a:r>
              <a:rPr lang="en-GB" sz="2000" b="1" dirty="0"/>
              <a:t> </a:t>
            </a:r>
            <a:r>
              <a:rPr lang="en-GB" sz="2000" b="1" i="1" dirty="0"/>
              <a:t>….</a:t>
            </a:r>
          </a:p>
          <a:p>
            <a:r>
              <a:rPr lang="en-GB" sz="2000" dirty="0"/>
              <a:t>I find the poem….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2564" y="954437"/>
            <a:ext cx="376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Le </a:t>
            </a:r>
            <a:r>
              <a:rPr lang="en-GB" sz="2000" b="1" dirty="0" err="1"/>
              <a:t>poème</a:t>
            </a:r>
            <a:r>
              <a:rPr lang="en-GB" sz="2000" b="1" dirty="0"/>
              <a:t> </a:t>
            </a:r>
            <a:r>
              <a:rPr lang="en-GB" sz="2000" b="1" dirty="0" err="1"/>
              <a:t>traite</a:t>
            </a:r>
            <a:r>
              <a:rPr lang="en-GB" sz="2000" b="1" dirty="0"/>
              <a:t> de….</a:t>
            </a:r>
          </a:p>
          <a:p>
            <a:r>
              <a:rPr lang="en-GB" sz="2000" dirty="0"/>
              <a:t>The poem is about….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5175" y="228724"/>
            <a:ext cx="4557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L’ambiance</a:t>
            </a:r>
            <a:r>
              <a:rPr lang="en-GB" sz="2000" b="1" dirty="0"/>
              <a:t> </a:t>
            </a:r>
            <a:r>
              <a:rPr lang="en-GB" sz="2000" b="1" dirty="0" err="1"/>
              <a:t>est</a:t>
            </a:r>
            <a:r>
              <a:rPr lang="en-GB" sz="2000" b="1" dirty="0"/>
              <a:t>….</a:t>
            </a:r>
          </a:p>
          <a:p>
            <a:r>
              <a:rPr lang="en-GB" sz="2000" dirty="0"/>
              <a:t>The mood/atmosphere of the poem is….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593" y="1855305"/>
            <a:ext cx="449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En</a:t>
            </a:r>
            <a:r>
              <a:rPr lang="en-GB" sz="2000" b="1" dirty="0"/>
              <a:t> </a:t>
            </a:r>
            <a:r>
              <a:rPr lang="en-GB" sz="2000" b="1" dirty="0" err="1"/>
              <a:t>lisant</a:t>
            </a:r>
            <a:r>
              <a:rPr lang="en-GB" sz="2000" b="1" dirty="0"/>
              <a:t> le </a:t>
            </a:r>
            <a:r>
              <a:rPr lang="en-GB" sz="2000" b="1" dirty="0" err="1"/>
              <a:t>poème</a:t>
            </a:r>
            <a:r>
              <a:rPr lang="en-GB" sz="2000" b="1" dirty="0"/>
              <a:t>  je me </a:t>
            </a:r>
            <a:r>
              <a:rPr lang="en-GB" sz="2000" b="1" dirty="0" err="1"/>
              <a:t>sens</a:t>
            </a:r>
            <a:r>
              <a:rPr lang="en-GB" sz="2000" b="1" dirty="0"/>
              <a:t>….</a:t>
            </a:r>
            <a:r>
              <a:rPr lang="en-GB" sz="2000" dirty="0"/>
              <a:t>on reading the poem I feel…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2955" y="2569444"/>
            <a:ext cx="484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Une</a:t>
            </a:r>
            <a:r>
              <a:rPr lang="en-GB" sz="2000" b="1" dirty="0"/>
              <a:t> phrase </a:t>
            </a:r>
            <a:r>
              <a:rPr lang="en-GB" sz="2000" b="1" dirty="0" err="1"/>
              <a:t>importante</a:t>
            </a:r>
            <a:r>
              <a:rPr lang="en-GB" sz="2000" b="1" dirty="0"/>
              <a:t> </a:t>
            </a:r>
            <a:r>
              <a:rPr lang="en-GB" sz="2000" b="1" dirty="0" err="1"/>
              <a:t>est</a:t>
            </a:r>
            <a:r>
              <a:rPr lang="en-GB" sz="2000" b="1" dirty="0"/>
              <a:t>…. </a:t>
            </a:r>
            <a:r>
              <a:rPr lang="en-GB" sz="2000" b="1" dirty="0" err="1"/>
              <a:t>parce</a:t>
            </a:r>
            <a:r>
              <a:rPr lang="en-GB" sz="2000" b="1" dirty="0"/>
              <a:t> que…</a:t>
            </a:r>
          </a:p>
          <a:p>
            <a:r>
              <a:rPr lang="en-GB" sz="2000" dirty="0"/>
              <a:t>An important line in the poem is….because…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7166" y="1301307"/>
            <a:ext cx="4849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Je</a:t>
            </a:r>
            <a:r>
              <a:rPr lang="en-GB" sz="2000" b="1" i="1" dirty="0"/>
              <a:t> </a:t>
            </a:r>
            <a:r>
              <a:rPr lang="en-GB" sz="2000" b="1" dirty="0" err="1"/>
              <a:t>pense</a:t>
            </a:r>
            <a:r>
              <a:rPr lang="en-GB" sz="2000" b="1" dirty="0"/>
              <a:t> que </a:t>
            </a:r>
            <a:r>
              <a:rPr lang="en-GB" sz="2000" b="1" dirty="0" err="1"/>
              <a:t>ce</a:t>
            </a:r>
            <a:r>
              <a:rPr lang="en-GB" sz="2000" b="1" dirty="0"/>
              <a:t> que le </a:t>
            </a:r>
            <a:r>
              <a:rPr lang="en-GB" sz="2000" b="1" dirty="0" err="1"/>
              <a:t>poète</a:t>
            </a:r>
            <a:r>
              <a:rPr lang="en-GB" sz="2000" b="1" dirty="0"/>
              <a:t> </a:t>
            </a:r>
            <a:r>
              <a:rPr lang="en-GB" sz="2000" b="1" dirty="0" err="1"/>
              <a:t>voudrait</a:t>
            </a:r>
            <a:r>
              <a:rPr lang="en-GB" sz="2000" b="1" dirty="0"/>
              <a:t> </a:t>
            </a:r>
            <a:r>
              <a:rPr lang="en-GB" sz="2000" b="1" dirty="0" err="1"/>
              <a:t>exprimer</a:t>
            </a:r>
            <a:r>
              <a:rPr lang="en-GB" sz="2000" b="1" dirty="0"/>
              <a:t>, </a:t>
            </a:r>
            <a:r>
              <a:rPr lang="en-GB" sz="2000" b="1" dirty="0" err="1"/>
              <a:t>c’est</a:t>
            </a:r>
            <a:r>
              <a:rPr lang="en-GB" sz="2000" b="1" dirty="0"/>
              <a:t> que…..</a:t>
            </a:r>
          </a:p>
          <a:p>
            <a:r>
              <a:rPr lang="en-GB" sz="2000" dirty="0"/>
              <a:t>I think the poet would like to say that….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972" y="3529804"/>
            <a:ext cx="11201400" cy="332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poétique		triste	 	 la mortalité              l’immortalité 	la tristesse	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les pensées</a:t>
            </a:r>
          </a:p>
          <a:p>
            <a:pPr algn="ctr"/>
            <a:r>
              <a:rPr lang="fr-FR" sz="2000" dirty="0"/>
              <a:t>déprimant     seul				il ne peut pas oublier    un voyage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limité	 mélancolique           la mélancolie 		fatigué		rythmique          </a:t>
            </a:r>
          </a:p>
          <a:p>
            <a:pPr algn="ctr"/>
            <a:r>
              <a:rPr lang="fr-FR" sz="2000" dirty="0"/>
              <a:t>                     le désespoir </a:t>
            </a:r>
          </a:p>
          <a:p>
            <a:pPr algn="ctr"/>
            <a:r>
              <a:rPr lang="fr-FR" sz="2000" dirty="0"/>
              <a:t>	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impressionnant		le ton 		le mot signifie/représente    l’amour</a:t>
            </a:r>
          </a:p>
          <a:p>
            <a:pPr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CAC792-BE57-4FE4-8AF1-233D3006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16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90" y="1069929"/>
            <a:ext cx="11483109" cy="560532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FR" sz="2400" dirty="0"/>
              <a:t>Imaginez que vous </a:t>
            </a:r>
            <a:r>
              <a:rPr lang="en-GB" sz="2400" dirty="0" err="1"/>
              <a:t>êtes</a:t>
            </a:r>
            <a:r>
              <a:rPr lang="fr-FR" sz="2400" dirty="0"/>
              <a:t> voyageur dans le temps (</a:t>
            </a:r>
            <a:r>
              <a:rPr lang="fr-FR" sz="2400" i="1" dirty="0"/>
              <a:t>time traveller</a:t>
            </a:r>
            <a:r>
              <a:rPr lang="fr-FR" sz="2400" dirty="0"/>
              <a:t>) et que vous rencontrez Jean Tardieu en 1944  (date de publication du poème).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Ecrivez un dialogue: Posez 3-5 questions à  Jean Tardieu pour bien comprendre ses sentiments. Imaginez ses réponses.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Par exemple</a:t>
            </a:r>
            <a:r>
              <a:rPr lang="fr-FR" sz="2400" dirty="0"/>
              <a:t>: </a:t>
            </a:r>
          </a:p>
          <a:p>
            <a:pPr marL="0" indent="0">
              <a:buNone/>
            </a:pPr>
            <a:r>
              <a:rPr lang="fr-FR" sz="2400" i="1" dirty="0"/>
              <a:t>		Pourquoi avez-vous ….?  </a:t>
            </a:r>
          </a:p>
          <a:p>
            <a:pPr marL="0" indent="0">
              <a:buNone/>
            </a:pPr>
            <a:r>
              <a:rPr lang="fr-FR" sz="2400" i="1" dirty="0"/>
              <a:t>                  Comment avez-vous réagi à…? </a:t>
            </a:r>
          </a:p>
          <a:p>
            <a:pPr marL="0" indent="0">
              <a:buNone/>
            </a:pPr>
            <a:r>
              <a:rPr lang="en-GB" sz="2400" i="1" dirty="0"/>
              <a:t>	        		</a:t>
            </a:r>
            <a:endParaRPr lang="fr-FR" sz="2400" i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390"/>
            <a:ext cx="10515600" cy="505030"/>
          </a:xfrm>
        </p:spPr>
        <p:txBody>
          <a:bodyPr>
            <a:normAutofit fontScale="90000"/>
          </a:bodyPr>
          <a:lstStyle/>
          <a:p>
            <a:r>
              <a:rPr lang="en-GB" dirty="0"/>
              <a:t>Devoirs: au </a:t>
            </a:r>
            <a:r>
              <a:rPr lang="en-GB" dirty="0" err="1"/>
              <a:t>choix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864C4-E6A2-4EDF-9E3B-34ED5DB6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27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2" y="914400"/>
            <a:ext cx="10515600" cy="52977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/>
              <a:t>2. </a:t>
            </a:r>
            <a:r>
              <a:rPr lang="fr-FR" sz="9600" dirty="0"/>
              <a:t>Dans le poème il y a plusieurs images importantes  qui symbolisent des </a:t>
            </a:r>
            <a:r>
              <a:rPr lang="fr-FR" sz="9600" b="1" dirty="0"/>
              <a:t>émotions et des idées importantes.</a:t>
            </a:r>
            <a:r>
              <a:rPr lang="fr-FR" sz="9600" dirty="0"/>
              <a:t> Par exemple:</a:t>
            </a:r>
          </a:p>
          <a:p>
            <a:pPr marL="0" indent="0">
              <a:buNone/>
            </a:pPr>
            <a:endParaRPr lang="fr-FR" sz="9600" i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fr-FR" sz="9600" i="1" dirty="0">
                <a:solidFill>
                  <a:schemeClr val="dk1"/>
                </a:solidFill>
              </a:rPr>
              <a:t>(i) Deux yeux de petits enfants:</a:t>
            </a:r>
            <a:br>
              <a:rPr lang="fr-FR" sz="9600" i="1" dirty="0">
                <a:solidFill>
                  <a:schemeClr val="dk1"/>
                </a:solidFill>
              </a:rPr>
            </a:br>
            <a:r>
              <a:rPr lang="fr-FR" sz="9600" i="1" dirty="0">
                <a:solidFill>
                  <a:schemeClr val="dk1"/>
                </a:solidFill>
              </a:rPr>
              <a:t>Ils ne me quitteront pas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r>
              <a:rPr lang="fr-FR" sz="9600" i="1" dirty="0"/>
              <a:t>(ii) Une bouche sans personne,</a:t>
            </a:r>
            <a:br>
              <a:rPr lang="fr-FR" sz="9600" i="1" dirty="0"/>
            </a:br>
            <a:r>
              <a:rPr lang="fr-FR" sz="9600" i="1" dirty="0"/>
              <a:t>Qui hurle pour tous les temps</a:t>
            </a:r>
          </a:p>
          <a:p>
            <a:pPr marL="0" indent="0">
              <a:buNone/>
            </a:pPr>
            <a:endParaRPr lang="en-GB" sz="9600" i="1" dirty="0"/>
          </a:p>
          <a:p>
            <a:pPr marL="0" indent="0">
              <a:buNone/>
            </a:pPr>
            <a:r>
              <a:rPr lang="fr-FR" sz="9600" i="1" dirty="0"/>
              <a:t>(iii) </a:t>
            </a:r>
            <a:r>
              <a:rPr lang="fr-FR" sz="9600" i="1" dirty="0" err="1"/>
              <a:t>Oradour</a:t>
            </a:r>
            <a:r>
              <a:rPr lang="fr-FR" sz="9600" i="1" dirty="0"/>
              <a:t> n'est plus qu'un cri</a:t>
            </a:r>
          </a:p>
          <a:p>
            <a:pPr marL="0" indent="0">
              <a:buNone/>
            </a:pPr>
            <a:endParaRPr lang="en-GB" sz="9600" i="1" dirty="0"/>
          </a:p>
          <a:p>
            <a:pPr marL="0" indent="0">
              <a:buNone/>
            </a:pPr>
            <a:r>
              <a:rPr lang="en-GB" sz="9600" dirty="0" err="1"/>
              <a:t>D’abord</a:t>
            </a:r>
            <a:r>
              <a:rPr lang="en-GB" sz="9600" dirty="0"/>
              <a:t>, </a:t>
            </a:r>
            <a:r>
              <a:rPr lang="fr-FR" sz="9600" dirty="0"/>
              <a:t>écrivez en français l’émotion que chaque exemple évoque pour vous (écrivez un mot ou une phrase). Utilisez un dictionnaire si nécessaire. Puis,  </a:t>
            </a:r>
          </a:p>
          <a:p>
            <a:pPr marL="0" indent="0">
              <a:buNone/>
            </a:pPr>
            <a:r>
              <a:rPr lang="fr-FR" sz="9600" dirty="0"/>
              <a:t>-expliquez en anglais</a:t>
            </a:r>
          </a:p>
          <a:p>
            <a:pPr marL="0" indent="0">
              <a:buNone/>
            </a:pPr>
            <a:r>
              <a:rPr lang="fr-FR" sz="9600" i="1" u="sng" dirty="0"/>
              <a:t>ou</a:t>
            </a:r>
          </a:p>
          <a:p>
            <a:pPr marL="0" indent="0">
              <a:buNone/>
            </a:pPr>
            <a:r>
              <a:rPr lang="fr-FR" sz="9600" dirty="0"/>
              <a:t>-Illustrez l’idée du poète avec un dessin </a:t>
            </a:r>
          </a:p>
          <a:p>
            <a:pPr marL="0" indent="0">
              <a:buNone/>
            </a:pPr>
            <a:endParaRPr lang="fr-FR" sz="9600" i="1" dirty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endParaRPr lang="fr-FR" sz="2400" i="1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390"/>
            <a:ext cx="10515600" cy="505030"/>
          </a:xfrm>
        </p:spPr>
        <p:txBody>
          <a:bodyPr>
            <a:normAutofit fontScale="90000"/>
          </a:bodyPr>
          <a:lstStyle/>
          <a:p>
            <a:r>
              <a:rPr lang="en-GB" dirty="0"/>
              <a:t>Devoirs: au </a:t>
            </a:r>
            <a:r>
              <a:rPr lang="en-GB" dirty="0" err="1"/>
              <a:t>choix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D92C-1468-4E5E-AFFE-880D758D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39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069929"/>
            <a:ext cx="11689080" cy="5605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3. Faites des recherches sur internet sur le massacre d’Oradour.  Comme préparation, écrivez 3 - 5 questions que vous pouvez utiliser comme termes de recherche (</a:t>
            </a:r>
            <a:r>
              <a:rPr lang="fr-FR" i="1" dirty="0" err="1"/>
              <a:t>search</a:t>
            </a:r>
            <a:r>
              <a:rPr lang="fr-FR" i="1" dirty="0"/>
              <a:t> </a:t>
            </a:r>
            <a:r>
              <a:rPr lang="fr-FR" i="1" dirty="0" err="1"/>
              <a:t>terms</a:t>
            </a:r>
            <a:r>
              <a:rPr lang="fr-FR" dirty="0"/>
              <a:t>) pour bien comprendre ce qui s’est passé. Puis écrivez les réponses aussi.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/>
              <a:t>Par exemple: </a:t>
            </a:r>
          </a:p>
          <a:p>
            <a:pPr marL="0" indent="0">
              <a:buNone/>
            </a:pPr>
            <a:r>
              <a:rPr lang="fr-FR" i="1" dirty="0"/>
              <a:t>Où se trouve…. Quand est-ce que les Nazis….Où était/ étaient….quand…</a:t>
            </a:r>
          </a:p>
          <a:p>
            <a:pPr marL="0" indent="0">
              <a:buNone/>
            </a:pPr>
            <a:r>
              <a:rPr lang="en-GB" i="1" dirty="0" err="1"/>
              <a:t>Pourquoi</a:t>
            </a:r>
            <a:r>
              <a:rPr lang="en-GB" i="1" dirty="0"/>
              <a:t> a-t-on…….</a:t>
            </a:r>
            <a:endParaRPr lang="fr-FR" i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4. Faites une carte mentale (</a:t>
            </a:r>
            <a:r>
              <a:rPr lang="fr-FR" i="1" dirty="0" err="1"/>
              <a:t>mind</a:t>
            </a:r>
            <a:r>
              <a:rPr lang="fr-FR" i="1" dirty="0"/>
              <a:t> </a:t>
            </a:r>
            <a:r>
              <a:rPr lang="fr-FR" i="1" dirty="0" err="1"/>
              <a:t>map</a:t>
            </a:r>
            <a:r>
              <a:rPr lang="fr-FR" dirty="0"/>
              <a:t>) des </a:t>
            </a:r>
            <a:r>
              <a:rPr lang="en-GB" i="1" dirty="0"/>
              <a:t>	</a:t>
            </a:r>
            <a:r>
              <a:rPr lang="en-GB" dirty="0" err="1"/>
              <a:t>faits</a:t>
            </a:r>
            <a:r>
              <a:rPr lang="en-GB" i="1" dirty="0"/>
              <a:t> (facts) </a:t>
            </a:r>
            <a:r>
              <a:rPr lang="en-GB" dirty="0" err="1"/>
              <a:t>importants</a:t>
            </a:r>
            <a:r>
              <a:rPr lang="en-GB" dirty="0"/>
              <a:t> sur </a:t>
            </a:r>
            <a:r>
              <a:rPr lang="en-GB" dirty="0" err="1"/>
              <a:t>Oradour</a:t>
            </a:r>
            <a:r>
              <a:rPr lang="en-GB" dirty="0"/>
              <a:t>, </a:t>
            </a:r>
            <a:r>
              <a:rPr lang="en-GB" dirty="0" err="1"/>
              <a:t>aujourd’hui</a:t>
            </a:r>
            <a:r>
              <a:rPr lang="en-GB" dirty="0"/>
              <a:t> et </a:t>
            </a:r>
            <a:r>
              <a:rPr lang="en-GB" dirty="0" err="1"/>
              <a:t>en</a:t>
            </a:r>
            <a:r>
              <a:rPr lang="en-GB" dirty="0"/>
              <a:t> 1944.        </a:t>
            </a:r>
            <a:r>
              <a:rPr lang="en-GB" sz="2400" i="1" dirty="0"/>
              <a:t>		</a:t>
            </a:r>
            <a:endParaRPr lang="fr-FR" sz="2400" i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390"/>
            <a:ext cx="10515600" cy="505030"/>
          </a:xfrm>
        </p:spPr>
        <p:txBody>
          <a:bodyPr>
            <a:normAutofit fontScale="90000"/>
          </a:bodyPr>
          <a:lstStyle/>
          <a:p>
            <a:r>
              <a:rPr lang="en-GB" dirty="0"/>
              <a:t>Devoirs: au </a:t>
            </a:r>
            <a:r>
              <a:rPr lang="en-GB" dirty="0" err="1"/>
              <a:t>choix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864C4-E6A2-4EDF-9E3B-34ED5DB6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6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"/>
            <a:ext cx="11856269" cy="6888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			Jean Tardieu  - </a:t>
            </a:r>
            <a:r>
              <a:rPr lang="fr-FR" dirty="0"/>
              <a:t>poète (1903 -1995)</a:t>
            </a:r>
            <a:br>
              <a:rPr lang="en-GB" dirty="0"/>
            </a:br>
            <a:endParaRPr lang="en-GB" dirty="0"/>
          </a:p>
        </p:txBody>
      </p:sp>
      <p:sp>
        <p:nvSpPr>
          <p:cNvPr id="8" name="AutoShape 4" descr="Image result for léopoldine hugo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5575" y="688839"/>
            <a:ext cx="11856269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800" dirty="0"/>
              <a:t>Jean Tardieu utilise la poésie pour protester contre la guerre.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/>
              <a:t>1945: publication du poème ‘Oradour’ </a:t>
            </a:r>
            <a:endParaRPr lang="en-GB" sz="2800" dirty="0"/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79940" y="5984495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3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E771CFB-38C9-412E-AA88-E8BF387F7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26" y="2345437"/>
            <a:ext cx="4382112" cy="3639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27531-0464-4124-AC9D-A7054E90C087}"/>
              </a:ext>
            </a:extLst>
          </p:cNvPr>
          <p:cNvSpPr txBox="1"/>
          <p:nvPr/>
        </p:nvSpPr>
        <p:spPr>
          <a:xfrm>
            <a:off x="3795419" y="4248615"/>
            <a:ext cx="132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</a:rPr>
              <a:t>Oradour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11068B-38E7-44FD-9F20-93C96076E363}"/>
              </a:ext>
            </a:extLst>
          </p:cNvPr>
          <p:cNvSpPr/>
          <p:nvPr/>
        </p:nvSpPr>
        <p:spPr>
          <a:xfrm>
            <a:off x="5117592" y="42486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4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Image 1: The Evacuation of the BEF </a:t>
            </a:r>
            <a:r>
              <a:rPr lang="fr-FR" dirty="0" err="1"/>
              <a:t>from</a:t>
            </a:r>
            <a:r>
              <a:rPr lang="fr-FR" dirty="0"/>
              <a:t> France, </a:t>
            </a:r>
            <a:r>
              <a:rPr lang="fr-FR" dirty="0" err="1"/>
              <a:t>June</a:t>
            </a:r>
            <a:r>
              <a:rPr lang="fr-FR" dirty="0"/>
              <a:t> 1940 by </a:t>
            </a:r>
            <a:r>
              <a:rPr lang="fr-FR" dirty="0" err="1"/>
              <a:t>Captain</a:t>
            </a:r>
            <a:r>
              <a:rPr lang="fr-FR" dirty="0"/>
              <a:t> Len A. </a:t>
            </a:r>
            <a:r>
              <a:rPr lang="fr-FR" dirty="0" err="1"/>
              <a:t>Puttnam</a:t>
            </a:r>
            <a:r>
              <a:rPr lang="fr-FR" dirty="0"/>
              <a:t> and Lieutenant E. G. </a:t>
            </a:r>
            <a:r>
              <a:rPr lang="fr-FR" dirty="0" err="1"/>
              <a:t>Malindine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in the </a:t>
            </a:r>
            <a:r>
              <a:rPr lang="fr-FR" dirty="0">
                <a:hlinkClick r:id="rId2"/>
              </a:rPr>
              <a:t>public </a:t>
            </a:r>
            <a:r>
              <a:rPr lang="fr-FR" dirty="0" err="1">
                <a:hlinkClick r:id="rId2"/>
              </a:rPr>
              <a:t>domain</a:t>
            </a:r>
            <a:endParaRPr lang="fr-FR" dirty="0"/>
          </a:p>
          <a:p>
            <a:pPr>
              <a:lnSpc>
                <a:spcPct val="120000"/>
              </a:lnSpc>
            </a:pPr>
            <a:r>
              <a:rPr lang="fr-FR" dirty="0"/>
              <a:t>Image 2: Oradour-sur-Glane by </a:t>
            </a:r>
            <a:r>
              <a:rPr lang="fr-FR" dirty="0">
                <a:hlinkClick r:id="rId3" tooltip="User:Davdavlhu (page does not exist)"/>
              </a:rPr>
              <a:t>Davdavlhu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licensed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>
                <a:hlinkClick r:id="rId4" tooltip="w:en:Creative Commons"/>
              </a:rPr>
              <a:t>Creative Commons</a:t>
            </a:r>
            <a:r>
              <a:rPr lang="fr-FR" dirty="0"/>
              <a:t> </a:t>
            </a:r>
            <a:r>
              <a:rPr lang="fr-FR" dirty="0">
                <a:hlinkClick r:id="rId5"/>
              </a:rPr>
              <a:t>Attribution-Share Alike 4.0 International</a:t>
            </a:r>
            <a:r>
              <a:rPr lang="fr-FR" dirty="0"/>
              <a:t> </a:t>
            </a:r>
          </a:p>
          <a:p>
            <a:pPr>
              <a:lnSpc>
                <a:spcPct val="120000"/>
              </a:lnSpc>
            </a:pPr>
            <a:r>
              <a:rPr lang="fr-FR" dirty="0"/>
              <a:t>Image 3: </a:t>
            </a:r>
            <a:r>
              <a:rPr lang="fr-FR" dirty="0" err="1"/>
              <a:t>Map</a:t>
            </a:r>
            <a:r>
              <a:rPr lang="fr-FR" dirty="0"/>
              <a:t> data ©2019 Google</a:t>
            </a:r>
          </a:p>
          <a:p>
            <a:pPr>
              <a:lnSpc>
                <a:spcPct val="120000"/>
              </a:lnSpc>
            </a:pPr>
            <a:r>
              <a:rPr lang="fr-FR" dirty="0"/>
              <a:t>Image 4: A class of boys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school</a:t>
            </a:r>
            <a:r>
              <a:rPr lang="fr-FR" dirty="0"/>
              <a:t> in </a:t>
            </a:r>
            <a:r>
              <a:rPr lang="fr-FR" dirty="0" err="1"/>
              <a:t>Oradour</a:t>
            </a:r>
            <a:r>
              <a:rPr lang="fr-FR" dirty="0"/>
              <a:t> by </a:t>
            </a:r>
            <a:r>
              <a:rPr lang="fr-FR" dirty="0">
                <a:hlinkClick r:id="rId6"/>
              </a:rPr>
              <a:t>US Holocaust Memorial Museum</a:t>
            </a:r>
            <a:r>
              <a:rPr lang="fr-FR" dirty="0"/>
              <a:t>, </a:t>
            </a:r>
            <a:r>
              <a:rPr lang="fr-FR" dirty="0" err="1"/>
              <a:t>courtesy</a:t>
            </a:r>
            <a:r>
              <a:rPr lang="fr-FR" dirty="0"/>
              <a:t> of Lydia </a:t>
            </a:r>
            <a:r>
              <a:rPr lang="fr-FR" dirty="0" err="1"/>
              <a:t>Chagoll</a:t>
            </a:r>
            <a:r>
              <a:rPr lang="fr-FR" dirty="0"/>
              <a:t>. </a:t>
            </a:r>
          </a:p>
          <a:p>
            <a:pPr>
              <a:lnSpc>
                <a:spcPct val="120000"/>
              </a:lnSpc>
            </a:pPr>
            <a:r>
              <a:rPr lang="en-GB" dirty="0"/>
              <a:t>Image 5: </a:t>
            </a:r>
            <a:r>
              <a:rPr lang="en-GB" dirty="0" err="1"/>
              <a:t>Oradour</a:t>
            </a:r>
            <a:r>
              <a:rPr lang="en-GB" dirty="0"/>
              <a:t>-sur-</a:t>
            </a:r>
            <a:r>
              <a:rPr lang="en-GB" dirty="0" err="1"/>
              <a:t>Glane</a:t>
            </a:r>
            <a:r>
              <a:rPr lang="en-GB" dirty="0"/>
              <a:t>-Hardware by </a:t>
            </a:r>
            <a:r>
              <a:rPr lang="en-GB" dirty="0">
                <a:hlinkClick r:id="rId7" tooltip="w:en:User:Dna-webmaster"/>
              </a:rPr>
              <a:t>Dna-Dennis</a:t>
            </a:r>
            <a:r>
              <a:rPr lang="en-GB" dirty="0"/>
              <a:t> is in the </a:t>
            </a:r>
            <a:r>
              <a:rPr lang="en-GB" dirty="0">
                <a:hlinkClick r:id="rId8"/>
              </a:rPr>
              <a:t>public domain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fr-FR" dirty="0"/>
              <a:t>Image 6: </a:t>
            </a:r>
            <a:r>
              <a:rPr lang="en-GB" dirty="0" err="1"/>
              <a:t>Oradour</a:t>
            </a:r>
            <a:r>
              <a:rPr lang="en-GB" dirty="0"/>
              <a:t>-sur-</a:t>
            </a:r>
            <a:r>
              <a:rPr lang="en-GB" dirty="0" err="1"/>
              <a:t>Glane</a:t>
            </a:r>
            <a:r>
              <a:rPr lang="en-GB" dirty="0"/>
              <a:t> by </a:t>
            </a:r>
            <a:r>
              <a:rPr lang="en-GB" dirty="0">
                <a:hlinkClick r:id="rId9"/>
              </a:rPr>
              <a:t>Rslr22</a:t>
            </a:r>
            <a:r>
              <a:rPr lang="en-GB" dirty="0"/>
              <a:t> is licensed under </a:t>
            </a:r>
            <a:r>
              <a:rPr lang="en-GB" dirty="0">
                <a:hlinkClick r:id="rId4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dirty="0">
                <a:hlinkClick r:id="rId5"/>
              </a:rPr>
              <a:t>Attribution-Share Alike 4.0 International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Image 7: Egg Sandwich by </a:t>
            </a:r>
            <a:r>
              <a:rPr lang="en-GB" dirty="0">
                <a:hlinkClick r:id="rId10" tooltip="User:Dgossow (page does not exist)"/>
              </a:rPr>
              <a:t>David Gossow</a:t>
            </a:r>
            <a:r>
              <a:rPr lang="en-GB" dirty="0"/>
              <a:t> is licensed under </a:t>
            </a:r>
            <a:r>
              <a:rPr lang="en-GB" dirty="0">
                <a:hlinkClick r:id="rId4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dirty="0">
                <a:hlinkClick r:id="rId5"/>
              </a:rPr>
              <a:t>Attribution-Share Alike 4.0 International</a:t>
            </a:r>
            <a:endParaRPr lang="en-GB" dirty="0"/>
          </a:p>
          <a:p>
            <a:endParaRPr lang="en-GB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6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06" y="182798"/>
            <a:ext cx="11520409" cy="675249"/>
          </a:xfrm>
        </p:spPr>
        <p:txBody>
          <a:bodyPr>
            <a:normAutofit/>
          </a:bodyPr>
          <a:lstStyle/>
          <a:p>
            <a:r>
              <a:rPr lang="en-GB" sz="2800" dirty="0"/>
              <a:t>On </a:t>
            </a:r>
            <a:r>
              <a:rPr lang="en-GB" sz="2800" dirty="0" err="1"/>
              <a:t>va</a:t>
            </a:r>
            <a:r>
              <a:rPr lang="en-GB" sz="2800" dirty="0"/>
              <a:t> lire le </a:t>
            </a:r>
            <a:r>
              <a:rPr lang="en-GB" sz="2800" dirty="0" err="1"/>
              <a:t>po</a:t>
            </a:r>
            <a:r>
              <a:rPr lang="fr-FR" sz="2800" dirty="0" err="1"/>
              <a:t>ème</a:t>
            </a:r>
            <a:r>
              <a:rPr lang="fr-FR" sz="2800" dirty="0"/>
              <a:t> dédié à </a:t>
            </a:r>
            <a:r>
              <a:rPr lang="en-US" sz="2800" dirty="0" err="1"/>
              <a:t>Oradour</a:t>
            </a:r>
            <a:r>
              <a:rPr lang="en-US" sz="2800" dirty="0"/>
              <a:t>: </a:t>
            </a:r>
            <a:r>
              <a:rPr lang="en-US" sz="2800" dirty="0" err="1"/>
              <a:t>d’abord</a:t>
            </a:r>
            <a:r>
              <a:rPr lang="en-US" sz="2800" dirty="0"/>
              <a:t>, </a:t>
            </a:r>
            <a:r>
              <a:rPr lang="en-US" sz="2800" dirty="0" err="1"/>
              <a:t>regardez</a:t>
            </a:r>
            <a:r>
              <a:rPr lang="en-US" sz="2800" dirty="0"/>
              <a:t> </a:t>
            </a:r>
            <a:r>
              <a:rPr lang="en-US" sz="2800" dirty="0" err="1"/>
              <a:t>ces</a:t>
            </a:r>
            <a:r>
              <a:rPr lang="en-US" sz="2800" dirty="0"/>
              <a:t> images: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3106" y="976962"/>
            <a:ext cx="5037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Prédictions</a:t>
            </a:r>
            <a:r>
              <a:rPr lang="fr-FR" sz="2400" dirty="0"/>
              <a:t>:</a:t>
            </a:r>
          </a:p>
          <a:p>
            <a:pPr marL="457200" indent="-457200">
              <a:buClr>
                <a:schemeClr val="accent1"/>
              </a:buClr>
              <a:buAutoNum type="arabicPeriod"/>
            </a:pPr>
            <a:r>
              <a:rPr lang="fr-FR" sz="2400" dirty="0"/>
              <a:t>Les protagonistes du poème:</a:t>
            </a:r>
          </a:p>
          <a:p>
            <a:pPr marL="457200" indent="-457200">
              <a:buClr>
                <a:schemeClr val="accent1"/>
              </a:buClr>
              <a:buAutoNum type="arabicPeriod"/>
            </a:pPr>
            <a:r>
              <a:rPr lang="fr-FR" sz="2400" dirty="0"/>
              <a:t>Les évènements du poème:</a:t>
            </a:r>
          </a:p>
          <a:p>
            <a:endParaRPr lang="fr-FR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2776" y="5274374"/>
            <a:ext cx="2416174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On </a:t>
            </a:r>
            <a:r>
              <a:rPr lang="en-GB" sz="2400" dirty="0" err="1"/>
              <a:t>va</a:t>
            </a:r>
            <a:r>
              <a:rPr lang="en-GB" sz="2400" dirty="0"/>
              <a:t> </a:t>
            </a:r>
            <a:r>
              <a:rPr lang="en-GB" sz="2400" dirty="0" err="1"/>
              <a:t>parler</a:t>
            </a:r>
            <a:r>
              <a:rPr lang="en-GB" sz="2400" dirty="0"/>
              <a:t> de</a:t>
            </a:r>
            <a:r>
              <a:rPr lang="en-GB" dirty="0"/>
              <a:t>…</a:t>
            </a:r>
          </a:p>
          <a:p>
            <a:r>
              <a:rPr lang="en-GB" sz="2400" dirty="0"/>
              <a:t>Il y a…..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60375" y="2225658"/>
            <a:ext cx="4111626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endParaRPr lang="en-GB" sz="2400" b="1" dirty="0"/>
          </a:p>
          <a:p>
            <a:pPr marL="109728" indent="0" algn="ctr">
              <a:buFont typeface="Wingdings 3"/>
              <a:buNone/>
            </a:pPr>
            <a:r>
              <a:rPr lang="en-GB" sz="2400" b="1" dirty="0"/>
              <a:t>Mots/phrases </a:t>
            </a:r>
            <a:r>
              <a:rPr lang="en-GB" sz="2400" b="1" dirty="0" err="1"/>
              <a:t>utiles</a:t>
            </a:r>
            <a:r>
              <a:rPr lang="en-GB" sz="2400" dirty="0"/>
              <a:t>:</a:t>
            </a:r>
          </a:p>
          <a:p>
            <a:pPr algn="ctr">
              <a:buFont typeface="Wingdings" pitchFamily="2" charset="2"/>
              <a:buChar char="§"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12568" y="3093505"/>
            <a:ext cx="18569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400" dirty="0"/>
              <a:t>la violence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400" dirty="0"/>
              <a:t>la mort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400" dirty="0"/>
              <a:t>le feu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400" dirty="0" err="1"/>
              <a:t>l’explosion</a:t>
            </a:r>
            <a:endParaRPr lang="en-GB" sz="24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400" dirty="0"/>
              <a:t>l’</a:t>
            </a:r>
            <a:r>
              <a:rPr lang="fr-FR" sz="2400" dirty="0"/>
              <a:t>église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400" dirty="0" err="1"/>
              <a:t>l’arriv</a:t>
            </a:r>
            <a:r>
              <a:rPr lang="fr-FR" sz="2400" dirty="0" err="1"/>
              <a:t>ée</a:t>
            </a:r>
            <a:endParaRPr lang="fr-FR" sz="24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400" dirty="0"/>
              <a:t>le d</a:t>
            </a:r>
            <a:r>
              <a:rPr lang="fr-FR" sz="2400" dirty="0"/>
              <a:t>épart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400" dirty="0"/>
              <a:t>les </a:t>
            </a:r>
            <a:r>
              <a:rPr lang="en-GB" sz="2400" dirty="0" err="1"/>
              <a:t>ruines</a:t>
            </a:r>
            <a:endParaRPr lang="en-GB" sz="24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400" dirty="0"/>
              <a:t>le village</a:t>
            </a:r>
          </a:p>
          <a:p>
            <a:pPr>
              <a:buClr>
                <a:schemeClr val="accent1"/>
              </a:buClr>
              <a:buSzPct val="68000"/>
            </a:pPr>
            <a:endParaRPr lang="fr-FR" sz="1600" dirty="0"/>
          </a:p>
          <a:p>
            <a:pPr>
              <a:buClr>
                <a:schemeClr val="accent1"/>
              </a:buClr>
              <a:buSzPct val="68000"/>
            </a:pPr>
            <a:endParaRPr lang="en-GB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56D3E-8B9F-4276-AA2E-AC97BD67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65097" y="3108894"/>
            <a:ext cx="2511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les </a:t>
            </a:r>
            <a:r>
              <a:rPr lang="en-GB" sz="2400" dirty="0" err="1"/>
              <a:t>soldats</a:t>
            </a:r>
            <a:endParaRPr lang="en-GB" sz="2400" dirty="0"/>
          </a:p>
          <a:p>
            <a:r>
              <a:rPr lang="en-GB" sz="2400" dirty="0"/>
              <a:t>les </a:t>
            </a:r>
            <a:r>
              <a:rPr lang="en-GB" sz="2400" dirty="0" err="1"/>
              <a:t>enfants</a:t>
            </a:r>
            <a:endParaRPr lang="en-GB" sz="2400" dirty="0"/>
          </a:p>
          <a:p>
            <a:r>
              <a:rPr lang="en-GB" sz="2400" dirty="0"/>
              <a:t>les femmes</a:t>
            </a:r>
          </a:p>
          <a:p>
            <a:r>
              <a:rPr lang="en-GB" sz="2400" dirty="0"/>
              <a:t>les hommes</a:t>
            </a:r>
          </a:p>
          <a:p>
            <a:r>
              <a:rPr lang="en-GB" sz="2400" dirty="0" err="1"/>
              <a:t>l’arm</a:t>
            </a:r>
            <a:r>
              <a:rPr lang="fr-FR" sz="2400" dirty="0" err="1"/>
              <a:t>ée</a:t>
            </a:r>
            <a:endParaRPr lang="fr-FR" sz="2400" dirty="0"/>
          </a:p>
        </p:txBody>
      </p:sp>
      <p:sp>
        <p:nvSpPr>
          <p:cNvPr id="13" name="AutoShape 4" descr="Image result for orad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6" descr="Image result for orad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78" y="858047"/>
            <a:ext cx="3245806" cy="2433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67638" y="3264493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16377"/>
          <a:stretch/>
        </p:blipFill>
        <p:spPr>
          <a:xfrm>
            <a:off x="5355148" y="858047"/>
            <a:ext cx="3233196" cy="23284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0426" y="3200456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27" y="3742390"/>
            <a:ext cx="3485280" cy="26139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96462" y="6328996"/>
            <a:ext cx="92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9237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06" y="182798"/>
            <a:ext cx="11520409" cy="675249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Regardez</a:t>
            </a:r>
            <a:r>
              <a:rPr lang="en-US" sz="2800" b="1" dirty="0"/>
              <a:t> </a:t>
            </a:r>
            <a:r>
              <a:rPr lang="en-US" sz="2800" b="1" dirty="0" err="1"/>
              <a:t>ces</a:t>
            </a:r>
            <a:r>
              <a:rPr lang="en-US" sz="2800" b="1" dirty="0"/>
              <a:t> images: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106" y="976962"/>
            <a:ext cx="5670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Prédictions</a:t>
            </a:r>
            <a:r>
              <a:rPr lang="fr-FR" sz="2800" dirty="0"/>
              <a:t>:</a:t>
            </a:r>
            <a:endParaRPr lang="fr-FR" sz="2800" b="1" dirty="0"/>
          </a:p>
          <a:p>
            <a:pPr marL="457200" indent="-457200">
              <a:buFont typeface="+mj-lt"/>
              <a:buAutoNum type="arabicPeriod"/>
            </a:pPr>
            <a:r>
              <a:rPr lang="en-GB" sz="2800" b="1" dirty="0"/>
              <a:t>Le </a:t>
            </a:r>
            <a:r>
              <a:rPr lang="en-GB" sz="2800" b="1" dirty="0" err="1"/>
              <a:t>sujet</a:t>
            </a:r>
            <a:r>
              <a:rPr lang="en-GB" sz="2800" b="1" dirty="0"/>
              <a:t> </a:t>
            </a:r>
            <a:r>
              <a:rPr lang="fr-FR" sz="2800" b="1" dirty="0"/>
              <a:t>du poème:….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/>
              <a:t>L’ambiance du poème:…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/>
              <a:t>Les sentiments </a:t>
            </a:r>
            <a:r>
              <a:rPr lang="fr-FR" sz="2800" b="1" dirty="0"/>
              <a:t>du poète:….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28505" y="5530869"/>
            <a:ext cx="36573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mon </a:t>
            </a:r>
            <a:r>
              <a:rPr lang="en-GB" dirty="0" err="1"/>
              <a:t>avis</a:t>
            </a:r>
            <a:r>
              <a:rPr lang="en-GB" dirty="0"/>
              <a:t>…</a:t>
            </a:r>
          </a:p>
          <a:p>
            <a:r>
              <a:rPr lang="en-GB" dirty="0"/>
              <a:t>Je </a:t>
            </a:r>
            <a:r>
              <a:rPr lang="en-GB" dirty="0" err="1"/>
              <a:t>dirais</a:t>
            </a:r>
            <a:r>
              <a:rPr lang="en-GB" dirty="0"/>
              <a:t> que..</a:t>
            </a:r>
          </a:p>
          <a:p>
            <a:r>
              <a:rPr lang="en-GB" dirty="0" err="1"/>
              <a:t>Selon</a:t>
            </a:r>
            <a:r>
              <a:rPr lang="en-GB" dirty="0"/>
              <a:t> </a:t>
            </a:r>
            <a:r>
              <a:rPr lang="en-GB" dirty="0" err="1"/>
              <a:t>moi</a:t>
            </a:r>
            <a:r>
              <a:rPr lang="en-GB" dirty="0"/>
              <a:t>…</a:t>
            </a:r>
          </a:p>
          <a:p>
            <a:r>
              <a:rPr lang="en-GB" dirty="0"/>
              <a:t>On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parler</a:t>
            </a:r>
            <a:r>
              <a:rPr lang="en-GB" dirty="0"/>
              <a:t> de….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0" y="3120861"/>
            <a:ext cx="6222038" cy="3149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GB" sz="2000" b="1" dirty="0"/>
              <a:t>Mots/phrases </a:t>
            </a:r>
            <a:r>
              <a:rPr lang="en-GB" sz="2000" b="1" dirty="0" err="1"/>
              <a:t>utiles</a:t>
            </a:r>
            <a:r>
              <a:rPr lang="en-GB" sz="1600" dirty="0"/>
              <a:t>:</a:t>
            </a:r>
          </a:p>
          <a:p>
            <a:pPr algn="ctr">
              <a:buFont typeface="Wingdings" pitchFamily="2" charset="2"/>
              <a:buChar char="§"/>
            </a:pPr>
            <a:endParaRPr lang="en-GB" sz="1600" dirty="0"/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triste	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déprimant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optimiste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l’optimisme  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la joie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l’amour</a:t>
            </a:r>
          </a:p>
          <a:p>
            <a:pPr marL="109728" indent="0">
              <a:buNone/>
            </a:pP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62587" y="3729037"/>
            <a:ext cx="1736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tristesse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violence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les souvenirs</a:t>
            </a:r>
          </a:p>
          <a:p>
            <a:pPr>
              <a:buClr>
                <a:schemeClr val="accent1"/>
              </a:buClr>
              <a:buSzPct val="68000"/>
            </a:pP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025313" y="3729037"/>
            <a:ext cx="19715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vie et la mort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colère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l’espoir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la </a:t>
            </a:r>
            <a:r>
              <a:rPr lang="en-GB" sz="2000" dirty="0" err="1"/>
              <a:t>piti</a:t>
            </a:r>
            <a:r>
              <a:rPr lang="fr-FR" sz="2000" dirty="0"/>
              <a:t>é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mortalité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l’immortalité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le massacre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les </a:t>
            </a:r>
            <a:r>
              <a:rPr lang="en-GB" sz="2000" dirty="0" err="1"/>
              <a:t>ruines</a:t>
            </a:r>
            <a:endParaRPr lang="en-GB" sz="2000" dirty="0"/>
          </a:p>
          <a:p>
            <a:pPr>
              <a:buClr>
                <a:schemeClr val="accent1"/>
              </a:buClr>
              <a:buSzPct val="68000"/>
            </a:pPr>
            <a:endParaRPr lang="en-GB" sz="16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lang="en-GB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56D3E-8B9F-4276-AA2E-AC97BD67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5</a:t>
            </a:fld>
            <a:endParaRPr lang="en-GB"/>
          </a:p>
        </p:txBody>
      </p:sp>
      <p:sp>
        <p:nvSpPr>
          <p:cNvPr id="13" name="AutoShape 4" descr="Image result for orad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6" descr="Image result for orad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254" y="880507"/>
            <a:ext cx="3054165" cy="2035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73310" y="2867452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03" y="880507"/>
            <a:ext cx="2614946" cy="19603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27363" y="2846794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04" y="3389184"/>
            <a:ext cx="3263026" cy="20744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22909" y="5431603"/>
            <a:ext cx="92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6</a:t>
            </a:r>
          </a:p>
        </p:txBody>
      </p:sp>
    </p:spTree>
    <p:extLst>
      <p:ext uri="{BB962C8B-B14F-4D97-AF65-F5344CB8AC3E}">
        <p14:creationId xmlns:p14="http://schemas.microsoft.com/office/powerpoint/2010/main" val="29909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755723"/>
              </p:ext>
            </p:extLst>
          </p:nvPr>
        </p:nvGraphicFramePr>
        <p:xfrm>
          <a:off x="618184" y="927279"/>
          <a:ext cx="8667483" cy="5736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2180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4255303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540645">
                <a:tc>
                  <a:txBody>
                    <a:bodyPr/>
                    <a:lstStyle/>
                    <a:p>
                      <a:pPr lvl="0"/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vengeance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vengeance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honte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shame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prononcer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to pronounce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haine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hatred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feuille</a:t>
                      </a:r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leaf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84489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to howl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0530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fr-FR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douleur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pain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la désolation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desolation, emptiness, destruction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923FE6-8E30-4A61-B254-B7C85164CDB8}"/>
              </a:ext>
            </a:extLst>
          </p:cNvPr>
          <p:cNvSpPr txBox="1"/>
          <p:nvPr/>
        </p:nvSpPr>
        <p:spPr>
          <a:xfrm>
            <a:off x="1687132" y="193557"/>
            <a:ext cx="894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Mots </a:t>
            </a:r>
            <a:r>
              <a:rPr lang="en-GB" sz="3200" b="1" dirty="0" err="1"/>
              <a:t>importants</a:t>
            </a:r>
            <a:endParaRPr lang="en-GB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400CA-7CBD-44E1-A7BB-61E6C4F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28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4" y="2015414"/>
            <a:ext cx="12071926" cy="3172406"/>
          </a:xfrm>
        </p:spPr>
        <p:txBody>
          <a:bodyPr/>
          <a:lstStyle/>
          <a:p>
            <a:pPr marL="109728" lvl="0" indent="0">
              <a:buNone/>
            </a:pPr>
            <a:r>
              <a:rPr lang="fr-FR" dirty="0"/>
              <a:t>Maintenant, écoutez le poème, suivez le texte et vérifiez vos réponses!</a:t>
            </a:r>
          </a:p>
          <a:p>
            <a:pPr marL="0" lvl="0" indent="0">
              <a:buNone/>
            </a:pPr>
            <a:r>
              <a:rPr lang="en-GB" i="1" dirty="0">
                <a:hlinkClick r:id="rId3"/>
              </a:rPr>
              <a:t>https://www.youtube.com/watch?v=J5FYTU7pqNs</a:t>
            </a:r>
            <a:endParaRPr lang="en-GB" i="1" dirty="0"/>
          </a:p>
          <a:p>
            <a:pPr marL="0" lv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>
                <a:hlinkClick r:id="rId4"/>
              </a:rPr>
              <a:t>https://www.youtube.com/watch?v=7kYLzal7S48</a:t>
            </a:r>
            <a:endParaRPr lang="en-GB" i="1" dirty="0"/>
          </a:p>
          <a:p>
            <a:pPr marL="0" lvl="0" indent="0">
              <a:buNone/>
            </a:pPr>
            <a:endParaRPr lang="en-GB" i="1" dirty="0"/>
          </a:p>
          <a:p>
            <a:pPr marL="0" lvl="0" indent="0">
              <a:buNone/>
            </a:pPr>
            <a:endParaRPr lang="en-GB" i="1" dirty="0"/>
          </a:p>
          <a:p>
            <a:pPr marL="0" lvl="0" indent="0">
              <a:buNone/>
            </a:pPr>
            <a:endParaRPr lang="en-GB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423927"/>
            <a:ext cx="11794836" cy="1330227"/>
          </a:xfrm>
        </p:spPr>
        <p:txBody>
          <a:bodyPr>
            <a:normAutofit/>
          </a:bodyPr>
          <a:lstStyle/>
          <a:p>
            <a:r>
              <a:rPr lang="fr-FR" dirty="0"/>
              <a:t>Le poème: </a:t>
            </a:r>
            <a:r>
              <a:rPr lang="fr-FR" dirty="0" err="1"/>
              <a:t>Oradour</a:t>
            </a:r>
            <a:br>
              <a:rPr lang="fr-FR" i="1" dirty="0"/>
            </a:b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F152B-87CD-4F25-BE5D-D43F9BD7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8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304" y="662377"/>
            <a:ext cx="3110250" cy="58383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1.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>
                <a:solidFill>
                  <a:srgbClr val="FF0000"/>
                </a:solidFill>
              </a:rPr>
              <a:t>2.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>
                <a:solidFill>
                  <a:srgbClr val="FF0000"/>
                </a:solidFill>
              </a:rPr>
              <a:t>3.</a:t>
            </a: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br>
              <a:rPr lang="fr-FR" sz="1800" dirty="0"/>
            </a:br>
            <a:br>
              <a:rPr lang="fr-FR" sz="1800" dirty="0"/>
            </a:br>
            <a:r>
              <a:rPr lang="fr-FR" sz="1800" dirty="0"/>
              <a:t>*</a:t>
            </a:r>
            <a:r>
              <a:rPr lang="fr-FR" sz="1800" dirty="0" err="1"/>
              <a:t>grindstones</a:t>
            </a:r>
            <a:endParaRPr lang="fr-F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3335" y="445555"/>
            <a:ext cx="3400024" cy="62720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4.</a:t>
            </a:r>
            <a:endParaRPr lang="en-GB" sz="2000" dirty="0"/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5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534141" y="662377"/>
            <a:ext cx="38196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6</a:t>
            </a:r>
            <a:r>
              <a:rPr lang="fr-FR" sz="2000" dirty="0"/>
              <a:t>..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>
                <a:solidFill>
                  <a:srgbClr val="FF0000"/>
                </a:solidFill>
              </a:rPr>
              <a:t>7.</a:t>
            </a:r>
            <a:r>
              <a:rPr lang="fr-FR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9AF64A-4856-44ED-9601-443C2E06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8</a:t>
            </a:fld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19F65-C47C-445D-8D8E-B6C64AED493B}"/>
              </a:ext>
            </a:extLst>
          </p:cNvPr>
          <p:cNvSpPr txBox="1"/>
          <p:nvPr/>
        </p:nvSpPr>
        <p:spPr>
          <a:xfrm>
            <a:off x="462304" y="34088"/>
            <a:ext cx="238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Teacher to add full text, divided into 7 verses</a:t>
            </a:r>
          </a:p>
        </p:txBody>
      </p:sp>
    </p:spTree>
    <p:extLst>
      <p:ext uri="{BB962C8B-B14F-4D97-AF65-F5344CB8AC3E}">
        <p14:creationId xmlns:p14="http://schemas.microsoft.com/office/powerpoint/2010/main" val="290680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052945"/>
            <a:ext cx="11581507" cy="522778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3000" dirty="0"/>
              <a:t>Regardez vos prédictions. </a:t>
            </a:r>
          </a:p>
          <a:p>
            <a:pPr marL="109728" indent="0">
              <a:buNone/>
            </a:pPr>
            <a:r>
              <a:rPr lang="fr-FR" sz="3000" dirty="0"/>
              <a:t>Sont-elles correctes?  Corrigez-les!</a:t>
            </a:r>
          </a:p>
          <a:p>
            <a:pPr marL="109728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fr-FR" sz="3200" b="1" dirty="0"/>
              <a:t>Prédictions</a:t>
            </a:r>
            <a:r>
              <a:rPr lang="fr-FR" sz="3200" dirty="0"/>
              <a:t>:</a:t>
            </a:r>
          </a:p>
          <a:p>
            <a:pPr marL="457200" indent="-457200">
              <a:buClr>
                <a:schemeClr val="accent1"/>
              </a:buClr>
              <a:buAutoNum type="arabicPeriod"/>
            </a:pPr>
            <a:r>
              <a:rPr lang="fr-FR" sz="3200" dirty="0"/>
              <a:t>Les protagonistes du poème: 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fr-FR" sz="3200" dirty="0">
                <a:solidFill>
                  <a:srgbClr val="FF0000"/>
                </a:solidFill>
              </a:rPr>
              <a:t>les femmes; les hommes et les enfants d’Oradour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fr-FR" sz="3200" dirty="0"/>
              <a:t>2. Le sujet/les événements du poème: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Un massacre;  la mort des habitants </a:t>
            </a:r>
            <a:r>
              <a:rPr lang="en-US" sz="3200" dirty="0" err="1">
                <a:solidFill>
                  <a:srgbClr val="FF0000"/>
                </a:solidFill>
              </a:rPr>
              <a:t>d’Oradour</a:t>
            </a:r>
            <a:r>
              <a:rPr lang="en-US" sz="3200" dirty="0">
                <a:solidFill>
                  <a:srgbClr val="FF0000"/>
                </a:solidFill>
              </a:rPr>
              <a:t> ;  la violence ;  la </a:t>
            </a:r>
            <a:r>
              <a:rPr lang="en-US" sz="3200" dirty="0" err="1">
                <a:solidFill>
                  <a:srgbClr val="FF0000"/>
                </a:solidFill>
              </a:rPr>
              <a:t>ville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ruine</a:t>
            </a:r>
            <a:endParaRPr lang="en-GB" sz="32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5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0"/>
            <a:ext cx="10338768" cy="1143000"/>
          </a:xfrm>
        </p:spPr>
        <p:txBody>
          <a:bodyPr>
            <a:normAutofit/>
          </a:bodyPr>
          <a:lstStyle/>
          <a:p>
            <a:r>
              <a:rPr lang="en-GB" sz="3200" dirty="0" err="1"/>
              <a:t>Vos</a:t>
            </a:r>
            <a:r>
              <a:rPr lang="en-GB" sz="3200" dirty="0"/>
              <a:t> r</a:t>
            </a:r>
            <a:r>
              <a:rPr lang="fr-FR" sz="3200" dirty="0" err="1"/>
              <a:t>éactions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139FD-3B5B-4782-BF10-C853AE40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2164</Words>
  <Application>Microsoft Office PowerPoint</Application>
  <PresentationFormat>Widescreen</PresentationFormat>
  <Paragraphs>461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Wingdings 3</vt:lpstr>
      <vt:lpstr>Office Theme</vt:lpstr>
      <vt:lpstr>Oradour  </vt:lpstr>
      <vt:lpstr>Oradour-sur-Glane</vt:lpstr>
      <vt:lpstr>     Jean Tardieu  - poète (1903 -1995) </vt:lpstr>
      <vt:lpstr>On va lire le poème dédié à Oradour: d’abord, regardez ces images:</vt:lpstr>
      <vt:lpstr>Regardez ces images:</vt:lpstr>
      <vt:lpstr>PowerPoint Presentation</vt:lpstr>
      <vt:lpstr>Le poème: Oradour </vt:lpstr>
      <vt:lpstr>PowerPoint Presentation</vt:lpstr>
      <vt:lpstr>Vos réactions</vt:lpstr>
      <vt:lpstr>Vos réactions</vt:lpstr>
      <vt:lpstr>PowerPoint Presentation</vt:lpstr>
      <vt:lpstr>PowerPoint Presentation</vt:lpstr>
      <vt:lpstr>PowerPoint Presentation</vt:lpstr>
      <vt:lpstr>Quiz</vt:lpstr>
      <vt:lpstr>PowerPoint Presentation</vt:lpstr>
      <vt:lpstr>Expressions de négation</vt:lpstr>
      <vt:lpstr>Expressions de négation: extra</vt:lpstr>
      <vt:lpstr>Lisez le poème et trouvez d’autres exemples!</vt:lpstr>
      <vt:lpstr>PowerPoint Presentation</vt:lpstr>
      <vt:lpstr>PowerPoint Presentation</vt:lpstr>
      <vt:lpstr>Interprétation</vt:lpstr>
      <vt:lpstr>Interprétation</vt:lpstr>
      <vt:lpstr> Quelle est la phrase la plus importante à votre avis? Pourquoi? </vt:lpstr>
      <vt:lpstr>Exploitation</vt:lpstr>
      <vt:lpstr>Plenary: vos impressions du poème</vt:lpstr>
      <vt:lpstr>PowerPoint Presentation</vt:lpstr>
      <vt:lpstr>Devoirs: au choix</vt:lpstr>
      <vt:lpstr>Devoirs: au choix</vt:lpstr>
      <vt:lpstr>Devoirs: au choix</vt:lpstr>
      <vt:lpstr>Images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Oradour</dc:title>
  <dc:creator>Suzanne Graham</dc:creator>
  <cp:lastModifiedBy>Suzanne Graham</cp:lastModifiedBy>
  <cp:revision>99</cp:revision>
  <dcterms:created xsi:type="dcterms:W3CDTF">2017-11-17T15:14:01Z</dcterms:created>
  <dcterms:modified xsi:type="dcterms:W3CDTF">2020-01-15T16:34:26Z</dcterms:modified>
</cp:coreProperties>
</file>