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07" r:id="rId3"/>
    <p:sldId id="335" r:id="rId4"/>
    <p:sldId id="336" r:id="rId5"/>
    <p:sldId id="318" r:id="rId6"/>
    <p:sldId id="309" r:id="rId7"/>
    <p:sldId id="332" r:id="rId8"/>
    <p:sldId id="306" r:id="rId9"/>
    <p:sldId id="266" r:id="rId10"/>
    <p:sldId id="281" r:id="rId11"/>
    <p:sldId id="282" r:id="rId12"/>
    <p:sldId id="283" r:id="rId13"/>
    <p:sldId id="293" r:id="rId14"/>
    <p:sldId id="296" r:id="rId15"/>
    <p:sldId id="298" r:id="rId16"/>
    <p:sldId id="294" r:id="rId17"/>
    <p:sldId id="313" r:id="rId18"/>
    <p:sldId id="303" r:id="rId19"/>
    <p:sldId id="304" r:id="rId20"/>
    <p:sldId id="322" r:id="rId21"/>
    <p:sldId id="331" r:id="rId22"/>
    <p:sldId id="324" r:id="rId23"/>
    <p:sldId id="325" r:id="rId24"/>
    <p:sldId id="315" r:id="rId25"/>
    <p:sldId id="316" r:id="rId26"/>
    <p:sldId id="326" r:id="rId27"/>
    <p:sldId id="327" r:id="rId28"/>
    <p:sldId id="328" r:id="rId29"/>
    <p:sldId id="330" r:id="rId30"/>
    <p:sldId id="333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27" autoAdjust="0"/>
    <p:restoredTop sz="86296" autoAdjust="0"/>
  </p:normalViewPr>
  <p:slideViewPr>
    <p:cSldViewPr snapToGrid="0">
      <p:cViewPr varScale="1">
        <p:scale>
          <a:sx n="57" d="100"/>
          <a:sy n="57" d="100"/>
        </p:scale>
        <p:origin x="532" y="40"/>
      </p:cViewPr>
      <p:guideLst/>
    </p:cSldViewPr>
  </p:slideViewPr>
  <p:outlineViewPr>
    <p:cViewPr>
      <p:scale>
        <a:sx n="33" d="100"/>
        <a:sy n="33" d="100"/>
      </p:scale>
      <p:origin x="0" y="-8958"/>
    </p:cViewPr>
  </p:outlin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>
        <p:scale>
          <a:sx n="112" d="100"/>
          <a:sy n="112" d="100"/>
        </p:scale>
        <p:origin x="3064" y="-10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237FF-2996-4342-A3A6-9913118F6200}" type="datetimeFigureOut">
              <a:rPr lang="fr-FR" smtClean="0"/>
              <a:t>10/01/2020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FFBBB-C950-4B53-B6B0-B7505B5E806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9000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FFBBB-C950-4B53-B6B0-B7505B5E806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7299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FFBBB-C950-4B53-B6B0-B7505B5E806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428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FFBBB-C950-4B53-B6B0-B7505B5E806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435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FFBBB-C950-4B53-B6B0-B7505B5E806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4270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FFBBB-C950-4B53-B6B0-B7505B5E806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964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FFBBB-C950-4B53-B6B0-B7505B5E806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294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FFBBB-C950-4B53-B6B0-B7505B5E806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748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FFBBB-C950-4B53-B6B0-B7505B5E806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8949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FFBBB-C950-4B53-B6B0-B7505B5E806E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301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FE7C7-8DB2-4E24-BC38-3CE31215BC38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514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FFBBB-C950-4B53-B6B0-B7505B5E806E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23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FFBBB-C950-4B53-B6B0-B7505B5E806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5223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FFBBB-C950-4B53-B6B0-B7505B5E806E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07963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FFBBB-C950-4B53-B6B0-B7505B5E806E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2974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FFBBB-C950-4B53-B6B0-B7505B5E806E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87148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FFBBB-C950-4B53-B6B0-B7505B5E806E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13826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FFBBB-C950-4B53-B6B0-B7505B5E806E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2154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FFBBB-C950-4B53-B6B0-B7505B5E806E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38070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FFBBB-C950-4B53-B6B0-B7505B5E806E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5907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FFBBB-C950-4B53-B6B0-B7505B5E806E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8811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FFBBB-C950-4B53-B6B0-B7505B5E806E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732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FFBBB-C950-4B53-B6B0-B7505B5E806E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829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FFBBB-C950-4B53-B6B0-B7505B5E806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3166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FFBBB-C950-4B53-B6B0-B7505B5E806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75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FFBBB-C950-4B53-B6B0-B7505B5E806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527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FFBBB-C950-4B53-B6B0-B7505B5E806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116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FFBBB-C950-4B53-B6B0-B7505B5E806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899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FFBBB-C950-4B53-B6B0-B7505B5E806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7105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FFBBB-C950-4B53-B6B0-B7505B5E806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7349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13102-2BA0-4D08-A0C0-962D58EC7DAE}" type="datetimeFigureOut">
              <a:rPr lang="fr-FR" smtClean="0"/>
              <a:t>10/01/2020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CED8-9724-4A9F-A00D-B139296380A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645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13102-2BA0-4D08-A0C0-962D58EC7DAE}" type="datetimeFigureOut">
              <a:rPr lang="fr-FR" smtClean="0"/>
              <a:t>10/01/2020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CED8-9724-4A9F-A00D-B139296380A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499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13102-2BA0-4D08-A0C0-962D58EC7DAE}" type="datetimeFigureOut">
              <a:rPr lang="fr-FR" smtClean="0"/>
              <a:t>10/01/2020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CED8-9724-4A9F-A00D-B139296380A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439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13102-2BA0-4D08-A0C0-962D58EC7DAE}" type="datetimeFigureOut">
              <a:rPr lang="fr-FR" smtClean="0"/>
              <a:t>10/01/2020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CED8-9724-4A9F-A00D-B139296380A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598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13102-2BA0-4D08-A0C0-962D58EC7DAE}" type="datetimeFigureOut">
              <a:rPr lang="fr-FR" smtClean="0"/>
              <a:t>10/01/2020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CED8-9724-4A9F-A00D-B139296380A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67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13102-2BA0-4D08-A0C0-962D58EC7DAE}" type="datetimeFigureOut">
              <a:rPr lang="fr-FR" smtClean="0"/>
              <a:t>10/01/2020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CED8-9724-4A9F-A00D-B139296380A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967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13102-2BA0-4D08-A0C0-962D58EC7DAE}" type="datetimeFigureOut">
              <a:rPr lang="fr-FR" smtClean="0"/>
              <a:t>10/01/2020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CED8-9724-4A9F-A00D-B139296380A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89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13102-2BA0-4D08-A0C0-962D58EC7DAE}" type="datetimeFigureOut">
              <a:rPr lang="fr-FR" smtClean="0"/>
              <a:t>10/01/2020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CED8-9724-4A9F-A00D-B139296380A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471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13102-2BA0-4D08-A0C0-962D58EC7DAE}" type="datetimeFigureOut">
              <a:rPr lang="fr-FR" smtClean="0"/>
              <a:t>10/01/2020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CED8-9724-4A9F-A00D-B139296380A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7999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13102-2BA0-4D08-A0C0-962D58EC7DAE}" type="datetimeFigureOut">
              <a:rPr lang="fr-FR" smtClean="0"/>
              <a:t>10/01/2020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CED8-9724-4A9F-A00D-B139296380A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1072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13102-2BA0-4D08-A0C0-962D58EC7DAE}" type="datetimeFigureOut">
              <a:rPr lang="fr-FR" smtClean="0"/>
              <a:t>10/01/2020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CED8-9724-4A9F-A00D-B139296380A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405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13102-2BA0-4D08-A0C0-962D58EC7DAE}" type="datetimeFigureOut">
              <a:rPr lang="fr-FR" smtClean="0"/>
              <a:t>10/01/2020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4CED8-9724-4A9F-A00D-B139296380A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43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adour.org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adour.org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title=User:Davdavlhu&amp;action=edit&amp;redlink=1" TargetMode="External"/><Relationship Id="rId7" Type="http://schemas.openxmlformats.org/officeDocument/2006/relationships/hyperlink" Target="https://commons.wikimedia.org/w/index.php?title=User:Rslr22&amp;action=edit&amp;redlink=1" TargetMode="External"/><Relationship Id="rId2" Type="http://schemas.openxmlformats.org/officeDocument/2006/relationships/hyperlink" Target="https://commons.wikimedia.org/wiki/File:The_Evacuation_of_the_BEF_from_France,_June_194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cyclopedia.ushmm.org/content/en/photo/a-class-of-boys-from-the-school-in-oradour-france" TargetMode="External"/><Relationship Id="rId5" Type="http://schemas.openxmlformats.org/officeDocument/2006/relationships/hyperlink" Target="https://creativecommons.org/licenses/by-sa/4.0/deed.en" TargetMode="External"/><Relationship Id="rId4" Type="http://schemas.openxmlformats.org/officeDocument/2006/relationships/hyperlink" Target="https://en.wikipedia.org/wiki/en:Creative_Common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Oradour</a:t>
            </a:r>
            <a:r>
              <a:rPr lang="en-GB" dirty="0"/>
              <a:t>-sur-</a:t>
            </a:r>
            <a:r>
              <a:rPr lang="en-GB" dirty="0" err="1"/>
              <a:t>Glane</a:t>
            </a:r>
            <a:br>
              <a:rPr lang="en-GB" dirty="0"/>
            </a:br>
            <a:br>
              <a:rPr lang="en-GB" dirty="0"/>
            </a:b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5140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6477" y="832312"/>
            <a:ext cx="4616246" cy="588564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000" dirty="0"/>
              <a:t> </a:t>
            </a:r>
            <a:r>
              <a:rPr lang="fr-FR" sz="18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10 juin 1944, l'armée nazie est en train de perdre la guerre. Elle a perdu tout espoir. Une division de soldats du Reich essaie de regagner les villes du centre, puis du nord de la France. L’armée a soif de vengeance. Elle est animée d'une colère froide, d'une haine sans limite. Elle choisit de tuer au hasard tous les habitants d’une petite ville du Limousin, Oradour-sur-Glane. </a:t>
            </a:r>
            <a:r>
              <a:rPr lang="en-GB" sz="18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</a:t>
            </a:r>
            <a:r>
              <a:rPr lang="en-GB" sz="18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cet</a:t>
            </a:r>
            <a:r>
              <a:rPr lang="en-GB" sz="18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acte</a:t>
            </a:r>
            <a:r>
              <a:rPr lang="en-GB" sz="18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l’armée</a:t>
            </a:r>
            <a:r>
              <a:rPr lang="en-GB" sz="18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veut</a:t>
            </a:r>
            <a:r>
              <a:rPr lang="en-GB" sz="18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montrer</a:t>
            </a:r>
            <a:r>
              <a:rPr lang="en-GB" sz="18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GB" sz="18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rage, </a:t>
            </a:r>
            <a:r>
              <a:rPr lang="en-GB" sz="18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semer</a:t>
            </a:r>
            <a:r>
              <a:rPr lang="en-GB" sz="18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GB" sz="18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terreur</a:t>
            </a:r>
            <a:r>
              <a:rPr lang="en-GB" sz="18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en-GB" sz="18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réaffirmer</a:t>
            </a:r>
            <a:r>
              <a:rPr lang="en-GB" sz="18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force des Nazis.</a:t>
            </a:r>
            <a:br>
              <a:rPr lang="fr-FR" sz="1800" dirty="0"/>
            </a:br>
            <a:br>
              <a:rPr lang="fr-FR" sz="1800" dirty="0"/>
            </a:br>
            <a:endParaRPr lang="fr-FR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5611" y="832312"/>
            <a:ext cx="6376736" cy="573109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400" dirty="0"/>
              <a:t> </a:t>
            </a:r>
            <a:r>
              <a:rPr lang="fr-FR" sz="20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On </a:t>
            </a:r>
            <a:r>
              <a:rPr lang="fr-FR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10th June 1944, the Nazi </a:t>
            </a:r>
            <a:r>
              <a:rPr lang="fr-FR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army</a:t>
            </a:r>
            <a:r>
              <a:rPr lang="fr-FR" sz="2000" u="sng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(1) </a:t>
            </a:r>
            <a:r>
              <a:rPr lang="fr-FR" sz="2000" u="sng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FR" sz="2000" u="sng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u="sng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losing</a:t>
            </a:r>
            <a:r>
              <a:rPr lang="fr-FR" sz="2000" u="sng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fr-FR" sz="2000" u="sng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fr-FR" sz="2000" u="sng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u="sng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losing</a:t>
            </a:r>
            <a:r>
              <a:rPr lang="fr-FR" sz="2000" u="sng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fr-FR" sz="2000" u="sng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</a:t>
            </a:r>
            <a:r>
              <a:rPr lang="fr-FR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It </a:t>
            </a:r>
            <a:r>
              <a:rPr lang="fr-FR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had</a:t>
            </a:r>
            <a:r>
              <a:rPr lang="fr-FR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lost</a:t>
            </a:r>
            <a:r>
              <a:rPr lang="fr-FR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 </a:t>
            </a:r>
            <a:r>
              <a:rPr lang="fr-FR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hope</a:t>
            </a:r>
            <a:r>
              <a:rPr lang="fr-FR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 division of Reich </a:t>
            </a:r>
            <a:r>
              <a:rPr lang="fr-FR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soldiers</a:t>
            </a:r>
            <a:r>
              <a:rPr lang="fr-FR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fr-FR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trying</a:t>
            </a:r>
            <a:r>
              <a:rPr lang="fr-FR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regain the </a:t>
            </a:r>
            <a:r>
              <a:rPr lang="fr-FR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towns</a:t>
            </a:r>
            <a:r>
              <a:rPr lang="fr-FR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centre and </a:t>
            </a:r>
            <a:r>
              <a:rPr lang="fr-FR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</a:t>
            </a:r>
            <a:r>
              <a:rPr lang="fr-FR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fr-FR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north</a:t>
            </a:r>
            <a:r>
              <a:rPr lang="fr-FR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France. The </a:t>
            </a:r>
            <a:r>
              <a:rPr lang="fr-FR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army</a:t>
            </a:r>
            <a:r>
              <a:rPr lang="fr-FR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fr-FR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u="sng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(2a) </a:t>
            </a:r>
            <a:r>
              <a:rPr lang="fr-FR" sz="2000" u="sng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thirsty</a:t>
            </a:r>
            <a:r>
              <a:rPr lang="fr-FR" sz="2000" u="sng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fr-FR" sz="2000" u="sng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eager</a:t>
            </a:r>
            <a:r>
              <a:rPr lang="fr-FR" sz="2000" u="sng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(2b) </a:t>
            </a:r>
            <a:r>
              <a:rPr lang="fr-FR" sz="2000" u="sng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revenge</a:t>
            </a:r>
            <a:r>
              <a:rPr lang="fr-FR" sz="2000" u="sng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/vengeance</a:t>
            </a:r>
            <a:r>
              <a:rPr lang="fr-FR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It </a:t>
            </a:r>
            <a:r>
              <a:rPr lang="fr-FR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fr-FR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driven</a:t>
            </a:r>
            <a:r>
              <a:rPr lang="fr-FR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a cold </a:t>
            </a:r>
            <a:r>
              <a:rPr lang="fr-FR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anger</a:t>
            </a:r>
            <a:r>
              <a:rPr lang="fr-FR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fr-FR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limitless</a:t>
            </a:r>
            <a:r>
              <a:rPr lang="fr-FR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(3) </a:t>
            </a:r>
            <a:r>
              <a:rPr lang="fr-FR" sz="2000" u="sng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hate</a:t>
            </a:r>
            <a:r>
              <a:rPr lang="fr-FR" sz="2000" u="sng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fr-FR" sz="2000" u="sng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hatred</a:t>
            </a:r>
            <a:r>
              <a:rPr lang="fr-FR" sz="2000" u="sng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chose to </a:t>
            </a:r>
            <a:r>
              <a:rPr lang="fr-FR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randomly</a:t>
            </a:r>
            <a:r>
              <a:rPr lang="fr-FR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kill</a:t>
            </a:r>
            <a:r>
              <a:rPr lang="fr-FR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 the </a:t>
            </a:r>
            <a:r>
              <a:rPr lang="fr-FR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inhabitants</a:t>
            </a:r>
            <a:r>
              <a:rPr lang="fr-FR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a </a:t>
            </a:r>
            <a:r>
              <a:rPr lang="fr-FR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</a:t>
            </a:r>
            <a:r>
              <a:rPr lang="fr-FR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town</a:t>
            </a:r>
            <a:r>
              <a:rPr lang="fr-FR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Limousin, Oradour-sur-Glane. </a:t>
            </a:r>
            <a:r>
              <a:rPr lang="fr-FR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</a:t>
            </a:r>
            <a:r>
              <a:rPr lang="fr-FR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fr-FR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(4) </a:t>
            </a:r>
            <a:r>
              <a:rPr lang="fr-FR" sz="2000" u="sng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action/</a:t>
            </a:r>
            <a:r>
              <a:rPr lang="fr-FR" sz="2000" u="sng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deed</a:t>
            </a:r>
            <a:r>
              <a:rPr lang="fr-FR" sz="2000" u="sng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fr-FR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army</a:t>
            </a:r>
            <a:r>
              <a:rPr lang="fr-FR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wanted</a:t>
            </a:r>
            <a:r>
              <a:rPr lang="fr-FR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show </a:t>
            </a:r>
            <a:r>
              <a:rPr lang="fr-FR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</a:t>
            </a:r>
            <a:r>
              <a:rPr lang="fr-FR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anger</a:t>
            </a:r>
            <a:r>
              <a:rPr lang="fr-FR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sow</a:t>
            </a:r>
            <a:r>
              <a:rPr lang="fr-FR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terror</a:t>
            </a:r>
            <a:r>
              <a:rPr lang="fr-FR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r-FR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reaffirm</a:t>
            </a:r>
            <a:r>
              <a:rPr lang="fr-FR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fr-FR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might</a:t>
            </a:r>
            <a:r>
              <a:rPr lang="fr-FR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Nazis.</a:t>
            </a:r>
            <a:endParaRPr lang="fr-FR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801504" y="296214"/>
            <a:ext cx="7806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Vous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éférez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quelle t</a:t>
            </a:r>
            <a:r>
              <a:rPr lang="en-GB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raduction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967089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9259" y="1171976"/>
            <a:ext cx="5277294" cy="537049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8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Cet</a:t>
            </a:r>
            <a:r>
              <a:rPr lang="en-GB" sz="18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acte</a:t>
            </a:r>
            <a:r>
              <a:rPr lang="en-GB" sz="18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génocide</a:t>
            </a:r>
            <a:r>
              <a:rPr lang="en-GB" sz="18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n’est</a:t>
            </a:r>
            <a:r>
              <a:rPr lang="en-GB" sz="18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pas facile à </a:t>
            </a:r>
            <a:r>
              <a:rPr lang="en-GB" sz="18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comprendre</a:t>
            </a:r>
            <a:r>
              <a:rPr lang="en-GB" sz="18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8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C’est</a:t>
            </a:r>
            <a:r>
              <a:rPr lang="en-GB" sz="18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GB" sz="18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</a:t>
            </a:r>
            <a:r>
              <a:rPr lang="en-GB" sz="18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GB" sz="18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monstruosité</a:t>
            </a:r>
            <a:r>
              <a:rPr lang="en-GB" sz="18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l’homme</a:t>
            </a:r>
            <a:r>
              <a:rPr lang="en-GB" sz="18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Il </a:t>
            </a:r>
            <a:r>
              <a:rPr lang="en-GB" sz="18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choque</a:t>
            </a:r>
            <a:r>
              <a:rPr lang="en-GB" sz="18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encore de </a:t>
            </a:r>
            <a:r>
              <a:rPr lang="en-GB" sz="18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</a:t>
            </a:r>
            <a:r>
              <a:rPr lang="en-GB" sz="18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jours</a:t>
            </a:r>
            <a:r>
              <a:rPr lang="en-GB" sz="18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 </a:t>
            </a:r>
            <a:r>
              <a:rPr lang="en-GB" sz="18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GB" sz="18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barbarie</a:t>
            </a:r>
            <a:r>
              <a:rPr lang="en-GB" sz="18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en-GB" sz="18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GB" sz="18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brutalité</a:t>
            </a:r>
            <a:r>
              <a:rPr lang="en-GB" sz="18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sans </a:t>
            </a:r>
            <a:r>
              <a:rPr lang="en-GB" sz="18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limite</a:t>
            </a:r>
            <a:r>
              <a:rPr lang="en-GB" sz="18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8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Après le massacre, </a:t>
            </a:r>
            <a:r>
              <a:rPr lang="en-GB" sz="18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Oradour</a:t>
            </a:r>
            <a:r>
              <a:rPr lang="en-GB" sz="18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n’a</a:t>
            </a:r>
            <a:r>
              <a:rPr lang="en-GB" sz="18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plus </a:t>
            </a:r>
            <a:r>
              <a:rPr lang="en-GB" sz="18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rien</a:t>
            </a:r>
            <a:r>
              <a:rPr lang="en-GB" sz="18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8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Oradour</a:t>
            </a:r>
            <a:r>
              <a:rPr lang="en-GB" sz="18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n’a</a:t>
            </a:r>
            <a:r>
              <a:rPr lang="en-GB" sz="18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plus un homme. </a:t>
            </a:r>
            <a:r>
              <a:rPr lang="en-GB" sz="18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Oradour</a:t>
            </a:r>
            <a:r>
              <a:rPr lang="en-GB" sz="18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n’a</a:t>
            </a:r>
            <a:r>
              <a:rPr lang="en-GB" sz="18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plus de </a:t>
            </a:r>
            <a:r>
              <a:rPr lang="en-GB" sz="18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feuilles</a:t>
            </a:r>
            <a:r>
              <a:rPr lang="en-GB" sz="18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8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Oradour</a:t>
            </a:r>
            <a:r>
              <a:rPr lang="en-GB" sz="18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n’a</a:t>
            </a:r>
            <a:r>
              <a:rPr lang="en-GB" sz="18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plus de </a:t>
            </a:r>
            <a:r>
              <a:rPr lang="en-GB" sz="18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pierres</a:t>
            </a:r>
            <a:r>
              <a:rPr lang="en-GB" sz="18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8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Tous</a:t>
            </a:r>
            <a:r>
              <a:rPr lang="en-GB" sz="18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 hommes </a:t>
            </a:r>
            <a:r>
              <a:rPr lang="en-GB" sz="18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sont</a:t>
            </a:r>
            <a:r>
              <a:rPr lang="en-GB" sz="18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tués</a:t>
            </a:r>
            <a:r>
              <a:rPr lang="en-GB" sz="18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Les femmes et les </a:t>
            </a:r>
            <a:r>
              <a:rPr lang="en-GB" sz="18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enfants</a:t>
            </a:r>
            <a:r>
              <a:rPr lang="en-GB" sz="18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sont</a:t>
            </a:r>
            <a:r>
              <a:rPr lang="en-GB" sz="18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brûlés</a:t>
            </a:r>
            <a:r>
              <a:rPr lang="en-GB" sz="18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vifs</a:t>
            </a:r>
            <a:r>
              <a:rPr lang="en-GB" sz="18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</a:t>
            </a:r>
            <a:r>
              <a:rPr lang="en-GB" sz="18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l'église</a:t>
            </a:r>
            <a:r>
              <a:rPr lang="en-GB" sz="18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5576552" y="1378453"/>
            <a:ext cx="6406901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act of genocide is not easy to (5) </a:t>
            </a:r>
            <a:r>
              <a:rPr lang="en-GB" u="sng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understand/ comprehend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It’s an example of the monstrousness of (6) </a:t>
            </a:r>
            <a:r>
              <a:rPr lang="en-GB" u="sng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humanity/humankind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It still shocks today through its barbarity and limitless  brutality. </a:t>
            </a:r>
          </a:p>
          <a:p>
            <a:pPr>
              <a:lnSpc>
                <a:spcPct val="150000"/>
              </a:lnSpc>
            </a:pPr>
            <a:endParaRPr lang="en-GB" dirty="0">
              <a:solidFill>
                <a:srgbClr val="3D3D3D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the massacre, </a:t>
            </a:r>
            <a:r>
              <a:rPr lang="en-GB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Oradour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had nothing left. </a:t>
            </a:r>
            <a:r>
              <a:rPr lang="en-GB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Oradour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had not a man left.  </a:t>
            </a:r>
            <a:r>
              <a:rPr lang="en-GB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Oradour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had (7) </a:t>
            </a:r>
            <a:r>
              <a:rPr lang="en-GB" u="sng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more leaves/no greenery left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Oradour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had (8)</a:t>
            </a:r>
            <a:r>
              <a:rPr lang="en-GB" u="sng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more stones/no structures left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All the men were killed.  The women and children were burned alive in the church.</a:t>
            </a:r>
            <a:endParaRPr lang="fr-FR" dirty="0">
              <a:solidFill>
                <a:srgbClr val="3D3D3D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148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8338" y="154546"/>
            <a:ext cx="5112913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Aujourd’hui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c’est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ville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ruine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C’est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ville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morte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Oradour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n'a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jamais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été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reconstruite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après la guerre </a:t>
            </a:r>
            <a:r>
              <a:rPr lang="en-GB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a </a:t>
            </a:r>
            <a:r>
              <a:rPr lang="en-GB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préservé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l’église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 camps de concentration </a:t>
            </a:r>
            <a:r>
              <a:rPr lang="en-GB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symbolise </a:t>
            </a:r>
            <a:r>
              <a:rPr lang="en-GB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l’inhumanité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absolue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Il </a:t>
            </a:r>
            <a:r>
              <a:rPr lang="en-GB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faut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garder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ruines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On </a:t>
            </a:r>
            <a:r>
              <a:rPr lang="en-GB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n’oubliera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jamais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 </a:t>
            </a:r>
            <a:r>
              <a:rPr lang="en-GB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victimes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d’Oradour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GB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Chacun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doit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souvenir de </a:t>
            </a:r>
            <a:r>
              <a:rPr lang="en-GB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l’horreur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guerre </a:t>
            </a:r>
            <a:r>
              <a:rPr lang="en-GB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Europe. On </a:t>
            </a:r>
            <a:r>
              <a:rPr lang="en-GB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prononcera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toujours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nom </a:t>
            </a:r>
            <a:r>
              <a:rPr lang="en-GB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d’Oradour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avec </a:t>
            </a:r>
            <a:r>
              <a:rPr lang="en-GB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honte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aussi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avec </a:t>
            </a:r>
            <a:r>
              <a:rPr lang="en-GB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tristesse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6349285" y="824248"/>
            <a:ext cx="2730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TextBox 7"/>
          <p:cNvSpPr txBox="1"/>
          <p:nvPr/>
        </p:nvSpPr>
        <p:spPr>
          <a:xfrm>
            <a:off x="6349285" y="90703"/>
            <a:ext cx="500988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Today the town is in ruins.  It’s a dead town.  </a:t>
            </a:r>
            <a:r>
              <a:rPr lang="en-GB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Oradour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 never rebuilt after the war but the church was preserved.  Like the concentration camps it </a:t>
            </a:r>
            <a:r>
              <a:rPr lang="en-GB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symobilises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absolute inhumanity.  We need to keep its ruins.  We will never forget the victims of </a:t>
            </a:r>
            <a:r>
              <a:rPr lang="en-GB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Oradour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Everyone must remember the horror of war in Europe.  We will always (9) </a:t>
            </a:r>
            <a:r>
              <a:rPr lang="en-GB" u="sng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pronounc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e/</a:t>
            </a:r>
            <a:r>
              <a:rPr lang="en-GB" u="sng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utter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name of </a:t>
            </a:r>
            <a:r>
              <a:rPr lang="en-GB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Oradour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(10)</a:t>
            </a:r>
            <a:r>
              <a:rPr lang="en-GB" u="sng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shame/humiliation </a:t>
            </a:r>
            <a:r>
              <a:rPr lang="en-GB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also with sadness.</a:t>
            </a:r>
            <a:endParaRPr lang="fr-FR" dirty="0">
              <a:solidFill>
                <a:srgbClr val="3D3D3D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751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Quiz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579" y="1361440"/>
            <a:ext cx="11119554" cy="4815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Regardez ces phrases  et choisissez la bonne réponse (i, ii, iii)</a:t>
            </a:r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i="1" dirty="0" err="1"/>
              <a:t>Oradour</a:t>
            </a:r>
            <a:r>
              <a:rPr lang="fr-FR" i="1" dirty="0"/>
              <a:t> n'a plus de pierres </a:t>
            </a:r>
          </a:p>
          <a:p>
            <a:pPr marL="0" indent="0" algn="ctr">
              <a:buNone/>
            </a:pPr>
            <a:endParaRPr lang="fr-FR" i="1" dirty="0"/>
          </a:p>
          <a:p>
            <a:pPr marL="0" indent="0" algn="ctr">
              <a:buNone/>
            </a:pPr>
            <a:r>
              <a:rPr lang="en-GB" i="1" dirty="0" err="1"/>
              <a:t>Oradour</a:t>
            </a:r>
            <a:r>
              <a:rPr lang="en-GB" i="1" dirty="0"/>
              <a:t> </a:t>
            </a:r>
            <a:r>
              <a:rPr lang="en-GB" i="1" dirty="0" err="1"/>
              <a:t>n’a</a:t>
            </a:r>
            <a:r>
              <a:rPr lang="en-GB" i="1" dirty="0"/>
              <a:t> plus </a:t>
            </a:r>
            <a:r>
              <a:rPr lang="en-GB" i="1" dirty="0" err="1"/>
              <a:t>rien</a:t>
            </a:r>
            <a:endParaRPr lang="fr-FR" i="1" dirty="0"/>
          </a:p>
          <a:p>
            <a:pPr marL="0" indent="0" algn="ctr">
              <a:buNone/>
            </a:pPr>
            <a:endParaRPr lang="fr-FR" i="1" dirty="0"/>
          </a:p>
          <a:p>
            <a:pPr marL="0" indent="0" algn="ctr">
              <a:buNone/>
            </a:pPr>
            <a:r>
              <a:rPr lang="en-GB" i="1" dirty="0"/>
              <a:t>On </a:t>
            </a:r>
            <a:r>
              <a:rPr lang="en-GB" i="1" dirty="0" err="1"/>
              <a:t>n’oubliera</a:t>
            </a:r>
            <a:r>
              <a:rPr lang="en-GB" i="1" dirty="0"/>
              <a:t> </a:t>
            </a:r>
            <a:r>
              <a:rPr lang="en-GB" i="1" dirty="0" err="1"/>
              <a:t>jamais</a:t>
            </a:r>
            <a:r>
              <a:rPr lang="en-GB" i="1" dirty="0"/>
              <a:t> les </a:t>
            </a:r>
            <a:r>
              <a:rPr lang="en-GB" i="1" dirty="0" err="1"/>
              <a:t>victimes</a:t>
            </a:r>
            <a:r>
              <a:rPr lang="en-GB" i="1" dirty="0"/>
              <a:t> </a:t>
            </a:r>
            <a:r>
              <a:rPr lang="en-GB" i="1" dirty="0" err="1"/>
              <a:t>d’Oradour</a:t>
            </a:r>
            <a:r>
              <a:rPr lang="en-GB" i="1" dirty="0"/>
              <a:t>.</a:t>
            </a:r>
            <a:endParaRPr lang="fr-FR" i="1" dirty="0"/>
          </a:p>
          <a:p>
            <a:pPr marL="0" indent="0" algn="ctr">
              <a:buNone/>
            </a:pPr>
            <a:endParaRPr lang="fr-FR" b="1" i="1" dirty="0"/>
          </a:p>
          <a:p>
            <a:pPr marL="0" indent="0">
              <a:buNone/>
            </a:pPr>
            <a:r>
              <a:rPr lang="fr-FR" b="1" dirty="0"/>
              <a:t> </a:t>
            </a:r>
            <a:r>
              <a:rPr lang="fr-FR" dirty="0">
                <a:solidFill>
                  <a:srgbClr val="FF0000"/>
                </a:solidFill>
              </a:rPr>
              <a:t>Ce sont des: i) verbes irréguliers ii) expressions de négation iii) infinitifs???</a:t>
            </a:r>
          </a:p>
          <a:p>
            <a:pPr marL="0" indent="0">
              <a:buNone/>
            </a:pPr>
            <a:endParaRPr lang="fr-FR" sz="1000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4196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DB56-2307-1F4B-B9E7-1D586EFFCE4C}" type="slidenum">
              <a:rPr lang="en-US"/>
              <a:pPr/>
              <a:t>14</a:t>
            </a:fld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1612" y="2522890"/>
            <a:ext cx="8229600" cy="4016022"/>
          </a:xfrm>
        </p:spPr>
        <p:txBody>
          <a:bodyPr/>
          <a:lstStyle/>
          <a:p>
            <a:pPr>
              <a:buFontTx/>
              <a:buNone/>
            </a:pPr>
            <a:r>
              <a:rPr lang="es-ES" b="1" dirty="0"/>
              <a:t>	</a:t>
            </a:r>
            <a:endParaRPr lang="es-ES" sz="4000" b="1" dirty="0"/>
          </a:p>
          <a:p>
            <a:pPr>
              <a:buFontTx/>
              <a:buNone/>
            </a:pPr>
            <a:endParaRPr lang="es-E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972590" y="1442415"/>
            <a:ext cx="2886095" cy="16162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9024" y="2021221"/>
            <a:ext cx="26754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FF0000"/>
                </a:solidFill>
              </a:rPr>
              <a:t>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98720" y="4709534"/>
            <a:ext cx="1882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verbe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8214293" y="2257816"/>
            <a:ext cx="26754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FF0000"/>
                </a:solidFill>
              </a:rPr>
              <a:t>pas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465383" y="2522890"/>
            <a:ext cx="1207531" cy="53554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6539972" y="2340326"/>
            <a:ext cx="1323755" cy="53554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5441816" y="3701992"/>
            <a:ext cx="524596" cy="702231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83176" y="214275"/>
            <a:ext cx="8717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E</a:t>
            </a:r>
            <a:r>
              <a:rPr lang="fr-FR" sz="3200" dirty="0" err="1"/>
              <a:t>xpressions</a:t>
            </a:r>
            <a:r>
              <a:rPr lang="fr-FR" sz="3200" dirty="0"/>
              <a:t> de négation: un sandwich! </a:t>
            </a:r>
          </a:p>
        </p:txBody>
      </p:sp>
    </p:spTree>
    <p:extLst>
      <p:ext uri="{BB962C8B-B14F-4D97-AF65-F5344CB8AC3E}">
        <p14:creationId xmlns:p14="http://schemas.microsoft.com/office/powerpoint/2010/main" val="3382750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3F0F-387E-0B48-971D-D364FFC25FD6}" type="slidenum">
              <a:rPr lang="en-US"/>
              <a:pPr/>
              <a:t>15</a:t>
            </a:fld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59" y="457200"/>
            <a:ext cx="11485345" cy="62642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s-ES" b="1" dirty="0" err="1">
                <a:solidFill>
                  <a:srgbClr val="009900"/>
                </a:solidFill>
              </a:rPr>
              <a:t>ne</a:t>
            </a:r>
            <a:r>
              <a:rPr lang="es-ES" b="1" dirty="0"/>
              <a:t>…</a:t>
            </a:r>
            <a:r>
              <a:rPr lang="es-ES" b="1" dirty="0" err="1">
                <a:solidFill>
                  <a:srgbClr val="009900"/>
                </a:solidFill>
              </a:rPr>
              <a:t>pas</a:t>
            </a:r>
            <a:r>
              <a:rPr lang="es-ES" b="1" dirty="0">
                <a:solidFill>
                  <a:srgbClr val="009900"/>
                </a:solidFill>
              </a:rPr>
              <a:t>	   	 </a:t>
            </a:r>
            <a:r>
              <a:rPr lang="es-ES" b="1" dirty="0" err="1">
                <a:solidFill>
                  <a:srgbClr val="FF0066"/>
                </a:solidFill>
              </a:rPr>
              <a:t>not</a:t>
            </a:r>
            <a:r>
              <a:rPr lang="es-ES" b="1" dirty="0">
                <a:solidFill>
                  <a:srgbClr val="FF0066"/>
                </a:solidFill>
              </a:rPr>
              <a:t> /no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b="1" dirty="0">
                <a:solidFill>
                  <a:srgbClr val="FF0066"/>
                </a:solidFill>
              </a:rPr>
              <a:t>                   </a:t>
            </a:r>
            <a:r>
              <a:rPr lang="es-ES" b="1" dirty="0">
                <a:solidFill>
                  <a:srgbClr val="558ED5"/>
                </a:solidFill>
              </a:rPr>
              <a:t>(Je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s-ES" b="1" dirty="0" err="1">
                <a:solidFill>
                  <a:srgbClr val="558ED5"/>
                </a:solidFill>
              </a:rPr>
              <a:t>’aime</a:t>
            </a:r>
            <a:r>
              <a:rPr lang="es-ES" b="1" dirty="0">
                <a:solidFill>
                  <a:srgbClr val="558ED5"/>
                </a:solidFill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</a:rPr>
              <a:t>pas</a:t>
            </a:r>
            <a:r>
              <a:rPr lang="es-ES" b="1" dirty="0">
                <a:solidFill>
                  <a:srgbClr val="558ED5"/>
                </a:solidFill>
              </a:rPr>
              <a:t> </a:t>
            </a:r>
            <a:r>
              <a:rPr lang="es-ES" b="1" dirty="0" err="1">
                <a:solidFill>
                  <a:srgbClr val="558ED5"/>
                </a:solidFill>
              </a:rPr>
              <a:t>jouer</a:t>
            </a:r>
            <a:r>
              <a:rPr lang="es-ES" b="1" dirty="0">
                <a:solidFill>
                  <a:srgbClr val="558ED5"/>
                </a:solidFill>
              </a:rPr>
              <a:t> </a:t>
            </a:r>
            <a:r>
              <a:rPr lang="es-ES" b="1" dirty="0" err="1">
                <a:solidFill>
                  <a:srgbClr val="558ED5"/>
                </a:solidFill>
              </a:rPr>
              <a:t>au</a:t>
            </a:r>
            <a:r>
              <a:rPr lang="es-ES" b="1" dirty="0">
                <a:solidFill>
                  <a:srgbClr val="558ED5"/>
                </a:solidFill>
              </a:rPr>
              <a:t> </a:t>
            </a:r>
            <a:r>
              <a:rPr lang="es-ES" b="1" dirty="0" err="1">
                <a:solidFill>
                  <a:srgbClr val="558ED5"/>
                </a:solidFill>
              </a:rPr>
              <a:t>foot</a:t>
            </a:r>
            <a:r>
              <a:rPr lang="es-ES" b="1" dirty="0">
                <a:solidFill>
                  <a:srgbClr val="558ED5"/>
                </a:solidFill>
              </a:rPr>
              <a:t>; je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s-ES" b="1" dirty="0" err="1">
                <a:solidFill>
                  <a:srgbClr val="558ED5"/>
                </a:solidFill>
              </a:rPr>
              <a:t>’ai</a:t>
            </a:r>
            <a:r>
              <a:rPr lang="es-ES" b="1" dirty="0">
                <a:solidFill>
                  <a:srgbClr val="558ED5"/>
                </a:solidFill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</a:rPr>
              <a:t>pas</a:t>
            </a:r>
            <a:r>
              <a:rPr lang="es-ES" b="1" dirty="0">
                <a:solidFill>
                  <a:srgbClr val="558ED5"/>
                </a:solidFill>
              </a:rPr>
              <a:t> </a:t>
            </a:r>
            <a:r>
              <a:rPr lang="es-ES" b="1" u="sng" dirty="0">
                <a:solidFill>
                  <a:srgbClr val="558ED5"/>
                </a:solidFill>
              </a:rPr>
              <a:t>de</a:t>
            </a:r>
            <a:r>
              <a:rPr lang="es-ES" b="1" dirty="0">
                <a:solidFill>
                  <a:srgbClr val="558ED5"/>
                </a:solidFill>
              </a:rPr>
              <a:t> </a:t>
            </a:r>
            <a:r>
              <a:rPr lang="es-ES" b="1" dirty="0" err="1">
                <a:solidFill>
                  <a:srgbClr val="558ED5"/>
                </a:solidFill>
              </a:rPr>
              <a:t>stylo</a:t>
            </a:r>
            <a:r>
              <a:rPr lang="es-ES" b="1" u="sng" dirty="0">
                <a:solidFill>
                  <a:srgbClr val="558ED5"/>
                </a:solidFill>
              </a:rPr>
              <a:t> </a:t>
            </a:r>
            <a:r>
              <a:rPr lang="es-ES" b="1" dirty="0">
                <a:solidFill>
                  <a:srgbClr val="558ED5"/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" b="1" dirty="0">
              <a:solidFill>
                <a:srgbClr val="FF0066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ES" b="1" dirty="0" err="1">
                <a:solidFill>
                  <a:srgbClr val="009900"/>
                </a:solidFill>
              </a:rPr>
              <a:t>ne</a:t>
            </a:r>
            <a:r>
              <a:rPr lang="es-ES" b="1" dirty="0"/>
              <a:t>…</a:t>
            </a:r>
            <a:r>
              <a:rPr lang="es-ES" b="1" dirty="0">
                <a:solidFill>
                  <a:srgbClr val="009900"/>
                </a:solidFill>
              </a:rPr>
              <a:t>plus	  	</a:t>
            </a:r>
            <a:r>
              <a:rPr lang="es-ES" b="1" dirty="0">
                <a:solidFill>
                  <a:srgbClr val="FF0066"/>
                </a:solidFill>
              </a:rPr>
              <a:t>no </a:t>
            </a:r>
            <a:r>
              <a:rPr lang="es-ES" b="1" dirty="0" err="1">
                <a:solidFill>
                  <a:srgbClr val="FF0066"/>
                </a:solidFill>
              </a:rPr>
              <a:t>longer</a:t>
            </a:r>
            <a:r>
              <a:rPr lang="es-ES" b="1" dirty="0">
                <a:solidFill>
                  <a:srgbClr val="FF0066"/>
                </a:solidFill>
              </a:rPr>
              <a:t> /no more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b="1" dirty="0">
                <a:solidFill>
                  <a:srgbClr val="FF0066"/>
                </a:solidFill>
              </a:rPr>
              <a:t>                   </a:t>
            </a:r>
            <a:r>
              <a:rPr lang="es-ES" b="1" dirty="0">
                <a:solidFill>
                  <a:srgbClr val="558ED5"/>
                </a:solidFill>
              </a:rPr>
              <a:t>(Je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</a:rPr>
              <a:t>ne</a:t>
            </a:r>
            <a:r>
              <a:rPr lang="es-ES" b="1" dirty="0">
                <a:solidFill>
                  <a:srgbClr val="558ED5"/>
                </a:solidFill>
              </a:rPr>
              <a:t> </a:t>
            </a:r>
            <a:r>
              <a:rPr lang="es-ES" b="1" dirty="0" err="1">
                <a:solidFill>
                  <a:srgbClr val="558ED5"/>
                </a:solidFill>
              </a:rPr>
              <a:t>joue</a:t>
            </a:r>
            <a:r>
              <a:rPr lang="es-ES" b="1" dirty="0">
                <a:solidFill>
                  <a:srgbClr val="558ED5"/>
                </a:solidFill>
              </a:rPr>
              <a:t> 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plus</a:t>
            </a:r>
            <a:r>
              <a:rPr lang="es-ES" b="1" dirty="0">
                <a:solidFill>
                  <a:srgbClr val="558ED5"/>
                </a:solidFill>
              </a:rPr>
              <a:t> </a:t>
            </a:r>
            <a:r>
              <a:rPr lang="es-ES" b="1" dirty="0" err="1">
                <a:solidFill>
                  <a:srgbClr val="558ED5"/>
                </a:solidFill>
              </a:rPr>
              <a:t>au</a:t>
            </a:r>
            <a:r>
              <a:rPr lang="es-ES" b="1" dirty="0">
                <a:solidFill>
                  <a:srgbClr val="558ED5"/>
                </a:solidFill>
              </a:rPr>
              <a:t> </a:t>
            </a:r>
            <a:r>
              <a:rPr lang="es-ES" b="1" dirty="0" err="1">
                <a:solidFill>
                  <a:srgbClr val="558ED5"/>
                </a:solidFill>
              </a:rPr>
              <a:t>basket</a:t>
            </a:r>
            <a:r>
              <a:rPr lang="es-ES" b="1" dirty="0">
                <a:solidFill>
                  <a:srgbClr val="558ED5"/>
                </a:solidFill>
              </a:rPr>
              <a:t>; je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s-ES" b="1" dirty="0" err="1">
                <a:solidFill>
                  <a:srgbClr val="558ED5"/>
                </a:solidFill>
              </a:rPr>
              <a:t>’ai</a:t>
            </a:r>
            <a:r>
              <a:rPr lang="es-ES" b="1" dirty="0">
                <a:solidFill>
                  <a:srgbClr val="558ED5"/>
                </a:solidFill>
              </a:rPr>
              <a:t> 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plus </a:t>
            </a:r>
            <a:r>
              <a:rPr lang="es-ES" b="1" u="sng" dirty="0" err="1">
                <a:solidFill>
                  <a:srgbClr val="558ED5"/>
                </a:solidFill>
              </a:rPr>
              <a:t>d</a:t>
            </a:r>
            <a:r>
              <a:rPr lang="es-ES" b="1" dirty="0" err="1">
                <a:solidFill>
                  <a:srgbClr val="558ED5"/>
                </a:solidFill>
              </a:rPr>
              <a:t>’argent</a:t>
            </a:r>
            <a:r>
              <a:rPr lang="es-ES" b="1" dirty="0">
                <a:solidFill>
                  <a:srgbClr val="558ED5"/>
                </a:solidFill>
              </a:rPr>
              <a:t>/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plus</a:t>
            </a:r>
            <a:r>
              <a:rPr lang="es-ES" b="1" dirty="0">
                <a:solidFill>
                  <a:srgbClr val="558ED5"/>
                </a:solidFill>
              </a:rPr>
              <a:t> </a:t>
            </a:r>
            <a:r>
              <a:rPr lang="es-ES" b="1" u="sng" dirty="0">
                <a:solidFill>
                  <a:srgbClr val="558ED5"/>
                </a:solidFill>
              </a:rPr>
              <a:t>de</a:t>
            </a:r>
            <a:r>
              <a:rPr lang="es-ES" b="1" dirty="0">
                <a:solidFill>
                  <a:srgbClr val="558ED5"/>
                </a:solidFill>
              </a:rPr>
              <a:t> </a:t>
            </a:r>
            <a:r>
              <a:rPr lang="es-ES" b="1" dirty="0" err="1">
                <a:solidFill>
                  <a:srgbClr val="558ED5"/>
                </a:solidFill>
              </a:rPr>
              <a:t>bonbons</a:t>
            </a:r>
            <a:r>
              <a:rPr lang="es-ES" b="1" dirty="0">
                <a:solidFill>
                  <a:srgbClr val="558ED5"/>
                </a:solidFill>
              </a:rPr>
              <a:t> 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b="1" dirty="0">
                <a:solidFill>
                  <a:srgbClr val="558ED5"/>
                </a:solidFill>
              </a:rPr>
              <a:t>                      NB:  </a:t>
            </a:r>
            <a:r>
              <a:rPr lang="es-ES" b="1" dirty="0" err="1">
                <a:solidFill>
                  <a:srgbClr val="FF0000"/>
                </a:solidFill>
              </a:rPr>
              <a:t>n’a</a:t>
            </a:r>
            <a:r>
              <a:rPr lang="es-ES" b="1" dirty="0">
                <a:solidFill>
                  <a:srgbClr val="FF0000"/>
                </a:solidFill>
              </a:rPr>
              <a:t> plus un</a:t>
            </a:r>
            <a:r>
              <a:rPr lang="es-ES" b="1" dirty="0">
                <a:solidFill>
                  <a:srgbClr val="558ED5"/>
                </a:solidFill>
              </a:rPr>
              <a:t>….. = </a:t>
            </a:r>
            <a:r>
              <a:rPr lang="es-ES" b="1" dirty="0" err="1">
                <a:solidFill>
                  <a:srgbClr val="FF0000"/>
                </a:solidFill>
              </a:rPr>
              <a:t>not</a:t>
            </a:r>
            <a:r>
              <a:rPr lang="es-ES" b="1" dirty="0">
                <a:solidFill>
                  <a:srgbClr val="FF0000"/>
                </a:solidFill>
              </a:rPr>
              <a:t> a </a:t>
            </a:r>
            <a:r>
              <a:rPr lang="es-ES" b="1" dirty="0">
                <a:solidFill>
                  <a:srgbClr val="558ED5"/>
                </a:solidFill>
              </a:rPr>
              <a:t>…</a:t>
            </a:r>
            <a:r>
              <a:rPr lang="es-ES" b="1" dirty="0" err="1">
                <a:solidFill>
                  <a:srgbClr val="558ED5"/>
                </a:solidFill>
              </a:rPr>
              <a:t>left</a:t>
            </a:r>
            <a:endParaRPr lang="es-ES" b="1" dirty="0">
              <a:solidFill>
                <a:srgbClr val="FF0066"/>
              </a:solidFill>
            </a:endParaRPr>
          </a:p>
          <a:p>
            <a:pPr>
              <a:buNone/>
            </a:pPr>
            <a:r>
              <a:rPr lang="es-ES" b="1" dirty="0" err="1">
                <a:solidFill>
                  <a:srgbClr val="009900"/>
                </a:solidFill>
              </a:rPr>
              <a:t>ne</a:t>
            </a:r>
            <a:r>
              <a:rPr lang="es-ES" b="1" dirty="0"/>
              <a:t>…</a:t>
            </a:r>
            <a:r>
              <a:rPr lang="es-ES" b="1" dirty="0" err="1">
                <a:solidFill>
                  <a:srgbClr val="009900"/>
                </a:solidFill>
              </a:rPr>
              <a:t>rien</a:t>
            </a:r>
            <a:r>
              <a:rPr lang="es-ES" b="1" dirty="0">
                <a:solidFill>
                  <a:srgbClr val="009900"/>
                </a:solidFill>
              </a:rPr>
              <a:t>	   	</a:t>
            </a:r>
            <a:r>
              <a:rPr lang="es-ES" b="1" dirty="0" err="1">
                <a:solidFill>
                  <a:srgbClr val="FF0066"/>
                </a:solidFill>
              </a:rPr>
              <a:t>nothing</a:t>
            </a:r>
            <a:endParaRPr lang="es-ES" b="1" dirty="0">
              <a:solidFill>
                <a:srgbClr val="FF0066"/>
              </a:solidFill>
            </a:endParaRPr>
          </a:p>
          <a:p>
            <a:pPr>
              <a:buNone/>
            </a:pPr>
            <a:r>
              <a:rPr lang="es-ES" b="1" dirty="0">
                <a:solidFill>
                  <a:srgbClr val="558ED5"/>
                </a:solidFill>
              </a:rPr>
              <a:t>			(Je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</a:rPr>
              <a:t>n’</a:t>
            </a:r>
            <a:r>
              <a:rPr lang="es-ES" b="1" dirty="0" err="1">
                <a:solidFill>
                  <a:srgbClr val="558ED5"/>
                </a:solidFill>
              </a:rPr>
              <a:t>ai</a:t>
            </a:r>
            <a:r>
              <a:rPr lang="es-ES" b="1" dirty="0">
                <a:solidFill>
                  <a:srgbClr val="558ED5"/>
                </a:solidFill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</a:rPr>
              <a:t>rien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rgbClr val="558ED5"/>
                </a:solidFill>
              </a:rPr>
              <a:t>acheté</a:t>
            </a:r>
            <a:r>
              <a:rPr lang="es-ES" b="1" dirty="0">
                <a:solidFill>
                  <a:srgbClr val="558ED5"/>
                </a:solidFill>
              </a:rPr>
              <a:t> en </a:t>
            </a:r>
            <a:r>
              <a:rPr lang="es-ES" b="1" dirty="0" err="1">
                <a:solidFill>
                  <a:srgbClr val="558ED5"/>
                </a:solidFill>
              </a:rPr>
              <a:t>ville</a:t>
            </a:r>
            <a:r>
              <a:rPr lang="es-ES" b="1" dirty="0">
                <a:solidFill>
                  <a:srgbClr val="558ED5"/>
                </a:solidFill>
              </a:rPr>
              <a:t> ;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</a:rPr>
              <a:t>Rien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</a:rPr>
              <a:t>n’</a:t>
            </a:r>
            <a:r>
              <a:rPr lang="es-ES" b="1" dirty="0" err="1">
                <a:solidFill>
                  <a:srgbClr val="558ED5"/>
                </a:solidFill>
              </a:rPr>
              <a:t>a</a:t>
            </a:r>
            <a:r>
              <a:rPr lang="es-ES" b="1" dirty="0">
                <a:solidFill>
                  <a:srgbClr val="558ED5"/>
                </a:solidFill>
              </a:rPr>
              <a:t> </a:t>
            </a:r>
            <a:r>
              <a:rPr lang="es-ES" b="1" dirty="0" err="1">
                <a:solidFill>
                  <a:srgbClr val="558ED5"/>
                </a:solidFill>
              </a:rPr>
              <a:t>changé</a:t>
            </a:r>
            <a:r>
              <a:rPr lang="es-ES" b="1" dirty="0">
                <a:solidFill>
                  <a:srgbClr val="558ED5"/>
                </a:solidFill>
              </a:rPr>
              <a:t>; </a:t>
            </a:r>
            <a:r>
              <a:rPr lang="es-ES" b="1" dirty="0" err="1">
                <a:solidFill>
                  <a:srgbClr val="558ED5"/>
                </a:solidFill>
              </a:rPr>
              <a:t>Qu’est</a:t>
            </a:r>
            <a:r>
              <a:rPr lang="es-ES" b="1" dirty="0">
                <a:solidFill>
                  <a:srgbClr val="558ED5"/>
                </a:solidFill>
              </a:rPr>
              <a:t>-ce que tu</a:t>
            </a:r>
          </a:p>
          <a:p>
            <a:pPr>
              <a:buNone/>
            </a:pPr>
            <a:r>
              <a:rPr lang="es-ES" b="1" dirty="0">
                <a:solidFill>
                  <a:srgbClr val="558ED5"/>
                </a:solidFill>
              </a:rPr>
              <a:t>                    as </a:t>
            </a:r>
            <a:r>
              <a:rPr lang="es-ES" b="1" dirty="0" err="1">
                <a:solidFill>
                  <a:srgbClr val="558ED5"/>
                </a:solidFill>
              </a:rPr>
              <a:t>acheté</a:t>
            </a:r>
            <a:r>
              <a:rPr lang="es-ES" b="1" dirty="0">
                <a:solidFill>
                  <a:srgbClr val="558ED5"/>
                </a:solidFill>
              </a:rPr>
              <a:t>? 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</a:rPr>
              <a:t>Rien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!</a:t>
            </a:r>
            <a:r>
              <a:rPr lang="es-ES" b="1" dirty="0">
                <a:solidFill>
                  <a:srgbClr val="558ED5"/>
                </a:solidFill>
              </a:rPr>
              <a:t>)</a:t>
            </a:r>
          </a:p>
          <a:p>
            <a:pPr>
              <a:buNone/>
            </a:pPr>
            <a:r>
              <a:rPr lang="es-ES" b="1" dirty="0" err="1">
                <a:solidFill>
                  <a:srgbClr val="009900"/>
                </a:solidFill>
              </a:rPr>
              <a:t>ne</a:t>
            </a:r>
            <a:r>
              <a:rPr lang="es-ES" b="1" dirty="0"/>
              <a:t>…</a:t>
            </a:r>
            <a:r>
              <a:rPr lang="es-ES" b="1" dirty="0" err="1">
                <a:solidFill>
                  <a:srgbClr val="009900"/>
                </a:solidFill>
              </a:rPr>
              <a:t>jamais</a:t>
            </a:r>
            <a:r>
              <a:rPr lang="es-ES" b="1" dirty="0">
                <a:solidFill>
                  <a:srgbClr val="009900"/>
                </a:solidFill>
              </a:rPr>
              <a:t>		</a:t>
            </a:r>
            <a:r>
              <a:rPr lang="es-ES" b="1" dirty="0" err="1">
                <a:solidFill>
                  <a:srgbClr val="FF0066"/>
                </a:solidFill>
              </a:rPr>
              <a:t>never</a:t>
            </a:r>
            <a:endParaRPr lang="es-ES" b="1" dirty="0">
              <a:solidFill>
                <a:srgbClr val="FF0066"/>
              </a:solidFill>
            </a:endParaRPr>
          </a:p>
          <a:p>
            <a:pPr>
              <a:buNone/>
            </a:pPr>
            <a:r>
              <a:rPr lang="es-ES" b="1" dirty="0">
                <a:solidFill>
                  <a:srgbClr val="FF0066"/>
                </a:solidFill>
              </a:rPr>
              <a:t>			</a:t>
            </a:r>
            <a:r>
              <a:rPr lang="es-ES" b="1" dirty="0">
                <a:solidFill>
                  <a:srgbClr val="558ED5"/>
                </a:solidFill>
              </a:rPr>
              <a:t>(Je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</a:rPr>
              <a:t>ne</a:t>
            </a:r>
            <a:r>
              <a:rPr lang="es-ES" b="1" dirty="0">
                <a:solidFill>
                  <a:srgbClr val="558ED5"/>
                </a:solidFill>
              </a:rPr>
              <a:t> </a:t>
            </a:r>
            <a:r>
              <a:rPr lang="es-ES" b="1" dirty="0" err="1">
                <a:solidFill>
                  <a:srgbClr val="558ED5"/>
                </a:solidFill>
              </a:rPr>
              <a:t>joue</a:t>
            </a:r>
            <a:r>
              <a:rPr lang="es-ES" b="1" dirty="0">
                <a:solidFill>
                  <a:srgbClr val="558ED5"/>
                </a:solidFill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</a:rPr>
              <a:t>jamais</a:t>
            </a:r>
            <a:r>
              <a:rPr lang="es-ES" b="1" dirty="0">
                <a:solidFill>
                  <a:srgbClr val="558ED5"/>
                </a:solidFill>
              </a:rPr>
              <a:t> </a:t>
            </a:r>
            <a:r>
              <a:rPr lang="es-ES" b="1" dirty="0" err="1">
                <a:solidFill>
                  <a:srgbClr val="558ED5"/>
                </a:solidFill>
              </a:rPr>
              <a:t>au</a:t>
            </a:r>
            <a:r>
              <a:rPr lang="es-ES" b="1" dirty="0">
                <a:solidFill>
                  <a:srgbClr val="558ED5"/>
                </a:solidFill>
              </a:rPr>
              <a:t> </a:t>
            </a:r>
            <a:r>
              <a:rPr lang="es-ES" b="1" dirty="0" err="1">
                <a:solidFill>
                  <a:srgbClr val="558ED5"/>
                </a:solidFill>
              </a:rPr>
              <a:t>basket</a:t>
            </a:r>
            <a:r>
              <a:rPr lang="es-ES" b="1" dirty="0">
                <a:solidFill>
                  <a:srgbClr val="558ED5"/>
                </a:solidFill>
              </a:rPr>
              <a:t>;  Tu </a:t>
            </a:r>
            <a:r>
              <a:rPr lang="es-ES" b="1" dirty="0" err="1">
                <a:solidFill>
                  <a:srgbClr val="558ED5"/>
                </a:solidFill>
              </a:rPr>
              <a:t>joues</a:t>
            </a:r>
            <a:r>
              <a:rPr lang="es-ES" b="1" dirty="0">
                <a:solidFill>
                  <a:srgbClr val="558ED5"/>
                </a:solidFill>
              </a:rPr>
              <a:t> </a:t>
            </a:r>
            <a:r>
              <a:rPr lang="es-ES" b="1" dirty="0" err="1">
                <a:solidFill>
                  <a:srgbClr val="558ED5"/>
                </a:solidFill>
              </a:rPr>
              <a:t>souvent</a:t>
            </a:r>
            <a:r>
              <a:rPr lang="es-ES" b="1" dirty="0">
                <a:solidFill>
                  <a:srgbClr val="558ED5"/>
                </a:solidFill>
              </a:rPr>
              <a:t> </a:t>
            </a:r>
            <a:r>
              <a:rPr lang="es-ES" b="1" dirty="0" err="1">
                <a:solidFill>
                  <a:srgbClr val="558ED5"/>
                </a:solidFill>
              </a:rPr>
              <a:t>au</a:t>
            </a:r>
            <a:r>
              <a:rPr lang="es-ES" b="1" dirty="0">
                <a:solidFill>
                  <a:srgbClr val="558ED5"/>
                </a:solidFill>
              </a:rPr>
              <a:t> </a:t>
            </a:r>
            <a:r>
              <a:rPr lang="es-ES" b="1" dirty="0" err="1">
                <a:solidFill>
                  <a:srgbClr val="558ED5"/>
                </a:solidFill>
              </a:rPr>
              <a:t>basket</a:t>
            </a:r>
            <a:r>
              <a:rPr lang="es-ES" b="1" dirty="0">
                <a:solidFill>
                  <a:srgbClr val="558ED5"/>
                </a:solidFill>
              </a:rPr>
              <a:t>? 			Non,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</a:rPr>
              <a:t>jamais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!)</a:t>
            </a:r>
          </a:p>
          <a:p>
            <a:pPr>
              <a:buNone/>
            </a:pPr>
            <a:endParaRPr lang="es-ES" sz="3400" b="1" dirty="0">
              <a:solidFill>
                <a:srgbClr val="558ED5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s-E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50403" y="0"/>
            <a:ext cx="8199437" cy="457200"/>
          </a:xfrm>
        </p:spPr>
        <p:txBody>
          <a:bodyPr>
            <a:no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Expressions de négation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36446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56" y="253218"/>
            <a:ext cx="11121044" cy="1289832"/>
          </a:xfrm>
        </p:spPr>
        <p:txBody>
          <a:bodyPr>
            <a:normAutofit/>
          </a:bodyPr>
          <a:lstStyle/>
          <a:p>
            <a:r>
              <a:rPr lang="en-GB" dirty="0" err="1"/>
              <a:t>Lisez</a:t>
            </a:r>
            <a:r>
              <a:rPr lang="en-GB" dirty="0"/>
              <a:t> </a:t>
            </a:r>
            <a:r>
              <a:rPr lang="en-GB" dirty="0" err="1"/>
              <a:t>l’article</a:t>
            </a:r>
            <a:r>
              <a:rPr lang="fr-FR" dirty="0"/>
              <a:t> et trouvez d’autres exemples!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86264"/>
            <a:ext cx="10725150" cy="584214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35503" y="1450058"/>
          <a:ext cx="10115550" cy="4437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829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35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baseline="0" noProof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baseline="0" noProof="0" dirty="0"/>
                        <a:t>Ne….pas</a:t>
                      </a:r>
                      <a:endParaRPr lang="fr-FR" sz="28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i="1" dirty="0">
                        <a:latin typeface="Calibri" panose="020F0502020204030204" pitchFamily="34" charset="0"/>
                      </a:endParaRPr>
                    </a:p>
                    <a:p>
                      <a:endParaRPr lang="en-GB" sz="2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0047">
                <a:tc>
                  <a:txBody>
                    <a:bodyPr/>
                    <a:lstStyle/>
                    <a:p>
                      <a:r>
                        <a:rPr lang="en-GB" sz="2800" b="1" noProof="0" dirty="0"/>
                        <a:t>Ne….plus</a:t>
                      </a:r>
                    </a:p>
                    <a:p>
                      <a:endParaRPr lang="fr-FR" sz="28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GB" sz="2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0047">
                <a:tc>
                  <a:txBody>
                    <a:bodyPr/>
                    <a:lstStyle/>
                    <a:p>
                      <a:r>
                        <a:rPr lang="en-GB" sz="2800" b="1" noProof="0" dirty="0"/>
                        <a:t>Ne….</a:t>
                      </a:r>
                      <a:r>
                        <a:rPr lang="en-GB" sz="2800" b="1" noProof="0" dirty="0" err="1"/>
                        <a:t>rien</a:t>
                      </a:r>
                      <a:endParaRPr lang="fr-FR" sz="28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GB" sz="2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0047">
                <a:tc>
                  <a:txBody>
                    <a:bodyPr/>
                    <a:lstStyle/>
                    <a:p>
                      <a:r>
                        <a:rPr lang="en-GB" sz="2800" b="1" noProof="0" dirty="0"/>
                        <a:t>Ne….</a:t>
                      </a:r>
                      <a:r>
                        <a:rPr lang="en-GB" sz="2800" b="1" noProof="0" dirty="0" err="1"/>
                        <a:t>jamais</a:t>
                      </a:r>
                      <a:endParaRPr lang="fr-FR" sz="28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GB" sz="2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FC75-EC50-45A2-AF34-BD3704400BB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270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56" y="253218"/>
            <a:ext cx="11121044" cy="633046"/>
          </a:xfrm>
        </p:spPr>
        <p:txBody>
          <a:bodyPr>
            <a:normAutofit fontScale="90000"/>
          </a:bodyPr>
          <a:lstStyle/>
          <a:p>
            <a:r>
              <a:rPr lang="en-GB" dirty="0"/>
              <a:t>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86264"/>
            <a:ext cx="10725150" cy="584214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35503" y="886265"/>
          <a:ext cx="10115550" cy="5642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7290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50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baseline="0" noProof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baseline="0" noProof="0" dirty="0"/>
                        <a:t>Ne….pas</a:t>
                      </a:r>
                      <a:endParaRPr lang="fr-FR" sz="28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i="1" dirty="0">
                        <a:latin typeface="Calibri" panose="020F0502020204030204" pitchFamily="34" charset="0"/>
                      </a:endParaRPr>
                    </a:p>
                    <a:p>
                      <a:r>
                        <a:rPr lang="en-GB" sz="24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n’est</a:t>
                      </a:r>
                      <a:r>
                        <a:rPr lang="en-GB" sz="24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pas facile à </a:t>
                      </a:r>
                      <a:r>
                        <a:rPr lang="en-GB" sz="24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comprendre</a:t>
                      </a:r>
                      <a:endParaRPr lang="en-GB" sz="2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4932">
                <a:tc>
                  <a:txBody>
                    <a:bodyPr/>
                    <a:lstStyle/>
                    <a:p>
                      <a:r>
                        <a:rPr lang="en-GB" sz="2800" b="1" noProof="0" dirty="0"/>
                        <a:t>Ne….plus</a:t>
                      </a:r>
                    </a:p>
                    <a:p>
                      <a:endParaRPr lang="fr-FR" sz="28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4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Oradour</a:t>
                      </a:r>
                      <a:r>
                        <a:rPr lang="en-GB" sz="24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n’a</a:t>
                      </a:r>
                      <a:r>
                        <a:rPr lang="en-GB" sz="24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plus un homme. </a:t>
                      </a:r>
                      <a:r>
                        <a:rPr lang="en-GB" sz="24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Oradour</a:t>
                      </a:r>
                      <a:r>
                        <a:rPr lang="en-GB" sz="24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n’a</a:t>
                      </a:r>
                      <a:r>
                        <a:rPr lang="en-GB" sz="24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plus de </a:t>
                      </a:r>
                      <a:r>
                        <a:rPr lang="en-GB" sz="24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feuilles</a:t>
                      </a:r>
                      <a:r>
                        <a:rPr lang="en-GB" sz="24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GB" sz="24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Oradour</a:t>
                      </a:r>
                      <a:r>
                        <a:rPr lang="en-GB" sz="24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n’a</a:t>
                      </a:r>
                      <a:r>
                        <a:rPr lang="en-GB" sz="24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plus de </a:t>
                      </a:r>
                      <a:r>
                        <a:rPr lang="en-GB" sz="24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pierres</a:t>
                      </a:r>
                      <a:r>
                        <a:rPr lang="en-GB" sz="24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GB" sz="2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6944">
                <a:tc>
                  <a:txBody>
                    <a:bodyPr/>
                    <a:lstStyle/>
                    <a:p>
                      <a:r>
                        <a:rPr lang="en-GB" sz="2800" b="1" noProof="0" dirty="0"/>
                        <a:t>Ne….</a:t>
                      </a:r>
                      <a:r>
                        <a:rPr lang="en-GB" sz="2800" b="1" noProof="0" dirty="0" err="1"/>
                        <a:t>rien</a:t>
                      </a:r>
                      <a:endParaRPr lang="fr-FR" sz="28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4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Oradour</a:t>
                      </a:r>
                      <a:r>
                        <a:rPr lang="en-GB" sz="24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n’a</a:t>
                      </a:r>
                      <a:r>
                        <a:rPr lang="en-GB" sz="24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plus </a:t>
                      </a:r>
                      <a:r>
                        <a:rPr lang="en-GB" sz="24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rien</a:t>
                      </a:r>
                      <a:endParaRPr lang="en-GB" sz="2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6944">
                <a:tc>
                  <a:txBody>
                    <a:bodyPr/>
                    <a:lstStyle/>
                    <a:p>
                      <a:r>
                        <a:rPr lang="en-GB" sz="2800" b="1" noProof="0" dirty="0"/>
                        <a:t>Ne….</a:t>
                      </a:r>
                      <a:r>
                        <a:rPr lang="en-GB" sz="2800" b="1" noProof="0" dirty="0" err="1"/>
                        <a:t>jamais</a:t>
                      </a:r>
                      <a:endParaRPr lang="fr-FR" sz="28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4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Oradour</a:t>
                      </a:r>
                      <a:r>
                        <a:rPr lang="en-GB" sz="24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n'a</a:t>
                      </a:r>
                      <a:r>
                        <a:rPr lang="en-GB" sz="24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jamais</a:t>
                      </a:r>
                      <a:r>
                        <a:rPr lang="en-GB" sz="24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été</a:t>
                      </a:r>
                      <a:r>
                        <a:rPr lang="en-GB" sz="24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reconstruite</a:t>
                      </a:r>
                      <a:r>
                        <a:rPr lang="en-GB" sz="24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4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</a:t>
                      </a:r>
                      <a:r>
                        <a:rPr lang="en-GB" sz="24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n’oubliera</a:t>
                      </a:r>
                      <a:r>
                        <a:rPr lang="en-GB" sz="24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jamais</a:t>
                      </a:r>
                      <a:r>
                        <a:rPr lang="en-GB" sz="24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les </a:t>
                      </a:r>
                      <a:r>
                        <a:rPr lang="en-GB" sz="24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victimes</a:t>
                      </a:r>
                      <a:r>
                        <a:rPr lang="en-GB" sz="24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d’Oradour</a:t>
                      </a:r>
                      <a:endParaRPr lang="en-GB" sz="2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FC75-EC50-45A2-AF34-BD3704400BB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636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0"/>
            <a:ext cx="11391363" cy="6490952"/>
          </a:xfrm>
        </p:spPr>
        <p:txBody>
          <a:bodyPr>
            <a:normAutofit fontScale="25000" lnSpcReduction="20000"/>
          </a:bodyPr>
          <a:lstStyle/>
          <a:p>
            <a:pPr algn="ctr" eaLnBrk="1" hangingPunct="1">
              <a:buFontTx/>
              <a:buNone/>
            </a:pPr>
            <a:endParaRPr lang="en-GB" altLang="en-US" sz="900" b="1" dirty="0">
              <a:latin typeface="Tahoma" panose="020B060403050404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GB" altLang="en-US" dirty="0">
                <a:solidFill>
                  <a:srgbClr val="CC0000"/>
                </a:solidFill>
                <a:latin typeface="Tahoma" panose="020B0604030504040204" pitchFamily="34" charset="0"/>
              </a:rPr>
              <a:t>*</a:t>
            </a:r>
          </a:p>
          <a:p>
            <a:pPr algn="ctr">
              <a:buNone/>
            </a:pPr>
            <a:r>
              <a:rPr lang="en-GB" sz="11200" b="1" dirty="0" err="1"/>
              <a:t>Quelques</a:t>
            </a:r>
            <a:r>
              <a:rPr lang="en-GB" sz="11200" b="1" dirty="0"/>
              <a:t> sons </a:t>
            </a:r>
            <a:r>
              <a:rPr lang="en-GB" sz="11200" b="1" dirty="0" err="1"/>
              <a:t>importants</a:t>
            </a:r>
            <a:r>
              <a:rPr lang="en-GB" sz="11200" b="1" dirty="0"/>
              <a:t> </a:t>
            </a:r>
            <a:r>
              <a:rPr lang="en-GB" sz="11200" b="1" dirty="0" err="1"/>
              <a:t>dans</a:t>
            </a:r>
            <a:r>
              <a:rPr lang="en-GB" sz="11200" b="1" dirty="0"/>
              <a:t> le </a:t>
            </a:r>
            <a:r>
              <a:rPr lang="en-GB" sz="11200" b="1" dirty="0" err="1"/>
              <a:t>texte</a:t>
            </a:r>
            <a:r>
              <a:rPr lang="fr-FR" sz="11200" b="1" dirty="0"/>
              <a:t> </a:t>
            </a:r>
          </a:p>
          <a:p>
            <a:pPr algn="ctr">
              <a:buNone/>
            </a:pPr>
            <a:endParaRPr lang="en-GB" altLang="en-US" sz="112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GB" altLang="en-US" sz="8000" b="1" dirty="0">
                <a:solidFill>
                  <a:srgbClr val="6600FF"/>
                </a:solidFill>
                <a:latin typeface="Tahoma" panose="020B0604030504040204" pitchFamily="34" charset="0"/>
              </a:rPr>
              <a:t>-an/-en/-</a:t>
            </a:r>
            <a:r>
              <a:rPr lang="en-GB" altLang="en-US" sz="8000" b="1" dirty="0" err="1">
                <a:solidFill>
                  <a:srgbClr val="6600FF"/>
                </a:solidFill>
                <a:latin typeface="Tahoma" panose="020B0604030504040204" pitchFamily="34" charset="0"/>
              </a:rPr>
              <a:t>em</a:t>
            </a:r>
            <a:r>
              <a:rPr lang="en-GB" altLang="en-US" sz="8000" b="1" dirty="0">
                <a:solidFill>
                  <a:srgbClr val="6600FF"/>
                </a:solidFill>
                <a:latin typeface="Tahoma" panose="020B0604030504040204" pitchFamily="34" charset="0"/>
              </a:rPr>
              <a:t>:		</a:t>
            </a:r>
            <a:r>
              <a:rPr lang="fr-FR" altLang="en-US" sz="8000" b="1" dirty="0">
                <a:solidFill>
                  <a:srgbClr val="6600FF"/>
                </a:solidFill>
                <a:latin typeface="Tahoma" panose="020B0604030504040204" pitchFamily="34" charset="0"/>
              </a:rPr>
              <a:t>un </a:t>
            </a:r>
            <a:r>
              <a:rPr lang="fr-FR" altLang="en-US" sz="8000" b="1" dirty="0">
                <a:solidFill>
                  <a:srgbClr val="FF0000"/>
                </a:solidFill>
                <a:latin typeface="Tahoma" panose="020B0604030504040204" pitchFamily="34" charset="0"/>
              </a:rPr>
              <a:t>an</a:t>
            </a:r>
            <a:r>
              <a:rPr lang="fr-FR" altLang="en-US" sz="8000" b="1" dirty="0">
                <a:solidFill>
                  <a:srgbClr val="6600FF"/>
                </a:solidFill>
                <a:latin typeface="Tahoma" panose="020B0604030504040204" pitchFamily="34" charset="0"/>
              </a:rPr>
              <a:t> /un </a:t>
            </a:r>
            <a:r>
              <a:rPr lang="fr-FR" altLang="en-US" sz="8000" b="1" dirty="0">
                <a:solidFill>
                  <a:srgbClr val="FF0000"/>
                </a:solidFill>
                <a:latin typeface="Tahoma" panose="020B0604030504040204" pitchFamily="34" charset="0"/>
              </a:rPr>
              <a:t>en</a:t>
            </a:r>
            <a:r>
              <a:rPr lang="fr-FR" altLang="en-US" sz="8000" b="1" dirty="0">
                <a:solidFill>
                  <a:srgbClr val="6600FF"/>
                </a:solidFill>
                <a:latin typeface="Tahoma" panose="020B0604030504040204" pitchFamily="34" charset="0"/>
              </a:rPr>
              <a:t>f</a:t>
            </a:r>
            <a:r>
              <a:rPr lang="fr-FR" altLang="en-US" sz="8000" b="1" dirty="0">
                <a:solidFill>
                  <a:srgbClr val="FF0000"/>
                </a:solidFill>
                <a:latin typeface="Tahoma" panose="020B0604030504040204" pitchFamily="34" charset="0"/>
              </a:rPr>
              <a:t>an</a:t>
            </a:r>
            <a:r>
              <a:rPr lang="fr-FR" altLang="en-US" sz="8000" b="1" dirty="0">
                <a:solidFill>
                  <a:srgbClr val="6600FF"/>
                </a:solidFill>
                <a:latin typeface="Tahoma" panose="020B0604030504040204" pitchFamily="34" charset="0"/>
              </a:rPr>
              <a:t>t / l’</a:t>
            </a:r>
            <a:r>
              <a:rPr lang="fr-FR" altLang="en-US" sz="8000" b="1" dirty="0">
                <a:solidFill>
                  <a:srgbClr val="FF0000"/>
                </a:solidFill>
                <a:latin typeface="Tahoma" panose="020B0604030504040204" pitchFamily="34" charset="0"/>
              </a:rPr>
              <a:t>em</a:t>
            </a:r>
            <a:r>
              <a:rPr lang="fr-FR" altLang="en-US" sz="8000" b="1" dirty="0">
                <a:solidFill>
                  <a:srgbClr val="6600FF"/>
                </a:solidFill>
                <a:latin typeface="Tahoma" panose="020B0604030504040204" pitchFamily="34" charset="0"/>
              </a:rPr>
              <a:t>ploi du t</a:t>
            </a:r>
            <a:r>
              <a:rPr lang="fr-FR" altLang="en-US" sz="8000" b="1" dirty="0">
                <a:solidFill>
                  <a:srgbClr val="FF0000"/>
                </a:solidFill>
                <a:latin typeface="Tahoma" panose="020B0604030504040204" pitchFamily="34" charset="0"/>
              </a:rPr>
              <a:t>em</a:t>
            </a:r>
            <a:r>
              <a:rPr lang="fr-FR" altLang="en-US" sz="8000" b="1" dirty="0">
                <a:solidFill>
                  <a:srgbClr val="6600FF"/>
                </a:solidFill>
                <a:latin typeface="Tahoma" panose="020B0604030504040204" pitchFamily="34" charset="0"/>
              </a:rPr>
              <a:t>ps/ la venge</a:t>
            </a:r>
            <a:r>
              <a:rPr lang="fr-FR" altLang="en-US" sz="8000" b="1" dirty="0">
                <a:solidFill>
                  <a:srgbClr val="FF0000"/>
                </a:solidFill>
                <a:latin typeface="Tahoma" panose="020B0604030504040204" pitchFamily="34" charset="0"/>
              </a:rPr>
              <a:t>an</a:t>
            </a:r>
            <a:r>
              <a:rPr lang="fr-FR" altLang="en-US" sz="8000" b="1" dirty="0">
                <a:solidFill>
                  <a:srgbClr val="6600FF"/>
                </a:solidFill>
                <a:latin typeface="Tahoma" panose="020B0604030504040204" pitchFamily="34" charset="0"/>
              </a:rPr>
              <a:t>ce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GB" altLang="en-US" sz="8000" b="1" dirty="0">
                <a:solidFill>
                  <a:srgbClr val="FF0000"/>
                </a:solidFill>
                <a:latin typeface="Tahoma" panose="020B0604030504040204" pitchFamily="34" charset="0"/>
              </a:rPr>
              <a:t>				</a:t>
            </a:r>
            <a:r>
              <a:rPr lang="en-GB" altLang="en-US" sz="8000" b="1" dirty="0" err="1">
                <a:solidFill>
                  <a:schemeClr val="accent6"/>
                </a:solidFill>
                <a:latin typeface="Tahoma" panose="020B0604030504040204" pitchFamily="34" charset="0"/>
              </a:rPr>
              <a:t>Mais</a:t>
            </a:r>
            <a:r>
              <a:rPr lang="en-GB" altLang="en-US" sz="8000" b="1" dirty="0">
                <a:solidFill>
                  <a:schemeClr val="accent6"/>
                </a:solidFill>
                <a:latin typeface="Tahoma" panose="020B0604030504040204" pitchFamily="34" charset="0"/>
              </a:rPr>
              <a:t>!    </a:t>
            </a:r>
            <a:r>
              <a:rPr lang="en-GB" altLang="en-US" sz="8000" b="1" dirty="0" err="1">
                <a:latin typeface="Tahoma" panose="020B0604030504040204" pitchFamily="34" charset="0"/>
              </a:rPr>
              <a:t>Une</a:t>
            </a:r>
            <a:r>
              <a:rPr lang="en-GB" altLang="en-US" sz="8000" b="1" dirty="0">
                <a:latin typeface="Tahoma" panose="020B0604030504040204" pitchFamily="34" charset="0"/>
              </a:rPr>
              <a:t> femme! </a:t>
            </a:r>
            <a:r>
              <a:rPr lang="en-GB" altLang="en-US" sz="8000" b="1" dirty="0">
                <a:solidFill>
                  <a:srgbClr val="6600FF"/>
                </a:solidFill>
                <a:latin typeface="Tahoma" panose="020B0604030504040204" pitchFamily="34" charset="0"/>
              </a:rPr>
              <a:t>– </a:t>
            </a:r>
            <a:r>
              <a:rPr lang="en-GB" altLang="en-US" sz="80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a</a:t>
            </a:r>
            <a:r>
              <a:rPr lang="en-GB" altLang="en-US" sz="8000" b="1" dirty="0">
                <a:solidFill>
                  <a:srgbClr val="6600FF"/>
                </a:solidFill>
                <a:latin typeface="Tahoma" panose="020B0604030504040204" pitchFamily="34" charset="0"/>
              </a:rPr>
              <a:t>-!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endParaRPr lang="fr-FR" altLang="en-US" sz="8000" b="1" dirty="0">
              <a:solidFill>
                <a:srgbClr val="6600FF"/>
              </a:solidFill>
              <a:latin typeface="Tahom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None/>
            </a:pPr>
            <a:r>
              <a:rPr lang="fr-FR" sz="8000" dirty="0"/>
              <a:t>-</a:t>
            </a:r>
            <a:r>
              <a:rPr lang="fr-FR" altLang="en-US" sz="8000" b="1" dirty="0">
                <a:solidFill>
                  <a:srgbClr val="6600FF"/>
                </a:solidFill>
                <a:latin typeface="Tahoma" panose="020B0604030504040204" pitchFamily="34" charset="0"/>
              </a:rPr>
              <a:t>-aine:			une douz</a:t>
            </a:r>
            <a:r>
              <a:rPr lang="fr-FR" altLang="en-US" sz="8000" b="1" dirty="0">
                <a:solidFill>
                  <a:srgbClr val="FF0000"/>
                </a:solidFill>
                <a:latin typeface="Tahoma" panose="020B0604030504040204" pitchFamily="34" charset="0"/>
              </a:rPr>
              <a:t>aine/ </a:t>
            </a:r>
            <a:r>
              <a:rPr lang="fr-FR" altLang="en-US" sz="8000" b="1" dirty="0">
                <a:solidFill>
                  <a:srgbClr val="6600FF"/>
                </a:solidFill>
                <a:latin typeface="Tahoma" panose="020B0604030504040204" pitchFamily="34" charset="0"/>
              </a:rPr>
              <a:t>la h</a:t>
            </a:r>
            <a:r>
              <a:rPr lang="fr-FR" altLang="en-US" sz="8000" b="1" dirty="0">
                <a:solidFill>
                  <a:srgbClr val="FF0000"/>
                </a:solidFill>
                <a:latin typeface="Tahoma" panose="020B0604030504040204" pitchFamily="34" charset="0"/>
              </a:rPr>
              <a:t>aine</a:t>
            </a:r>
          </a:p>
          <a:p>
            <a:pPr>
              <a:lnSpc>
                <a:spcPct val="120000"/>
              </a:lnSpc>
              <a:spcBef>
                <a:spcPct val="50000"/>
              </a:spcBef>
              <a:buNone/>
            </a:pPr>
            <a:r>
              <a:rPr lang="fr-FR" altLang="en-US" sz="8000" b="1" dirty="0">
                <a:solidFill>
                  <a:srgbClr val="6600FF"/>
                </a:solidFill>
                <a:latin typeface="Tahoma" panose="020B0604030504040204" pitchFamily="34" charset="0"/>
              </a:rPr>
              <a:t>-on/om:		le garçon</a:t>
            </a:r>
            <a:r>
              <a:rPr lang="fr-FR" altLang="en-US" sz="8000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fr-FR" altLang="en-US" sz="8000" b="1" dirty="0">
                <a:solidFill>
                  <a:srgbClr val="6600FF"/>
                </a:solidFill>
                <a:latin typeface="Tahoma" panose="020B0604030504040204" pitchFamily="34" charset="0"/>
              </a:rPr>
              <a:t>/</a:t>
            </a:r>
            <a:r>
              <a:rPr lang="fr-FR" altLang="en-US" sz="8000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fr-FR" altLang="en-US" sz="8000" b="1" dirty="0">
                <a:solidFill>
                  <a:srgbClr val="6600FF"/>
                </a:solidFill>
                <a:latin typeface="Tahoma" panose="020B0604030504040204" pitchFamily="34" charset="0"/>
              </a:rPr>
              <a:t>la t</a:t>
            </a:r>
            <a:r>
              <a:rPr lang="fr-FR" altLang="en-US" sz="8000" b="1" dirty="0">
                <a:solidFill>
                  <a:srgbClr val="FF0000"/>
                </a:solidFill>
                <a:latin typeface="Tahoma" panose="020B0604030504040204" pitchFamily="34" charset="0"/>
              </a:rPr>
              <a:t>om</a:t>
            </a:r>
            <a:r>
              <a:rPr lang="fr-FR" altLang="en-US" sz="8000" b="1" dirty="0">
                <a:solidFill>
                  <a:srgbClr val="6600FF"/>
                </a:solidFill>
                <a:latin typeface="Tahoma" panose="020B0604030504040204" pitchFamily="34" charset="0"/>
              </a:rPr>
              <a:t>ate/un h</a:t>
            </a:r>
            <a:r>
              <a:rPr lang="fr-FR" altLang="en-US" sz="8000" b="1" dirty="0">
                <a:solidFill>
                  <a:srgbClr val="FF0000"/>
                </a:solidFill>
                <a:latin typeface="Tahoma" panose="020B0604030504040204" pitchFamily="34" charset="0"/>
              </a:rPr>
              <a:t>om</a:t>
            </a:r>
            <a:r>
              <a:rPr lang="fr-FR" altLang="en-US" sz="8000" b="1" dirty="0">
                <a:solidFill>
                  <a:srgbClr val="6600FF"/>
                </a:solidFill>
                <a:latin typeface="Tahoma" panose="020B0604030504040204" pitchFamily="34" charset="0"/>
              </a:rPr>
              <a:t>me/la h</a:t>
            </a:r>
            <a:r>
              <a:rPr lang="fr-FR" altLang="en-US" sz="8000" b="1" dirty="0">
                <a:solidFill>
                  <a:srgbClr val="FF0000"/>
                </a:solidFill>
                <a:latin typeface="Tahoma" panose="020B0604030504040204" pitchFamily="34" charset="0"/>
              </a:rPr>
              <a:t>on</a:t>
            </a:r>
            <a:r>
              <a:rPr lang="fr-FR" altLang="en-US" sz="8000" b="1" dirty="0">
                <a:solidFill>
                  <a:srgbClr val="6600FF"/>
                </a:solidFill>
                <a:latin typeface="Tahoma" panose="020B0604030504040204" pitchFamily="34" charset="0"/>
              </a:rPr>
              <a:t>te</a:t>
            </a:r>
          </a:p>
          <a:p>
            <a:pPr>
              <a:lnSpc>
                <a:spcPct val="120000"/>
              </a:lnSpc>
              <a:spcBef>
                <a:spcPct val="50000"/>
              </a:spcBef>
              <a:buNone/>
            </a:pPr>
            <a:r>
              <a:rPr lang="fr-FR" altLang="en-US" sz="8000" b="1" dirty="0">
                <a:solidFill>
                  <a:srgbClr val="6600FF"/>
                </a:solidFill>
                <a:latin typeface="Tahoma" panose="020B0604030504040204" pitchFamily="34" charset="0"/>
              </a:rPr>
              <a:t>-ou: 			s</a:t>
            </a:r>
            <a:r>
              <a:rPr lang="fr-FR" altLang="en-US" sz="8000" b="1" dirty="0">
                <a:solidFill>
                  <a:srgbClr val="FF0000"/>
                </a:solidFill>
                <a:latin typeface="Tahoma" panose="020B0604030504040204" pitchFamily="34" charset="0"/>
              </a:rPr>
              <a:t>ou</a:t>
            </a:r>
            <a:r>
              <a:rPr lang="fr-FR" altLang="en-US" sz="8000" b="1" dirty="0">
                <a:solidFill>
                  <a:srgbClr val="6600FF"/>
                </a:solidFill>
                <a:latin typeface="Tahoma" panose="020B0604030504040204" pitchFamily="34" charset="0"/>
              </a:rPr>
              <a:t>vent/</a:t>
            </a:r>
            <a:r>
              <a:rPr lang="fr-FR" altLang="en-US" sz="8000" b="1" dirty="0" err="1">
                <a:solidFill>
                  <a:srgbClr val="6600FF"/>
                </a:solidFill>
                <a:latin typeface="Tahoma" panose="020B0604030504040204" pitchFamily="34" charset="0"/>
              </a:rPr>
              <a:t>Orad</a:t>
            </a:r>
            <a:r>
              <a:rPr lang="fr-FR" altLang="en-US" sz="80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our</a:t>
            </a:r>
            <a:r>
              <a:rPr lang="fr-FR" altLang="en-US" sz="8000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ct val="50000"/>
              </a:spcBef>
              <a:buNone/>
            </a:pPr>
            <a:r>
              <a:rPr lang="en-GB" altLang="en-US" sz="8000" b="1" dirty="0">
                <a:solidFill>
                  <a:srgbClr val="6600FF"/>
                </a:solidFill>
                <a:latin typeface="Tahoma" panose="020B0604030504040204" pitchFamily="34" charset="0"/>
              </a:rPr>
              <a:t>-u:			</a:t>
            </a:r>
            <a:r>
              <a:rPr lang="en-GB" altLang="en-US" sz="8000" b="1" dirty="0" err="1">
                <a:solidFill>
                  <a:srgbClr val="6600FF"/>
                </a:solidFill>
                <a:latin typeface="Tahoma" panose="020B0604030504040204" pitchFamily="34" charset="0"/>
              </a:rPr>
              <a:t>j’ai</a:t>
            </a:r>
            <a:r>
              <a:rPr lang="en-GB" altLang="en-US" sz="8000" b="1" dirty="0">
                <a:solidFill>
                  <a:srgbClr val="6600FF"/>
                </a:solidFill>
                <a:latin typeface="Tahoma" panose="020B0604030504040204" pitchFamily="34" charset="0"/>
              </a:rPr>
              <a:t> </a:t>
            </a:r>
            <a:r>
              <a:rPr lang="en-GB" altLang="en-US" sz="8000" b="1" dirty="0" err="1">
                <a:solidFill>
                  <a:srgbClr val="6600FF"/>
                </a:solidFill>
                <a:latin typeface="Tahoma" panose="020B0604030504040204" pitchFamily="34" charset="0"/>
              </a:rPr>
              <a:t>b</a:t>
            </a:r>
            <a:r>
              <a:rPr lang="en-GB" altLang="en-US" sz="80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u</a:t>
            </a:r>
            <a:r>
              <a:rPr lang="en-GB" altLang="en-US" sz="8000" b="1" dirty="0">
                <a:solidFill>
                  <a:srgbClr val="FF0000"/>
                </a:solidFill>
                <a:latin typeface="Tahoma" panose="020B0604030504040204" pitchFamily="34" charset="0"/>
              </a:rPr>
              <a:t>/</a:t>
            </a:r>
            <a:r>
              <a:rPr lang="en-GB" altLang="en-US" sz="8000" b="1" dirty="0">
                <a:solidFill>
                  <a:srgbClr val="6600FF"/>
                </a:solidFill>
                <a:latin typeface="Tahoma" panose="020B0604030504040204" pitchFamily="34" charset="0"/>
              </a:rPr>
              <a:t>pl</a:t>
            </a:r>
            <a:r>
              <a:rPr lang="en-GB" altLang="en-US" sz="8000" b="1" dirty="0">
                <a:solidFill>
                  <a:srgbClr val="FF0000"/>
                </a:solidFill>
                <a:latin typeface="Tahoma" panose="020B0604030504040204" pitchFamily="34" charset="0"/>
              </a:rPr>
              <a:t>u</a:t>
            </a:r>
            <a:r>
              <a:rPr lang="en-GB" altLang="en-US" sz="8000" b="1" dirty="0">
                <a:solidFill>
                  <a:srgbClr val="6600FF"/>
                </a:solidFill>
                <a:latin typeface="Tahoma" panose="020B0604030504040204" pitchFamily="34" charset="0"/>
              </a:rPr>
              <a:t>s/</a:t>
            </a:r>
            <a:endParaRPr lang="fr-FR" altLang="en-US" sz="8000" b="1" dirty="0">
              <a:solidFill>
                <a:srgbClr val="6600FF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fr-FR" altLang="en-US" sz="8000" b="1" dirty="0">
                <a:solidFill>
                  <a:srgbClr val="6600FF"/>
                </a:solidFill>
                <a:latin typeface="Tahoma" panose="020B0604030504040204" pitchFamily="34" charset="0"/>
              </a:rPr>
              <a:t>-eu:			d</a:t>
            </a:r>
            <a:r>
              <a:rPr lang="fr-FR" altLang="en-US" sz="8000" b="1" dirty="0">
                <a:solidFill>
                  <a:srgbClr val="FF0000"/>
                </a:solidFill>
                <a:latin typeface="Tahoma" panose="020B0604030504040204" pitchFamily="34" charset="0"/>
              </a:rPr>
              <a:t>eu</a:t>
            </a:r>
            <a:r>
              <a:rPr lang="fr-FR" altLang="en-US" sz="8000" b="1" dirty="0">
                <a:solidFill>
                  <a:srgbClr val="6600FF"/>
                </a:solidFill>
                <a:latin typeface="Tahoma" panose="020B0604030504040204" pitchFamily="34" charset="0"/>
              </a:rPr>
              <a:t>x	 </a:t>
            </a:r>
          </a:p>
          <a:p>
            <a:pPr>
              <a:lnSpc>
                <a:spcPct val="120000"/>
              </a:lnSpc>
              <a:spcBef>
                <a:spcPct val="50000"/>
              </a:spcBef>
              <a:buNone/>
            </a:pPr>
            <a:r>
              <a:rPr lang="fr-FR" altLang="en-US" sz="8000" b="1" dirty="0">
                <a:solidFill>
                  <a:srgbClr val="6600FF"/>
                </a:solidFill>
                <a:latin typeface="Tahoma" panose="020B0604030504040204" pitchFamily="34" charset="0"/>
              </a:rPr>
              <a:t>-</a:t>
            </a:r>
            <a:r>
              <a:rPr lang="fr-FR" altLang="en-US" sz="8000" b="1" dirty="0" err="1">
                <a:solidFill>
                  <a:srgbClr val="6600FF"/>
                </a:solidFill>
                <a:latin typeface="Tahoma" panose="020B0604030504040204" pitchFamily="34" charset="0"/>
              </a:rPr>
              <a:t>euil</a:t>
            </a:r>
            <a:r>
              <a:rPr lang="fr-FR" altLang="en-US" sz="8000" b="1" dirty="0">
                <a:solidFill>
                  <a:srgbClr val="6600FF"/>
                </a:solidFill>
                <a:latin typeface="Tahoma" panose="020B0604030504040204" pitchFamily="34" charset="0"/>
              </a:rPr>
              <a:t>/</a:t>
            </a:r>
            <a:r>
              <a:rPr lang="fr-FR" altLang="en-US" sz="8000" b="1" dirty="0" err="1">
                <a:solidFill>
                  <a:srgbClr val="6600FF"/>
                </a:solidFill>
                <a:latin typeface="Tahoma" panose="020B0604030504040204" pitchFamily="34" charset="0"/>
              </a:rPr>
              <a:t>euille</a:t>
            </a:r>
            <a:r>
              <a:rPr lang="fr-FR" altLang="en-US" sz="8000" b="1" dirty="0">
                <a:solidFill>
                  <a:srgbClr val="6600FF"/>
                </a:solidFill>
                <a:latin typeface="Tahoma" panose="020B0604030504040204" pitchFamily="34" charset="0"/>
              </a:rPr>
              <a:t>: </a:t>
            </a:r>
            <a:r>
              <a:rPr lang="fr-FR" sz="8000" b="1" dirty="0">
                <a:solidFill>
                  <a:srgbClr val="6600FF"/>
                </a:solidFill>
                <a:latin typeface="Tahoma" panose="020B0604030504040204" pitchFamily="34" charset="0"/>
              </a:rPr>
              <a:t>		le faut</a:t>
            </a:r>
            <a:r>
              <a:rPr lang="fr-FR" sz="8000" b="1" dirty="0">
                <a:solidFill>
                  <a:srgbClr val="FF0000"/>
                </a:solidFill>
                <a:latin typeface="Tahoma" panose="020B0604030504040204" pitchFamily="34" charset="0"/>
              </a:rPr>
              <a:t>euil</a:t>
            </a:r>
            <a:r>
              <a:rPr lang="fr-FR" sz="8000" b="1" dirty="0">
                <a:solidFill>
                  <a:srgbClr val="6600FF"/>
                </a:solidFill>
                <a:latin typeface="Tahoma" panose="020B0604030504040204" pitchFamily="34" charset="0"/>
              </a:rPr>
              <a:t>, la f</a:t>
            </a:r>
            <a:r>
              <a:rPr lang="fr-FR" sz="8000" b="1" dirty="0">
                <a:solidFill>
                  <a:srgbClr val="FF0000"/>
                </a:solidFill>
                <a:latin typeface="Tahoma" panose="020B0604030504040204" pitchFamily="34" charset="0"/>
              </a:rPr>
              <a:t>euille</a:t>
            </a:r>
            <a:endParaRPr lang="fr-FR" altLang="en-US" sz="8000" b="1" dirty="0">
              <a:solidFill>
                <a:srgbClr val="6600FF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endParaRPr lang="en-GB" sz="9600" dirty="0">
              <a:solidFill>
                <a:srgbClr val="CC0000"/>
              </a:solidFill>
              <a:latin typeface="Tahoma" panose="020B0604030504040204" pitchFamily="34" charset="0"/>
            </a:endParaRPr>
          </a:p>
          <a:p>
            <a:pPr algn="ctr">
              <a:spcBef>
                <a:spcPct val="50000"/>
              </a:spcBef>
              <a:buNone/>
            </a:pPr>
            <a:r>
              <a:rPr lang="en-GB" sz="9600" dirty="0">
                <a:solidFill>
                  <a:srgbClr val="CC0000"/>
                </a:solidFill>
                <a:latin typeface="Tahoma" panose="020B0604030504040204" pitchFamily="34" charset="0"/>
              </a:rPr>
              <a:t>           </a:t>
            </a:r>
            <a:endParaRPr lang="en-GB" dirty="0">
              <a:solidFill>
                <a:srgbClr val="CC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b="1" dirty="0">
                <a:solidFill>
                  <a:srgbClr val="6600FF"/>
                </a:solidFill>
                <a:latin typeface="Tahoma" panose="020B0604030504040204" pitchFamily="34" charset="0"/>
              </a:rPr>
              <a:t>	 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b="1" dirty="0">
                <a:solidFill>
                  <a:srgbClr val="6600FF"/>
                </a:solidFill>
                <a:latin typeface="Tahoma" panose="020B0604030504040204" pitchFamily="34" charset="0"/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09494" y="1654681"/>
            <a:ext cx="251891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fr-FR" altLang="en-US" sz="2400" dirty="0">
                <a:solidFill>
                  <a:srgbClr val="CC0000"/>
                </a:solidFill>
                <a:latin typeface="Tahoma" panose="020B0604030504040204" pitchFamily="34" charset="0"/>
              </a:rPr>
              <a:t>Attention – </a:t>
            </a:r>
            <a:r>
              <a:rPr lang="fr-FR" altLang="en-US" sz="2400" dirty="0">
                <a:latin typeface="Tahoma" panose="020B0604030504040204" pitchFamily="34" charset="0"/>
              </a:rPr>
              <a:t>normalement on ne prononce pas la derni</a:t>
            </a:r>
            <a:r>
              <a:rPr lang="fr-FR" sz="2400" dirty="0">
                <a:latin typeface="Tahoma" panose="020B0604030504040204" pitchFamily="34" charset="0"/>
              </a:rPr>
              <a:t>ère lettre d’un mot</a:t>
            </a:r>
          </a:p>
          <a:p>
            <a:pPr>
              <a:spcBef>
                <a:spcPct val="50000"/>
              </a:spcBef>
              <a:buNone/>
            </a:pPr>
            <a:r>
              <a:rPr lang="fr-FR" sz="2400" dirty="0">
                <a:solidFill>
                  <a:srgbClr val="CC0000"/>
                </a:solidFill>
                <a:latin typeface="Tahoma" panose="020B0604030504040204" pitchFamily="34" charset="0"/>
              </a:rPr>
              <a:t>Exception: </a:t>
            </a:r>
            <a:r>
              <a:rPr lang="fr-FR" sz="2400" dirty="0">
                <a:latin typeface="Tahoma" panose="020B0604030504040204" pitchFamily="34" charset="0"/>
              </a:rPr>
              <a:t>la liaison entre une consonne et une voyelle</a:t>
            </a:r>
          </a:p>
          <a:p>
            <a:pPr>
              <a:spcBef>
                <a:spcPct val="50000"/>
              </a:spcBef>
              <a:buNone/>
            </a:pPr>
            <a:r>
              <a:rPr lang="fr-FR" sz="2400" dirty="0">
                <a:solidFill>
                  <a:srgbClr val="CC0000"/>
                </a:solidFill>
                <a:latin typeface="Tahoma" panose="020B0604030504040204" pitchFamily="34" charset="0"/>
              </a:rPr>
              <a:t>Deux ͜</a:t>
            </a:r>
            <a:r>
              <a:rPr lang="fr-FR" sz="2400" dirty="0"/>
              <a:t> </a:t>
            </a:r>
            <a:r>
              <a:rPr lang="fr-FR" sz="2400" dirty="0">
                <a:solidFill>
                  <a:srgbClr val="CC0000"/>
                </a:solidFill>
                <a:latin typeface="Tahoma" panose="020B0604030504040204" pitchFamily="34" charset="0"/>
              </a:rPr>
              <a:t>ans; les ͜animaux</a:t>
            </a:r>
          </a:p>
          <a:p>
            <a:pPr>
              <a:spcBef>
                <a:spcPct val="50000"/>
              </a:spcBef>
              <a:buNone/>
            </a:pPr>
            <a:endParaRPr lang="en-GB" sz="2400" dirty="0">
              <a:solidFill>
                <a:srgbClr val="CC0000"/>
              </a:solidFill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fr-FR" sz="2400" dirty="0">
              <a:solidFill>
                <a:srgbClr val="CC0000"/>
              </a:solidFill>
              <a:latin typeface="Tahoma" panose="020B0604030504040204" pitchFamily="34" charset="0"/>
            </a:endParaRPr>
          </a:p>
          <a:p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FC75-EC50-45A2-AF34-BD3704400BB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285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1504"/>
          </a:xfrm>
        </p:spPr>
        <p:txBody>
          <a:bodyPr/>
          <a:lstStyle/>
          <a:p>
            <a:r>
              <a:rPr lang="en-GB" dirty="0"/>
              <a:t>Exploitation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4" y="1146630"/>
            <a:ext cx="11037916" cy="5574845"/>
          </a:xfrm>
        </p:spPr>
        <p:txBody>
          <a:bodyPr>
            <a:normAutofit lnSpcReduction="10000"/>
          </a:bodyPr>
          <a:lstStyle/>
          <a:p>
            <a:r>
              <a:rPr lang="fr-FR" dirty="0"/>
              <a:t>Ecoutez le texte encore une fois et suivez-le.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Travaillez</a:t>
            </a:r>
            <a:r>
              <a:rPr lang="fr-FR" dirty="0">
                <a:cs typeface="Calibri" panose="020F0502020204030204" pitchFamily="34" charset="0"/>
              </a:rPr>
              <a:t> à deux: chaque personne lit la </a:t>
            </a:r>
            <a:r>
              <a:rPr lang="fr-FR" dirty="0" err="1">
                <a:cs typeface="Calibri" panose="020F0502020204030204" pitchFamily="34" charset="0"/>
              </a:rPr>
              <a:t>deuxi</a:t>
            </a:r>
            <a:r>
              <a:rPr lang="en-GB" dirty="0" err="1"/>
              <a:t>ème</a:t>
            </a:r>
            <a:r>
              <a:rPr lang="en-GB" dirty="0"/>
              <a:t> </a:t>
            </a:r>
            <a:r>
              <a:rPr lang="fr-FR" dirty="0">
                <a:cs typeface="Calibri" panose="020F0502020204030204" pitchFamily="34" charset="0"/>
              </a:rPr>
              <a:t>section pour pratiquer les sons importants et la bonne prononciation. </a:t>
            </a:r>
            <a:endParaRPr lang="en-GB" dirty="0">
              <a:solidFill>
                <a:srgbClr val="3D3D3D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Après le massacre,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Oradour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n’a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plus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rien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Oradour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n’a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plus un homme.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Oradour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n’a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plus de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feuilles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Oradour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n’a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plus de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pierres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Tous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 hommes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sont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tués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Les femmes et les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enfants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sont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brûlés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vifs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l'église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Aujourd’hui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c’est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ville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ruine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600" i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C’est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ville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morte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Oradour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n'a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jamais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été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reconstruite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après la guerre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a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préservé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l’église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 camps de concentration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symbolise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l’inhumanité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absolue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Il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faut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garder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ruines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On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n’oubliera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jamais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victimes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d’Oradour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Chacun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doit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souvenir de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l’horreur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guerre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Europe. On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prononcera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toujours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nom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d’Oradour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avec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honte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aussi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avec </a:t>
            </a:r>
            <a:r>
              <a:rPr lang="en-GB" sz="2600" i="1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tristesse</a:t>
            </a:r>
            <a:r>
              <a:rPr lang="en-GB" sz="2600" i="1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26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FC75-EC50-45A2-AF34-BD3704400BB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4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Oradour</a:t>
            </a:r>
            <a:r>
              <a:rPr lang="en-GB" dirty="0"/>
              <a:t>-sur-</a:t>
            </a:r>
            <a:r>
              <a:rPr lang="en-GB" dirty="0" err="1"/>
              <a:t>Glane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82842"/>
            <a:ext cx="6564152" cy="5218406"/>
          </a:xfrm>
        </p:spPr>
        <p:txBody>
          <a:bodyPr>
            <a:normAutofit/>
          </a:bodyPr>
          <a:lstStyle/>
          <a:p>
            <a:r>
              <a:rPr lang="en-GB" dirty="0"/>
              <a:t>La France </a:t>
            </a:r>
            <a:r>
              <a:rPr lang="fr-FR" dirty="0"/>
              <a:t>était occupée par les Nazis pendant </a:t>
            </a:r>
            <a:r>
              <a:rPr lang="en-GB" dirty="0"/>
              <a:t>la </a:t>
            </a:r>
            <a:r>
              <a:rPr lang="fr-FR" dirty="0"/>
              <a:t>Seconde Guerre Mondiale (1939-1945).</a:t>
            </a:r>
          </a:p>
          <a:p>
            <a:r>
              <a:rPr lang="fr-FR" dirty="0"/>
              <a:t>Oradour-sur-Glane est une petite ville dans l’ouest de la France.</a:t>
            </a:r>
          </a:p>
          <a:p>
            <a:r>
              <a:rPr lang="fr-FR" dirty="0"/>
              <a:t>Le 10 juin 1944, l’armée nazie a massacré </a:t>
            </a:r>
            <a:r>
              <a:rPr lang="en-GB" dirty="0"/>
              <a:t>les habitants </a:t>
            </a:r>
            <a:r>
              <a:rPr lang="en-GB" dirty="0" err="1"/>
              <a:t>d’Oradour</a:t>
            </a:r>
            <a:r>
              <a:rPr lang="en-GB" dirty="0"/>
              <a:t>.</a:t>
            </a:r>
          </a:p>
          <a:p>
            <a:r>
              <a:rPr lang="en-GB" dirty="0"/>
              <a:t>Apr</a:t>
            </a:r>
            <a:r>
              <a:rPr lang="fr-FR" dirty="0"/>
              <a:t>ès le massacre </a:t>
            </a:r>
            <a:r>
              <a:rPr lang="en-GB" dirty="0"/>
              <a:t>on a </a:t>
            </a:r>
            <a:r>
              <a:rPr lang="fr-FR" dirty="0"/>
              <a:t>c</a:t>
            </a:r>
            <a:r>
              <a:rPr lang="fr-FR" altLang="fr-FR" dirty="0"/>
              <a:t>onservé le village en état de ruine.  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3" b="16377"/>
          <a:stretch/>
        </p:blipFill>
        <p:spPr>
          <a:xfrm>
            <a:off x="7103985" y="453153"/>
            <a:ext cx="3551440" cy="25576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64801" y="3010838"/>
            <a:ext cx="929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1</a:t>
            </a:r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152" y="3692045"/>
            <a:ext cx="2860911" cy="21447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13109" y="5836833"/>
            <a:ext cx="929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Image 2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 r="3119" b="3736"/>
          <a:stretch/>
        </p:blipFill>
        <p:spPr>
          <a:xfrm>
            <a:off x="9476106" y="3213766"/>
            <a:ext cx="2652847" cy="26230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425063" y="5811065"/>
            <a:ext cx="929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Image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400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6265"/>
            <a:ext cx="10515600" cy="5835210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L’article exprime plusieurs émotions et  idées différentes. Quelles mots/phrases expriment le mieux ces émotions/ idées? Remplissez la grille ou soulignez des mots/phrases avec des couleurs différentes.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3218"/>
            <a:ext cx="10515600" cy="373561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Interpr</a:t>
            </a:r>
            <a:r>
              <a:rPr lang="fr-FR" dirty="0"/>
              <a:t>é</a:t>
            </a:r>
            <a:r>
              <a:rPr lang="en-GB" dirty="0" err="1"/>
              <a:t>tation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261902"/>
              </p:ext>
            </p:extLst>
          </p:nvPr>
        </p:nvGraphicFramePr>
        <p:xfrm>
          <a:off x="838200" y="2245010"/>
          <a:ext cx="10528533" cy="4476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6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2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279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Emotions/id</a:t>
                      </a:r>
                      <a:r>
                        <a:rPr lang="fr-FR" sz="2400" dirty="0" err="1"/>
                        <a:t>ées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Mots/phrases: </a:t>
                      </a:r>
                      <a:r>
                        <a:rPr lang="en-GB" sz="2400" dirty="0" err="1"/>
                        <a:t>exemples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6961">
                <a:tc>
                  <a:txBody>
                    <a:bodyPr/>
                    <a:lstStyle/>
                    <a:p>
                      <a:pPr algn="l"/>
                      <a:r>
                        <a:rPr lang="fr-F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mort et la </a:t>
                      </a:r>
                      <a:r>
                        <a:rPr lang="fr-FR" sz="2400" dirty="0"/>
                        <a:t>désolation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792"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La </a:t>
                      </a:r>
                      <a:r>
                        <a:rPr lang="en-GB" sz="2400" dirty="0" err="1"/>
                        <a:t>douleur</a:t>
                      </a:r>
                      <a:r>
                        <a:rPr lang="en-GB" sz="2400" dirty="0"/>
                        <a:t> et la </a:t>
                      </a:r>
                      <a:r>
                        <a:rPr lang="en-GB" sz="2400" dirty="0" err="1"/>
                        <a:t>colère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2948">
                <a:tc>
                  <a:txBody>
                    <a:bodyPr/>
                    <a:lstStyle/>
                    <a:p>
                      <a:pPr algn="l"/>
                      <a:r>
                        <a:rPr lang="en-GB" sz="2400" dirty="0" err="1"/>
                        <a:t>L’horreur</a:t>
                      </a:r>
                      <a:r>
                        <a:rPr lang="en-GB" sz="2400" dirty="0"/>
                        <a:t> de la guerre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972"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La </a:t>
                      </a:r>
                      <a:r>
                        <a:rPr lang="en-GB" sz="2400" dirty="0" err="1"/>
                        <a:t>honte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F75E94-FA44-493C-A56F-64E880F84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FC75-EC50-45A2-AF34-BD3704400BB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736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458925"/>
              </p:ext>
            </p:extLst>
          </p:nvPr>
        </p:nvGraphicFramePr>
        <p:xfrm>
          <a:off x="560439" y="107910"/>
          <a:ext cx="11046542" cy="6606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1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5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756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Emotions/id</a:t>
                      </a:r>
                      <a:r>
                        <a:rPr lang="fr-FR" sz="2400" dirty="0" err="1"/>
                        <a:t>ées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Mots/phrases: </a:t>
                      </a:r>
                      <a:r>
                        <a:rPr lang="en-GB" sz="2400" dirty="0" err="1"/>
                        <a:t>exemples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6234">
                <a:tc>
                  <a:txBody>
                    <a:bodyPr/>
                    <a:lstStyle/>
                    <a:p>
                      <a:pPr algn="l"/>
                      <a:r>
                        <a:rPr lang="fr-F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mort et la </a:t>
                      </a:r>
                      <a:r>
                        <a:rPr lang="fr-FR" sz="2400" dirty="0"/>
                        <a:t>désolation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Après le massacre,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Oradour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n’a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plus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rien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Oradour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n’a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plus un homme.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Oradour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n’a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plus de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feuilles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Oradour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n’a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plus de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pierres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endParaRPr lang="en-GB" sz="1800" dirty="0">
                        <a:solidFill>
                          <a:srgbClr val="3D3D3D"/>
                        </a:solidFill>
                        <a:latin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Aujourd’hui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c’est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une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ville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ruine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GB" sz="1800" dirty="0">
                          <a:solidFill>
                            <a:srgbClr val="222222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C’est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une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ville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morte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93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La </a:t>
                      </a:r>
                      <a:r>
                        <a:rPr lang="en-GB" sz="2400" dirty="0" err="1"/>
                        <a:t>douleur</a:t>
                      </a:r>
                      <a:r>
                        <a:rPr lang="en-GB" sz="2400" dirty="0"/>
                        <a:t> et la </a:t>
                      </a:r>
                      <a:r>
                        <a:rPr lang="en-GB" sz="2400" dirty="0" err="1"/>
                        <a:t>colère</a:t>
                      </a:r>
                      <a:endParaRPr lang="en-GB" sz="2400" dirty="0"/>
                    </a:p>
                    <a:p>
                      <a:pPr algn="l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C’est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un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exemple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la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monstruosité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l’homme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Il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choque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encore de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nos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jours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par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barbarie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brutalité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sans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limite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les camps de concentration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elle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symbolise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l’inhumanité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absolue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Il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faut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garder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ruines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On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n’oubliera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jamais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les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victimes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d’Oradour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3144">
                <a:tc>
                  <a:txBody>
                    <a:bodyPr/>
                    <a:lstStyle/>
                    <a:p>
                      <a:pPr algn="l"/>
                      <a:r>
                        <a:rPr lang="en-GB" sz="2400" dirty="0" err="1"/>
                        <a:t>L’horreur</a:t>
                      </a:r>
                      <a:r>
                        <a:rPr lang="en-GB" sz="2400" dirty="0"/>
                        <a:t> de la guerre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L’armée a soif de vengeance. Elle est animée d'une colère froide, d'une haine sans limite.</a:t>
                      </a:r>
                    </a:p>
                    <a:p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Tous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les hommes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sont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tués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Les femmes et les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enfants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sont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brûlés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vifs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dans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l'église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6373"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La </a:t>
                      </a:r>
                      <a:r>
                        <a:rPr lang="en-GB" sz="2400" dirty="0" err="1"/>
                        <a:t>honte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prononcera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toujours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le nom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d’Oradour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avec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honte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mais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aussi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avec </a:t>
                      </a:r>
                      <a:r>
                        <a:rPr lang="en-GB" sz="1800" dirty="0" err="1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tristesse</a:t>
                      </a:r>
                      <a:r>
                        <a:rPr lang="en-GB" sz="1800" dirty="0">
                          <a:solidFill>
                            <a:srgbClr val="3D3D3D"/>
                          </a:solidFill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511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2955"/>
            <a:ext cx="10515600" cy="736979"/>
          </a:xfrm>
        </p:spPr>
        <p:txBody>
          <a:bodyPr>
            <a:normAutofit fontScale="90000"/>
          </a:bodyPr>
          <a:lstStyle/>
          <a:p>
            <a:pPr marL="0" indent="0"/>
            <a:br>
              <a:rPr lang="fr-FR" noProof="0" dirty="0"/>
            </a:br>
            <a:r>
              <a:rPr lang="fr-FR" sz="3100" noProof="0" dirty="0"/>
              <a:t>Quelle est la phrase la plus </a:t>
            </a:r>
            <a:r>
              <a:rPr lang="fr-FR" sz="3100" dirty="0">
                <a:solidFill>
                  <a:schemeClr val="dk1"/>
                </a:solidFill>
              </a:rPr>
              <a:t>importante à votre avis? </a:t>
            </a:r>
            <a:r>
              <a:rPr lang="fr-FR" sz="3100" noProof="0" dirty="0"/>
              <a:t>Pourquoi?</a:t>
            </a:r>
            <a:br>
              <a:rPr lang="fr-FR" i="1" noProof="0" dirty="0"/>
            </a:b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7355"/>
            <a:ext cx="10515600" cy="4989608"/>
          </a:xfrm>
        </p:spPr>
        <p:txBody>
          <a:bodyPr/>
          <a:lstStyle/>
          <a:p>
            <a:pPr marL="0" indent="0">
              <a:buNone/>
            </a:pPr>
            <a:r>
              <a:rPr lang="fr-FR" i="1" dirty="0"/>
              <a:t>Cette phrase</a:t>
            </a:r>
            <a:r>
              <a:rPr lang="fr-FR" i="1" noProof="0" dirty="0"/>
              <a:t> exprime….elle signifie……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1147156" y="1748146"/>
            <a:ext cx="971212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SzPct val="68000"/>
            </a:pPr>
            <a:r>
              <a:rPr lang="en-GB" sz="2800" b="1" dirty="0"/>
              <a:t>Par </a:t>
            </a:r>
            <a:r>
              <a:rPr lang="en-GB" sz="2800" b="1" dirty="0" err="1"/>
              <a:t>exemple</a:t>
            </a:r>
            <a:r>
              <a:rPr lang="en-GB" sz="2800" b="1" dirty="0"/>
              <a:t>:</a:t>
            </a:r>
          </a:p>
          <a:p>
            <a:pPr>
              <a:buClr>
                <a:schemeClr val="accent1"/>
              </a:buClr>
              <a:buSzPct val="68000"/>
            </a:pPr>
            <a:endParaRPr lang="fr-FR" sz="2800" b="1" dirty="0"/>
          </a:p>
          <a:p>
            <a:pPr>
              <a:buClr>
                <a:schemeClr val="accent1"/>
              </a:buClr>
              <a:buSzPct val="68000"/>
            </a:pPr>
            <a:r>
              <a:rPr lang="fr-FR" sz="2800" dirty="0"/>
              <a:t>la colère</a:t>
            </a:r>
          </a:p>
          <a:p>
            <a:pPr>
              <a:buClr>
                <a:schemeClr val="accent1"/>
              </a:buClr>
              <a:buSzPct val="68000"/>
            </a:pPr>
            <a:r>
              <a:rPr lang="en-GB" sz="2800" dirty="0"/>
              <a:t>la </a:t>
            </a:r>
            <a:r>
              <a:rPr lang="en-GB" sz="2800" dirty="0" err="1"/>
              <a:t>douleur</a:t>
            </a:r>
            <a:endParaRPr lang="en-GB" sz="2800" dirty="0"/>
          </a:p>
          <a:p>
            <a:pPr>
              <a:buClr>
                <a:schemeClr val="accent1"/>
              </a:buClr>
              <a:buSzPct val="68000"/>
            </a:pPr>
            <a:r>
              <a:rPr lang="en-GB" sz="2800" dirty="0"/>
              <a:t>la </a:t>
            </a:r>
            <a:r>
              <a:rPr lang="en-GB" sz="2800" dirty="0" err="1"/>
              <a:t>honte</a:t>
            </a:r>
            <a:endParaRPr lang="en-GB" sz="2800" dirty="0"/>
          </a:p>
          <a:p>
            <a:pPr>
              <a:buClr>
                <a:schemeClr val="accent1"/>
              </a:buClr>
              <a:buSzPct val="68000"/>
            </a:pPr>
            <a:r>
              <a:rPr lang="en-GB" sz="2800" dirty="0"/>
              <a:t>le d</a:t>
            </a:r>
            <a:r>
              <a:rPr lang="fr-FR" sz="2800" dirty="0" err="1"/>
              <a:t>ésespoir</a:t>
            </a:r>
            <a:endParaRPr lang="fr-FR" sz="2800" dirty="0"/>
          </a:p>
          <a:p>
            <a:pPr>
              <a:buClr>
                <a:schemeClr val="accent1"/>
              </a:buClr>
              <a:buSzPct val="68000"/>
            </a:pPr>
            <a:r>
              <a:rPr lang="en-GB" sz="2800" dirty="0" err="1"/>
              <a:t>l’horreur</a:t>
            </a:r>
            <a:r>
              <a:rPr lang="en-GB" sz="2800" dirty="0"/>
              <a:t> de la guerre</a:t>
            </a:r>
          </a:p>
          <a:p>
            <a:pPr>
              <a:buClr>
                <a:schemeClr val="accent1"/>
              </a:buClr>
              <a:buSzPct val="68000"/>
            </a:pPr>
            <a:r>
              <a:rPr lang="en-GB" sz="2800" dirty="0"/>
              <a:t>la d</a:t>
            </a:r>
            <a:r>
              <a:rPr lang="fr-FR" sz="2800" dirty="0" err="1"/>
              <a:t>ésolation</a:t>
            </a:r>
            <a:endParaRPr lang="fr-FR" sz="2800" dirty="0"/>
          </a:p>
          <a:p>
            <a:pPr>
              <a:buClr>
                <a:schemeClr val="accent1"/>
              </a:buClr>
              <a:buSzPct val="68000"/>
            </a:pPr>
            <a:r>
              <a:rPr lang="en-GB" sz="2800" dirty="0" err="1"/>
              <a:t>qu’il</a:t>
            </a:r>
            <a:r>
              <a:rPr lang="en-GB" sz="2800" dirty="0"/>
              <a:t> ne </a:t>
            </a:r>
            <a:r>
              <a:rPr lang="en-GB" sz="2800" dirty="0" err="1"/>
              <a:t>faut</a:t>
            </a:r>
            <a:r>
              <a:rPr lang="en-GB" sz="2800" dirty="0"/>
              <a:t> pas </a:t>
            </a:r>
            <a:r>
              <a:rPr lang="en-GB" sz="2800" dirty="0" err="1"/>
              <a:t>oublier</a:t>
            </a:r>
            <a:r>
              <a:rPr lang="en-GB" sz="2800" dirty="0"/>
              <a:t> </a:t>
            </a:r>
            <a:r>
              <a:rPr lang="en-GB" sz="2800" dirty="0" err="1"/>
              <a:t>Oradour</a:t>
            </a:r>
            <a:endParaRPr lang="en-GB" sz="2800" dirty="0"/>
          </a:p>
          <a:p>
            <a:pPr>
              <a:buClr>
                <a:schemeClr val="accent1"/>
              </a:buClr>
              <a:buSzPct val="68000"/>
            </a:pPr>
            <a:endParaRPr lang="fr-FR" sz="1600" dirty="0"/>
          </a:p>
          <a:p>
            <a:pPr>
              <a:buClr>
                <a:schemeClr val="accent1"/>
              </a:buClr>
              <a:buSzPct val="68000"/>
            </a:pPr>
            <a:endParaRPr lang="fr-FR" sz="1600" dirty="0"/>
          </a:p>
          <a:p>
            <a:pPr marL="342900" indent="-342900"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endParaRPr lang="en-GB" sz="1600" dirty="0"/>
          </a:p>
          <a:p>
            <a:pPr marL="342900" indent="-342900"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800500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2" y="1146630"/>
            <a:ext cx="11104418" cy="5574845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Ecoutez le texte encore une fois et suivez-le.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Le ton change pendant le texte. Levez la main quand vous entendez un changement.  Vous remarquez quels sentiments - </a:t>
            </a:r>
            <a:r>
              <a:rPr lang="en-GB" i="1" dirty="0"/>
              <a:t>la col</a:t>
            </a:r>
            <a:r>
              <a:rPr lang="fr-FR" i="1" dirty="0"/>
              <a:t>ère; la pitié; la honte; la tristesse? </a:t>
            </a:r>
          </a:p>
          <a:p>
            <a:pPr marL="0" indent="0">
              <a:buNone/>
            </a:pPr>
            <a:endParaRPr lang="fr-FR" dirty="0"/>
          </a:p>
          <a:p>
            <a:r>
              <a:rPr lang="en-GB" dirty="0" err="1"/>
              <a:t>Notez</a:t>
            </a:r>
            <a:r>
              <a:rPr lang="en-GB" dirty="0"/>
              <a:t> la r</a:t>
            </a:r>
            <a:r>
              <a:rPr lang="fr-FR" dirty="0" err="1"/>
              <a:t>épétition</a:t>
            </a:r>
            <a:r>
              <a:rPr lang="fr-FR" dirty="0"/>
              <a:t>, les phrases courtes et les verbes au présent– quel est l’effet?</a:t>
            </a:r>
          </a:p>
          <a:p>
            <a:endParaRPr lang="fr-FR" dirty="0"/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  </a:t>
            </a:r>
            <a:r>
              <a:rPr lang="en-GB" dirty="0" err="1">
                <a:solidFill>
                  <a:srgbClr val="FF0000"/>
                </a:solidFill>
              </a:rPr>
              <a:t>C’est</a:t>
            </a:r>
            <a:r>
              <a:rPr lang="en-GB" dirty="0">
                <a:solidFill>
                  <a:srgbClr val="FF0000"/>
                </a:solidFill>
              </a:rPr>
              <a:t> un </a:t>
            </a:r>
            <a:r>
              <a:rPr lang="en-GB" dirty="0" err="1">
                <a:solidFill>
                  <a:srgbClr val="FF0000"/>
                </a:solidFill>
              </a:rPr>
              <a:t>effet</a:t>
            </a:r>
            <a:r>
              <a:rPr lang="en-GB" dirty="0">
                <a:solidFill>
                  <a:srgbClr val="FF0000"/>
                </a:solidFill>
              </a:rPr>
              <a:t> de choc, pour </a:t>
            </a:r>
            <a:r>
              <a:rPr lang="en-GB" dirty="0" err="1">
                <a:solidFill>
                  <a:srgbClr val="FF0000"/>
                </a:solidFill>
              </a:rPr>
              <a:t>communiquer</a:t>
            </a:r>
            <a:r>
              <a:rPr lang="en-GB" dirty="0">
                <a:solidFill>
                  <a:srgbClr val="FF0000"/>
                </a:solidFill>
              </a:rPr>
              <a:t> la d</a:t>
            </a:r>
            <a:r>
              <a:rPr lang="fr-FR" dirty="0">
                <a:solidFill>
                  <a:srgbClr val="FF0000"/>
                </a:solidFill>
              </a:rPr>
              <a:t>é</a:t>
            </a:r>
            <a:r>
              <a:rPr lang="en-GB" dirty="0">
                <a:solidFill>
                  <a:srgbClr val="FF0000"/>
                </a:solidFill>
              </a:rPr>
              <a:t>solation et </a:t>
            </a:r>
            <a:r>
              <a:rPr lang="en-GB" dirty="0" err="1">
                <a:solidFill>
                  <a:srgbClr val="FF0000"/>
                </a:solidFill>
                <a:cs typeface="Calibri" panose="020F0502020204030204" pitchFamily="34" charset="0"/>
              </a:rPr>
              <a:t>l’horreur</a:t>
            </a:r>
            <a:r>
              <a:rPr lang="en-GB" dirty="0">
                <a:solidFill>
                  <a:srgbClr val="FF0000"/>
                </a:solidFill>
                <a:cs typeface="Calibri" panose="020F0502020204030204" pitchFamily="34" charset="0"/>
              </a:rPr>
              <a:t>.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    </a:t>
            </a:r>
          </a:p>
          <a:p>
            <a:r>
              <a:rPr lang="fr-FR" dirty="0"/>
              <a:t>Travaillez à trois: chaque personne lit deux ou trois sections du texte pour communiquer les émotions qu’elles expriment.</a:t>
            </a:r>
          </a:p>
          <a:p>
            <a:pPr marL="109728" indent="0">
              <a:buNone/>
            </a:pPr>
            <a:endParaRPr lang="fr-FR" dirty="0">
              <a:latin typeface="Calibri" panose="020F0502020204030204" pitchFamily="34" charset="0"/>
            </a:endParaRPr>
          </a:p>
          <a:p>
            <a:pPr marL="109728" indent="0">
              <a:buNone/>
            </a:pPr>
            <a:r>
              <a:rPr lang="fr-FR" dirty="0">
                <a:latin typeface="Calibri" panose="020F0502020204030204" pitchFamily="34" charset="0"/>
              </a:rPr>
              <a:t> 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1504"/>
          </a:xfrm>
        </p:spPr>
        <p:txBody>
          <a:bodyPr/>
          <a:lstStyle/>
          <a:p>
            <a:r>
              <a:rPr lang="en-GB" dirty="0"/>
              <a:t>Exploitation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E2795-B482-4BC1-9CDC-E2726FF3C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FC75-EC50-45A2-AF34-BD3704400BB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84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4" y="685800"/>
            <a:ext cx="11173496" cy="590325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fr-FR" sz="9600" dirty="0">
              <a:solidFill>
                <a:schemeClr val="dk1"/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 On ___</a:t>
            </a:r>
            <a:r>
              <a:rPr lang="en-GB" sz="96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oubliera</a:t>
            </a: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  </a:t>
            </a:r>
            <a:r>
              <a:rPr lang="en-GB" sz="96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l’horreur</a:t>
            </a: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guerre </a:t>
            </a:r>
            <a:r>
              <a:rPr lang="en-GB" sz="96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Europe.</a:t>
            </a:r>
            <a:endParaRPr lang="en-GB" sz="9600" dirty="0">
              <a:solidFill>
                <a:srgbClr val="3D3D3D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(2) Apr</a:t>
            </a:r>
            <a:r>
              <a:rPr lang="fr-FR" sz="96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ès la</a:t>
            </a: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9600" dirty="0" err="1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Seconde</a:t>
            </a: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Guerre </a:t>
            </a:r>
            <a:r>
              <a:rPr lang="en-GB" sz="9600" dirty="0" err="1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Mondiale</a:t>
            </a: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GB" sz="9600" dirty="0" err="1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l’Europe</a:t>
            </a: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____ </a:t>
            </a:r>
            <a:r>
              <a:rPr lang="en-GB" sz="9600" dirty="0" err="1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voulait</a:t>
            </a: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___de violence.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(3) </a:t>
            </a:r>
            <a:r>
              <a:rPr lang="en-GB" sz="9600" dirty="0" err="1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Aujourd’hui</a:t>
            </a: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9600" dirty="0" err="1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Oradour</a:t>
            </a: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9600" dirty="0" err="1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est</a:t>
            </a: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9600" dirty="0" err="1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une</a:t>
            </a: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9600" dirty="0" err="1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ville</a:t>
            </a: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9600" dirty="0" err="1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morte</a:t>
            </a: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GB" sz="9600" dirty="0" err="1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elle</a:t>
            </a: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___ a  ___ </a:t>
            </a:r>
            <a:r>
              <a:rPr lang="en-GB" sz="9600" dirty="0" err="1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été</a:t>
            </a: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9600" dirty="0" err="1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reconstruite</a:t>
            </a:r>
            <a:endParaRPr lang="en-GB" sz="9600" dirty="0">
              <a:solidFill>
                <a:srgbClr val="3D3D3D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(4) Le massacre </a:t>
            </a:r>
            <a:r>
              <a:rPr lang="en-GB" sz="9600" dirty="0" err="1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d’Oradour</a:t>
            </a: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9600" dirty="0" err="1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est</a:t>
            </a: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9600" dirty="0" err="1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une</a:t>
            </a: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9600" dirty="0" err="1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tragédie</a:t>
            </a: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que _____ ne </a:t>
            </a:r>
            <a:r>
              <a:rPr lang="en-GB" sz="9600" dirty="0" err="1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peut</a:t>
            </a: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effacer* de </a:t>
            </a:r>
            <a:r>
              <a:rPr lang="en-GB" sz="9600" dirty="0" err="1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l’histoire</a:t>
            </a: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de la France.</a:t>
            </a:r>
          </a:p>
          <a:p>
            <a:pPr marL="0" indent="0">
              <a:buNone/>
            </a:pPr>
            <a:endParaRPr lang="en-GB" sz="9600" dirty="0">
              <a:solidFill>
                <a:srgbClr val="3D3D3D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* = wipe out, eradicate</a:t>
            </a:r>
          </a:p>
          <a:p>
            <a:pPr marL="0" indent="0">
              <a:buNone/>
            </a:pPr>
            <a:endParaRPr lang="fr-FR" sz="8000" dirty="0">
              <a:solidFill>
                <a:schemeClr val="dk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dk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dk1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dk1"/>
                </a:solidFill>
              </a:rPr>
              <a:t> </a:t>
            </a:r>
            <a:endParaRPr lang="en-GB" dirty="0">
              <a:solidFill>
                <a:schemeClr val="dk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10973"/>
          </a:xfrm>
        </p:spPr>
        <p:txBody>
          <a:bodyPr>
            <a:normAutofit fontScale="90000"/>
          </a:bodyPr>
          <a:lstStyle/>
          <a:p>
            <a:r>
              <a:rPr lang="en-GB" dirty="0"/>
              <a:t>Plenary: </a:t>
            </a:r>
            <a:r>
              <a:rPr lang="en-GB" dirty="0" err="1"/>
              <a:t>Faites</a:t>
            </a:r>
            <a:r>
              <a:rPr lang="en-GB" dirty="0"/>
              <a:t> des phrases!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62900" y="4967149"/>
            <a:ext cx="403860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2400" dirty="0"/>
              <a:t>Ne ….</a:t>
            </a:r>
            <a:r>
              <a:rPr lang="en-GB" sz="2400" dirty="0" err="1"/>
              <a:t>jamais</a:t>
            </a:r>
            <a:r>
              <a:rPr lang="en-GB" sz="2400" dirty="0"/>
              <a:t> = never</a:t>
            </a:r>
          </a:p>
          <a:p>
            <a:r>
              <a:rPr lang="en-GB" sz="2400" dirty="0"/>
              <a:t>Ne….plus  = no more</a:t>
            </a:r>
          </a:p>
          <a:p>
            <a:r>
              <a:rPr lang="en-GB" sz="2400" dirty="0"/>
              <a:t>ne….</a:t>
            </a:r>
            <a:r>
              <a:rPr lang="en-GB" sz="2400" dirty="0" err="1"/>
              <a:t>rien</a:t>
            </a:r>
            <a:r>
              <a:rPr lang="en-GB" sz="2400" dirty="0"/>
              <a:t>;  rien….ne  = nothing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FC75-EC50-45A2-AF34-BD3704400BB2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6924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4" y="785611"/>
            <a:ext cx="11173496" cy="580344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 On </a:t>
            </a:r>
            <a:r>
              <a:rPr lang="en-GB" sz="9600" dirty="0" err="1">
                <a:solidFill>
                  <a:srgbClr val="FF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GB" sz="96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’oubliera</a:t>
            </a: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GB" sz="96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jamais</a:t>
            </a: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GB" sz="96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l’horreur</a:t>
            </a: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guerre </a:t>
            </a:r>
            <a:r>
              <a:rPr lang="en-GB" sz="96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Europe.</a:t>
            </a:r>
            <a:endParaRPr lang="en-GB" sz="9600" dirty="0">
              <a:solidFill>
                <a:srgbClr val="3D3D3D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(2) Apr</a:t>
            </a:r>
            <a:r>
              <a:rPr lang="fr-FR" sz="96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ès la</a:t>
            </a: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9600" dirty="0" err="1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Seconde</a:t>
            </a: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Guerre </a:t>
            </a:r>
            <a:r>
              <a:rPr lang="en-GB" sz="9600" dirty="0" err="1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Mondiale</a:t>
            </a: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GB" sz="9600" dirty="0" err="1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l’Europe</a:t>
            </a: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9600" dirty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ne</a:t>
            </a: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9600" dirty="0" err="1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voulait</a:t>
            </a: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9600" dirty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plus</a:t>
            </a: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de violence.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(3) </a:t>
            </a:r>
            <a:r>
              <a:rPr lang="en-GB" sz="9600" dirty="0" err="1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Aujourd’hui</a:t>
            </a: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9600" dirty="0" err="1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Oradour</a:t>
            </a: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9600" dirty="0" err="1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est</a:t>
            </a: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9600" dirty="0" err="1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une</a:t>
            </a: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9600" dirty="0" err="1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ville</a:t>
            </a: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9600" dirty="0" err="1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morte</a:t>
            </a: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GB" sz="9600" dirty="0" err="1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elle</a:t>
            </a: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9600" dirty="0" err="1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lang="en-GB" sz="9600" dirty="0" err="1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’a</a:t>
            </a: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GB" sz="9600" dirty="0" err="1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jamais</a:t>
            </a: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9600" dirty="0" err="1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été</a:t>
            </a: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9600" dirty="0" err="1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reconstruite</a:t>
            </a:r>
            <a:endParaRPr lang="en-GB" sz="9600" dirty="0">
              <a:solidFill>
                <a:srgbClr val="3D3D3D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(4) Le massacre </a:t>
            </a:r>
            <a:r>
              <a:rPr lang="en-GB" sz="9600" dirty="0" err="1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d’Oradour</a:t>
            </a: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9600" dirty="0" err="1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est</a:t>
            </a: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9600" dirty="0" err="1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une</a:t>
            </a: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9600" dirty="0" err="1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tragédie</a:t>
            </a: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que </a:t>
            </a:r>
            <a:r>
              <a:rPr lang="en-GB" sz="9600" dirty="0" err="1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rien</a:t>
            </a: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ne </a:t>
            </a:r>
            <a:r>
              <a:rPr lang="en-GB" sz="9600" dirty="0" err="1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peut</a:t>
            </a: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effacer* de </a:t>
            </a:r>
            <a:r>
              <a:rPr lang="en-GB" sz="9600" dirty="0" err="1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l’histoire</a:t>
            </a: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de la France.</a:t>
            </a:r>
          </a:p>
          <a:p>
            <a:pPr marL="0" indent="0">
              <a:lnSpc>
                <a:spcPct val="170000"/>
              </a:lnSpc>
              <a:buNone/>
            </a:pPr>
            <a:endParaRPr lang="en-GB" sz="9600" dirty="0">
              <a:solidFill>
                <a:srgbClr val="3D3D3D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GB" sz="9600" dirty="0">
                <a:solidFill>
                  <a:srgbClr val="3D3D3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* = wipe out, eradicate</a:t>
            </a:r>
          </a:p>
          <a:p>
            <a:pPr marL="0" indent="0">
              <a:buNone/>
            </a:pPr>
            <a:endParaRPr lang="fr-FR" sz="8000" dirty="0">
              <a:solidFill>
                <a:schemeClr val="dk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dk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dk1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dk1"/>
                </a:solidFill>
              </a:rPr>
              <a:t> </a:t>
            </a:r>
            <a:endParaRPr lang="en-GB" dirty="0">
              <a:solidFill>
                <a:schemeClr val="dk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78557"/>
          </a:xfrm>
        </p:spPr>
        <p:txBody>
          <a:bodyPr>
            <a:normAutofit fontScale="90000"/>
          </a:bodyPr>
          <a:lstStyle/>
          <a:p>
            <a:r>
              <a:rPr lang="en-GB" dirty="0"/>
              <a:t>Plenary: </a:t>
            </a:r>
            <a:r>
              <a:rPr lang="en-GB" dirty="0" err="1"/>
              <a:t>Faites</a:t>
            </a:r>
            <a:r>
              <a:rPr lang="en-GB" dirty="0"/>
              <a:t> des phrases!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92166" y="4749966"/>
            <a:ext cx="403860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2400" dirty="0"/>
              <a:t>Ne ….</a:t>
            </a:r>
            <a:r>
              <a:rPr lang="en-GB" sz="2400" dirty="0" err="1"/>
              <a:t>jamais</a:t>
            </a:r>
            <a:r>
              <a:rPr lang="en-GB" sz="2400" dirty="0"/>
              <a:t> = never</a:t>
            </a:r>
          </a:p>
          <a:p>
            <a:r>
              <a:rPr lang="en-GB" sz="2400" dirty="0"/>
              <a:t>Ne….plus  = no more</a:t>
            </a:r>
          </a:p>
          <a:p>
            <a:r>
              <a:rPr lang="en-GB" sz="2400" dirty="0"/>
              <a:t>ne….</a:t>
            </a:r>
            <a:r>
              <a:rPr lang="en-GB" sz="2400" dirty="0" err="1"/>
              <a:t>rien</a:t>
            </a:r>
            <a:r>
              <a:rPr lang="en-GB" sz="2400" dirty="0"/>
              <a:t>;  rien….ne  = nothing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FC75-EC50-45A2-AF34-BD3704400BB2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802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/>
              <a:t>Regardez les phrases suivantes. Choisissez une phrase et préparez une réponse.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Plenary: </a:t>
            </a:r>
            <a:r>
              <a:rPr lang="en-GB" dirty="0" err="1"/>
              <a:t>vos</a:t>
            </a:r>
            <a:r>
              <a:rPr lang="en-GB" dirty="0"/>
              <a:t> impressions du </a:t>
            </a:r>
            <a:r>
              <a:rPr lang="en-GB" dirty="0" err="1"/>
              <a:t>texte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EF99E-72E4-44CC-ADDA-235FD9868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FC75-EC50-45A2-AF34-BD3704400BB2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602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8707" y="296214"/>
            <a:ext cx="376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Je </a:t>
            </a:r>
            <a:r>
              <a:rPr lang="en-GB" b="1" dirty="0" err="1"/>
              <a:t>trouve</a:t>
            </a:r>
            <a:r>
              <a:rPr lang="en-GB" b="1" dirty="0"/>
              <a:t> le </a:t>
            </a:r>
            <a:r>
              <a:rPr lang="en-GB" b="1" dirty="0" err="1"/>
              <a:t>texte</a:t>
            </a:r>
            <a:r>
              <a:rPr lang="en-GB" b="1" dirty="0"/>
              <a:t> </a:t>
            </a:r>
            <a:r>
              <a:rPr lang="en-GB" b="1" i="1" dirty="0"/>
              <a:t>….</a:t>
            </a:r>
          </a:p>
          <a:p>
            <a:r>
              <a:rPr lang="en-GB" dirty="0"/>
              <a:t>I find the </a:t>
            </a:r>
            <a:r>
              <a:rPr lang="en-GB" dirty="0" err="1"/>
              <a:t>texte</a:t>
            </a:r>
            <a:r>
              <a:rPr lang="en-GB" dirty="0"/>
              <a:t>….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42564" y="954437"/>
            <a:ext cx="376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Le </a:t>
            </a:r>
            <a:r>
              <a:rPr lang="en-GB" b="1" dirty="0" err="1"/>
              <a:t>texte</a:t>
            </a:r>
            <a:r>
              <a:rPr lang="en-GB" b="1" dirty="0"/>
              <a:t> </a:t>
            </a:r>
            <a:r>
              <a:rPr lang="en-GB" b="1" dirty="0" err="1"/>
              <a:t>traite</a:t>
            </a:r>
            <a:r>
              <a:rPr lang="en-GB" b="1" dirty="0"/>
              <a:t> de….</a:t>
            </a:r>
          </a:p>
          <a:p>
            <a:r>
              <a:rPr lang="en-GB" dirty="0"/>
              <a:t>The </a:t>
            </a:r>
            <a:r>
              <a:rPr lang="en-GB" dirty="0" err="1"/>
              <a:t>texte</a:t>
            </a:r>
            <a:r>
              <a:rPr lang="en-GB" dirty="0"/>
              <a:t> is about….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03195" y="228724"/>
            <a:ext cx="4119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L’ambiance</a:t>
            </a:r>
            <a:r>
              <a:rPr lang="en-GB" b="1" dirty="0"/>
              <a:t> </a:t>
            </a:r>
            <a:r>
              <a:rPr lang="en-GB" b="1" dirty="0" err="1"/>
              <a:t>est</a:t>
            </a:r>
            <a:r>
              <a:rPr lang="en-GB" b="1" dirty="0"/>
              <a:t>….</a:t>
            </a:r>
          </a:p>
          <a:p>
            <a:r>
              <a:rPr lang="en-GB" dirty="0"/>
              <a:t>The mood/atmosphere is….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5593" y="1855305"/>
            <a:ext cx="4494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En</a:t>
            </a:r>
            <a:r>
              <a:rPr lang="en-GB" b="1" dirty="0"/>
              <a:t> </a:t>
            </a:r>
            <a:r>
              <a:rPr lang="en-GB" b="1" dirty="0" err="1"/>
              <a:t>lisant</a:t>
            </a:r>
            <a:r>
              <a:rPr lang="en-GB" b="1" dirty="0"/>
              <a:t> le </a:t>
            </a:r>
            <a:r>
              <a:rPr lang="en-GB" b="1" dirty="0" err="1"/>
              <a:t>texte</a:t>
            </a:r>
            <a:r>
              <a:rPr lang="en-GB" b="1" dirty="0"/>
              <a:t>  je me </a:t>
            </a:r>
            <a:r>
              <a:rPr lang="en-GB" b="1" dirty="0" err="1"/>
              <a:t>sens</a:t>
            </a:r>
            <a:r>
              <a:rPr lang="en-GB" b="1" dirty="0"/>
              <a:t>….</a:t>
            </a:r>
            <a:r>
              <a:rPr lang="en-GB" dirty="0"/>
              <a:t>on reading the text I feel…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42955" y="2569444"/>
            <a:ext cx="4848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Une</a:t>
            </a:r>
            <a:r>
              <a:rPr lang="en-GB" b="1" dirty="0"/>
              <a:t> phrase </a:t>
            </a:r>
            <a:r>
              <a:rPr lang="en-GB" b="1" dirty="0" err="1"/>
              <a:t>importante</a:t>
            </a:r>
            <a:r>
              <a:rPr lang="en-GB" b="1" dirty="0"/>
              <a:t> </a:t>
            </a:r>
            <a:r>
              <a:rPr lang="en-GB" b="1" dirty="0" err="1"/>
              <a:t>est</a:t>
            </a:r>
            <a:r>
              <a:rPr lang="en-GB" b="1" dirty="0"/>
              <a:t>…. </a:t>
            </a:r>
            <a:r>
              <a:rPr lang="en-GB" b="1" dirty="0" err="1"/>
              <a:t>parce</a:t>
            </a:r>
            <a:r>
              <a:rPr lang="en-GB" b="1" dirty="0"/>
              <a:t> que…</a:t>
            </a:r>
          </a:p>
          <a:p>
            <a:r>
              <a:rPr lang="en-GB" dirty="0"/>
              <a:t>An important line is….because…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87166" y="1301307"/>
            <a:ext cx="3874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Je</a:t>
            </a:r>
            <a:r>
              <a:rPr lang="en-GB" b="1" i="1" dirty="0"/>
              <a:t> </a:t>
            </a:r>
            <a:r>
              <a:rPr lang="en-GB" b="1" dirty="0" err="1"/>
              <a:t>pense</a:t>
            </a:r>
            <a:r>
              <a:rPr lang="en-GB" b="1" dirty="0"/>
              <a:t> que </a:t>
            </a:r>
            <a:r>
              <a:rPr lang="en-GB" b="1" dirty="0" err="1"/>
              <a:t>ce</a:t>
            </a:r>
            <a:r>
              <a:rPr lang="en-GB" b="1" dirty="0"/>
              <a:t> que le </a:t>
            </a:r>
            <a:r>
              <a:rPr lang="en-GB" b="1" dirty="0" err="1"/>
              <a:t>journaliste</a:t>
            </a:r>
            <a:r>
              <a:rPr lang="en-GB" b="1" dirty="0"/>
              <a:t> </a:t>
            </a:r>
            <a:r>
              <a:rPr lang="en-GB" b="1" dirty="0" err="1"/>
              <a:t>voudrait</a:t>
            </a:r>
            <a:r>
              <a:rPr lang="en-GB" b="1" dirty="0"/>
              <a:t> </a:t>
            </a:r>
            <a:r>
              <a:rPr lang="en-GB" b="1" dirty="0" err="1"/>
              <a:t>exprimer</a:t>
            </a:r>
            <a:r>
              <a:rPr lang="en-GB" b="1" dirty="0"/>
              <a:t>, </a:t>
            </a:r>
            <a:r>
              <a:rPr lang="en-GB" b="1" dirty="0" err="1"/>
              <a:t>c’est</a:t>
            </a:r>
            <a:r>
              <a:rPr lang="en-GB" b="1" dirty="0"/>
              <a:t> que…..</a:t>
            </a:r>
          </a:p>
          <a:p>
            <a:r>
              <a:rPr lang="en-GB" dirty="0"/>
              <a:t>I think the journalist would like to say that….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1972" y="3756822"/>
            <a:ext cx="11201400" cy="31011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poétique		triste	 	 la mortalité              l’immortalité 	la tristesse	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les pensées</a:t>
            </a:r>
          </a:p>
          <a:p>
            <a:pPr algn="ctr"/>
            <a:r>
              <a:rPr lang="fr-FR" dirty="0"/>
              <a:t>déprimant     seul				il ne peut pas oublier    un voyage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limité	 mélancolique           la mélancolie 		fatigué		choquant          </a:t>
            </a:r>
          </a:p>
          <a:p>
            <a:pPr algn="ctr"/>
            <a:r>
              <a:rPr lang="fr-FR" dirty="0"/>
              <a:t>                     le désespoir </a:t>
            </a:r>
          </a:p>
          <a:p>
            <a:pPr algn="ctr"/>
            <a:r>
              <a:rPr lang="fr-FR" dirty="0"/>
              <a:t>	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impressionnant		le ton 		le mot signifie/représente    la colère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CAC792-BE57-4FE4-8AF1-233D3006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6236" y="6106969"/>
            <a:ext cx="2743200" cy="365125"/>
          </a:xfrm>
        </p:spPr>
        <p:txBody>
          <a:bodyPr/>
          <a:lstStyle/>
          <a:p>
            <a:fld id="{978EFC75-EC50-45A2-AF34-BD3704400BB2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84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490" y="641555"/>
            <a:ext cx="11483109" cy="603369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8000" dirty="0"/>
              <a:t>1. </a:t>
            </a:r>
            <a:r>
              <a:rPr lang="fr-FR" sz="8000" dirty="0"/>
              <a:t> Faites des recherches sur internet  sur le massacre d’Oradour.  Comme préparation, écrivez 3 - 5 questions que vous pouvez utiliser comme termes de recherche (</a:t>
            </a:r>
            <a:r>
              <a:rPr lang="fr-FR" sz="8000" i="1" dirty="0" err="1"/>
              <a:t>search</a:t>
            </a:r>
            <a:r>
              <a:rPr lang="fr-FR" sz="8000" i="1" dirty="0"/>
              <a:t> </a:t>
            </a:r>
            <a:r>
              <a:rPr lang="fr-FR" sz="8000" i="1" dirty="0" err="1"/>
              <a:t>terms</a:t>
            </a:r>
            <a:r>
              <a:rPr lang="fr-FR" sz="8000" dirty="0"/>
              <a:t>) pour bien comprendre ce qui s’est passé. Puis écrivez les réponses aussi.</a:t>
            </a:r>
          </a:p>
          <a:p>
            <a:pPr marL="0" indent="0">
              <a:buNone/>
            </a:pPr>
            <a:endParaRPr lang="fr-FR" sz="8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8000" b="1" dirty="0"/>
              <a:t>Par exemple: </a:t>
            </a:r>
          </a:p>
          <a:p>
            <a:pPr marL="0" indent="0">
              <a:buNone/>
            </a:pPr>
            <a:r>
              <a:rPr lang="fr-FR" sz="8000" i="1" dirty="0"/>
              <a:t>Où se trouve…. Quand est-ce que les Nazis….Où était/ étaient….quand…</a:t>
            </a:r>
          </a:p>
          <a:p>
            <a:pPr marL="0" indent="0">
              <a:buNone/>
            </a:pPr>
            <a:r>
              <a:rPr lang="en-GB" sz="8000" i="1" dirty="0" err="1"/>
              <a:t>Pourquoi</a:t>
            </a:r>
            <a:r>
              <a:rPr lang="en-GB" sz="8000" i="1" dirty="0"/>
              <a:t> a-t-on…….</a:t>
            </a:r>
          </a:p>
          <a:p>
            <a:pPr marL="0" indent="0">
              <a:buNone/>
            </a:pPr>
            <a:endParaRPr lang="fr-FR" sz="8000" i="1" dirty="0"/>
          </a:p>
          <a:p>
            <a:pPr marL="0" indent="0">
              <a:buNone/>
            </a:pPr>
            <a:r>
              <a:rPr lang="fr-FR" sz="8000" dirty="0"/>
              <a:t>2. Faites une carte mentale (</a:t>
            </a:r>
            <a:r>
              <a:rPr lang="fr-FR" sz="8000" i="1" dirty="0" err="1"/>
              <a:t>mind</a:t>
            </a:r>
            <a:r>
              <a:rPr lang="fr-FR" sz="8000" i="1" dirty="0"/>
              <a:t> </a:t>
            </a:r>
            <a:r>
              <a:rPr lang="fr-FR" sz="8000" i="1" dirty="0" err="1"/>
              <a:t>map</a:t>
            </a:r>
            <a:r>
              <a:rPr lang="fr-FR" sz="8000" dirty="0"/>
              <a:t>) des </a:t>
            </a:r>
            <a:r>
              <a:rPr lang="en-GB" sz="8000" dirty="0" err="1"/>
              <a:t>faits</a:t>
            </a:r>
            <a:r>
              <a:rPr lang="en-GB" sz="8000" i="1" dirty="0"/>
              <a:t> (facts) </a:t>
            </a:r>
            <a:r>
              <a:rPr lang="en-GB" sz="8000" dirty="0" err="1"/>
              <a:t>importants</a:t>
            </a:r>
            <a:r>
              <a:rPr lang="en-GB" sz="8000" dirty="0"/>
              <a:t> sur </a:t>
            </a:r>
            <a:r>
              <a:rPr lang="en-GB" sz="8000" dirty="0" err="1"/>
              <a:t>Oradour</a:t>
            </a:r>
            <a:r>
              <a:rPr lang="en-GB" sz="8000" dirty="0"/>
              <a:t>, </a:t>
            </a:r>
            <a:r>
              <a:rPr lang="en-GB" sz="8000" dirty="0" err="1"/>
              <a:t>aujourd’hui</a:t>
            </a:r>
            <a:r>
              <a:rPr lang="en-GB" sz="8000" dirty="0"/>
              <a:t> et </a:t>
            </a:r>
            <a:r>
              <a:rPr lang="en-GB" sz="8000" dirty="0" err="1"/>
              <a:t>en</a:t>
            </a:r>
            <a:r>
              <a:rPr lang="en-GB" sz="8000" dirty="0"/>
              <a:t> 1944</a:t>
            </a:r>
            <a:endParaRPr lang="fr-FR" sz="8000" i="1" dirty="0"/>
          </a:p>
          <a:p>
            <a:pPr marL="0" indent="0">
              <a:buNone/>
            </a:pPr>
            <a:endParaRPr lang="en-GB" sz="8000" dirty="0"/>
          </a:p>
          <a:p>
            <a:pPr marL="0" indent="0">
              <a:buNone/>
            </a:pPr>
            <a:r>
              <a:rPr lang="en-GB" sz="8000" dirty="0"/>
              <a:t>3. </a:t>
            </a:r>
            <a:r>
              <a:rPr lang="en-GB" sz="8000" dirty="0" err="1"/>
              <a:t>Visitez</a:t>
            </a:r>
            <a:r>
              <a:rPr lang="en-GB" sz="8000" dirty="0"/>
              <a:t> le Centre de la </a:t>
            </a:r>
            <a:r>
              <a:rPr lang="en-GB" sz="8000" dirty="0" err="1"/>
              <a:t>Mémoire</a:t>
            </a:r>
            <a:r>
              <a:rPr lang="en-GB" sz="8000" dirty="0"/>
              <a:t> </a:t>
            </a:r>
            <a:r>
              <a:rPr lang="en-GB" sz="8000" dirty="0" err="1"/>
              <a:t>d’Oradour</a:t>
            </a:r>
            <a:r>
              <a:rPr lang="en-GB" sz="8000" dirty="0"/>
              <a:t>. </a:t>
            </a:r>
            <a:r>
              <a:rPr lang="fr-FR" sz="8000" dirty="0">
                <a:hlinkClick r:id="rId3"/>
              </a:rPr>
              <a:t>http://www.oradour.org/</a:t>
            </a:r>
            <a:endParaRPr lang="fr-FR" sz="8000" dirty="0"/>
          </a:p>
          <a:p>
            <a:pPr marL="0" indent="0">
              <a:buNone/>
            </a:pPr>
            <a:endParaRPr lang="en-GB" sz="8000" dirty="0"/>
          </a:p>
          <a:p>
            <a:pPr marL="0" indent="0">
              <a:buNone/>
            </a:pPr>
            <a:r>
              <a:rPr lang="en-GB" sz="8000" dirty="0" err="1"/>
              <a:t>Imaginez</a:t>
            </a:r>
            <a:r>
              <a:rPr lang="en-GB" sz="8000" dirty="0"/>
              <a:t> que </a:t>
            </a:r>
            <a:r>
              <a:rPr lang="en-GB" sz="8000" dirty="0" err="1"/>
              <a:t>vous</a:t>
            </a:r>
            <a:r>
              <a:rPr lang="en-GB" sz="8000" dirty="0"/>
              <a:t> </a:t>
            </a:r>
            <a:r>
              <a:rPr lang="en-GB" sz="8000" dirty="0" err="1"/>
              <a:t>faites</a:t>
            </a:r>
            <a:r>
              <a:rPr lang="en-GB" sz="8000" dirty="0"/>
              <a:t> </a:t>
            </a:r>
            <a:r>
              <a:rPr lang="en-GB" sz="8000" dirty="0" err="1"/>
              <a:t>une</a:t>
            </a:r>
            <a:r>
              <a:rPr lang="en-GB" sz="8000" dirty="0"/>
              <a:t> interview avec le </a:t>
            </a:r>
            <a:r>
              <a:rPr lang="en-GB" sz="8000" dirty="0" err="1"/>
              <a:t>directeur</a:t>
            </a:r>
            <a:r>
              <a:rPr lang="en-GB" sz="8000" dirty="0"/>
              <a:t> du Centre.</a:t>
            </a:r>
          </a:p>
          <a:p>
            <a:pPr marL="0" indent="0">
              <a:buNone/>
            </a:pPr>
            <a:r>
              <a:rPr lang="fr-FR" sz="8000" dirty="0"/>
              <a:t>Ecrivez un dialogue: Posez 3-5 questions au Directeur pour bien comprendre ses sentiments et ces opinions sur </a:t>
            </a:r>
            <a:r>
              <a:rPr lang="fr-FR" sz="8000" dirty="0" err="1"/>
              <a:t>Oradour</a:t>
            </a:r>
            <a:r>
              <a:rPr lang="fr-FR" sz="8000" dirty="0"/>
              <a:t>, et pour comprendre les buts (</a:t>
            </a:r>
            <a:r>
              <a:rPr lang="fr-FR" sz="8000" i="1" dirty="0" err="1"/>
              <a:t>aims</a:t>
            </a:r>
            <a:r>
              <a:rPr lang="fr-FR" sz="8000" i="1" dirty="0"/>
              <a:t>, goals</a:t>
            </a:r>
            <a:r>
              <a:rPr lang="fr-FR" sz="8000" dirty="0"/>
              <a:t>) du Centre. Imaginez ses réponses.</a:t>
            </a:r>
          </a:p>
          <a:p>
            <a:pPr marL="0" indent="0">
              <a:buNone/>
            </a:pPr>
            <a:endParaRPr lang="fr-FR" sz="8000" b="1" dirty="0"/>
          </a:p>
          <a:p>
            <a:pPr marL="0" indent="0">
              <a:buNone/>
            </a:pPr>
            <a:r>
              <a:rPr lang="fr-FR" sz="8000" b="1" dirty="0"/>
              <a:t>Par exemple</a:t>
            </a:r>
            <a:r>
              <a:rPr lang="fr-FR" sz="8000" dirty="0"/>
              <a:t>: </a:t>
            </a:r>
          </a:p>
          <a:p>
            <a:pPr marL="0" indent="0">
              <a:buNone/>
            </a:pPr>
            <a:r>
              <a:rPr lang="fr-FR" sz="8000" i="1" dirty="0"/>
              <a:t>		Pourquoi avez-vous ….?  </a:t>
            </a:r>
          </a:p>
          <a:p>
            <a:pPr marL="0" indent="0">
              <a:buNone/>
            </a:pPr>
            <a:r>
              <a:rPr lang="en-GB" sz="8000" i="1" dirty="0"/>
              <a:t>		Comment </a:t>
            </a:r>
            <a:r>
              <a:rPr lang="en-GB" sz="8000" i="1" dirty="0" err="1"/>
              <a:t>avez-vous</a:t>
            </a:r>
            <a:r>
              <a:rPr lang="en-GB" sz="8000" i="1" dirty="0"/>
              <a:t> </a:t>
            </a:r>
            <a:r>
              <a:rPr lang="en-GB" sz="8000" i="1" dirty="0" err="1"/>
              <a:t>choisi</a:t>
            </a:r>
            <a:r>
              <a:rPr lang="en-GB" sz="8000" i="1" dirty="0"/>
              <a:t>…?</a:t>
            </a:r>
            <a:endParaRPr lang="fr-FR" sz="8000" i="1" dirty="0"/>
          </a:p>
          <a:p>
            <a:pPr marL="0" indent="0">
              <a:buNone/>
            </a:pPr>
            <a:r>
              <a:rPr lang="en-GB" sz="7400" i="1" dirty="0"/>
              <a:t>	        		</a:t>
            </a:r>
            <a:endParaRPr lang="fr-FR" sz="7400" i="1" dirty="0"/>
          </a:p>
          <a:p>
            <a:pPr marL="0" indent="0">
              <a:buNone/>
            </a:pPr>
            <a:endParaRPr lang="en-GB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940" y="136525"/>
            <a:ext cx="10515600" cy="505030"/>
          </a:xfrm>
        </p:spPr>
        <p:txBody>
          <a:bodyPr>
            <a:normAutofit fontScale="90000"/>
          </a:bodyPr>
          <a:lstStyle/>
          <a:p>
            <a:r>
              <a:rPr lang="en-GB" dirty="0"/>
              <a:t>Devoirs: au </a:t>
            </a:r>
            <a:r>
              <a:rPr lang="en-GB" dirty="0" err="1"/>
              <a:t>choix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864C4-E6A2-4EDF-9E3B-34ED5DB6D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FC75-EC50-45A2-AF34-BD3704400BB2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8483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67" y="737420"/>
            <a:ext cx="11463866" cy="579638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9600" dirty="0"/>
              <a:t>4. </a:t>
            </a:r>
            <a:r>
              <a:rPr lang="fr-FR" sz="9600" dirty="0"/>
              <a:t>Dans le texte le journaliste exprime des </a:t>
            </a:r>
            <a:r>
              <a:rPr lang="fr-FR" sz="9600" b="1" dirty="0"/>
              <a:t>émotions et des idées importantes.</a:t>
            </a:r>
            <a:r>
              <a:rPr lang="fr-FR" sz="9600" dirty="0"/>
              <a:t> Par exemple:</a:t>
            </a:r>
          </a:p>
          <a:p>
            <a:pPr marL="0" indent="0">
              <a:buNone/>
            </a:pPr>
            <a:endParaRPr lang="fr-FR" sz="9600" dirty="0"/>
          </a:p>
          <a:p>
            <a:pPr>
              <a:buClr>
                <a:schemeClr val="accent1"/>
              </a:buClr>
              <a:buSzPct val="68000"/>
            </a:pPr>
            <a:r>
              <a:rPr lang="fr-FR" sz="9600" dirty="0"/>
              <a:t>la colère</a:t>
            </a:r>
          </a:p>
          <a:p>
            <a:pPr>
              <a:buClr>
                <a:schemeClr val="accent1"/>
              </a:buClr>
              <a:buSzPct val="68000"/>
            </a:pPr>
            <a:r>
              <a:rPr lang="en-GB" sz="9600" dirty="0"/>
              <a:t>la </a:t>
            </a:r>
            <a:r>
              <a:rPr lang="en-GB" sz="9600" dirty="0" err="1"/>
              <a:t>douleur</a:t>
            </a:r>
            <a:endParaRPr lang="en-GB" sz="9600" dirty="0"/>
          </a:p>
          <a:p>
            <a:pPr>
              <a:buClr>
                <a:schemeClr val="accent1"/>
              </a:buClr>
              <a:buSzPct val="68000"/>
            </a:pPr>
            <a:r>
              <a:rPr lang="en-GB" sz="9600" dirty="0"/>
              <a:t>la </a:t>
            </a:r>
            <a:r>
              <a:rPr lang="en-GB" sz="9600" dirty="0" err="1"/>
              <a:t>honte</a:t>
            </a:r>
            <a:endParaRPr lang="en-GB" sz="9600" dirty="0"/>
          </a:p>
          <a:p>
            <a:pPr>
              <a:buClr>
                <a:schemeClr val="accent1"/>
              </a:buClr>
              <a:buSzPct val="68000"/>
            </a:pPr>
            <a:r>
              <a:rPr lang="en-GB" sz="9600" dirty="0"/>
              <a:t>le d</a:t>
            </a:r>
            <a:r>
              <a:rPr lang="fr-FR" sz="9600" dirty="0" err="1"/>
              <a:t>ésespoir</a:t>
            </a:r>
            <a:endParaRPr lang="fr-FR" sz="9600" dirty="0"/>
          </a:p>
          <a:p>
            <a:pPr>
              <a:buClr>
                <a:schemeClr val="accent1"/>
              </a:buClr>
              <a:buSzPct val="68000"/>
            </a:pPr>
            <a:r>
              <a:rPr lang="en-GB" sz="9600" dirty="0" err="1"/>
              <a:t>l’horreur</a:t>
            </a:r>
            <a:r>
              <a:rPr lang="en-GB" sz="9600" dirty="0"/>
              <a:t> de la guerre</a:t>
            </a:r>
          </a:p>
          <a:p>
            <a:pPr>
              <a:buClr>
                <a:schemeClr val="accent1"/>
              </a:buClr>
              <a:buSzPct val="68000"/>
            </a:pPr>
            <a:r>
              <a:rPr lang="en-GB" sz="9600" dirty="0"/>
              <a:t>la d</a:t>
            </a:r>
            <a:r>
              <a:rPr lang="fr-FR" sz="9600" dirty="0" err="1"/>
              <a:t>ésolation</a:t>
            </a:r>
            <a:endParaRPr lang="fr-FR" sz="9600" dirty="0"/>
          </a:p>
          <a:p>
            <a:pPr>
              <a:buClr>
                <a:schemeClr val="accent1"/>
              </a:buClr>
              <a:buSzPct val="68000"/>
            </a:pPr>
            <a:r>
              <a:rPr lang="en-GB" sz="9600" dirty="0" err="1"/>
              <a:t>qu’il</a:t>
            </a:r>
            <a:r>
              <a:rPr lang="en-GB" sz="9600" dirty="0"/>
              <a:t> ne </a:t>
            </a:r>
            <a:r>
              <a:rPr lang="en-GB" sz="9600" dirty="0" err="1"/>
              <a:t>faut</a:t>
            </a:r>
            <a:r>
              <a:rPr lang="en-GB" sz="9600" dirty="0"/>
              <a:t> pas </a:t>
            </a:r>
            <a:r>
              <a:rPr lang="en-GB" sz="9600" dirty="0" err="1"/>
              <a:t>oublier</a:t>
            </a:r>
            <a:r>
              <a:rPr lang="en-GB" sz="9600" dirty="0"/>
              <a:t> </a:t>
            </a:r>
            <a:r>
              <a:rPr lang="en-GB" sz="9600" dirty="0" err="1"/>
              <a:t>Oradour</a:t>
            </a:r>
            <a:endParaRPr lang="en-GB" sz="9600" dirty="0"/>
          </a:p>
          <a:p>
            <a:pPr marL="0" indent="0">
              <a:buNone/>
            </a:pPr>
            <a:endParaRPr lang="fr-FR" sz="9600" b="1" dirty="0"/>
          </a:p>
          <a:p>
            <a:pPr marL="0" indent="0">
              <a:buNone/>
            </a:pPr>
            <a:r>
              <a:rPr lang="fr-FR" sz="9600" dirty="0"/>
              <a:t>V</a:t>
            </a:r>
            <a:r>
              <a:rPr lang="en-GB" sz="9600" dirty="0" err="1"/>
              <a:t>isitez</a:t>
            </a:r>
            <a:r>
              <a:rPr lang="en-GB" sz="9600" dirty="0"/>
              <a:t> le Centre de la </a:t>
            </a:r>
            <a:r>
              <a:rPr lang="en-GB" sz="9600" dirty="0" err="1"/>
              <a:t>Mémoire</a:t>
            </a:r>
            <a:r>
              <a:rPr lang="en-GB" sz="9600" dirty="0"/>
              <a:t> </a:t>
            </a:r>
            <a:r>
              <a:rPr lang="en-GB" sz="9600" dirty="0" err="1"/>
              <a:t>d’Oradour</a:t>
            </a:r>
            <a:r>
              <a:rPr lang="en-GB" sz="9600" dirty="0"/>
              <a:t>. </a:t>
            </a:r>
            <a:r>
              <a:rPr lang="fr-FR" sz="9600" dirty="0">
                <a:hlinkClick r:id="rId3"/>
              </a:rPr>
              <a:t>http://www.oradour.org/</a:t>
            </a:r>
            <a:endParaRPr lang="fr-FR" sz="9600" dirty="0"/>
          </a:p>
          <a:p>
            <a:pPr marL="0" indent="0">
              <a:buNone/>
            </a:pPr>
            <a:r>
              <a:rPr lang="en-GB" sz="9600" dirty="0" err="1"/>
              <a:t>Choisissez</a:t>
            </a:r>
            <a:r>
              <a:rPr lang="en-GB" sz="9600" dirty="0"/>
              <a:t> des photos  (3-5) qui, pour </a:t>
            </a:r>
            <a:r>
              <a:rPr lang="en-GB" sz="9600" dirty="0" err="1"/>
              <a:t>vous</a:t>
            </a:r>
            <a:r>
              <a:rPr lang="en-GB" sz="9600" dirty="0"/>
              <a:t>, </a:t>
            </a:r>
            <a:r>
              <a:rPr lang="en-GB" sz="9600" dirty="0" err="1"/>
              <a:t>montrent</a:t>
            </a:r>
            <a:r>
              <a:rPr lang="en-GB" sz="9600" dirty="0"/>
              <a:t> le </a:t>
            </a:r>
            <a:r>
              <a:rPr lang="en-GB" sz="9600" dirty="0" err="1"/>
              <a:t>mieux</a:t>
            </a:r>
            <a:r>
              <a:rPr lang="en-GB" sz="9600" dirty="0"/>
              <a:t> les id</a:t>
            </a:r>
            <a:r>
              <a:rPr lang="fr-FR" sz="9600" dirty="0" err="1"/>
              <a:t>ées</a:t>
            </a:r>
            <a:r>
              <a:rPr lang="fr-FR" sz="9600" dirty="0"/>
              <a:t> et les sentiments qui sont exprimés dans le texte. Faites un poster de ces photos et donnez un titre à chaque photo.  Si possible, ajoutez aussi votre propre description à chaque photo et les émotions  que vous éprouvez quand vous la regardez.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/>
              <a:t> 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390"/>
            <a:ext cx="10515600" cy="505030"/>
          </a:xfrm>
        </p:spPr>
        <p:txBody>
          <a:bodyPr>
            <a:normAutofit fontScale="90000"/>
          </a:bodyPr>
          <a:lstStyle/>
          <a:p>
            <a:r>
              <a:rPr lang="en-GB" dirty="0"/>
              <a:t>Devoirs: au </a:t>
            </a:r>
            <a:r>
              <a:rPr lang="en-GB" dirty="0" err="1"/>
              <a:t>choix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5D92C-1468-4E5E-AFFE-880D758DB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FC75-EC50-45A2-AF34-BD3704400BB2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975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Vrai</a:t>
            </a:r>
            <a:r>
              <a:rPr lang="en-GB" dirty="0"/>
              <a:t> </a:t>
            </a:r>
            <a:r>
              <a:rPr lang="en-GB" dirty="0" err="1"/>
              <a:t>ou</a:t>
            </a:r>
            <a:r>
              <a:rPr lang="en-GB" dirty="0"/>
              <a:t> faux?  </a:t>
            </a:r>
            <a:r>
              <a:rPr lang="en-GB" dirty="0" err="1"/>
              <a:t>Regardez</a:t>
            </a:r>
            <a:r>
              <a:rPr lang="en-GB" dirty="0"/>
              <a:t> </a:t>
            </a:r>
            <a:r>
              <a:rPr lang="en-GB" dirty="0" err="1"/>
              <a:t>ces</a:t>
            </a:r>
            <a:r>
              <a:rPr lang="en-GB" dirty="0"/>
              <a:t> images!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9570" y="1159726"/>
            <a:ext cx="6374581" cy="514152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fr-FR" dirty="0"/>
              <a:t>Oradour-sur-Glane se trouve dans l</a:t>
            </a:r>
            <a:r>
              <a:rPr lang="en-GB" dirty="0"/>
              <a:t>’</a:t>
            </a:r>
            <a:r>
              <a:rPr lang="fr-FR" dirty="0"/>
              <a:t>ouest de la France</a:t>
            </a:r>
          </a:p>
          <a:p>
            <a:pPr marL="514350" indent="-514350">
              <a:buAutoNum type="arabicPeriod"/>
            </a:pPr>
            <a:r>
              <a:rPr lang="en-GB" dirty="0"/>
              <a:t>La France </a:t>
            </a:r>
            <a:r>
              <a:rPr lang="fr-FR" dirty="0"/>
              <a:t>était occupée par les Nazis pendant </a:t>
            </a:r>
            <a:r>
              <a:rPr lang="en-GB" dirty="0"/>
              <a:t>la </a:t>
            </a:r>
            <a:r>
              <a:rPr lang="fr-FR" dirty="0"/>
              <a:t>Seconde Guerre Mondiale (1939-1945)</a:t>
            </a:r>
          </a:p>
          <a:p>
            <a:pPr marL="514350" indent="-514350">
              <a:buAutoNum type="arabicPeriod"/>
            </a:pPr>
            <a:r>
              <a:rPr lang="en-GB" dirty="0" err="1"/>
              <a:t>Aujourd’hui</a:t>
            </a:r>
            <a:r>
              <a:rPr lang="en-GB" dirty="0"/>
              <a:t> </a:t>
            </a:r>
            <a:r>
              <a:rPr lang="en-GB" dirty="0" err="1"/>
              <a:t>Oradour</a:t>
            </a:r>
            <a:r>
              <a:rPr lang="en-GB" dirty="0"/>
              <a:t> a 10 </a:t>
            </a:r>
            <a:r>
              <a:rPr lang="en-GB" dirty="0" err="1"/>
              <a:t>mille</a:t>
            </a:r>
            <a:r>
              <a:rPr lang="en-GB" dirty="0"/>
              <a:t> habitants</a:t>
            </a:r>
          </a:p>
          <a:p>
            <a:pPr marL="514350" indent="-514350">
              <a:buAutoNum type="arabicPeriod"/>
            </a:pPr>
            <a:r>
              <a:rPr lang="en-GB" dirty="0" err="1"/>
              <a:t>Aujourd’hui</a:t>
            </a:r>
            <a:r>
              <a:rPr lang="en-GB" dirty="0"/>
              <a:t> </a:t>
            </a:r>
            <a:r>
              <a:rPr lang="en-GB" dirty="0" err="1"/>
              <a:t>Oradour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une</a:t>
            </a:r>
            <a:r>
              <a:rPr lang="en-GB" dirty="0"/>
              <a:t> </a:t>
            </a:r>
            <a:r>
              <a:rPr lang="en-GB" dirty="0" err="1"/>
              <a:t>ville</a:t>
            </a:r>
            <a:r>
              <a:rPr lang="en-GB" dirty="0"/>
              <a:t> </a:t>
            </a:r>
            <a:r>
              <a:rPr lang="en-GB" dirty="0" err="1"/>
              <a:t>dynamique</a:t>
            </a:r>
            <a:r>
              <a:rPr lang="en-GB" dirty="0"/>
              <a:t> et </a:t>
            </a:r>
            <a:r>
              <a:rPr lang="en-GB" dirty="0" err="1"/>
              <a:t>pleine</a:t>
            </a:r>
            <a:r>
              <a:rPr lang="en-GB" dirty="0"/>
              <a:t> de vie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3" b="16377"/>
          <a:stretch/>
        </p:blipFill>
        <p:spPr>
          <a:xfrm>
            <a:off x="7700386" y="965894"/>
            <a:ext cx="3551440" cy="22102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42915" y="3153892"/>
            <a:ext cx="929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1</a:t>
            </a:r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295" y="3666276"/>
            <a:ext cx="2860911" cy="23707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13109" y="6097172"/>
            <a:ext cx="929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2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 r="3119" b="3736"/>
          <a:stretch/>
        </p:blipFill>
        <p:spPr>
          <a:xfrm>
            <a:off x="9349583" y="3474105"/>
            <a:ext cx="2652847" cy="26230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476106" y="6037060"/>
            <a:ext cx="929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1799195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Image 1: The Evacuation of the BEF </a:t>
            </a:r>
            <a:r>
              <a:rPr lang="fr-FR" dirty="0" err="1"/>
              <a:t>from</a:t>
            </a:r>
            <a:r>
              <a:rPr lang="fr-FR" dirty="0"/>
              <a:t> France, </a:t>
            </a:r>
            <a:r>
              <a:rPr lang="fr-FR" dirty="0" err="1"/>
              <a:t>June</a:t>
            </a:r>
            <a:r>
              <a:rPr lang="fr-FR" dirty="0"/>
              <a:t> 1940 by </a:t>
            </a:r>
            <a:r>
              <a:rPr lang="fr-FR" dirty="0" err="1"/>
              <a:t>Captain</a:t>
            </a:r>
            <a:r>
              <a:rPr lang="fr-FR" dirty="0"/>
              <a:t> Len A. </a:t>
            </a:r>
            <a:r>
              <a:rPr lang="fr-FR" dirty="0" err="1"/>
              <a:t>Puttnam</a:t>
            </a:r>
            <a:r>
              <a:rPr lang="fr-FR" dirty="0"/>
              <a:t> and Lieutenant E. G. </a:t>
            </a:r>
            <a:r>
              <a:rPr lang="fr-FR" dirty="0" err="1"/>
              <a:t>Malindine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in the </a:t>
            </a:r>
            <a:r>
              <a:rPr lang="fr-FR" dirty="0">
                <a:hlinkClick r:id="rId2"/>
              </a:rPr>
              <a:t>public domain</a:t>
            </a:r>
            <a:endParaRPr lang="fr-FR" dirty="0"/>
          </a:p>
          <a:p>
            <a:pPr>
              <a:lnSpc>
                <a:spcPct val="120000"/>
              </a:lnSpc>
            </a:pPr>
            <a:r>
              <a:rPr lang="fr-FR" dirty="0"/>
              <a:t>Image 2: Oradour-sur-Glane by </a:t>
            </a:r>
            <a:r>
              <a:rPr lang="fr-FR" dirty="0">
                <a:hlinkClick r:id="rId3" tooltip="User:Davdavlhu (page does not exist)"/>
              </a:rPr>
              <a:t>Davdavlhu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licensed</a:t>
            </a:r>
            <a:r>
              <a:rPr lang="fr-FR" dirty="0"/>
              <a:t> </a:t>
            </a:r>
            <a:r>
              <a:rPr lang="fr-FR" dirty="0" err="1"/>
              <a:t>under</a:t>
            </a:r>
            <a:r>
              <a:rPr lang="fr-FR" dirty="0"/>
              <a:t> </a:t>
            </a:r>
            <a:r>
              <a:rPr lang="fr-FR" dirty="0">
                <a:hlinkClick r:id="rId4" tooltip="w:en:Creative Commons"/>
              </a:rPr>
              <a:t>Creative Commons</a:t>
            </a:r>
            <a:r>
              <a:rPr lang="fr-FR" dirty="0"/>
              <a:t> </a:t>
            </a:r>
            <a:r>
              <a:rPr lang="fr-FR" dirty="0">
                <a:hlinkClick r:id="rId5"/>
              </a:rPr>
              <a:t>Attribution-Share Alike 4.0 International</a:t>
            </a:r>
            <a:r>
              <a:rPr lang="fr-FR" dirty="0"/>
              <a:t> </a:t>
            </a:r>
          </a:p>
          <a:p>
            <a:pPr>
              <a:lnSpc>
                <a:spcPct val="120000"/>
              </a:lnSpc>
            </a:pPr>
            <a:r>
              <a:rPr lang="fr-FR" dirty="0"/>
              <a:t>Image 3: </a:t>
            </a:r>
            <a:r>
              <a:rPr lang="fr-FR" dirty="0" err="1"/>
              <a:t>Map</a:t>
            </a:r>
            <a:r>
              <a:rPr lang="fr-FR" dirty="0"/>
              <a:t> data ©2019 Google</a:t>
            </a:r>
          </a:p>
          <a:p>
            <a:pPr>
              <a:lnSpc>
                <a:spcPct val="120000"/>
              </a:lnSpc>
            </a:pPr>
            <a:r>
              <a:rPr lang="fr-FR" dirty="0"/>
              <a:t>Image 4: A class of boys </a:t>
            </a:r>
            <a:r>
              <a:rPr lang="fr-FR" dirty="0" err="1"/>
              <a:t>from</a:t>
            </a:r>
            <a:r>
              <a:rPr lang="fr-FR" dirty="0"/>
              <a:t> the </a:t>
            </a:r>
            <a:r>
              <a:rPr lang="fr-FR" dirty="0" err="1"/>
              <a:t>school</a:t>
            </a:r>
            <a:r>
              <a:rPr lang="fr-FR" dirty="0"/>
              <a:t> in </a:t>
            </a:r>
            <a:r>
              <a:rPr lang="fr-FR" dirty="0" err="1"/>
              <a:t>Oradour</a:t>
            </a:r>
            <a:r>
              <a:rPr lang="fr-FR" dirty="0"/>
              <a:t> by </a:t>
            </a:r>
            <a:r>
              <a:rPr lang="fr-FR" dirty="0">
                <a:hlinkClick r:id="rId6"/>
              </a:rPr>
              <a:t>US Holocaust Memorial Museum</a:t>
            </a:r>
            <a:r>
              <a:rPr lang="fr-FR" dirty="0"/>
              <a:t>, </a:t>
            </a:r>
            <a:r>
              <a:rPr lang="fr-FR" dirty="0" err="1"/>
              <a:t>courtesy</a:t>
            </a:r>
            <a:r>
              <a:rPr lang="fr-FR" dirty="0"/>
              <a:t> of Lydia </a:t>
            </a:r>
            <a:r>
              <a:rPr lang="fr-FR" dirty="0" err="1"/>
              <a:t>Chagoll</a:t>
            </a:r>
            <a:r>
              <a:rPr lang="fr-FR" dirty="0"/>
              <a:t>. </a:t>
            </a:r>
          </a:p>
          <a:p>
            <a:pPr>
              <a:lnSpc>
                <a:spcPct val="120000"/>
              </a:lnSpc>
            </a:pPr>
            <a:r>
              <a:rPr lang="fr-FR" dirty="0"/>
              <a:t>Image 5: </a:t>
            </a:r>
            <a:r>
              <a:rPr lang="en-GB" dirty="0" err="1"/>
              <a:t>Oradour</a:t>
            </a:r>
            <a:r>
              <a:rPr lang="en-GB" dirty="0"/>
              <a:t>-sur-</a:t>
            </a:r>
            <a:r>
              <a:rPr lang="en-GB" dirty="0" err="1"/>
              <a:t>Glane</a:t>
            </a:r>
            <a:r>
              <a:rPr lang="en-GB"/>
              <a:t> by </a:t>
            </a:r>
            <a:r>
              <a:rPr lang="en-GB">
                <a:hlinkClick r:id="rId7"/>
              </a:rPr>
              <a:t>Rslr22</a:t>
            </a:r>
            <a:r>
              <a:rPr lang="en-GB"/>
              <a:t> is licensed under </a:t>
            </a:r>
            <a:r>
              <a:rPr lang="en-GB">
                <a:hlinkClick r:id="rId4" tooltip="w:en:Creative Commons"/>
              </a:rPr>
              <a:t>Creative Commons</a:t>
            </a:r>
            <a:r>
              <a:rPr lang="en-GB"/>
              <a:t> </a:t>
            </a:r>
            <a:r>
              <a:rPr lang="en-GB">
                <a:hlinkClick r:id="rId5"/>
              </a:rPr>
              <a:t>Attribution-Share Alike 4.0 International</a:t>
            </a:r>
            <a:endParaRPr lang="en-GB"/>
          </a:p>
          <a:p>
            <a:pPr>
              <a:lnSpc>
                <a:spcPct val="120000"/>
              </a:lnSpc>
            </a:pPr>
            <a:endParaRPr lang="fr-FR" dirty="0"/>
          </a:p>
          <a:p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86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Vrai</a:t>
            </a:r>
            <a:r>
              <a:rPr lang="en-GB" dirty="0"/>
              <a:t> </a:t>
            </a:r>
            <a:r>
              <a:rPr lang="en-GB" dirty="0" err="1"/>
              <a:t>ou</a:t>
            </a:r>
            <a:r>
              <a:rPr lang="en-GB" dirty="0"/>
              <a:t> faux?  </a:t>
            </a:r>
            <a:r>
              <a:rPr lang="en-GB" dirty="0" err="1"/>
              <a:t>Regardez</a:t>
            </a:r>
            <a:r>
              <a:rPr lang="en-GB" dirty="0"/>
              <a:t> </a:t>
            </a:r>
            <a:r>
              <a:rPr lang="en-GB" dirty="0" err="1"/>
              <a:t>ces</a:t>
            </a:r>
            <a:r>
              <a:rPr lang="en-GB" dirty="0"/>
              <a:t> images!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9570" y="1159726"/>
            <a:ext cx="6374581" cy="514152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fr-FR" dirty="0"/>
              <a:t>Oradour-sur-Glane se trouve dans l</a:t>
            </a:r>
            <a:r>
              <a:rPr lang="en-GB" dirty="0"/>
              <a:t>’</a:t>
            </a:r>
            <a:r>
              <a:rPr lang="fr-FR" dirty="0"/>
              <a:t>ouest de la France  </a:t>
            </a:r>
            <a:r>
              <a:rPr lang="fr-FR" dirty="0">
                <a:solidFill>
                  <a:srgbClr val="FF0000"/>
                </a:solidFill>
              </a:rPr>
              <a:t>Vrai</a:t>
            </a:r>
          </a:p>
          <a:p>
            <a:pPr marL="0" indent="0">
              <a:buNone/>
            </a:pPr>
            <a:r>
              <a:rPr lang="en-GB" dirty="0"/>
              <a:t>2. La France </a:t>
            </a:r>
            <a:r>
              <a:rPr lang="fr-FR" dirty="0"/>
              <a:t>était occupée par les Nazis pendant </a:t>
            </a:r>
            <a:r>
              <a:rPr lang="en-GB" dirty="0"/>
              <a:t>la </a:t>
            </a:r>
            <a:r>
              <a:rPr lang="fr-FR" dirty="0"/>
              <a:t>Seconde Guerre Mondiale (1939-1945) </a:t>
            </a:r>
            <a:r>
              <a:rPr lang="en-GB" dirty="0" err="1">
                <a:solidFill>
                  <a:srgbClr val="FF0000"/>
                </a:solidFill>
              </a:rPr>
              <a:t>Vrai</a:t>
            </a:r>
            <a:r>
              <a:rPr lang="en-GB" dirty="0">
                <a:solidFill>
                  <a:srgbClr val="FF0000"/>
                </a:solidFill>
              </a:rPr>
              <a:t>. La vie </a:t>
            </a:r>
            <a:r>
              <a:rPr lang="fr-FR" dirty="0">
                <a:solidFill>
                  <a:srgbClr val="FF0000"/>
                </a:solidFill>
              </a:rPr>
              <a:t>était très difficile pour les Français pendant l’Occupation.</a:t>
            </a:r>
          </a:p>
          <a:p>
            <a:pPr marL="0" indent="0">
              <a:buNone/>
            </a:pPr>
            <a:r>
              <a:rPr lang="en-GB" dirty="0"/>
              <a:t>3. </a:t>
            </a:r>
            <a:r>
              <a:rPr lang="en-GB" dirty="0" err="1"/>
              <a:t>Aujourd’hui</a:t>
            </a:r>
            <a:r>
              <a:rPr lang="en-GB" dirty="0"/>
              <a:t> </a:t>
            </a:r>
            <a:r>
              <a:rPr lang="en-GB" dirty="0" err="1"/>
              <a:t>Oradour</a:t>
            </a:r>
            <a:r>
              <a:rPr lang="en-GB" dirty="0"/>
              <a:t> a 10 </a:t>
            </a:r>
            <a:r>
              <a:rPr lang="en-GB" dirty="0" err="1"/>
              <a:t>mille</a:t>
            </a:r>
            <a:r>
              <a:rPr lang="en-GB" dirty="0"/>
              <a:t> habitants.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Faux. </a:t>
            </a:r>
            <a:r>
              <a:rPr lang="en-GB" dirty="0" err="1">
                <a:solidFill>
                  <a:srgbClr val="FF0000"/>
                </a:solidFill>
              </a:rPr>
              <a:t>Oradour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n’a</a:t>
            </a:r>
            <a:r>
              <a:rPr lang="en-GB" dirty="0">
                <a:solidFill>
                  <a:srgbClr val="FF0000"/>
                </a:solidFill>
              </a:rPr>
              <a:t> pas </a:t>
            </a:r>
            <a:r>
              <a:rPr lang="en-GB" dirty="0" err="1">
                <a:solidFill>
                  <a:srgbClr val="FF0000"/>
                </a:solidFill>
              </a:rPr>
              <a:t>d’habitants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aujourd’hui</a:t>
            </a:r>
            <a:r>
              <a:rPr lang="en-GB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GB" dirty="0"/>
              <a:t>4. </a:t>
            </a:r>
            <a:r>
              <a:rPr lang="en-GB" dirty="0" err="1"/>
              <a:t>Aujourd’hui</a:t>
            </a:r>
            <a:r>
              <a:rPr lang="en-GB" dirty="0"/>
              <a:t> </a:t>
            </a:r>
            <a:r>
              <a:rPr lang="en-GB" dirty="0" err="1"/>
              <a:t>Oradour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une</a:t>
            </a:r>
            <a:r>
              <a:rPr lang="en-GB" dirty="0"/>
              <a:t> </a:t>
            </a:r>
            <a:r>
              <a:rPr lang="en-GB" dirty="0" err="1"/>
              <a:t>ville</a:t>
            </a:r>
            <a:r>
              <a:rPr lang="en-GB" dirty="0"/>
              <a:t> </a:t>
            </a:r>
            <a:r>
              <a:rPr lang="en-GB" dirty="0" err="1"/>
              <a:t>dynamique</a:t>
            </a:r>
            <a:r>
              <a:rPr lang="en-GB" dirty="0"/>
              <a:t> et </a:t>
            </a:r>
            <a:r>
              <a:rPr lang="en-GB" dirty="0" err="1"/>
              <a:t>pleine</a:t>
            </a:r>
            <a:r>
              <a:rPr lang="en-GB" dirty="0"/>
              <a:t> de vie.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Faux. </a:t>
            </a:r>
            <a:r>
              <a:rPr lang="en-GB" dirty="0" err="1">
                <a:solidFill>
                  <a:srgbClr val="FF0000"/>
                </a:solidFill>
              </a:rPr>
              <a:t>Depuis</a:t>
            </a:r>
            <a:r>
              <a:rPr lang="en-GB" dirty="0">
                <a:solidFill>
                  <a:srgbClr val="FF0000"/>
                </a:solidFill>
              </a:rPr>
              <a:t> 1944 </a:t>
            </a:r>
            <a:r>
              <a:rPr lang="en-GB" dirty="0" err="1">
                <a:solidFill>
                  <a:srgbClr val="FF0000"/>
                </a:solidFill>
              </a:rPr>
              <a:t>Oradour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est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une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ville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en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ruine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>
                <a:solidFill>
                  <a:srgbClr val="FF0000"/>
                </a:solidFill>
              </a:rPr>
              <a:t>une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ville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morte</a:t>
            </a:r>
            <a:r>
              <a:rPr lang="en-GB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3" b="16377"/>
          <a:stretch/>
        </p:blipFill>
        <p:spPr>
          <a:xfrm>
            <a:off x="7700386" y="965894"/>
            <a:ext cx="3551440" cy="22102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42915" y="3153892"/>
            <a:ext cx="929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1</a:t>
            </a:r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673" y="3564318"/>
            <a:ext cx="2860911" cy="23707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13109" y="6097172"/>
            <a:ext cx="929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2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 r="3119" b="3736"/>
          <a:stretch/>
        </p:blipFill>
        <p:spPr>
          <a:xfrm>
            <a:off x="9476106" y="3438177"/>
            <a:ext cx="2652847" cy="26230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476106" y="6037060"/>
            <a:ext cx="929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2445881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106" y="182799"/>
            <a:ext cx="9345671" cy="431109"/>
          </a:xfrm>
        </p:spPr>
        <p:txBody>
          <a:bodyPr>
            <a:normAutofit/>
          </a:bodyPr>
          <a:lstStyle/>
          <a:p>
            <a:r>
              <a:rPr lang="en-GB" sz="2400" dirty="0"/>
              <a:t>On </a:t>
            </a:r>
            <a:r>
              <a:rPr lang="en-GB" sz="2400" dirty="0" err="1"/>
              <a:t>va</a:t>
            </a:r>
            <a:r>
              <a:rPr lang="en-GB" sz="2400" dirty="0"/>
              <a:t> lire un article sur </a:t>
            </a:r>
            <a:r>
              <a:rPr lang="en-GB" sz="2400" dirty="0" err="1"/>
              <a:t>l’histoire</a:t>
            </a:r>
            <a:r>
              <a:rPr lang="en-GB" sz="2400" dirty="0"/>
              <a:t> d’</a:t>
            </a:r>
            <a:r>
              <a:rPr lang="en-US" sz="2400" dirty="0" err="1"/>
              <a:t>Oradour</a:t>
            </a:r>
            <a:r>
              <a:rPr lang="en-US" sz="2400" dirty="0"/>
              <a:t>: </a:t>
            </a:r>
            <a:r>
              <a:rPr lang="en-US" sz="2400" dirty="0" err="1"/>
              <a:t>d’abord</a:t>
            </a:r>
            <a:r>
              <a:rPr lang="en-US" sz="2400" dirty="0"/>
              <a:t>, </a:t>
            </a:r>
            <a:r>
              <a:rPr lang="en-US" sz="2400" dirty="0" err="1"/>
              <a:t>regardez</a:t>
            </a:r>
            <a:r>
              <a:rPr lang="en-US" sz="2400" dirty="0"/>
              <a:t> </a:t>
            </a:r>
            <a:r>
              <a:rPr lang="en-US" sz="2400" dirty="0" err="1"/>
              <a:t>ces</a:t>
            </a:r>
            <a:r>
              <a:rPr lang="en-US" sz="2400" dirty="0"/>
              <a:t> images: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21823" y="724461"/>
            <a:ext cx="56703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Prédictions</a:t>
            </a:r>
            <a:r>
              <a:rPr lang="fr-FR" sz="2400" dirty="0"/>
              <a:t>:</a:t>
            </a:r>
            <a:endParaRPr lang="fr-FR" sz="2400" b="1" dirty="0"/>
          </a:p>
          <a:p>
            <a:pPr marL="457200" indent="-457200">
              <a:buClr>
                <a:schemeClr val="accent1"/>
              </a:buClr>
              <a:buAutoNum type="arabicPeriod"/>
            </a:pPr>
            <a:r>
              <a:rPr lang="fr-FR" sz="2400" b="1" dirty="0"/>
              <a:t>Les protagonistes de l’article:</a:t>
            </a:r>
          </a:p>
          <a:p>
            <a:pPr marL="457200" indent="-457200">
              <a:buClr>
                <a:schemeClr val="accent1"/>
              </a:buClr>
              <a:buAutoNum type="arabicPeriod"/>
            </a:pPr>
            <a:r>
              <a:rPr lang="en-GB" sz="2400" b="1" dirty="0"/>
              <a:t>Le </a:t>
            </a:r>
            <a:r>
              <a:rPr lang="en-GB" sz="2400" b="1" dirty="0" err="1"/>
              <a:t>sujet</a:t>
            </a:r>
            <a:r>
              <a:rPr lang="en-GB" sz="2400" b="1" dirty="0"/>
              <a:t> </a:t>
            </a:r>
            <a:r>
              <a:rPr lang="fr-FR" sz="2400" b="1" dirty="0"/>
              <a:t>de l’article:….</a:t>
            </a:r>
          </a:p>
          <a:p>
            <a:pPr marL="457200" indent="-457200">
              <a:buClr>
                <a:schemeClr val="accent1"/>
              </a:buClr>
              <a:buAutoNum type="arabicPeriod"/>
            </a:pPr>
            <a:r>
              <a:rPr lang="fr-FR" sz="2400" b="1" dirty="0"/>
              <a:t>L’ambiance de l’article …</a:t>
            </a:r>
          </a:p>
          <a:p>
            <a:pPr marL="457200" indent="-457200">
              <a:buClr>
                <a:schemeClr val="accent1"/>
              </a:buClr>
              <a:buAutoNum type="arabicPeriod"/>
            </a:pPr>
            <a:r>
              <a:rPr lang="en-GB" sz="2400" b="1" dirty="0"/>
              <a:t>Les sentiments </a:t>
            </a:r>
            <a:r>
              <a:rPr lang="fr-FR" sz="2400" b="1" dirty="0"/>
              <a:t>du journaliste:…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17203" y="3754132"/>
            <a:ext cx="2575469" cy="156966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A mon </a:t>
            </a:r>
            <a:r>
              <a:rPr lang="en-GB" sz="2400" dirty="0" err="1"/>
              <a:t>avis</a:t>
            </a:r>
            <a:r>
              <a:rPr lang="en-GB" sz="2400" dirty="0"/>
              <a:t>…</a:t>
            </a:r>
          </a:p>
          <a:p>
            <a:r>
              <a:rPr lang="en-GB" sz="2400" dirty="0"/>
              <a:t>Je </a:t>
            </a:r>
            <a:r>
              <a:rPr lang="en-GB" sz="2400" dirty="0" err="1"/>
              <a:t>dirais</a:t>
            </a:r>
            <a:r>
              <a:rPr lang="en-GB" sz="2400" dirty="0"/>
              <a:t> que..</a:t>
            </a:r>
          </a:p>
          <a:p>
            <a:r>
              <a:rPr lang="en-GB" sz="2400" dirty="0" err="1"/>
              <a:t>Selon</a:t>
            </a:r>
            <a:r>
              <a:rPr lang="en-GB" sz="2400" dirty="0"/>
              <a:t> </a:t>
            </a:r>
            <a:r>
              <a:rPr lang="en-GB" sz="2400" dirty="0" err="1"/>
              <a:t>moi</a:t>
            </a:r>
            <a:r>
              <a:rPr lang="en-GB" sz="2400" dirty="0"/>
              <a:t>…</a:t>
            </a:r>
          </a:p>
          <a:p>
            <a:r>
              <a:rPr lang="en-GB" sz="2400" dirty="0"/>
              <a:t>On </a:t>
            </a:r>
            <a:r>
              <a:rPr lang="en-GB" sz="2400" dirty="0" err="1"/>
              <a:t>va</a:t>
            </a:r>
            <a:r>
              <a:rPr lang="en-GB" sz="2400" dirty="0"/>
              <a:t> </a:t>
            </a:r>
            <a:r>
              <a:rPr lang="en-GB" sz="2400" dirty="0" err="1"/>
              <a:t>parler</a:t>
            </a:r>
            <a:r>
              <a:rPr lang="en-GB" sz="2400" dirty="0"/>
              <a:t> de…</a:t>
            </a:r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155575" y="2663455"/>
            <a:ext cx="5962592" cy="357020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en-GB" sz="2000" b="1" dirty="0"/>
              <a:t>Mots </a:t>
            </a:r>
            <a:r>
              <a:rPr lang="en-GB" sz="2000" b="1" dirty="0" err="1"/>
              <a:t>utiles</a:t>
            </a:r>
            <a:r>
              <a:rPr lang="en-GB" sz="16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/>
              <a:t>triste	</a:t>
            </a:r>
          </a:p>
          <a:p>
            <a:pPr>
              <a:buFont typeface="Wingdings" pitchFamily="2" charset="2"/>
              <a:buChar char="§"/>
            </a:pPr>
            <a:r>
              <a:rPr lang="fr-FR" sz="2000" dirty="0"/>
              <a:t>déprimant</a:t>
            </a:r>
          </a:p>
          <a:p>
            <a:pPr>
              <a:buFont typeface="Wingdings" pitchFamily="2" charset="2"/>
              <a:buChar char="§"/>
            </a:pPr>
            <a:r>
              <a:rPr lang="fr-FR" sz="2000" dirty="0"/>
              <a:t>optimiste</a:t>
            </a:r>
          </a:p>
          <a:p>
            <a:pPr>
              <a:buFont typeface="Wingdings" pitchFamily="2" charset="2"/>
              <a:buChar char="§"/>
            </a:pPr>
            <a:r>
              <a:rPr lang="en-GB" sz="2000" dirty="0" err="1"/>
              <a:t>furieux</a:t>
            </a:r>
            <a:endParaRPr lang="fr-FR" sz="2000" dirty="0"/>
          </a:p>
          <a:p>
            <a:pPr>
              <a:buFont typeface="Wingdings" pitchFamily="2" charset="2"/>
              <a:buChar char="§"/>
            </a:pPr>
            <a:r>
              <a:rPr lang="fr-FR" sz="2000" dirty="0"/>
              <a:t>l’optimisme  </a:t>
            </a:r>
          </a:p>
          <a:p>
            <a:pPr>
              <a:buFont typeface="Wingdings" pitchFamily="2" charset="2"/>
              <a:buChar char="§"/>
            </a:pPr>
            <a:r>
              <a:rPr lang="fr-FR" sz="2000" dirty="0"/>
              <a:t>la joie</a:t>
            </a:r>
          </a:p>
          <a:p>
            <a:pPr>
              <a:buFont typeface="Wingdings" pitchFamily="2" charset="2"/>
              <a:buChar char="§"/>
            </a:pPr>
            <a:r>
              <a:rPr lang="fr-FR" sz="2000" dirty="0"/>
              <a:t>l’amour</a:t>
            </a:r>
          </a:p>
          <a:p>
            <a:pPr>
              <a:buFont typeface="Wingdings" pitchFamily="2" charset="2"/>
              <a:buChar char="§"/>
            </a:pPr>
            <a:r>
              <a:rPr lang="fr-FR" sz="2000" dirty="0"/>
              <a:t>l’avenir/le futur</a:t>
            </a:r>
          </a:p>
          <a:p>
            <a:endParaRPr lang="en-GB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891206" y="3052118"/>
            <a:ext cx="19664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en-GB" sz="2000" dirty="0"/>
              <a:t>les </a:t>
            </a:r>
            <a:r>
              <a:rPr lang="en-GB" sz="2000" dirty="0" err="1"/>
              <a:t>soldats</a:t>
            </a:r>
            <a:endParaRPr lang="en-GB" sz="2000" dirty="0"/>
          </a:p>
          <a:p>
            <a:pPr marL="342900" indent="-342900"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en-GB" sz="2000" dirty="0"/>
              <a:t>les enfants</a:t>
            </a:r>
          </a:p>
          <a:p>
            <a:pPr marL="342900" indent="-342900"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en-GB" sz="2000" dirty="0"/>
              <a:t>les femmes</a:t>
            </a:r>
          </a:p>
          <a:p>
            <a:pPr marL="342900" indent="-342900"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en-GB" sz="2000" dirty="0"/>
              <a:t>les hommes</a:t>
            </a:r>
          </a:p>
          <a:p>
            <a:pPr marL="342900" indent="-342900"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en-GB" sz="2000" dirty="0" err="1"/>
              <a:t>l’arm</a:t>
            </a:r>
            <a:r>
              <a:rPr lang="fr-FR" sz="2000" dirty="0" err="1"/>
              <a:t>ée</a:t>
            </a:r>
            <a:endParaRPr lang="fr-FR" sz="2000" dirty="0"/>
          </a:p>
          <a:p>
            <a:pPr>
              <a:buClr>
                <a:schemeClr val="accent1"/>
              </a:buClr>
              <a:buSzPct val="68000"/>
            </a:pPr>
            <a:endParaRPr lang="fr-FR" sz="2000" dirty="0"/>
          </a:p>
          <a:p>
            <a:pPr marL="342900" indent="-342900"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fr-FR" sz="2000" dirty="0"/>
              <a:t>la tristesse</a:t>
            </a:r>
          </a:p>
          <a:p>
            <a:pPr marL="342900" indent="-342900"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fr-FR" sz="2000" dirty="0"/>
              <a:t>la violence</a:t>
            </a:r>
          </a:p>
          <a:p>
            <a:pPr marL="342900" indent="-342900"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fr-FR" sz="2000" dirty="0"/>
              <a:t>le désespoir</a:t>
            </a:r>
          </a:p>
          <a:p>
            <a:pPr marL="342900" indent="-342900"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fr-FR" sz="2000" dirty="0"/>
              <a:t>les souvenirs</a:t>
            </a:r>
          </a:p>
          <a:p>
            <a:pPr marL="342900" indent="-342900"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fr-FR" sz="2000" dirty="0"/>
              <a:t> la peur</a:t>
            </a:r>
          </a:p>
          <a:p>
            <a:pPr marL="342900" indent="-342900"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fr-FR" sz="2000" dirty="0"/>
              <a:t> la pitié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51749" y="3120489"/>
            <a:ext cx="206528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fr-FR" sz="2000" dirty="0"/>
              <a:t>la vie et la mort</a:t>
            </a:r>
          </a:p>
          <a:p>
            <a:pPr marL="342900" indent="-342900"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fr-FR" sz="2000" dirty="0"/>
              <a:t>la colère</a:t>
            </a:r>
          </a:p>
          <a:p>
            <a:pPr marL="342900" indent="-342900"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fr-FR" sz="2000" dirty="0"/>
              <a:t>l’espoir</a:t>
            </a:r>
          </a:p>
          <a:p>
            <a:pPr marL="342900" indent="-342900"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fr-FR" sz="2000" dirty="0"/>
              <a:t>la mortalité</a:t>
            </a:r>
          </a:p>
          <a:p>
            <a:pPr marL="342900" indent="-342900"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fr-FR" sz="2000" dirty="0"/>
              <a:t>l’immortalité</a:t>
            </a:r>
          </a:p>
          <a:p>
            <a:pPr marL="342900" indent="-342900"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en-GB" sz="2000" dirty="0"/>
              <a:t>le massacre</a:t>
            </a:r>
          </a:p>
          <a:p>
            <a:pPr marL="342900" indent="-342900"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en-GB" sz="2000" dirty="0"/>
              <a:t>les </a:t>
            </a:r>
            <a:r>
              <a:rPr lang="en-GB" sz="2000" dirty="0" err="1"/>
              <a:t>ruines</a:t>
            </a:r>
            <a:endParaRPr lang="en-GB" sz="2000" dirty="0"/>
          </a:p>
          <a:p>
            <a:pPr>
              <a:buClr>
                <a:schemeClr val="accent1"/>
              </a:buClr>
              <a:buSzPct val="68000"/>
            </a:pPr>
            <a:endParaRPr lang="fr-FR" sz="2000" dirty="0"/>
          </a:p>
          <a:p>
            <a:pPr marL="342900" indent="-342900"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endParaRPr lang="en-GB" sz="1600" dirty="0"/>
          </a:p>
          <a:p>
            <a:pPr marL="342900" indent="-342900"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endParaRPr lang="en-GB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F56D3E-8B9F-4276-AA2E-AC97BD674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FC75-EC50-45A2-AF34-BD3704400BB2}" type="slidenum">
              <a:rPr lang="en-GB" smtClean="0"/>
              <a:t>5</a:t>
            </a:fld>
            <a:endParaRPr lang="en-GB"/>
          </a:p>
        </p:txBody>
      </p:sp>
      <p:sp>
        <p:nvSpPr>
          <p:cNvPr id="13" name="AutoShape 4" descr="Image result for oradou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AutoShape 6" descr="Image result for oradou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254" y="880507"/>
            <a:ext cx="3054165" cy="203507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973310" y="2867452"/>
            <a:ext cx="929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4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04" y="3389184"/>
            <a:ext cx="3263026" cy="207444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822909" y="5431603"/>
            <a:ext cx="929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5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203" y="880507"/>
            <a:ext cx="2614946" cy="196039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227363" y="2846794"/>
            <a:ext cx="929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Image 2</a:t>
            </a:r>
          </a:p>
        </p:txBody>
      </p:sp>
    </p:spTree>
    <p:extLst>
      <p:ext uri="{BB962C8B-B14F-4D97-AF65-F5344CB8AC3E}">
        <p14:creationId xmlns:p14="http://schemas.microsoft.com/office/powerpoint/2010/main" val="767222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0709061"/>
              </p:ext>
            </p:extLst>
          </p:nvPr>
        </p:nvGraphicFramePr>
        <p:xfrm>
          <a:off x="618184" y="927279"/>
          <a:ext cx="8667483" cy="57367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2180">
                  <a:extLst>
                    <a:ext uri="{9D8B030D-6E8A-4147-A177-3AD203B41FA5}">
                      <a16:colId xmlns:a16="http://schemas.microsoft.com/office/drawing/2014/main" val="587014936"/>
                    </a:ext>
                  </a:extLst>
                </a:gridCol>
                <a:gridCol w="4255303">
                  <a:extLst>
                    <a:ext uri="{9D8B030D-6E8A-4147-A177-3AD203B41FA5}">
                      <a16:colId xmlns:a16="http://schemas.microsoft.com/office/drawing/2014/main" val="422596422"/>
                    </a:ext>
                  </a:extLst>
                </a:gridCol>
              </a:tblGrid>
              <a:tr h="540645">
                <a:tc>
                  <a:txBody>
                    <a:bodyPr/>
                    <a:lstStyle/>
                    <a:p>
                      <a:pPr lvl="0"/>
                      <a:r>
                        <a:rPr lang="en-GB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vengeance</a:t>
                      </a:r>
                      <a:endParaRPr lang="fr-FR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vengeance, revenge</a:t>
                      </a:r>
                      <a:endParaRPr lang="fr-FR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783955"/>
                  </a:ext>
                </a:extLst>
              </a:tr>
              <a:tr h="540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</a:t>
                      </a:r>
                      <a:r>
                        <a:rPr lang="en-GB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honte</a:t>
                      </a:r>
                      <a:endParaRPr lang="fr-FR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shame</a:t>
                      </a:r>
                      <a:endParaRPr lang="fr-FR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358814"/>
                  </a:ext>
                </a:extLst>
              </a:tr>
              <a:tr h="540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prononcer</a:t>
                      </a:r>
                      <a:endParaRPr lang="fr-FR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To pronounce</a:t>
                      </a:r>
                      <a:endParaRPr lang="fr-FR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524609"/>
                  </a:ext>
                </a:extLst>
              </a:tr>
              <a:tr h="540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</a:t>
                      </a:r>
                      <a:r>
                        <a:rPr lang="en-GB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haine</a:t>
                      </a:r>
                      <a:endParaRPr lang="fr-FR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hate, hatred</a:t>
                      </a:r>
                      <a:endParaRPr lang="fr-FR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773558"/>
                  </a:ext>
                </a:extLst>
              </a:tr>
              <a:tr h="540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</a:t>
                      </a:r>
                      <a:r>
                        <a:rPr lang="en-GB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feuille</a:t>
                      </a:r>
                      <a:endParaRPr kumimoji="0" lang="en-GB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kumimoji="0" lang="en-GB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leaf</a:t>
                      </a:r>
                      <a:endParaRPr lang="fr-FR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384489"/>
                  </a:ext>
                </a:extLst>
              </a:tr>
              <a:tr h="540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reconstruire</a:t>
                      </a:r>
                      <a:endParaRPr lang="en-GB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rebuild</a:t>
                      </a:r>
                      <a:endParaRPr lang="fr-FR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</a:t>
                      </a:r>
                      <a:r>
                        <a:rPr lang="fr-FR" sz="2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douleur</a:t>
                      </a:r>
                      <a:endParaRPr lang="en-GB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pain</a:t>
                      </a:r>
                      <a:endParaRPr lang="fr-FR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0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/>
                        <a:t>la désolation</a:t>
                      </a:r>
                      <a:endParaRPr lang="en-GB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desolation, emptiness, destruction</a:t>
                      </a:r>
                      <a:endParaRPr lang="fr-FR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0923FE6-8E30-4A61-B254-B7C85164CDB8}"/>
              </a:ext>
            </a:extLst>
          </p:cNvPr>
          <p:cNvSpPr txBox="1"/>
          <p:nvPr/>
        </p:nvSpPr>
        <p:spPr>
          <a:xfrm>
            <a:off x="1687132" y="193557"/>
            <a:ext cx="8945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Mots </a:t>
            </a:r>
            <a:r>
              <a:rPr lang="en-GB" sz="3200" b="1" dirty="0" err="1"/>
              <a:t>importants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4247458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73" y="2015414"/>
            <a:ext cx="11467870" cy="3172406"/>
          </a:xfrm>
        </p:spPr>
        <p:txBody>
          <a:bodyPr/>
          <a:lstStyle/>
          <a:p>
            <a:pPr marL="109728" lvl="0" indent="0">
              <a:buNone/>
            </a:pPr>
            <a:r>
              <a:rPr lang="fr-FR" dirty="0"/>
              <a:t>Maintenant, écoutez, suivez le texte et vérifiez vos réponses! </a:t>
            </a:r>
            <a:endParaRPr lang="en-GB" i="1" dirty="0"/>
          </a:p>
          <a:p>
            <a:pPr marL="0" lvl="0" indent="0">
              <a:buNone/>
            </a:pPr>
            <a:endParaRPr lang="en-GB" i="1" dirty="0"/>
          </a:p>
          <a:p>
            <a:pPr marL="0" lvl="0" indent="0">
              <a:buNone/>
            </a:pPr>
            <a:endParaRPr lang="en-GB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73" y="423927"/>
            <a:ext cx="11794836" cy="1330227"/>
          </a:xfrm>
        </p:spPr>
        <p:txBody>
          <a:bodyPr>
            <a:normAutofit/>
          </a:bodyPr>
          <a:lstStyle/>
          <a:p>
            <a:r>
              <a:rPr lang="fr-FR" dirty="0"/>
              <a:t>L’article: </a:t>
            </a:r>
            <a:r>
              <a:rPr lang="fr-FR" dirty="0" err="1"/>
              <a:t>Oradour</a:t>
            </a:r>
            <a:br>
              <a:rPr lang="fr-FR" i="1" dirty="0"/>
            </a:b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7F152B-87CD-4F25-BE5D-D43F9BD7B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FC75-EC50-45A2-AF34-BD3704400BB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456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9934" y="348576"/>
            <a:ext cx="10692581" cy="6207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10 juin 1944, l'armée nazie est en train de perdre la guerre. Elle a perdu tout espoir. Une division de soldats du Reich essaie de regagner les villes du centre, puis du nord de la France. L’armée a soif de vengeance. Elle est animée d'une colère froide, d'une haine sans limite. Elle choisit de tuer au hasard tous les habitants d’une petite ville du Limousin, Oradour-sur-Glane. 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cet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acte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l’armée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veut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montrer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rage,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semer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terreur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réaffirmer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force des Nazis.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Cet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acte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génocide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n’est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pas facile à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comprendre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C’est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monstruosité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l’homme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Il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choque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encore de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jours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barbarie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brutalité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sans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limite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Après le massacre,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Oradour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n’a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plus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rien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Oradour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n’a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plus un homme.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Oradour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n’a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plus de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feuilles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Oradour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n’a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plus de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pierres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Tous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 hommes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sont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tués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Les femmes et les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enfants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sont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brûlés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vifs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l'église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Aujourd’hui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c’est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ville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ruine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0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C’est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ville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morte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Oradour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n'a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jamais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été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reconstruite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après la guerre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a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préservé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l’église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 camps de concentration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symbolise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l’inhumanité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absolue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Il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faut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garder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ruines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On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n’oubliera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jamais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victimes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d’Oradour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Chacun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doit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souvenir de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l’horreur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guerre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Europe. On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prononcera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toujours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nom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d’Oradour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avec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honte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aussi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avec </a:t>
            </a:r>
            <a:r>
              <a:rPr lang="en-GB" sz="2000" dirty="0" err="1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tristesse</a:t>
            </a:r>
            <a:r>
              <a:rPr lang="en-GB" sz="2000" dirty="0">
                <a:solidFill>
                  <a:srgbClr val="3D3D3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950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083" y="903249"/>
            <a:ext cx="11706434" cy="5818226"/>
          </a:xfrm>
        </p:spPr>
        <p:txBody>
          <a:bodyPr>
            <a:normAutofit fontScale="47500" lnSpcReduction="20000"/>
          </a:bodyPr>
          <a:lstStyle/>
          <a:p>
            <a:pPr marL="109728" indent="0">
              <a:buNone/>
            </a:pPr>
            <a:endParaRPr lang="fr-FR" sz="4400" dirty="0"/>
          </a:p>
          <a:p>
            <a:pPr marL="0" indent="0">
              <a:buClr>
                <a:schemeClr val="accent1"/>
              </a:buClr>
              <a:buNone/>
            </a:pPr>
            <a:r>
              <a:rPr lang="fr-FR" sz="5100" dirty="0">
                <a:solidFill>
                  <a:srgbClr val="FF0000"/>
                </a:solidFill>
              </a:rPr>
              <a:t>1. Les protagonistes de l’article: 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fr-FR" sz="5100" i="1" dirty="0"/>
              <a:t>l'armée nazie; une division de soldats du Reich; les hommes, les femmes, les enfants, </a:t>
            </a:r>
            <a:r>
              <a:rPr lang="en-GB" sz="5100" i="1" dirty="0"/>
              <a:t>les </a:t>
            </a:r>
            <a:r>
              <a:rPr lang="en-GB" sz="5100" i="1" dirty="0" err="1"/>
              <a:t>victimes</a:t>
            </a:r>
            <a:r>
              <a:rPr lang="en-GB" sz="5100" i="1" dirty="0"/>
              <a:t> </a:t>
            </a:r>
            <a:r>
              <a:rPr lang="en-GB" sz="5100" i="1" dirty="0" err="1"/>
              <a:t>d’Oradour</a:t>
            </a:r>
            <a:endParaRPr lang="en-GB" sz="5100" i="1" dirty="0"/>
          </a:p>
          <a:p>
            <a:pPr marL="0" indent="0">
              <a:buClr>
                <a:schemeClr val="accent1"/>
              </a:buClr>
              <a:buNone/>
            </a:pPr>
            <a:endParaRPr lang="fr-FR" sz="5100" i="1" dirty="0"/>
          </a:p>
          <a:p>
            <a:pPr marL="0" indent="0">
              <a:buClr>
                <a:schemeClr val="accent1"/>
              </a:buClr>
              <a:buNone/>
            </a:pPr>
            <a:r>
              <a:rPr lang="fr-FR" sz="5100" i="1" dirty="0">
                <a:solidFill>
                  <a:srgbClr val="FF0000"/>
                </a:solidFill>
              </a:rPr>
              <a:t>2.  Le sujet de l’article: 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fr-FR" sz="5100" i="1" dirty="0"/>
              <a:t> un massacre par l'armée nazie; la violence; la désolation ; les soldats ont tué tous les hommes, femmes et enfants; </a:t>
            </a:r>
            <a:r>
              <a:rPr lang="en-GB" sz="5100" i="1" dirty="0"/>
              <a:t>après la guerre on a </a:t>
            </a:r>
            <a:r>
              <a:rPr lang="en-GB" sz="5100" i="1" dirty="0" err="1"/>
              <a:t>préservé</a:t>
            </a:r>
            <a:r>
              <a:rPr lang="en-GB" sz="5100" i="1" dirty="0"/>
              <a:t> </a:t>
            </a:r>
            <a:r>
              <a:rPr lang="en-GB" sz="5100" i="1" dirty="0" err="1"/>
              <a:t>l’église</a:t>
            </a:r>
            <a:endParaRPr lang="en-GB" sz="5100" i="1" dirty="0"/>
          </a:p>
          <a:p>
            <a:pPr marL="0" indent="0">
              <a:buClr>
                <a:schemeClr val="accent1"/>
              </a:buClr>
              <a:buNone/>
            </a:pPr>
            <a:endParaRPr lang="fr-FR" sz="5100" i="1" dirty="0"/>
          </a:p>
          <a:p>
            <a:pPr marL="0" indent="0">
              <a:buClr>
                <a:schemeClr val="accent1"/>
              </a:buClr>
              <a:buNone/>
            </a:pPr>
            <a:r>
              <a:rPr lang="fr-FR" sz="5100" i="1" dirty="0">
                <a:solidFill>
                  <a:srgbClr val="FF0000"/>
                </a:solidFill>
              </a:rPr>
              <a:t>3 . L’ambiance de l’article: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GB" sz="5100" i="1" dirty="0"/>
              <a:t>Triste; d</a:t>
            </a:r>
            <a:r>
              <a:rPr lang="fr-FR" sz="5100" i="1" dirty="0" err="1"/>
              <a:t>éprimant</a:t>
            </a:r>
            <a:r>
              <a:rPr lang="fr-FR" sz="5100" i="1" dirty="0"/>
              <a:t>, </a:t>
            </a:r>
            <a:r>
              <a:rPr lang="fr-FR" sz="5100" i="1" dirty="0" err="1"/>
              <a:t>etc</a:t>
            </a:r>
            <a:endParaRPr lang="fr-FR" sz="5100" i="1" dirty="0"/>
          </a:p>
          <a:p>
            <a:pPr marL="0" indent="0">
              <a:buClr>
                <a:schemeClr val="accent1"/>
              </a:buClr>
              <a:buNone/>
            </a:pPr>
            <a:endParaRPr lang="fr-FR" sz="5100" i="1" dirty="0"/>
          </a:p>
          <a:p>
            <a:pPr marL="0" indent="0">
              <a:buClr>
                <a:schemeClr val="accent1"/>
              </a:buClr>
              <a:buNone/>
            </a:pPr>
            <a:r>
              <a:rPr lang="fr-FR" sz="5100" i="1" dirty="0">
                <a:solidFill>
                  <a:srgbClr val="FF0000"/>
                </a:solidFill>
              </a:rPr>
              <a:t>3. </a:t>
            </a:r>
            <a:r>
              <a:rPr lang="en-GB" sz="5100" i="1" dirty="0">
                <a:solidFill>
                  <a:srgbClr val="FF0000"/>
                </a:solidFill>
              </a:rPr>
              <a:t>Les sentiments </a:t>
            </a:r>
            <a:r>
              <a:rPr lang="fr-FR" sz="5100" i="1" dirty="0">
                <a:solidFill>
                  <a:srgbClr val="FF0000"/>
                </a:solidFill>
              </a:rPr>
              <a:t>du journaliste:</a:t>
            </a:r>
          </a:p>
          <a:p>
            <a:pPr marL="0" lvl="0" indent="0">
              <a:buClr>
                <a:schemeClr val="accent1"/>
              </a:buClr>
              <a:buNone/>
            </a:pPr>
            <a:r>
              <a:rPr lang="en-GB" sz="5100" i="1" dirty="0"/>
              <a:t>La col</a:t>
            </a:r>
            <a:r>
              <a:rPr lang="fr-FR" sz="5100" i="1" dirty="0"/>
              <a:t>ère; la pitié; la honte; la tristesse, etc.</a:t>
            </a:r>
          </a:p>
          <a:p>
            <a:pPr marL="0" lvl="0" indent="0">
              <a:buClr>
                <a:schemeClr val="accent1"/>
              </a:buClr>
              <a:buNone/>
            </a:pPr>
            <a:endParaRPr lang="en-GB" sz="5100" dirty="0"/>
          </a:p>
          <a:p>
            <a:pPr marL="0" lvl="0" indent="0">
              <a:buClr>
                <a:schemeClr val="accent1"/>
              </a:buClr>
              <a:buNone/>
            </a:pPr>
            <a:r>
              <a:rPr lang="en-GB" sz="5100" dirty="0"/>
              <a:t>Et </a:t>
            </a:r>
            <a:r>
              <a:rPr lang="en-GB" sz="5100" dirty="0" err="1"/>
              <a:t>vous</a:t>
            </a:r>
            <a:r>
              <a:rPr lang="en-GB" sz="5100" dirty="0"/>
              <a:t> - </a:t>
            </a:r>
            <a:r>
              <a:rPr lang="en-GB" sz="5100" dirty="0" err="1"/>
              <a:t>vos</a:t>
            </a:r>
            <a:r>
              <a:rPr lang="en-GB" sz="5100" dirty="0"/>
              <a:t> sentiments?</a:t>
            </a:r>
          </a:p>
          <a:p>
            <a:pPr marL="0" lvl="0" indent="0">
              <a:buNone/>
            </a:pPr>
            <a:endParaRPr lang="en-GB" sz="58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6525"/>
            <a:ext cx="10972800" cy="1143000"/>
          </a:xfrm>
        </p:spPr>
        <p:txBody>
          <a:bodyPr>
            <a:normAutofit/>
          </a:bodyPr>
          <a:lstStyle/>
          <a:p>
            <a:pPr marL="109728" indent="0"/>
            <a:r>
              <a:rPr lang="fr-FR" sz="3200" dirty="0"/>
              <a:t>Regardez vos prédictions. Sont-elles correctes?  Corrigez-les</a:t>
            </a:r>
            <a:endParaRPr lang="en-GB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139FD-3B5B-4782-BF10-C853AE40E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FC75-EC50-45A2-AF34-BD3704400BB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35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3031</TotalTime>
  <Words>3041</Words>
  <Application>Microsoft Office PowerPoint</Application>
  <PresentationFormat>Widescreen</PresentationFormat>
  <Paragraphs>374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Tahoma</vt:lpstr>
      <vt:lpstr>Verdana</vt:lpstr>
      <vt:lpstr>Wingdings</vt:lpstr>
      <vt:lpstr>Wingdings 3</vt:lpstr>
      <vt:lpstr>Office Theme</vt:lpstr>
      <vt:lpstr>Oradour-sur-Glane  </vt:lpstr>
      <vt:lpstr>Oradour-sur-Glane</vt:lpstr>
      <vt:lpstr>Vrai ou faux?  Regardez ces images!</vt:lpstr>
      <vt:lpstr>Vrai ou faux?  Regardez ces images!</vt:lpstr>
      <vt:lpstr>On va lire un article sur l’histoire d’Oradour: d’abord, regardez ces images:</vt:lpstr>
      <vt:lpstr>PowerPoint Presentation</vt:lpstr>
      <vt:lpstr>L’article: Oradour </vt:lpstr>
      <vt:lpstr>PowerPoint Presentation</vt:lpstr>
      <vt:lpstr>Regardez vos prédictions. Sont-elles correctes?  Corrigez-les</vt:lpstr>
      <vt:lpstr>PowerPoint Presentation</vt:lpstr>
      <vt:lpstr>PowerPoint Presentation</vt:lpstr>
      <vt:lpstr>PowerPoint Presentation</vt:lpstr>
      <vt:lpstr>Quiz</vt:lpstr>
      <vt:lpstr>PowerPoint Presentation</vt:lpstr>
      <vt:lpstr>Expressions de négation</vt:lpstr>
      <vt:lpstr>Lisez l’article et trouvez d’autres exemples!</vt:lpstr>
      <vt:lpstr>Solutions</vt:lpstr>
      <vt:lpstr>PowerPoint Presentation</vt:lpstr>
      <vt:lpstr>Exploitation</vt:lpstr>
      <vt:lpstr>Interprétation</vt:lpstr>
      <vt:lpstr>PowerPoint Presentation</vt:lpstr>
      <vt:lpstr> Quelle est la phrase la plus importante à votre avis? Pourquoi? </vt:lpstr>
      <vt:lpstr>Exploitation</vt:lpstr>
      <vt:lpstr>Plenary: Faites des phrases!</vt:lpstr>
      <vt:lpstr>Plenary: Faites des phrases!</vt:lpstr>
      <vt:lpstr>Plenary: vos impressions du texte</vt:lpstr>
      <vt:lpstr>PowerPoint Presentation</vt:lpstr>
      <vt:lpstr>Devoirs: au choix</vt:lpstr>
      <vt:lpstr>Devoirs: au choix</vt:lpstr>
      <vt:lpstr>Images</vt:lpstr>
    </vt:vector>
  </TitlesOfParts>
  <Company>University of Reading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Oradour</dc:title>
  <dc:creator>Suzanne Graham</dc:creator>
  <cp:lastModifiedBy>Suzanne Graham</cp:lastModifiedBy>
  <cp:revision>129</cp:revision>
  <dcterms:created xsi:type="dcterms:W3CDTF">2017-11-17T15:14:01Z</dcterms:created>
  <dcterms:modified xsi:type="dcterms:W3CDTF">2020-01-10T18:57:47Z</dcterms:modified>
</cp:coreProperties>
</file>