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6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8CB4D-902E-4ED8-AC97-D1304E753E59}" type="datetimeFigureOut">
              <a:rPr lang="en-GB" smtClean="0"/>
              <a:t>11/02/2020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F0AE4-8BE4-4477-8B8A-AB3FF81548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70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90BFB09-DD9C-4AB4-B1C9-4969E52758BD}" type="datetimeFigureOut">
              <a:rPr lang="en-GB" smtClean="0"/>
              <a:t>11/02/2020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16A-A732-4242-942A-718B8952030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82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FB09-DD9C-4AB4-B1C9-4969E52758BD}" type="datetimeFigureOut">
              <a:rPr lang="en-GB" smtClean="0"/>
              <a:t>11/02/2020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16A-A732-4242-942A-718B89520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73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FB09-DD9C-4AB4-B1C9-4969E52758BD}" type="datetimeFigureOut">
              <a:rPr lang="en-GB" smtClean="0"/>
              <a:t>11/02/2020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16A-A732-4242-942A-718B8952030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10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FB09-DD9C-4AB4-B1C9-4969E52758BD}" type="datetimeFigureOut">
              <a:rPr lang="en-GB" smtClean="0"/>
              <a:t>11/02/2020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16A-A732-4242-942A-718B89520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42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FB09-DD9C-4AB4-B1C9-4969E52758BD}" type="datetimeFigureOut">
              <a:rPr lang="en-GB" smtClean="0"/>
              <a:t>11/02/2020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16A-A732-4242-942A-718B8952030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81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FB09-DD9C-4AB4-B1C9-4969E52758BD}" type="datetimeFigureOut">
              <a:rPr lang="en-GB" smtClean="0"/>
              <a:t>11/02/2020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16A-A732-4242-942A-718B89520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351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FB09-DD9C-4AB4-B1C9-4969E52758BD}" type="datetimeFigureOut">
              <a:rPr lang="en-GB" smtClean="0"/>
              <a:t>11/02/2020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16A-A732-4242-942A-718B89520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874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FB09-DD9C-4AB4-B1C9-4969E52758BD}" type="datetimeFigureOut">
              <a:rPr lang="en-GB" smtClean="0"/>
              <a:t>11/02/2020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16A-A732-4242-942A-718B89520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05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FB09-DD9C-4AB4-B1C9-4969E52758BD}" type="datetimeFigureOut">
              <a:rPr lang="en-GB" smtClean="0"/>
              <a:t>11/02/2020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16A-A732-4242-942A-718B89520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6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FB09-DD9C-4AB4-B1C9-4969E52758BD}" type="datetimeFigureOut">
              <a:rPr lang="en-GB" smtClean="0"/>
              <a:t>11/02/2020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16A-A732-4242-942A-718B89520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068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FB09-DD9C-4AB4-B1C9-4969E52758BD}" type="datetimeFigureOut">
              <a:rPr lang="en-GB" smtClean="0"/>
              <a:t>11/02/2020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16A-A732-4242-942A-718B8952030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65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90BFB09-DD9C-4AB4-B1C9-4969E52758BD}" type="datetimeFigureOut">
              <a:rPr lang="en-GB" smtClean="0"/>
              <a:t>11/02/2020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2DFA16A-A732-4242-942A-718B8952030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0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BGYSchCfII" TargetMode="External"/><Relationship Id="rId2" Type="http://schemas.openxmlformats.org/officeDocument/2006/relationships/hyperlink" Target="https://www.poetryinternational.org/pi/poem/19356/auto/0/0/Daljit-Nagra/RAPINDER-SLIPS-INTO-TONGUE/en/nocach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wUDg7CN_-o" TargetMode="External"/><Relationship Id="rId2" Type="http://schemas.openxmlformats.org/officeDocument/2006/relationships/hyperlink" Target="https://www.englishpen.org/outreach/brave-new-voices-2-0-year-one/#read-bn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hpen.org/outreach/brave-new-voices-2-0-year-one/#read-bn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hpen.org/outreach/brave-new-voices-2-0-year-one/#read-bn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enjaminzephaniah.com/rhymin/the-british-serves-60-millio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ooks/2020/feb/05/edward-kamau-brathwaite-obituar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02042" y="1564336"/>
            <a:ext cx="7603958" cy="4965700"/>
            <a:chOff x="2302042" y="946150"/>
            <a:chExt cx="7603958" cy="49657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95"/>
            <a:stretch/>
          </p:blipFill>
          <p:spPr>
            <a:xfrm>
              <a:off x="2302042" y="946150"/>
              <a:ext cx="7603958" cy="49657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401425" y="3381375"/>
              <a:ext cx="2237875" cy="22554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273" y="4149266"/>
              <a:ext cx="1971677" cy="754722"/>
            </a:xfrm>
            <a:prstGeom prst="rect">
              <a:avLst/>
            </a:prstGeom>
          </p:spPr>
        </p:pic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Multilingualism in the Classroom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9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40" y="1952520"/>
            <a:ext cx="4099321" cy="3891153"/>
          </a:xfrm>
        </p:spPr>
      </p:pic>
      <p:sp>
        <p:nvSpPr>
          <p:cNvPr id="6" name="Rectangle 5"/>
          <p:cNvSpPr/>
          <p:nvPr/>
        </p:nvSpPr>
        <p:spPr>
          <a:xfrm>
            <a:off x="1" y="3507475"/>
            <a:ext cx="12192000" cy="3350526"/>
          </a:xfrm>
          <a:prstGeom prst="rect">
            <a:avLst/>
          </a:prstGeom>
          <a:blipFill dpi="0" rotWithShape="1">
            <a:blip r:embed="rId3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cs typeface="Times New Roman" panose="02020603050405020304" pitchFamily="18" charset="0"/>
              </a:rPr>
              <a:t>Daljit Nagra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577" y="6349284"/>
            <a:ext cx="1010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Image (unchanged): Simon </a:t>
            </a:r>
            <a:r>
              <a:rPr lang="en-GB" sz="1400" dirty="0"/>
              <a:t>James [CC BY-SA (https://creativecommons.org/licenses/by-sa/2.0)]</a:t>
            </a:r>
          </a:p>
        </p:txBody>
      </p:sp>
    </p:spTree>
    <p:extLst>
      <p:ext uri="{BB962C8B-B14F-4D97-AF65-F5344CB8AC3E}">
        <p14:creationId xmlns:p14="http://schemas.microsoft.com/office/powerpoint/2010/main" val="9799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cs typeface="Times New Roman" panose="02020603050405020304" pitchFamily="18" charset="0"/>
              </a:rPr>
              <a:t>Rapinder Slips into Tongue</a:t>
            </a:r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cs typeface="Times New Roman" panose="02020603050405020304" pitchFamily="18" charset="0"/>
              </a:rPr>
              <a:t>Teacher to insert poem. </a:t>
            </a:r>
            <a:r>
              <a:rPr lang="en-GB" sz="2800" dirty="0">
                <a:cs typeface="Times New Roman" panose="02020603050405020304" pitchFamily="18" charset="0"/>
              </a:rPr>
              <a:t/>
            </a:r>
            <a:br>
              <a:rPr lang="en-GB" sz="2800" dirty="0">
                <a:cs typeface="Times New Roman" panose="02020603050405020304" pitchFamily="18" charset="0"/>
              </a:rPr>
            </a:br>
            <a:r>
              <a:rPr lang="en-GB" sz="2800" dirty="0" smtClean="0">
                <a:cs typeface="Times New Roman" panose="02020603050405020304" pitchFamily="18" charset="0"/>
              </a:rPr>
              <a:t>Can be found at:</a:t>
            </a:r>
          </a:p>
          <a:p>
            <a:pPr marL="0" indent="0">
              <a:buNone/>
            </a:pPr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www.poetryinternational.org/pi/poem/19356/auto/0/0/Daljit-Nagra/RAPINDER-SLIPS-INTO-TONGUE/en/nocache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 smtClean="0">
                <a:cs typeface="Times New Roman" panose="02020603050405020304" pitchFamily="18" charset="0"/>
              </a:rPr>
              <a:t>Video Version: (Intro – until 00:38)</a:t>
            </a:r>
          </a:p>
          <a:p>
            <a:pPr marL="0" indent="0">
              <a:buNone/>
            </a:pPr>
            <a:r>
              <a:rPr lang="en-GB" sz="2800" dirty="0" smtClean="0">
                <a:hlinkClick r:id="rId3"/>
              </a:rPr>
              <a:t>https</a:t>
            </a:r>
            <a:r>
              <a:rPr lang="en-GB" sz="2800" dirty="0">
                <a:hlinkClick r:id="rId3"/>
              </a:rPr>
              <a:t>://www.youtube.com/watch?v=EBGYSchCfII</a:t>
            </a:r>
            <a:endParaRPr lang="en-GB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74" y="2412014"/>
            <a:ext cx="4876800" cy="32099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785" y="535460"/>
            <a:ext cx="10521778" cy="5353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i="1" dirty="0" smtClean="0">
                <a:cs typeface="Times New Roman" panose="02020603050405020304" pitchFamily="18" charset="0"/>
              </a:rPr>
              <a:t>‘Mélange</a:t>
            </a:r>
            <a:r>
              <a:rPr lang="en-GB" sz="2800" dirty="0">
                <a:cs typeface="Times New Roman" panose="02020603050405020304" pitchFamily="18" charset="0"/>
              </a:rPr>
              <a:t>, hotchpotch, a bit of this and a bit of that is </a:t>
            </a:r>
            <a:r>
              <a:rPr lang="en-GB" sz="2800" i="1" dirty="0">
                <a:cs typeface="Times New Roman" panose="02020603050405020304" pitchFamily="18" charset="0"/>
              </a:rPr>
              <a:t>how newness enters the world</a:t>
            </a:r>
            <a:r>
              <a:rPr lang="en-GB" sz="2800" dirty="0">
                <a:cs typeface="Times New Roman" panose="02020603050405020304" pitchFamily="18" charset="0"/>
              </a:rPr>
              <a:t>. It is the great possibility that mass migration gives the world, and I have tried to embrace it</a:t>
            </a:r>
            <a:r>
              <a:rPr lang="en-GB" sz="2800" dirty="0" smtClean="0">
                <a:cs typeface="Times New Roman" panose="02020603050405020304" pitchFamily="18" charset="0"/>
              </a:rPr>
              <a:t>.’</a:t>
            </a:r>
            <a:endParaRPr lang="en-GB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 smtClean="0">
                <a:cs typeface="Times New Roman" panose="02020603050405020304" pitchFamily="18" charset="0"/>
              </a:rPr>
              <a:t>Salman Rushdie, </a:t>
            </a:r>
            <a:r>
              <a:rPr lang="en-GB" sz="2800" i="1" dirty="0" smtClean="0">
                <a:cs typeface="Times New Roman" panose="02020603050405020304" pitchFamily="18" charset="0"/>
              </a:rPr>
              <a:t>Imaginary Homelands </a:t>
            </a:r>
            <a:r>
              <a:rPr lang="en-GB" sz="2800" dirty="0" smtClean="0">
                <a:cs typeface="Times New Roman" panose="02020603050405020304" pitchFamily="18" charset="0"/>
              </a:rPr>
              <a:t>(1991)</a:t>
            </a:r>
            <a:endParaRPr lang="en-GB" sz="2800" dirty="0"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326" y="3507474"/>
            <a:ext cx="12192000" cy="3350526"/>
          </a:xfrm>
          <a:prstGeom prst="rect">
            <a:avLst/>
          </a:prstGeom>
          <a:blipFill dpi="0" rotWithShape="1">
            <a:blip r:embed="rId3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1334" y="6409622"/>
            <a:ext cx="882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Image (unchanged): ActuaLitté [CC BY-SA (https://creativecommons.org/licenses/by-sa/2.0)]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824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‘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My Language</a:t>
            </a:r>
            <a:r>
              <a:rPr lang="en-GB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’, 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by Kumari </a:t>
            </a:r>
            <a:r>
              <a:rPr lang="en-GB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Tarapatla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Teacher to insert poem here.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Can be found in: </a:t>
            </a:r>
            <a:r>
              <a:rPr lang="en-GB" sz="2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Brave New Voices</a:t>
            </a:r>
            <a:r>
              <a:rPr lang="en-GB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A city imagined.</a:t>
            </a:r>
          </a:p>
          <a:p>
            <a:pPr marL="0" indent="0">
              <a:buNone/>
            </a:pPr>
            <a:r>
              <a:rPr lang="en-GB" sz="2800" u="sng" dirty="0">
                <a:hlinkClick r:id="rId2"/>
              </a:rPr>
              <a:t>https://www.englishpen.org/outreach/brave-new-voices-2-0-year-one/#read-bnv</a:t>
            </a:r>
            <a:endParaRPr lang="en-GB" sz="3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Short </a:t>
            </a:r>
            <a:r>
              <a:rPr lang="en-GB" sz="2800" dirty="0">
                <a:solidFill>
                  <a:schemeClr val="tx1"/>
                </a:solidFill>
                <a:cs typeface="Times New Roman" panose="02020603050405020304" pitchFamily="18" charset="0"/>
              </a:rPr>
              <a:t>video of </a:t>
            </a:r>
            <a:r>
              <a:rPr lang="en-GB" sz="2800" i="1" dirty="0">
                <a:solidFill>
                  <a:schemeClr val="tx1"/>
                </a:solidFill>
                <a:cs typeface="Times New Roman" panose="02020603050405020304" pitchFamily="18" charset="0"/>
              </a:rPr>
              <a:t>Brave New Voices: A city imagined – the launch! </a:t>
            </a:r>
            <a:r>
              <a:rPr lang="en-GB" sz="2800" dirty="0">
                <a:solidFill>
                  <a:schemeClr val="tx1"/>
                </a:solidFill>
                <a:cs typeface="Times New Roman" panose="02020603050405020304" pitchFamily="18" charset="0"/>
              </a:rPr>
              <a:t>featuring performances by selected poets can be found here: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hlinkClick r:id="rId3"/>
              </a:rPr>
              <a:t>https://www.youtube.com/watch?v=bwUDg7CN_-o</a:t>
            </a:r>
            <a:endParaRPr lang="en-GB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/>
              <a:t> 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1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cs typeface="Times New Roman" panose="02020603050405020304" pitchFamily="18" charset="0"/>
              </a:rPr>
              <a:t>‘My Language’, by Ola Ololade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cs typeface="Times New Roman" panose="02020603050405020304" pitchFamily="18" charset="0"/>
              </a:rPr>
              <a:t>Teacher </a:t>
            </a:r>
            <a:r>
              <a:rPr lang="en-GB" sz="2800" dirty="0">
                <a:cs typeface="Times New Roman" panose="02020603050405020304" pitchFamily="18" charset="0"/>
              </a:rPr>
              <a:t>to insert poem here. </a:t>
            </a:r>
            <a:endParaRPr lang="en-GB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 smtClean="0">
                <a:cs typeface="Times New Roman" panose="02020603050405020304" pitchFamily="18" charset="0"/>
              </a:rPr>
              <a:t>Can </a:t>
            </a:r>
            <a:r>
              <a:rPr lang="en-GB" sz="2800" dirty="0">
                <a:cs typeface="Times New Roman" panose="02020603050405020304" pitchFamily="18" charset="0"/>
              </a:rPr>
              <a:t>be found </a:t>
            </a:r>
            <a:r>
              <a:rPr lang="en-GB" sz="2800" dirty="0" smtClean="0">
                <a:cs typeface="Times New Roman" panose="02020603050405020304" pitchFamily="18" charset="0"/>
              </a:rPr>
              <a:t>in: </a:t>
            </a:r>
            <a:r>
              <a:rPr lang="en-GB" sz="2800" i="1" dirty="0" smtClean="0">
                <a:cs typeface="Times New Roman" panose="02020603050405020304" pitchFamily="18" charset="0"/>
              </a:rPr>
              <a:t>Brave </a:t>
            </a:r>
            <a:r>
              <a:rPr lang="en-GB" sz="2800" i="1" dirty="0">
                <a:cs typeface="Times New Roman" panose="02020603050405020304" pitchFamily="18" charset="0"/>
              </a:rPr>
              <a:t>New Voices</a:t>
            </a:r>
            <a:r>
              <a:rPr lang="en-GB" sz="2800" dirty="0">
                <a:cs typeface="Times New Roman" panose="02020603050405020304" pitchFamily="18" charset="0"/>
              </a:rPr>
              <a:t>, A city imagined.</a:t>
            </a:r>
          </a:p>
          <a:p>
            <a:pPr marL="0" indent="0">
              <a:buNone/>
            </a:pPr>
            <a:r>
              <a:rPr lang="en-GB" sz="2800" u="sng" dirty="0">
                <a:hlinkClick r:id="rId2"/>
              </a:rPr>
              <a:t>https://www.englishpen.org/outreach/brave-new-voices-2-0-year-one/#read-bnv</a:t>
            </a:r>
            <a:endParaRPr lang="en-GB" sz="3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1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1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7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2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264930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cs typeface="Times New Roman" panose="02020603050405020304" pitchFamily="18" charset="0"/>
              </a:rPr>
              <a:t>‘I Speak (Eu Falo)’, by Samira Beatriz </a:t>
            </a:r>
            <a:r>
              <a:rPr lang="en-GB" dirty="0" smtClean="0">
                <a:cs typeface="Times New Roman" panose="02020603050405020304" pitchFamily="18" charset="0"/>
              </a:rPr>
              <a:t>Fidelis </a:t>
            </a:r>
            <a:r>
              <a:rPr lang="en-GB" dirty="0">
                <a:cs typeface="Times New Roman" panose="02020603050405020304" pitchFamily="18" charset="0"/>
              </a:rPr>
              <a:t>translated by Constance Forrest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GB" sz="2800" dirty="0">
                <a:cs typeface="Times New Roman" panose="02020603050405020304" pitchFamily="18" charset="0"/>
              </a:rPr>
              <a:t>Teacher to insert poem here. </a:t>
            </a:r>
            <a:endParaRPr lang="en-GB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 smtClean="0">
                <a:cs typeface="Times New Roman" panose="02020603050405020304" pitchFamily="18" charset="0"/>
              </a:rPr>
              <a:t>Can </a:t>
            </a:r>
            <a:r>
              <a:rPr lang="en-GB" sz="2800" dirty="0">
                <a:cs typeface="Times New Roman" panose="02020603050405020304" pitchFamily="18" charset="0"/>
              </a:rPr>
              <a:t>be found </a:t>
            </a:r>
            <a:r>
              <a:rPr lang="en-GB" sz="2800" dirty="0" smtClean="0">
                <a:cs typeface="Times New Roman" panose="02020603050405020304" pitchFamily="18" charset="0"/>
              </a:rPr>
              <a:t>in: </a:t>
            </a:r>
            <a:r>
              <a:rPr lang="en-GB" sz="2800" i="1" dirty="0" smtClean="0">
                <a:cs typeface="Times New Roman" panose="02020603050405020304" pitchFamily="18" charset="0"/>
              </a:rPr>
              <a:t>Brave </a:t>
            </a:r>
            <a:r>
              <a:rPr lang="en-GB" sz="2800" i="1" dirty="0">
                <a:cs typeface="Times New Roman" panose="02020603050405020304" pitchFamily="18" charset="0"/>
              </a:rPr>
              <a:t>New Voices</a:t>
            </a:r>
            <a:r>
              <a:rPr lang="en-GB" sz="2800" dirty="0">
                <a:cs typeface="Times New Roman" panose="02020603050405020304" pitchFamily="18" charset="0"/>
              </a:rPr>
              <a:t>, A city imagined.</a:t>
            </a:r>
          </a:p>
          <a:p>
            <a:pPr marL="0" indent="0">
              <a:buNone/>
            </a:pPr>
            <a:r>
              <a:rPr lang="en-GB" sz="2800" u="sng" dirty="0">
                <a:hlinkClick r:id="rId2"/>
              </a:rPr>
              <a:t>https://www.englishpen.org/outreach/brave-new-voices-2-0-year-one/#read-bnv</a:t>
            </a:r>
            <a:endParaRPr lang="en-GB" sz="3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>
                <a:cs typeface="Times New Roman" panose="02020603050405020304" pitchFamily="18" charset="0"/>
              </a:rPr>
              <a:t>				</a:t>
            </a:r>
            <a:r>
              <a:rPr lang="en-GB" dirty="0">
                <a:cs typeface="Times New Roman" panose="02020603050405020304" pitchFamily="18" charset="0"/>
              </a:rPr>
              <a:t>	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1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BENJAMIN zephaniah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07474"/>
            <a:ext cx="12192000" cy="3350526"/>
          </a:xfrm>
          <a:prstGeom prst="rect">
            <a:avLst/>
          </a:prstGeom>
          <a:blipFill dpi="0" rotWithShape="1">
            <a:blip r:embed="rId2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17" y="1918951"/>
            <a:ext cx="3033208" cy="3850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730" y="6091707"/>
            <a:ext cx="7585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Image (unchanged): Edwardx </a:t>
            </a:r>
            <a:r>
              <a:rPr lang="en-GB" sz="1400" dirty="0"/>
              <a:t>[CC BY-SA (https://creativecommons.org/licenses/by-sa/4.0)]</a:t>
            </a:r>
          </a:p>
        </p:txBody>
      </p:sp>
    </p:spTree>
    <p:extLst>
      <p:ext uri="{BB962C8B-B14F-4D97-AF65-F5344CB8AC3E}">
        <p14:creationId xmlns:p14="http://schemas.microsoft.com/office/powerpoint/2010/main" val="13092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british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cs typeface="Times New Roman" panose="02020603050405020304" pitchFamily="18" charset="0"/>
              </a:rPr>
              <a:t>Teacher to insert poem here.</a:t>
            </a:r>
          </a:p>
          <a:p>
            <a:pPr marL="0" indent="0">
              <a:buNone/>
            </a:pPr>
            <a:r>
              <a:rPr lang="en-GB" sz="2800" dirty="0" smtClean="0">
                <a:cs typeface="Times New Roman" panose="02020603050405020304" pitchFamily="18" charset="0"/>
              </a:rPr>
              <a:t>Can be found at:</a:t>
            </a:r>
            <a:br>
              <a:rPr lang="en-GB" sz="2800" dirty="0" smtClean="0">
                <a:cs typeface="Times New Roman" panose="02020603050405020304" pitchFamily="18" charset="0"/>
              </a:rPr>
            </a:br>
            <a:r>
              <a:rPr lang="en-GB" sz="2800" dirty="0">
                <a:hlinkClick r:id="rId2"/>
              </a:rPr>
              <a:t>https://benjaminzephaniah.com/rhymin/the-british-serves-60-million/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637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cs typeface="Times New Roman" panose="02020603050405020304" pitchFamily="18" charset="0"/>
              </a:rPr>
              <a:t>Edward Kamau Braithwaite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3507475"/>
            <a:ext cx="12192000" cy="3350526"/>
          </a:xfrm>
          <a:prstGeom prst="rect">
            <a:avLst/>
          </a:prstGeom>
          <a:blipFill dpi="0" rotWithShape="1">
            <a:blip r:embed="rId2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412901" y="1888213"/>
            <a:ext cx="62720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Image available for classroom use at:</a:t>
            </a:r>
          </a:p>
          <a:p>
            <a:r>
              <a:rPr lang="en-GB" sz="2800" dirty="0">
                <a:hlinkClick r:id="rId3"/>
              </a:rPr>
              <a:t>https://www.theguardian.com/books/2020/feb/05/edward-kamau-brathwaite-obituary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311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dirty="0">
                <a:cs typeface="Times New Roman" panose="02020603050405020304" pitchFamily="18" charset="0"/>
              </a:rPr>
              <a:t>The Awakening</a:t>
            </a:r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800" dirty="0" smtClean="0">
                <a:cs typeface="Times New Roman" panose="02020603050405020304" pitchFamily="18" charset="0"/>
              </a:rPr>
              <a:t>Teacher to insert poem here.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800" dirty="0" smtClean="0">
                <a:cs typeface="Times New Roman" panose="02020603050405020304" pitchFamily="18" charset="0"/>
              </a:rPr>
              <a:t>Can be found in: The Arrivants: A New World Trilogy. Edward K Braithwaite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800" dirty="0" smtClean="0">
                <a:cs typeface="Times New Roman" panose="02020603050405020304" pitchFamily="18" charset="0"/>
              </a:rPr>
              <a:t>Published by OUP Oxford, 1981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800" dirty="0" smtClean="0">
                <a:cs typeface="Times New Roman" panose="02020603050405020304" pitchFamily="18" charset="0"/>
              </a:rPr>
              <a:t>ISBN: </a:t>
            </a:r>
            <a:r>
              <a:rPr lang="en-GB" sz="2800" dirty="0" smtClean="0"/>
              <a:t>9780199111039</a:t>
            </a:r>
            <a:endParaRPr lang="en-GB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6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269</TotalTime>
  <Words>338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Times New Roman</vt:lpstr>
      <vt:lpstr>Tw Cen MT</vt:lpstr>
      <vt:lpstr>Tw Cen MT Condensed</vt:lpstr>
      <vt:lpstr>Wingdings 3</vt:lpstr>
      <vt:lpstr>Integral</vt:lpstr>
      <vt:lpstr>Multilingualism in the Classroom </vt:lpstr>
      <vt:lpstr>PowerPoint Presentation</vt:lpstr>
      <vt:lpstr>‘My Language’, by Kumari Tarapatla</vt:lpstr>
      <vt:lpstr>‘My Language’, by Ola Ololade  </vt:lpstr>
      <vt:lpstr>‘I Speak (Eu Falo)’, by Samira Beatriz Fidelis translated by Constance Forrest </vt:lpstr>
      <vt:lpstr>BENJAMIN zephaniah</vt:lpstr>
      <vt:lpstr>The british</vt:lpstr>
      <vt:lpstr>Edward Kamau Braithwaite</vt:lpstr>
      <vt:lpstr>The Awakening </vt:lpstr>
      <vt:lpstr>Daljit Nagra</vt:lpstr>
      <vt:lpstr>Rapinder Slips into Tongue </vt:lpstr>
    </vt:vector>
  </TitlesOfParts>
  <Company>Exeter College,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Hiddleston</dc:creator>
  <cp:lastModifiedBy>Windows User</cp:lastModifiedBy>
  <cp:revision>29</cp:revision>
  <dcterms:created xsi:type="dcterms:W3CDTF">2017-06-12T14:58:40Z</dcterms:created>
  <dcterms:modified xsi:type="dcterms:W3CDTF">2020-02-11T12:00:40Z</dcterms:modified>
</cp:coreProperties>
</file>