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44" r:id="rId2"/>
    <p:sldId id="267" r:id="rId3"/>
    <p:sldId id="318" r:id="rId4"/>
    <p:sldId id="347" r:id="rId5"/>
    <p:sldId id="348" r:id="rId6"/>
    <p:sldId id="296" r:id="rId7"/>
    <p:sldId id="306" r:id="rId8"/>
    <p:sldId id="297" r:id="rId9"/>
    <p:sldId id="309" r:id="rId10"/>
    <p:sldId id="328" r:id="rId11"/>
    <p:sldId id="304" r:id="rId12"/>
    <p:sldId id="329" r:id="rId13"/>
    <p:sldId id="330" r:id="rId14"/>
    <p:sldId id="343" r:id="rId15"/>
    <p:sldId id="349" r:id="rId16"/>
    <p:sldId id="350" r:id="rId17"/>
    <p:sldId id="327" r:id="rId18"/>
    <p:sldId id="355" r:id="rId19"/>
    <p:sldId id="356" r:id="rId20"/>
    <p:sldId id="351" r:id="rId21"/>
    <p:sldId id="342" r:id="rId22"/>
    <p:sldId id="335" r:id="rId23"/>
    <p:sldId id="340" r:id="rId24"/>
    <p:sldId id="339" r:id="rId25"/>
    <p:sldId id="311" r:id="rId26"/>
    <p:sldId id="341" r:id="rId27"/>
    <p:sldId id="357" r:id="rId28"/>
    <p:sldId id="354" r:id="rId29"/>
    <p:sldId id="333" r:id="rId30"/>
  </p:sldIdLst>
  <p:sldSz cx="12192000" cy="6858000"/>
  <p:notesSz cx="6858000" cy="9144000"/>
  <p:defaultTextStyle>
    <a:defPPr>
      <a:defRPr lan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62" d="100"/>
          <a:sy n="62" d="100"/>
        </p:scale>
        <p:origin x="75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746947-76AC-4A9E-9BAC-24B4C1A88D24}" type="datetimeFigureOut">
              <a:rPr lang="en-GB" smtClean="0"/>
              <a:t>11/12/2019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B82995-F512-42BE-819F-08B043C80D74}" type="slidenum">
              <a:rPr lang="en-GB" smtClean="0"/>
              <a:t>‹#›</a:t>
            </a:fld>
            <a:endParaRPr lang="en-GB"/>
          </a:p>
        </p:txBody>
      </p:sp>
    </p:spTree>
    <p:extLst>
      <p:ext uri="{BB962C8B-B14F-4D97-AF65-F5344CB8AC3E}">
        <p14:creationId xmlns:p14="http://schemas.microsoft.com/office/powerpoint/2010/main" val="1499733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Written task -students need to use the conjunctions to create linked sentences about the poet.  They may need to start with either the first or second sentence in each pair, depending on which conjunction they use.  Suggested answers on next slide</a:t>
            </a:r>
          </a:p>
        </p:txBody>
      </p:sp>
      <p:sp>
        <p:nvSpPr>
          <p:cNvPr id="4" name="Slide Number Placeholder 3"/>
          <p:cNvSpPr>
            <a:spLocks noGrp="1"/>
          </p:cNvSpPr>
          <p:nvPr>
            <p:ph type="sldNum" sz="quarter" idx="5"/>
          </p:nvPr>
        </p:nvSpPr>
        <p:spPr/>
        <p:txBody>
          <a:bodyPr/>
          <a:lstStyle/>
          <a:p>
            <a:fld id="{2C1E0D4E-3F49-F64B-AEFC-E14FE39BC153}" type="slidenum">
              <a:rPr lang="en-US" smtClean="0"/>
              <a:t>20</a:t>
            </a:fld>
            <a:endParaRPr lang="en-US"/>
          </a:p>
        </p:txBody>
      </p:sp>
    </p:spTree>
    <p:extLst>
      <p:ext uri="{BB962C8B-B14F-4D97-AF65-F5344CB8AC3E}">
        <p14:creationId xmlns:p14="http://schemas.microsoft.com/office/powerpoint/2010/main" val="3155756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4B82995-F512-42BE-819F-08B043C80D74}" type="slidenum">
              <a:rPr lang="en-GB" smtClean="0"/>
              <a:t>28</a:t>
            </a:fld>
            <a:endParaRPr lang="en-GB"/>
          </a:p>
        </p:txBody>
      </p:sp>
    </p:spTree>
    <p:extLst>
      <p:ext uri="{BB962C8B-B14F-4D97-AF65-F5344CB8AC3E}">
        <p14:creationId xmlns:p14="http://schemas.microsoft.com/office/powerpoint/2010/main" val="2989520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173A7-F681-4089-AB7A-673C4B28FF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
          </a:p>
        </p:txBody>
      </p:sp>
      <p:sp>
        <p:nvSpPr>
          <p:cNvPr id="3" name="Subtitle 2">
            <a:extLst>
              <a:ext uri="{FF2B5EF4-FFF2-40B4-BE49-F238E27FC236}">
                <a16:creationId xmlns:a16="http://schemas.microsoft.com/office/drawing/2014/main" id="{C2123C1A-A774-4258-8A0E-6C7DACB989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
          </a:p>
        </p:txBody>
      </p:sp>
      <p:sp>
        <p:nvSpPr>
          <p:cNvPr id="4" name="Date Placeholder 3">
            <a:extLst>
              <a:ext uri="{FF2B5EF4-FFF2-40B4-BE49-F238E27FC236}">
                <a16:creationId xmlns:a16="http://schemas.microsoft.com/office/drawing/2014/main" id="{82AF934E-6917-407A-A903-BF61510D4E71}"/>
              </a:ext>
            </a:extLst>
          </p:cNvPr>
          <p:cNvSpPr>
            <a:spLocks noGrp="1"/>
          </p:cNvSpPr>
          <p:nvPr>
            <p:ph type="dt" sz="half" idx="10"/>
          </p:nvPr>
        </p:nvSpPr>
        <p:spPr/>
        <p:txBody>
          <a:bodyPr/>
          <a:lstStyle/>
          <a:p>
            <a:fld id="{35C8C8F0-1923-4B94-9AE4-AD147AF788FD}" type="datetime1">
              <a:rPr lang="en-US" smtClean="0"/>
              <a:t>12/11/2019</a:t>
            </a:fld>
            <a:endParaRPr lang=""/>
          </a:p>
        </p:txBody>
      </p:sp>
      <p:sp>
        <p:nvSpPr>
          <p:cNvPr id="5" name="Footer Placeholder 4">
            <a:extLst>
              <a:ext uri="{FF2B5EF4-FFF2-40B4-BE49-F238E27FC236}">
                <a16:creationId xmlns:a16="http://schemas.microsoft.com/office/drawing/2014/main" id="{941C96F4-9D46-4ED1-8518-2D2AEDDC5416}"/>
              </a:ext>
            </a:extLst>
          </p:cNvPr>
          <p:cNvSpPr>
            <a:spLocks noGrp="1"/>
          </p:cNvSpPr>
          <p:nvPr>
            <p:ph type="ftr" sz="quarter" idx="11"/>
          </p:nvPr>
        </p:nvSpPr>
        <p:spPr/>
        <p:txBody>
          <a:bodyPr/>
          <a:lstStyle/>
          <a:p>
            <a:endParaRPr lang=""/>
          </a:p>
        </p:txBody>
      </p:sp>
      <p:sp>
        <p:nvSpPr>
          <p:cNvPr id="6" name="Slide Number Placeholder 5">
            <a:extLst>
              <a:ext uri="{FF2B5EF4-FFF2-40B4-BE49-F238E27FC236}">
                <a16:creationId xmlns:a16="http://schemas.microsoft.com/office/drawing/2014/main" id="{9F94942F-D341-4E15-BE78-100B7BF63B5B}"/>
              </a:ext>
            </a:extLst>
          </p:cNvPr>
          <p:cNvSpPr>
            <a:spLocks noGrp="1"/>
          </p:cNvSpPr>
          <p:nvPr>
            <p:ph type="sldNum" sz="quarter" idx="12"/>
          </p:nvPr>
        </p:nvSpPr>
        <p:spPr/>
        <p:txBody>
          <a:bodyPr/>
          <a:lstStyle/>
          <a:p>
            <a:fld id="{38059A5A-4A28-4641-9856-838DAA7E7EC8}" type="slidenum">
              <a:rPr lang="" smtClean="0"/>
              <a:t>‹#›</a:t>
            </a:fld>
            <a:endParaRPr lang=""/>
          </a:p>
        </p:txBody>
      </p:sp>
    </p:spTree>
    <p:extLst>
      <p:ext uri="{BB962C8B-B14F-4D97-AF65-F5344CB8AC3E}">
        <p14:creationId xmlns:p14="http://schemas.microsoft.com/office/powerpoint/2010/main" val="1944233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C9DBA-97B9-43F5-9D76-6F30027B81F1}"/>
              </a:ext>
            </a:extLst>
          </p:cNvPr>
          <p:cNvSpPr>
            <a:spLocks noGrp="1"/>
          </p:cNvSpPr>
          <p:nvPr>
            <p:ph type="title"/>
          </p:nvPr>
        </p:nvSpPr>
        <p:spPr/>
        <p:txBody>
          <a:bodyPr/>
          <a:lstStyle/>
          <a:p>
            <a:r>
              <a:rPr lang="en-US"/>
              <a:t>Click to edit Master title style</a:t>
            </a:r>
            <a:endParaRPr lang=""/>
          </a:p>
        </p:txBody>
      </p:sp>
      <p:sp>
        <p:nvSpPr>
          <p:cNvPr id="3" name="Vertical Text Placeholder 2">
            <a:extLst>
              <a:ext uri="{FF2B5EF4-FFF2-40B4-BE49-F238E27FC236}">
                <a16:creationId xmlns:a16="http://schemas.microsoft.com/office/drawing/2014/main" id="{7ED77CD7-28AC-4EE1-BF5A-4A98BADF968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
          </a:p>
        </p:txBody>
      </p:sp>
      <p:sp>
        <p:nvSpPr>
          <p:cNvPr id="4" name="Date Placeholder 3">
            <a:extLst>
              <a:ext uri="{FF2B5EF4-FFF2-40B4-BE49-F238E27FC236}">
                <a16:creationId xmlns:a16="http://schemas.microsoft.com/office/drawing/2014/main" id="{9A743091-B922-40DA-8534-55D65661C3C4}"/>
              </a:ext>
            </a:extLst>
          </p:cNvPr>
          <p:cNvSpPr>
            <a:spLocks noGrp="1"/>
          </p:cNvSpPr>
          <p:nvPr>
            <p:ph type="dt" sz="half" idx="10"/>
          </p:nvPr>
        </p:nvSpPr>
        <p:spPr/>
        <p:txBody>
          <a:bodyPr/>
          <a:lstStyle/>
          <a:p>
            <a:fld id="{CB597057-26F2-4A23-9748-84BD8D8360F4}" type="datetime1">
              <a:rPr lang="en-US" smtClean="0"/>
              <a:t>12/11/2019</a:t>
            </a:fld>
            <a:endParaRPr lang=""/>
          </a:p>
        </p:txBody>
      </p:sp>
      <p:sp>
        <p:nvSpPr>
          <p:cNvPr id="5" name="Footer Placeholder 4">
            <a:extLst>
              <a:ext uri="{FF2B5EF4-FFF2-40B4-BE49-F238E27FC236}">
                <a16:creationId xmlns:a16="http://schemas.microsoft.com/office/drawing/2014/main" id="{627DDC8B-E017-490E-88E8-AC503486091C}"/>
              </a:ext>
            </a:extLst>
          </p:cNvPr>
          <p:cNvSpPr>
            <a:spLocks noGrp="1"/>
          </p:cNvSpPr>
          <p:nvPr>
            <p:ph type="ftr" sz="quarter" idx="11"/>
          </p:nvPr>
        </p:nvSpPr>
        <p:spPr/>
        <p:txBody>
          <a:bodyPr/>
          <a:lstStyle/>
          <a:p>
            <a:endParaRPr lang=""/>
          </a:p>
        </p:txBody>
      </p:sp>
      <p:sp>
        <p:nvSpPr>
          <p:cNvPr id="6" name="Slide Number Placeholder 5">
            <a:extLst>
              <a:ext uri="{FF2B5EF4-FFF2-40B4-BE49-F238E27FC236}">
                <a16:creationId xmlns:a16="http://schemas.microsoft.com/office/drawing/2014/main" id="{783959B8-1711-4C45-90EB-2360BCF70AD8}"/>
              </a:ext>
            </a:extLst>
          </p:cNvPr>
          <p:cNvSpPr>
            <a:spLocks noGrp="1"/>
          </p:cNvSpPr>
          <p:nvPr>
            <p:ph type="sldNum" sz="quarter" idx="12"/>
          </p:nvPr>
        </p:nvSpPr>
        <p:spPr/>
        <p:txBody>
          <a:bodyPr/>
          <a:lstStyle/>
          <a:p>
            <a:fld id="{38059A5A-4A28-4641-9856-838DAA7E7EC8}" type="slidenum">
              <a:rPr lang="" smtClean="0"/>
              <a:t>‹#›</a:t>
            </a:fld>
            <a:endParaRPr lang=""/>
          </a:p>
        </p:txBody>
      </p:sp>
    </p:spTree>
    <p:extLst>
      <p:ext uri="{BB962C8B-B14F-4D97-AF65-F5344CB8AC3E}">
        <p14:creationId xmlns:p14="http://schemas.microsoft.com/office/powerpoint/2010/main" val="3655019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B1FB34-0C62-485D-82C2-7686285B47E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
          </a:p>
        </p:txBody>
      </p:sp>
      <p:sp>
        <p:nvSpPr>
          <p:cNvPr id="3" name="Vertical Text Placeholder 2">
            <a:extLst>
              <a:ext uri="{FF2B5EF4-FFF2-40B4-BE49-F238E27FC236}">
                <a16:creationId xmlns:a16="http://schemas.microsoft.com/office/drawing/2014/main" id="{2FC004ED-BF3A-42B6-A106-E755A27820B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
          </a:p>
        </p:txBody>
      </p:sp>
      <p:sp>
        <p:nvSpPr>
          <p:cNvPr id="4" name="Date Placeholder 3">
            <a:extLst>
              <a:ext uri="{FF2B5EF4-FFF2-40B4-BE49-F238E27FC236}">
                <a16:creationId xmlns:a16="http://schemas.microsoft.com/office/drawing/2014/main" id="{1D1A2CEB-5A4B-4D96-B340-97BD201264C9}"/>
              </a:ext>
            </a:extLst>
          </p:cNvPr>
          <p:cNvSpPr>
            <a:spLocks noGrp="1"/>
          </p:cNvSpPr>
          <p:nvPr>
            <p:ph type="dt" sz="half" idx="10"/>
          </p:nvPr>
        </p:nvSpPr>
        <p:spPr/>
        <p:txBody>
          <a:bodyPr/>
          <a:lstStyle/>
          <a:p>
            <a:fld id="{75EBC31E-636C-417D-AEFC-B47941165AFE}" type="datetime1">
              <a:rPr lang="en-US" smtClean="0"/>
              <a:t>12/11/2019</a:t>
            </a:fld>
            <a:endParaRPr lang=""/>
          </a:p>
        </p:txBody>
      </p:sp>
      <p:sp>
        <p:nvSpPr>
          <p:cNvPr id="5" name="Footer Placeholder 4">
            <a:extLst>
              <a:ext uri="{FF2B5EF4-FFF2-40B4-BE49-F238E27FC236}">
                <a16:creationId xmlns:a16="http://schemas.microsoft.com/office/drawing/2014/main" id="{7C6256F0-1086-44DB-A2D9-FF22DFC2F538}"/>
              </a:ext>
            </a:extLst>
          </p:cNvPr>
          <p:cNvSpPr>
            <a:spLocks noGrp="1"/>
          </p:cNvSpPr>
          <p:nvPr>
            <p:ph type="ftr" sz="quarter" idx="11"/>
          </p:nvPr>
        </p:nvSpPr>
        <p:spPr/>
        <p:txBody>
          <a:bodyPr/>
          <a:lstStyle/>
          <a:p>
            <a:endParaRPr lang=""/>
          </a:p>
        </p:txBody>
      </p:sp>
      <p:sp>
        <p:nvSpPr>
          <p:cNvPr id="6" name="Slide Number Placeholder 5">
            <a:extLst>
              <a:ext uri="{FF2B5EF4-FFF2-40B4-BE49-F238E27FC236}">
                <a16:creationId xmlns:a16="http://schemas.microsoft.com/office/drawing/2014/main" id="{F6119852-5C64-4572-AF11-3F2B4E342F4E}"/>
              </a:ext>
            </a:extLst>
          </p:cNvPr>
          <p:cNvSpPr>
            <a:spLocks noGrp="1"/>
          </p:cNvSpPr>
          <p:nvPr>
            <p:ph type="sldNum" sz="quarter" idx="12"/>
          </p:nvPr>
        </p:nvSpPr>
        <p:spPr/>
        <p:txBody>
          <a:bodyPr/>
          <a:lstStyle/>
          <a:p>
            <a:fld id="{38059A5A-4A28-4641-9856-838DAA7E7EC8}" type="slidenum">
              <a:rPr lang="" smtClean="0"/>
              <a:t>‹#›</a:t>
            </a:fld>
            <a:endParaRPr lang=""/>
          </a:p>
        </p:txBody>
      </p:sp>
    </p:spTree>
    <p:extLst>
      <p:ext uri="{BB962C8B-B14F-4D97-AF65-F5344CB8AC3E}">
        <p14:creationId xmlns:p14="http://schemas.microsoft.com/office/powerpoint/2010/main" val="1039276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2C20E-DC1D-47F1-BB88-06CCA8C8F623}"/>
              </a:ext>
            </a:extLst>
          </p:cNvPr>
          <p:cNvSpPr>
            <a:spLocks noGrp="1"/>
          </p:cNvSpPr>
          <p:nvPr>
            <p:ph type="title"/>
          </p:nvPr>
        </p:nvSpPr>
        <p:spPr/>
        <p:txBody>
          <a:bodyPr/>
          <a:lstStyle/>
          <a:p>
            <a:r>
              <a:rPr lang="en-US"/>
              <a:t>Click to edit Master title style</a:t>
            </a:r>
            <a:endParaRPr lang=""/>
          </a:p>
        </p:txBody>
      </p:sp>
      <p:sp>
        <p:nvSpPr>
          <p:cNvPr id="3" name="Content Placeholder 2">
            <a:extLst>
              <a:ext uri="{FF2B5EF4-FFF2-40B4-BE49-F238E27FC236}">
                <a16:creationId xmlns:a16="http://schemas.microsoft.com/office/drawing/2014/main" id="{90F5FA7C-867D-4F65-8189-B3A63DCE76E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
          </a:p>
        </p:txBody>
      </p:sp>
      <p:sp>
        <p:nvSpPr>
          <p:cNvPr id="4" name="Date Placeholder 3">
            <a:extLst>
              <a:ext uri="{FF2B5EF4-FFF2-40B4-BE49-F238E27FC236}">
                <a16:creationId xmlns:a16="http://schemas.microsoft.com/office/drawing/2014/main" id="{1B06CB51-4E77-4981-A9C9-751219E52A47}"/>
              </a:ext>
            </a:extLst>
          </p:cNvPr>
          <p:cNvSpPr>
            <a:spLocks noGrp="1"/>
          </p:cNvSpPr>
          <p:nvPr>
            <p:ph type="dt" sz="half" idx="10"/>
          </p:nvPr>
        </p:nvSpPr>
        <p:spPr/>
        <p:txBody>
          <a:bodyPr/>
          <a:lstStyle/>
          <a:p>
            <a:fld id="{C20DF36D-D16C-42B1-AB63-216D5BD75195}" type="datetime1">
              <a:rPr lang="en-US" smtClean="0"/>
              <a:t>12/11/2019</a:t>
            </a:fld>
            <a:endParaRPr lang=""/>
          </a:p>
        </p:txBody>
      </p:sp>
      <p:sp>
        <p:nvSpPr>
          <p:cNvPr id="5" name="Footer Placeholder 4">
            <a:extLst>
              <a:ext uri="{FF2B5EF4-FFF2-40B4-BE49-F238E27FC236}">
                <a16:creationId xmlns:a16="http://schemas.microsoft.com/office/drawing/2014/main" id="{AD14E021-C515-4830-8C3A-92936CA031D0}"/>
              </a:ext>
            </a:extLst>
          </p:cNvPr>
          <p:cNvSpPr>
            <a:spLocks noGrp="1"/>
          </p:cNvSpPr>
          <p:nvPr>
            <p:ph type="ftr" sz="quarter" idx="11"/>
          </p:nvPr>
        </p:nvSpPr>
        <p:spPr/>
        <p:txBody>
          <a:bodyPr/>
          <a:lstStyle/>
          <a:p>
            <a:endParaRPr lang=""/>
          </a:p>
        </p:txBody>
      </p:sp>
      <p:sp>
        <p:nvSpPr>
          <p:cNvPr id="6" name="Slide Number Placeholder 5">
            <a:extLst>
              <a:ext uri="{FF2B5EF4-FFF2-40B4-BE49-F238E27FC236}">
                <a16:creationId xmlns:a16="http://schemas.microsoft.com/office/drawing/2014/main" id="{D494CF32-D836-4D24-ABE5-045E5A29E7EC}"/>
              </a:ext>
            </a:extLst>
          </p:cNvPr>
          <p:cNvSpPr>
            <a:spLocks noGrp="1"/>
          </p:cNvSpPr>
          <p:nvPr>
            <p:ph type="sldNum" sz="quarter" idx="12"/>
          </p:nvPr>
        </p:nvSpPr>
        <p:spPr/>
        <p:txBody>
          <a:bodyPr/>
          <a:lstStyle/>
          <a:p>
            <a:fld id="{38059A5A-4A28-4641-9856-838DAA7E7EC8}" type="slidenum">
              <a:rPr lang="" smtClean="0"/>
              <a:t>‹#›</a:t>
            </a:fld>
            <a:endParaRPr lang=""/>
          </a:p>
        </p:txBody>
      </p:sp>
    </p:spTree>
    <p:extLst>
      <p:ext uri="{BB962C8B-B14F-4D97-AF65-F5344CB8AC3E}">
        <p14:creationId xmlns:p14="http://schemas.microsoft.com/office/powerpoint/2010/main" val="3236082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00060-122F-4E4E-8C42-8CCB677F8A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
          </a:p>
        </p:txBody>
      </p:sp>
      <p:sp>
        <p:nvSpPr>
          <p:cNvPr id="3" name="Text Placeholder 2">
            <a:extLst>
              <a:ext uri="{FF2B5EF4-FFF2-40B4-BE49-F238E27FC236}">
                <a16:creationId xmlns:a16="http://schemas.microsoft.com/office/drawing/2014/main" id="{65608D5B-5DE8-4ECC-8ED2-1572E3A7F0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8308E22-A9B2-4BB8-9949-BD2220B6B05C}"/>
              </a:ext>
            </a:extLst>
          </p:cNvPr>
          <p:cNvSpPr>
            <a:spLocks noGrp="1"/>
          </p:cNvSpPr>
          <p:nvPr>
            <p:ph type="dt" sz="half" idx="10"/>
          </p:nvPr>
        </p:nvSpPr>
        <p:spPr/>
        <p:txBody>
          <a:bodyPr/>
          <a:lstStyle/>
          <a:p>
            <a:fld id="{EF1CF4D1-1CFC-4575-B03A-532AF8E9EA10}" type="datetime1">
              <a:rPr lang="en-US" smtClean="0"/>
              <a:t>12/11/2019</a:t>
            </a:fld>
            <a:endParaRPr lang=""/>
          </a:p>
        </p:txBody>
      </p:sp>
      <p:sp>
        <p:nvSpPr>
          <p:cNvPr id="5" name="Footer Placeholder 4">
            <a:extLst>
              <a:ext uri="{FF2B5EF4-FFF2-40B4-BE49-F238E27FC236}">
                <a16:creationId xmlns:a16="http://schemas.microsoft.com/office/drawing/2014/main" id="{7EE8C0D9-90D2-4B91-933B-16E26327725A}"/>
              </a:ext>
            </a:extLst>
          </p:cNvPr>
          <p:cNvSpPr>
            <a:spLocks noGrp="1"/>
          </p:cNvSpPr>
          <p:nvPr>
            <p:ph type="ftr" sz="quarter" idx="11"/>
          </p:nvPr>
        </p:nvSpPr>
        <p:spPr/>
        <p:txBody>
          <a:bodyPr/>
          <a:lstStyle/>
          <a:p>
            <a:endParaRPr lang=""/>
          </a:p>
        </p:txBody>
      </p:sp>
      <p:sp>
        <p:nvSpPr>
          <p:cNvPr id="6" name="Slide Number Placeholder 5">
            <a:extLst>
              <a:ext uri="{FF2B5EF4-FFF2-40B4-BE49-F238E27FC236}">
                <a16:creationId xmlns:a16="http://schemas.microsoft.com/office/drawing/2014/main" id="{FF08A058-16A9-4A78-B068-0F1873E5A872}"/>
              </a:ext>
            </a:extLst>
          </p:cNvPr>
          <p:cNvSpPr>
            <a:spLocks noGrp="1"/>
          </p:cNvSpPr>
          <p:nvPr>
            <p:ph type="sldNum" sz="quarter" idx="12"/>
          </p:nvPr>
        </p:nvSpPr>
        <p:spPr/>
        <p:txBody>
          <a:bodyPr/>
          <a:lstStyle/>
          <a:p>
            <a:fld id="{38059A5A-4A28-4641-9856-838DAA7E7EC8}" type="slidenum">
              <a:rPr lang="" smtClean="0"/>
              <a:t>‹#›</a:t>
            </a:fld>
            <a:endParaRPr lang=""/>
          </a:p>
        </p:txBody>
      </p:sp>
    </p:spTree>
    <p:extLst>
      <p:ext uri="{BB962C8B-B14F-4D97-AF65-F5344CB8AC3E}">
        <p14:creationId xmlns:p14="http://schemas.microsoft.com/office/powerpoint/2010/main" val="515603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4D4A6-6311-4582-9A27-0602B2228E48}"/>
              </a:ext>
            </a:extLst>
          </p:cNvPr>
          <p:cNvSpPr>
            <a:spLocks noGrp="1"/>
          </p:cNvSpPr>
          <p:nvPr>
            <p:ph type="title"/>
          </p:nvPr>
        </p:nvSpPr>
        <p:spPr/>
        <p:txBody>
          <a:bodyPr/>
          <a:lstStyle/>
          <a:p>
            <a:r>
              <a:rPr lang="en-US"/>
              <a:t>Click to edit Master title style</a:t>
            </a:r>
            <a:endParaRPr lang=""/>
          </a:p>
        </p:txBody>
      </p:sp>
      <p:sp>
        <p:nvSpPr>
          <p:cNvPr id="3" name="Content Placeholder 2">
            <a:extLst>
              <a:ext uri="{FF2B5EF4-FFF2-40B4-BE49-F238E27FC236}">
                <a16:creationId xmlns:a16="http://schemas.microsoft.com/office/drawing/2014/main" id="{2B01CF2C-A6D5-41A0-AEE1-35E1E5D174A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
          </a:p>
        </p:txBody>
      </p:sp>
      <p:sp>
        <p:nvSpPr>
          <p:cNvPr id="4" name="Content Placeholder 3">
            <a:extLst>
              <a:ext uri="{FF2B5EF4-FFF2-40B4-BE49-F238E27FC236}">
                <a16:creationId xmlns:a16="http://schemas.microsoft.com/office/drawing/2014/main" id="{B0FDFEA0-EBE3-47A9-A863-E11134649F6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
          </a:p>
        </p:txBody>
      </p:sp>
      <p:sp>
        <p:nvSpPr>
          <p:cNvPr id="5" name="Date Placeholder 4">
            <a:extLst>
              <a:ext uri="{FF2B5EF4-FFF2-40B4-BE49-F238E27FC236}">
                <a16:creationId xmlns:a16="http://schemas.microsoft.com/office/drawing/2014/main" id="{A6E6B421-B4C8-43EF-B01F-40603B3192E4}"/>
              </a:ext>
            </a:extLst>
          </p:cNvPr>
          <p:cNvSpPr>
            <a:spLocks noGrp="1"/>
          </p:cNvSpPr>
          <p:nvPr>
            <p:ph type="dt" sz="half" idx="10"/>
          </p:nvPr>
        </p:nvSpPr>
        <p:spPr/>
        <p:txBody>
          <a:bodyPr/>
          <a:lstStyle/>
          <a:p>
            <a:fld id="{3B62D0BA-F7EA-4587-B67A-76F80347837D}" type="datetime1">
              <a:rPr lang="en-US" smtClean="0"/>
              <a:t>12/11/2019</a:t>
            </a:fld>
            <a:endParaRPr lang=""/>
          </a:p>
        </p:txBody>
      </p:sp>
      <p:sp>
        <p:nvSpPr>
          <p:cNvPr id="6" name="Footer Placeholder 5">
            <a:extLst>
              <a:ext uri="{FF2B5EF4-FFF2-40B4-BE49-F238E27FC236}">
                <a16:creationId xmlns:a16="http://schemas.microsoft.com/office/drawing/2014/main" id="{951F1E89-84AB-4157-83CC-39435928B184}"/>
              </a:ext>
            </a:extLst>
          </p:cNvPr>
          <p:cNvSpPr>
            <a:spLocks noGrp="1"/>
          </p:cNvSpPr>
          <p:nvPr>
            <p:ph type="ftr" sz="quarter" idx="11"/>
          </p:nvPr>
        </p:nvSpPr>
        <p:spPr/>
        <p:txBody>
          <a:bodyPr/>
          <a:lstStyle/>
          <a:p>
            <a:endParaRPr lang=""/>
          </a:p>
        </p:txBody>
      </p:sp>
      <p:sp>
        <p:nvSpPr>
          <p:cNvPr id="7" name="Slide Number Placeholder 6">
            <a:extLst>
              <a:ext uri="{FF2B5EF4-FFF2-40B4-BE49-F238E27FC236}">
                <a16:creationId xmlns:a16="http://schemas.microsoft.com/office/drawing/2014/main" id="{2441692B-D63F-47B4-A407-56B84A8AE064}"/>
              </a:ext>
            </a:extLst>
          </p:cNvPr>
          <p:cNvSpPr>
            <a:spLocks noGrp="1"/>
          </p:cNvSpPr>
          <p:nvPr>
            <p:ph type="sldNum" sz="quarter" idx="12"/>
          </p:nvPr>
        </p:nvSpPr>
        <p:spPr/>
        <p:txBody>
          <a:bodyPr/>
          <a:lstStyle/>
          <a:p>
            <a:fld id="{38059A5A-4A28-4641-9856-838DAA7E7EC8}" type="slidenum">
              <a:rPr lang="" smtClean="0"/>
              <a:t>‹#›</a:t>
            </a:fld>
            <a:endParaRPr lang=""/>
          </a:p>
        </p:txBody>
      </p:sp>
    </p:spTree>
    <p:extLst>
      <p:ext uri="{BB962C8B-B14F-4D97-AF65-F5344CB8AC3E}">
        <p14:creationId xmlns:p14="http://schemas.microsoft.com/office/powerpoint/2010/main" val="3344772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113E0-CE3B-49C6-9330-C62436F0E1CC}"/>
              </a:ext>
            </a:extLst>
          </p:cNvPr>
          <p:cNvSpPr>
            <a:spLocks noGrp="1"/>
          </p:cNvSpPr>
          <p:nvPr>
            <p:ph type="title"/>
          </p:nvPr>
        </p:nvSpPr>
        <p:spPr>
          <a:xfrm>
            <a:off x="839788" y="365125"/>
            <a:ext cx="10515600" cy="1325563"/>
          </a:xfrm>
        </p:spPr>
        <p:txBody>
          <a:bodyPr/>
          <a:lstStyle/>
          <a:p>
            <a:r>
              <a:rPr lang="en-US"/>
              <a:t>Click to edit Master title style</a:t>
            </a:r>
            <a:endParaRPr lang=""/>
          </a:p>
        </p:txBody>
      </p:sp>
      <p:sp>
        <p:nvSpPr>
          <p:cNvPr id="3" name="Text Placeholder 2">
            <a:extLst>
              <a:ext uri="{FF2B5EF4-FFF2-40B4-BE49-F238E27FC236}">
                <a16:creationId xmlns:a16="http://schemas.microsoft.com/office/drawing/2014/main" id="{7F47643F-8478-4A67-BA38-FFE34CE57D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7CB0B8D-D45F-44EE-B78C-5FB18F9BAF1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
          </a:p>
        </p:txBody>
      </p:sp>
      <p:sp>
        <p:nvSpPr>
          <p:cNvPr id="5" name="Text Placeholder 4">
            <a:extLst>
              <a:ext uri="{FF2B5EF4-FFF2-40B4-BE49-F238E27FC236}">
                <a16:creationId xmlns:a16="http://schemas.microsoft.com/office/drawing/2014/main" id="{E7A6CC62-6A0C-405B-B866-6CAE1C969F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05201CE-6463-4D4B-AB8A-FADFB457FCD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
          </a:p>
        </p:txBody>
      </p:sp>
      <p:sp>
        <p:nvSpPr>
          <p:cNvPr id="7" name="Date Placeholder 6">
            <a:extLst>
              <a:ext uri="{FF2B5EF4-FFF2-40B4-BE49-F238E27FC236}">
                <a16:creationId xmlns:a16="http://schemas.microsoft.com/office/drawing/2014/main" id="{47A762C7-6A6F-450B-B692-99EC3E00DF7B}"/>
              </a:ext>
            </a:extLst>
          </p:cNvPr>
          <p:cNvSpPr>
            <a:spLocks noGrp="1"/>
          </p:cNvSpPr>
          <p:nvPr>
            <p:ph type="dt" sz="half" idx="10"/>
          </p:nvPr>
        </p:nvSpPr>
        <p:spPr/>
        <p:txBody>
          <a:bodyPr/>
          <a:lstStyle/>
          <a:p>
            <a:fld id="{7B17DEF6-2F1E-4CFD-84EE-73E76CC9E478}" type="datetime1">
              <a:rPr lang="en-US" smtClean="0"/>
              <a:t>12/11/2019</a:t>
            </a:fld>
            <a:endParaRPr lang=""/>
          </a:p>
        </p:txBody>
      </p:sp>
      <p:sp>
        <p:nvSpPr>
          <p:cNvPr id="8" name="Footer Placeholder 7">
            <a:extLst>
              <a:ext uri="{FF2B5EF4-FFF2-40B4-BE49-F238E27FC236}">
                <a16:creationId xmlns:a16="http://schemas.microsoft.com/office/drawing/2014/main" id="{C8C132C9-6FDE-4C27-AD86-7B88E12EF911}"/>
              </a:ext>
            </a:extLst>
          </p:cNvPr>
          <p:cNvSpPr>
            <a:spLocks noGrp="1"/>
          </p:cNvSpPr>
          <p:nvPr>
            <p:ph type="ftr" sz="quarter" idx="11"/>
          </p:nvPr>
        </p:nvSpPr>
        <p:spPr/>
        <p:txBody>
          <a:bodyPr/>
          <a:lstStyle/>
          <a:p>
            <a:endParaRPr lang=""/>
          </a:p>
        </p:txBody>
      </p:sp>
      <p:sp>
        <p:nvSpPr>
          <p:cNvPr id="9" name="Slide Number Placeholder 8">
            <a:extLst>
              <a:ext uri="{FF2B5EF4-FFF2-40B4-BE49-F238E27FC236}">
                <a16:creationId xmlns:a16="http://schemas.microsoft.com/office/drawing/2014/main" id="{CD2CCCA4-CF12-4E16-AC7C-2652DA01EF2D}"/>
              </a:ext>
            </a:extLst>
          </p:cNvPr>
          <p:cNvSpPr>
            <a:spLocks noGrp="1"/>
          </p:cNvSpPr>
          <p:nvPr>
            <p:ph type="sldNum" sz="quarter" idx="12"/>
          </p:nvPr>
        </p:nvSpPr>
        <p:spPr/>
        <p:txBody>
          <a:bodyPr/>
          <a:lstStyle/>
          <a:p>
            <a:fld id="{38059A5A-4A28-4641-9856-838DAA7E7EC8}" type="slidenum">
              <a:rPr lang="" smtClean="0"/>
              <a:t>‹#›</a:t>
            </a:fld>
            <a:endParaRPr lang=""/>
          </a:p>
        </p:txBody>
      </p:sp>
    </p:spTree>
    <p:extLst>
      <p:ext uri="{BB962C8B-B14F-4D97-AF65-F5344CB8AC3E}">
        <p14:creationId xmlns:p14="http://schemas.microsoft.com/office/powerpoint/2010/main" val="432484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522D9-59CC-40C3-A49B-080CCA953C83}"/>
              </a:ext>
            </a:extLst>
          </p:cNvPr>
          <p:cNvSpPr>
            <a:spLocks noGrp="1"/>
          </p:cNvSpPr>
          <p:nvPr>
            <p:ph type="title"/>
          </p:nvPr>
        </p:nvSpPr>
        <p:spPr/>
        <p:txBody>
          <a:bodyPr/>
          <a:lstStyle/>
          <a:p>
            <a:r>
              <a:rPr lang="en-US"/>
              <a:t>Click to edit Master title style</a:t>
            </a:r>
            <a:endParaRPr lang=""/>
          </a:p>
        </p:txBody>
      </p:sp>
      <p:sp>
        <p:nvSpPr>
          <p:cNvPr id="3" name="Date Placeholder 2">
            <a:extLst>
              <a:ext uri="{FF2B5EF4-FFF2-40B4-BE49-F238E27FC236}">
                <a16:creationId xmlns:a16="http://schemas.microsoft.com/office/drawing/2014/main" id="{D050683F-CC59-43E4-9532-13746916A620}"/>
              </a:ext>
            </a:extLst>
          </p:cNvPr>
          <p:cNvSpPr>
            <a:spLocks noGrp="1"/>
          </p:cNvSpPr>
          <p:nvPr>
            <p:ph type="dt" sz="half" idx="10"/>
          </p:nvPr>
        </p:nvSpPr>
        <p:spPr/>
        <p:txBody>
          <a:bodyPr/>
          <a:lstStyle/>
          <a:p>
            <a:fld id="{93A29D97-0E16-48D8-A022-B8E56B3E2681}" type="datetime1">
              <a:rPr lang="en-US" smtClean="0"/>
              <a:t>12/11/2019</a:t>
            </a:fld>
            <a:endParaRPr lang=""/>
          </a:p>
        </p:txBody>
      </p:sp>
      <p:sp>
        <p:nvSpPr>
          <p:cNvPr id="4" name="Footer Placeholder 3">
            <a:extLst>
              <a:ext uri="{FF2B5EF4-FFF2-40B4-BE49-F238E27FC236}">
                <a16:creationId xmlns:a16="http://schemas.microsoft.com/office/drawing/2014/main" id="{8C854017-70C9-4159-AD91-0C11F31EADC7}"/>
              </a:ext>
            </a:extLst>
          </p:cNvPr>
          <p:cNvSpPr>
            <a:spLocks noGrp="1"/>
          </p:cNvSpPr>
          <p:nvPr>
            <p:ph type="ftr" sz="quarter" idx="11"/>
          </p:nvPr>
        </p:nvSpPr>
        <p:spPr/>
        <p:txBody>
          <a:bodyPr/>
          <a:lstStyle/>
          <a:p>
            <a:endParaRPr lang=""/>
          </a:p>
        </p:txBody>
      </p:sp>
      <p:sp>
        <p:nvSpPr>
          <p:cNvPr id="5" name="Slide Number Placeholder 4">
            <a:extLst>
              <a:ext uri="{FF2B5EF4-FFF2-40B4-BE49-F238E27FC236}">
                <a16:creationId xmlns:a16="http://schemas.microsoft.com/office/drawing/2014/main" id="{A338A184-D4F1-4372-BFB2-A2A9083EACC4}"/>
              </a:ext>
            </a:extLst>
          </p:cNvPr>
          <p:cNvSpPr>
            <a:spLocks noGrp="1"/>
          </p:cNvSpPr>
          <p:nvPr>
            <p:ph type="sldNum" sz="quarter" idx="12"/>
          </p:nvPr>
        </p:nvSpPr>
        <p:spPr/>
        <p:txBody>
          <a:bodyPr/>
          <a:lstStyle/>
          <a:p>
            <a:fld id="{38059A5A-4A28-4641-9856-838DAA7E7EC8}" type="slidenum">
              <a:rPr lang="" smtClean="0"/>
              <a:t>‹#›</a:t>
            </a:fld>
            <a:endParaRPr lang=""/>
          </a:p>
        </p:txBody>
      </p:sp>
    </p:spTree>
    <p:extLst>
      <p:ext uri="{BB962C8B-B14F-4D97-AF65-F5344CB8AC3E}">
        <p14:creationId xmlns:p14="http://schemas.microsoft.com/office/powerpoint/2010/main" val="2406679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3C39B5-C9A2-4E01-9B07-19BFBB7D7704}"/>
              </a:ext>
            </a:extLst>
          </p:cNvPr>
          <p:cNvSpPr>
            <a:spLocks noGrp="1"/>
          </p:cNvSpPr>
          <p:nvPr>
            <p:ph type="dt" sz="half" idx="10"/>
          </p:nvPr>
        </p:nvSpPr>
        <p:spPr/>
        <p:txBody>
          <a:bodyPr/>
          <a:lstStyle/>
          <a:p>
            <a:fld id="{6605E702-4B21-420B-A110-CA0135E8A4C7}" type="datetime1">
              <a:rPr lang="en-US" smtClean="0"/>
              <a:t>12/11/2019</a:t>
            </a:fld>
            <a:endParaRPr lang=""/>
          </a:p>
        </p:txBody>
      </p:sp>
      <p:sp>
        <p:nvSpPr>
          <p:cNvPr id="3" name="Footer Placeholder 2">
            <a:extLst>
              <a:ext uri="{FF2B5EF4-FFF2-40B4-BE49-F238E27FC236}">
                <a16:creationId xmlns:a16="http://schemas.microsoft.com/office/drawing/2014/main" id="{46077833-BFC2-46AF-A96A-84126CE0846C}"/>
              </a:ext>
            </a:extLst>
          </p:cNvPr>
          <p:cNvSpPr>
            <a:spLocks noGrp="1"/>
          </p:cNvSpPr>
          <p:nvPr>
            <p:ph type="ftr" sz="quarter" idx="11"/>
          </p:nvPr>
        </p:nvSpPr>
        <p:spPr/>
        <p:txBody>
          <a:bodyPr/>
          <a:lstStyle/>
          <a:p>
            <a:endParaRPr lang=""/>
          </a:p>
        </p:txBody>
      </p:sp>
      <p:sp>
        <p:nvSpPr>
          <p:cNvPr id="4" name="Slide Number Placeholder 3">
            <a:extLst>
              <a:ext uri="{FF2B5EF4-FFF2-40B4-BE49-F238E27FC236}">
                <a16:creationId xmlns:a16="http://schemas.microsoft.com/office/drawing/2014/main" id="{792ED1A9-812F-4AA3-B5E6-3CF5C5B0D9A4}"/>
              </a:ext>
            </a:extLst>
          </p:cNvPr>
          <p:cNvSpPr>
            <a:spLocks noGrp="1"/>
          </p:cNvSpPr>
          <p:nvPr>
            <p:ph type="sldNum" sz="quarter" idx="12"/>
          </p:nvPr>
        </p:nvSpPr>
        <p:spPr/>
        <p:txBody>
          <a:bodyPr/>
          <a:lstStyle/>
          <a:p>
            <a:fld id="{38059A5A-4A28-4641-9856-838DAA7E7EC8}" type="slidenum">
              <a:rPr lang="" smtClean="0"/>
              <a:t>‹#›</a:t>
            </a:fld>
            <a:endParaRPr lang=""/>
          </a:p>
        </p:txBody>
      </p:sp>
    </p:spTree>
    <p:extLst>
      <p:ext uri="{BB962C8B-B14F-4D97-AF65-F5344CB8AC3E}">
        <p14:creationId xmlns:p14="http://schemas.microsoft.com/office/powerpoint/2010/main" val="24651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50173-7E1E-4B5E-B7A4-12346449E2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
          </a:p>
        </p:txBody>
      </p:sp>
      <p:sp>
        <p:nvSpPr>
          <p:cNvPr id="3" name="Content Placeholder 2">
            <a:extLst>
              <a:ext uri="{FF2B5EF4-FFF2-40B4-BE49-F238E27FC236}">
                <a16:creationId xmlns:a16="http://schemas.microsoft.com/office/drawing/2014/main" id="{D9441FBD-7F76-43DB-B463-770E095537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
          </a:p>
        </p:txBody>
      </p:sp>
      <p:sp>
        <p:nvSpPr>
          <p:cNvPr id="4" name="Text Placeholder 3">
            <a:extLst>
              <a:ext uri="{FF2B5EF4-FFF2-40B4-BE49-F238E27FC236}">
                <a16:creationId xmlns:a16="http://schemas.microsoft.com/office/drawing/2014/main" id="{34DCE888-3CF5-49A3-8657-00D3F7A3B9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D7A71C6-4950-4C0C-847C-8B35485A07DE}"/>
              </a:ext>
            </a:extLst>
          </p:cNvPr>
          <p:cNvSpPr>
            <a:spLocks noGrp="1"/>
          </p:cNvSpPr>
          <p:nvPr>
            <p:ph type="dt" sz="half" idx="10"/>
          </p:nvPr>
        </p:nvSpPr>
        <p:spPr/>
        <p:txBody>
          <a:bodyPr/>
          <a:lstStyle/>
          <a:p>
            <a:fld id="{7FD3B232-2CDE-4FFD-B955-2A985506F9A1}" type="datetime1">
              <a:rPr lang="en-US" smtClean="0"/>
              <a:t>12/11/2019</a:t>
            </a:fld>
            <a:endParaRPr lang=""/>
          </a:p>
        </p:txBody>
      </p:sp>
      <p:sp>
        <p:nvSpPr>
          <p:cNvPr id="6" name="Footer Placeholder 5">
            <a:extLst>
              <a:ext uri="{FF2B5EF4-FFF2-40B4-BE49-F238E27FC236}">
                <a16:creationId xmlns:a16="http://schemas.microsoft.com/office/drawing/2014/main" id="{474A0E32-C10C-47A5-8181-770DA6785FB9}"/>
              </a:ext>
            </a:extLst>
          </p:cNvPr>
          <p:cNvSpPr>
            <a:spLocks noGrp="1"/>
          </p:cNvSpPr>
          <p:nvPr>
            <p:ph type="ftr" sz="quarter" idx="11"/>
          </p:nvPr>
        </p:nvSpPr>
        <p:spPr/>
        <p:txBody>
          <a:bodyPr/>
          <a:lstStyle/>
          <a:p>
            <a:endParaRPr lang=""/>
          </a:p>
        </p:txBody>
      </p:sp>
      <p:sp>
        <p:nvSpPr>
          <p:cNvPr id="7" name="Slide Number Placeholder 6">
            <a:extLst>
              <a:ext uri="{FF2B5EF4-FFF2-40B4-BE49-F238E27FC236}">
                <a16:creationId xmlns:a16="http://schemas.microsoft.com/office/drawing/2014/main" id="{68E30F21-2791-4378-8791-11390E32C895}"/>
              </a:ext>
            </a:extLst>
          </p:cNvPr>
          <p:cNvSpPr>
            <a:spLocks noGrp="1"/>
          </p:cNvSpPr>
          <p:nvPr>
            <p:ph type="sldNum" sz="quarter" idx="12"/>
          </p:nvPr>
        </p:nvSpPr>
        <p:spPr/>
        <p:txBody>
          <a:bodyPr/>
          <a:lstStyle/>
          <a:p>
            <a:fld id="{38059A5A-4A28-4641-9856-838DAA7E7EC8}" type="slidenum">
              <a:rPr lang="" smtClean="0"/>
              <a:t>‹#›</a:t>
            </a:fld>
            <a:endParaRPr lang=""/>
          </a:p>
        </p:txBody>
      </p:sp>
    </p:spTree>
    <p:extLst>
      <p:ext uri="{BB962C8B-B14F-4D97-AF65-F5344CB8AC3E}">
        <p14:creationId xmlns:p14="http://schemas.microsoft.com/office/powerpoint/2010/main" val="688100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A9C7D-7A70-484B-B8DA-00831CCD3F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
          </a:p>
        </p:txBody>
      </p:sp>
      <p:sp>
        <p:nvSpPr>
          <p:cNvPr id="3" name="Picture Placeholder 2">
            <a:extLst>
              <a:ext uri="{FF2B5EF4-FFF2-40B4-BE49-F238E27FC236}">
                <a16:creationId xmlns:a16="http://schemas.microsoft.com/office/drawing/2014/main" id="{BD17FD83-0456-4B19-A785-C3F6E83197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
          </a:p>
        </p:txBody>
      </p:sp>
      <p:sp>
        <p:nvSpPr>
          <p:cNvPr id="4" name="Text Placeholder 3">
            <a:extLst>
              <a:ext uri="{FF2B5EF4-FFF2-40B4-BE49-F238E27FC236}">
                <a16:creationId xmlns:a16="http://schemas.microsoft.com/office/drawing/2014/main" id="{CAB2B495-5B8E-4E9F-B623-A5DB61DE01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6F80B0F-E4B6-45C8-B558-6BA248EE518A}"/>
              </a:ext>
            </a:extLst>
          </p:cNvPr>
          <p:cNvSpPr>
            <a:spLocks noGrp="1"/>
          </p:cNvSpPr>
          <p:nvPr>
            <p:ph type="dt" sz="half" idx="10"/>
          </p:nvPr>
        </p:nvSpPr>
        <p:spPr/>
        <p:txBody>
          <a:bodyPr/>
          <a:lstStyle/>
          <a:p>
            <a:fld id="{57D9F0F6-4628-49BB-9607-1212BF1C136F}" type="datetime1">
              <a:rPr lang="en-US" smtClean="0"/>
              <a:t>12/11/2019</a:t>
            </a:fld>
            <a:endParaRPr lang=""/>
          </a:p>
        </p:txBody>
      </p:sp>
      <p:sp>
        <p:nvSpPr>
          <p:cNvPr id="6" name="Footer Placeholder 5">
            <a:extLst>
              <a:ext uri="{FF2B5EF4-FFF2-40B4-BE49-F238E27FC236}">
                <a16:creationId xmlns:a16="http://schemas.microsoft.com/office/drawing/2014/main" id="{43E7DC9B-4DD0-4B36-9737-F9D93E005E0D}"/>
              </a:ext>
            </a:extLst>
          </p:cNvPr>
          <p:cNvSpPr>
            <a:spLocks noGrp="1"/>
          </p:cNvSpPr>
          <p:nvPr>
            <p:ph type="ftr" sz="quarter" idx="11"/>
          </p:nvPr>
        </p:nvSpPr>
        <p:spPr/>
        <p:txBody>
          <a:bodyPr/>
          <a:lstStyle/>
          <a:p>
            <a:endParaRPr lang=""/>
          </a:p>
        </p:txBody>
      </p:sp>
      <p:sp>
        <p:nvSpPr>
          <p:cNvPr id="7" name="Slide Number Placeholder 6">
            <a:extLst>
              <a:ext uri="{FF2B5EF4-FFF2-40B4-BE49-F238E27FC236}">
                <a16:creationId xmlns:a16="http://schemas.microsoft.com/office/drawing/2014/main" id="{119771BE-72BA-4A9C-BA76-93D0144F3B9A}"/>
              </a:ext>
            </a:extLst>
          </p:cNvPr>
          <p:cNvSpPr>
            <a:spLocks noGrp="1"/>
          </p:cNvSpPr>
          <p:nvPr>
            <p:ph type="sldNum" sz="quarter" idx="12"/>
          </p:nvPr>
        </p:nvSpPr>
        <p:spPr/>
        <p:txBody>
          <a:bodyPr/>
          <a:lstStyle/>
          <a:p>
            <a:fld id="{38059A5A-4A28-4641-9856-838DAA7E7EC8}" type="slidenum">
              <a:rPr lang="" smtClean="0"/>
              <a:t>‹#›</a:t>
            </a:fld>
            <a:endParaRPr lang=""/>
          </a:p>
        </p:txBody>
      </p:sp>
    </p:spTree>
    <p:extLst>
      <p:ext uri="{BB962C8B-B14F-4D97-AF65-F5344CB8AC3E}">
        <p14:creationId xmlns:p14="http://schemas.microsoft.com/office/powerpoint/2010/main" val="3404384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24718B-F0B6-4016-AD97-47CA05961C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
          </a:p>
        </p:txBody>
      </p:sp>
      <p:sp>
        <p:nvSpPr>
          <p:cNvPr id="3" name="Text Placeholder 2">
            <a:extLst>
              <a:ext uri="{FF2B5EF4-FFF2-40B4-BE49-F238E27FC236}">
                <a16:creationId xmlns:a16="http://schemas.microsoft.com/office/drawing/2014/main" id="{CE4514C9-F77B-4A15-9838-F9671E124E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
          </a:p>
        </p:txBody>
      </p:sp>
      <p:sp>
        <p:nvSpPr>
          <p:cNvPr id="4" name="Date Placeholder 3">
            <a:extLst>
              <a:ext uri="{FF2B5EF4-FFF2-40B4-BE49-F238E27FC236}">
                <a16:creationId xmlns:a16="http://schemas.microsoft.com/office/drawing/2014/main" id="{17C5B5CF-7189-4DE1-96D2-599D461D8F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9DC959-8F89-4C99-AB9E-EADB9AE2BFD7}" type="datetime1">
              <a:rPr lang="en-US" smtClean="0"/>
              <a:t>12/11/2019</a:t>
            </a:fld>
            <a:endParaRPr lang=""/>
          </a:p>
        </p:txBody>
      </p:sp>
      <p:sp>
        <p:nvSpPr>
          <p:cNvPr id="5" name="Footer Placeholder 4">
            <a:extLst>
              <a:ext uri="{FF2B5EF4-FFF2-40B4-BE49-F238E27FC236}">
                <a16:creationId xmlns:a16="http://schemas.microsoft.com/office/drawing/2014/main" id="{8B1DE1FF-FDC3-47FB-BFED-BDE13FE5EC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
          </a:p>
        </p:txBody>
      </p:sp>
      <p:sp>
        <p:nvSpPr>
          <p:cNvPr id="6" name="Slide Number Placeholder 5">
            <a:extLst>
              <a:ext uri="{FF2B5EF4-FFF2-40B4-BE49-F238E27FC236}">
                <a16:creationId xmlns:a16="http://schemas.microsoft.com/office/drawing/2014/main" id="{CEB9BEAD-18A2-4929-9358-7921B2F128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059A5A-4A28-4641-9856-838DAA7E7EC8}" type="slidenum">
              <a:rPr lang="" smtClean="0"/>
              <a:t>‹#›</a:t>
            </a:fld>
            <a:endParaRPr lang=""/>
          </a:p>
        </p:txBody>
      </p:sp>
    </p:spTree>
    <p:extLst>
      <p:ext uri="{BB962C8B-B14F-4D97-AF65-F5344CB8AC3E}">
        <p14:creationId xmlns:p14="http://schemas.microsoft.com/office/powerpoint/2010/main" val="3117498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1U8SyDqEoBE"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s://creativecommons.org/licenses/by-sa/2.0/deed.en" TargetMode="External"/><Relationship Id="rId13" Type="http://schemas.openxmlformats.org/officeDocument/2006/relationships/hyperlink" Target="https://en.wikipedia.org/wiki/en:Creative_Commons" TargetMode="External"/><Relationship Id="rId18" Type="http://schemas.openxmlformats.org/officeDocument/2006/relationships/hyperlink" Target="https://commons.wikimedia.org/wiki/User:LudwigSebastianMicheler" TargetMode="External"/><Relationship Id="rId3" Type="http://schemas.openxmlformats.org/officeDocument/2006/relationships/hyperlink" Target="https://en.wikipedia.org/wiki/Etching" TargetMode="External"/><Relationship Id="rId21" Type="http://schemas.openxmlformats.org/officeDocument/2006/relationships/hyperlink" Target="https://commons.wikimedia.org/w/index.php?title=User:%E1%83%9B%E1%83%90%E1%83%A0%E1%83%98%E1%83%90%E1%83%9B_%E1%83%98%E1%83%90%E1%83%99%E1%83%9D%E1%83%91%E1%83%90%E1%83%AB%E1%83%94&amp;action=edit&amp;redlink=1" TargetMode="External"/><Relationship Id="rId7" Type="http://schemas.openxmlformats.org/officeDocument/2006/relationships/hyperlink" Target="https://www.flickr.com/people/41906900@N00" TargetMode="External"/><Relationship Id="rId12" Type="http://schemas.openxmlformats.org/officeDocument/2006/relationships/hyperlink" Target="https://commons.wikimedia.org/wiki/User:Usien" TargetMode="External"/><Relationship Id="rId17" Type="http://schemas.openxmlformats.org/officeDocument/2006/relationships/hyperlink" Target="https://commons.wikimedia.org/wiki/User:San_Jose" TargetMode="External"/><Relationship Id="rId2" Type="http://schemas.openxmlformats.org/officeDocument/2006/relationships/hyperlink" Target="https://en.wikipedia.org/wiki/tightrope_walking" TargetMode="External"/><Relationship Id="rId16" Type="http://schemas.openxmlformats.org/officeDocument/2006/relationships/hyperlink" Target="https://creativecommons.org/licenses/by-sa/1.0/deed.en" TargetMode="External"/><Relationship Id="rId20" Type="http://schemas.openxmlformats.org/officeDocument/2006/relationships/hyperlink" Target="https://commons.wikimedia.org/w/index.php?title=User:AntonisGreece2015&amp;action=edit&amp;redlink=1" TargetMode="External"/><Relationship Id="rId1" Type="http://schemas.openxmlformats.org/officeDocument/2006/relationships/slideLayout" Target="../slideLayouts/slideLayout2.xml"/><Relationship Id="rId6" Type="http://schemas.openxmlformats.org/officeDocument/2006/relationships/hyperlink" Target="https://www.flickr.com/photos/41906900@N00/9044671213" TargetMode="External"/><Relationship Id="rId11" Type="http://schemas.openxmlformats.org/officeDocument/2006/relationships/hyperlink" Target="https://creativecommons.org/licenses/by-nd/2.0/?ref=ccsearch&amp;atype=rich" TargetMode="External"/><Relationship Id="rId5" Type="http://schemas.openxmlformats.org/officeDocument/2006/relationships/hyperlink" Target="https://freedomdefined.org/Definition" TargetMode="External"/><Relationship Id="rId15" Type="http://schemas.openxmlformats.org/officeDocument/2006/relationships/hyperlink" Target="https://creativecommons.org/licenses/by-sa/2.5/deed.en" TargetMode="External"/><Relationship Id="rId10" Type="http://schemas.openxmlformats.org/officeDocument/2006/relationships/hyperlink" Target="https://www.flickr.com/photos/58442690@N00" TargetMode="External"/><Relationship Id="rId19" Type="http://schemas.openxmlformats.org/officeDocument/2006/relationships/hyperlink" Target="https://creativecommons.org/licenses/by-sa/4.0/deed.en" TargetMode="External"/><Relationship Id="rId4" Type="http://schemas.openxmlformats.org/officeDocument/2006/relationships/hyperlink" Target="https://de.wikipedia.org/wiki/Adi_Holzer" TargetMode="External"/><Relationship Id="rId9" Type="http://schemas.openxmlformats.org/officeDocument/2006/relationships/hyperlink" Target="https://www.flickr.com/photos/58442690@N00/2934208229" TargetMode="External"/><Relationship Id="rId14" Type="http://schemas.openxmlformats.org/officeDocument/2006/relationships/hyperlink" Target="https://creativecommons.org/licenses/by-sa/3.0/deed.en" TargetMode="External"/><Relationship Id="rId22" Type="http://schemas.openxmlformats.org/officeDocument/2006/relationships/hyperlink" Target="http://clipartmag.com/magnifying-glass-detective-clipart"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1U8SyDqEoBE"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hyperlink" Target="http://www.bpb.de/nachschlagen/zahlen-und-fakten/soziale-situation-in-deutschland/61646/migrationshintergrund-i"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FD00F5-6D1D-4105-9A1B-FC95B17A02F9}"/>
              </a:ext>
            </a:extLst>
          </p:cNvPr>
          <p:cNvSpPr>
            <a:spLocks noGrp="1"/>
          </p:cNvSpPr>
          <p:nvPr>
            <p:ph type="title"/>
          </p:nvPr>
        </p:nvSpPr>
        <p:spPr>
          <a:xfrm>
            <a:off x="1941094" y="270818"/>
            <a:ext cx="7507706" cy="1433958"/>
          </a:xfrm>
        </p:spPr>
        <p:txBody>
          <a:bodyPr/>
          <a:lstStyle/>
          <a:p>
            <a:pPr algn="ctr"/>
            <a:r>
              <a:rPr lang="en-GB" b="1" dirty="0"/>
              <a:t>Migration – </a:t>
            </a:r>
            <a:r>
              <a:rPr lang="en-GB" b="1" dirty="0" err="1"/>
              <a:t>ein</a:t>
            </a:r>
            <a:r>
              <a:rPr lang="en-GB" b="1" dirty="0"/>
              <a:t> </a:t>
            </a:r>
            <a:r>
              <a:rPr lang="en-GB" b="1" dirty="0" err="1"/>
              <a:t>Seiltanz</a:t>
            </a:r>
            <a:r>
              <a:rPr lang="en-GB" b="1" dirty="0"/>
              <a:t> </a:t>
            </a:r>
            <a:r>
              <a:rPr lang="en-GB" b="1" dirty="0" err="1"/>
              <a:t>zwischen</a:t>
            </a:r>
            <a:r>
              <a:rPr lang="en-GB" b="1" dirty="0"/>
              <a:t> den </a:t>
            </a:r>
            <a:r>
              <a:rPr lang="en-GB" b="1" dirty="0" err="1"/>
              <a:t>Kulturen</a:t>
            </a:r>
            <a:endParaRPr lang="" b="1" dirty="0"/>
          </a:p>
        </p:txBody>
      </p:sp>
      <p:sp>
        <p:nvSpPr>
          <p:cNvPr id="2" name="Slide Number Placeholder 1">
            <a:extLst>
              <a:ext uri="{FF2B5EF4-FFF2-40B4-BE49-F238E27FC236}">
                <a16:creationId xmlns:a16="http://schemas.microsoft.com/office/drawing/2014/main" id="{791A326A-87D7-47DF-A54E-D8265882AC48}"/>
              </a:ext>
            </a:extLst>
          </p:cNvPr>
          <p:cNvSpPr>
            <a:spLocks noGrp="1"/>
          </p:cNvSpPr>
          <p:nvPr>
            <p:ph type="sldNum" sz="quarter" idx="12"/>
          </p:nvPr>
        </p:nvSpPr>
        <p:spPr/>
        <p:txBody>
          <a:bodyPr/>
          <a:lstStyle/>
          <a:p>
            <a:fld id="{38059A5A-4A28-4641-9856-838DAA7E7EC8}" type="slidenum">
              <a:rPr lang="" smtClean="0"/>
              <a:t>1</a:t>
            </a:fld>
            <a:endParaRPr lang=""/>
          </a:p>
        </p:txBody>
      </p:sp>
      <p:pic>
        <p:nvPicPr>
          <p:cNvPr id="5" name="Picture 2" descr="https://upload.wikimedia.org/wikipedia/commons/thumb/2/26/Adi_Holzer_Werksverzeichnis_850_Lebenslauf.jpg/256px-Adi_Holzer_Werksverzeichnis_850_Lebenslau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0271" y="1705847"/>
            <a:ext cx="3767495" cy="465050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380271" y="6356350"/>
            <a:ext cx="2057777" cy="230832"/>
          </a:xfrm>
          <a:prstGeom prst="rect">
            <a:avLst/>
          </a:prstGeom>
          <a:noFill/>
        </p:spPr>
        <p:txBody>
          <a:bodyPr wrap="square" rtlCol="0">
            <a:spAutoFit/>
          </a:bodyPr>
          <a:lstStyle/>
          <a:p>
            <a:r>
              <a:rPr lang="fr-FR" sz="900" dirty="0"/>
              <a:t>Image 1</a:t>
            </a:r>
          </a:p>
        </p:txBody>
      </p:sp>
    </p:spTree>
    <p:extLst>
      <p:ext uri="{BB962C8B-B14F-4D97-AF65-F5344CB8AC3E}">
        <p14:creationId xmlns:p14="http://schemas.microsoft.com/office/powerpoint/2010/main" val="3462994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93234E5-97FF-4840-8701-B11BB8DABFD2}"/>
              </a:ext>
            </a:extLst>
          </p:cNvPr>
          <p:cNvSpPr txBox="1"/>
          <p:nvPr/>
        </p:nvSpPr>
        <p:spPr>
          <a:xfrm>
            <a:off x="10365723" y="3028156"/>
            <a:ext cx="1628975" cy="3693319"/>
          </a:xfrm>
          <a:prstGeom prst="rect">
            <a:avLst/>
          </a:prstGeom>
          <a:noFill/>
          <a:ln>
            <a:solidFill>
              <a:schemeClr val="tx1"/>
            </a:solidFill>
          </a:ln>
        </p:spPr>
        <p:txBody>
          <a:bodyPr wrap="square" rtlCol="0">
            <a:spAutoFit/>
          </a:bodyPr>
          <a:lstStyle/>
          <a:p>
            <a:r>
              <a:rPr lang="de-DE" b="1" u="sng" dirty="0"/>
              <a:t>Ostens</a:t>
            </a:r>
          </a:p>
          <a:p>
            <a:endParaRPr lang="de-DE" b="1" u="sng" dirty="0"/>
          </a:p>
          <a:p>
            <a:r>
              <a:rPr lang="de-DE" b="1" u="sng" dirty="0"/>
              <a:t>Chancen</a:t>
            </a:r>
          </a:p>
          <a:p>
            <a:endParaRPr lang="de-DE" b="1" u="sng" dirty="0"/>
          </a:p>
          <a:p>
            <a:r>
              <a:rPr lang="de-DE" b="1" u="sng" dirty="0"/>
              <a:t>leben</a:t>
            </a:r>
          </a:p>
          <a:p>
            <a:endParaRPr lang="de-DE" b="1" u="sng" dirty="0"/>
          </a:p>
          <a:p>
            <a:r>
              <a:rPr lang="de-DE" b="1" u="sng" dirty="0"/>
              <a:t>fremd</a:t>
            </a:r>
          </a:p>
          <a:p>
            <a:endParaRPr lang="de-DE" b="1" u="sng" dirty="0"/>
          </a:p>
          <a:p>
            <a:r>
              <a:rPr lang="de-DE" b="1" u="sng" dirty="0"/>
              <a:t>Seiltanz</a:t>
            </a:r>
          </a:p>
          <a:p>
            <a:endParaRPr lang="de-DE" b="1" u="sng" dirty="0"/>
          </a:p>
          <a:p>
            <a:r>
              <a:rPr lang="de-DE" b="1" u="sng" dirty="0"/>
              <a:t>Schule</a:t>
            </a:r>
          </a:p>
          <a:p>
            <a:endParaRPr lang="de-DE" b="1" u="sng" dirty="0"/>
          </a:p>
          <a:p>
            <a:r>
              <a:rPr lang="de-DE" b="1" u="sng" dirty="0"/>
              <a:t>sagt</a:t>
            </a:r>
            <a:endParaRPr lang="en-GB" dirty="0"/>
          </a:p>
        </p:txBody>
      </p:sp>
      <p:sp>
        <p:nvSpPr>
          <p:cNvPr id="7" name="Rectangle 6">
            <a:extLst>
              <a:ext uri="{FF2B5EF4-FFF2-40B4-BE49-F238E27FC236}">
                <a16:creationId xmlns:a16="http://schemas.microsoft.com/office/drawing/2014/main" id="{26E73A72-E81A-494F-8FE7-8CC6F1F1BDD2}"/>
              </a:ext>
            </a:extLst>
          </p:cNvPr>
          <p:cNvSpPr/>
          <p:nvPr/>
        </p:nvSpPr>
        <p:spPr>
          <a:xfrm>
            <a:off x="90547" y="170290"/>
            <a:ext cx="9437765" cy="369332"/>
          </a:xfrm>
          <a:prstGeom prst="rect">
            <a:avLst/>
          </a:prstGeom>
        </p:spPr>
        <p:txBody>
          <a:bodyPr wrap="square">
            <a:spAutoFit/>
          </a:bodyPr>
          <a:lstStyle/>
          <a:p>
            <a:r>
              <a:rPr lang="en-GB" b="1" dirty="0"/>
              <a:t>Ich lese </a:t>
            </a:r>
            <a:r>
              <a:rPr lang="en-GB" b="1" dirty="0" err="1"/>
              <a:t>jetzt</a:t>
            </a:r>
            <a:r>
              <a:rPr lang="en-GB" b="1" dirty="0"/>
              <a:t> den Text </a:t>
            </a:r>
            <a:r>
              <a:rPr lang="en-GB" b="1" dirty="0" err="1"/>
              <a:t>vor</a:t>
            </a:r>
            <a:r>
              <a:rPr lang="en-GB" b="1" dirty="0"/>
              <a:t>. </a:t>
            </a:r>
            <a:r>
              <a:rPr lang="en-GB" b="1" dirty="0" err="1"/>
              <a:t>Hört</a:t>
            </a:r>
            <a:r>
              <a:rPr lang="en-GB" b="1" dirty="0"/>
              <a:t> gut </a:t>
            </a:r>
            <a:r>
              <a:rPr lang="en-GB" b="1" dirty="0" err="1"/>
              <a:t>zu</a:t>
            </a:r>
            <a:r>
              <a:rPr lang="en-GB" b="1" dirty="0"/>
              <a:t> und </a:t>
            </a:r>
            <a:r>
              <a:rPr lang="en-GB" b="1" dirty="0" err="1"/>
              <a:t>füllt</a:t>
            </a:r>
            <a:r>
              <a:rPr lang="en-GB" b="1" dirty="0"/>
              <a:t> die </a:t>
            </a:r>
            <a:r>
              <a:rPr lang="en-GB" b="1" dirty="0" err="1"/>
              <a:t>Lücken</a:t>
            </a:r>
            <a:r>
              <a:rPr lang="en-GB" b="1" dirty="0"/>
              <a:t> </a:t>
            </a:r>
            <a:r>
              <a:rPr lang="en-GB" b="1" dirty="0" err="1"/>
              <a:t>aus.</a:t>
            </a:r>
            <a:r>
              <a:rPr lang="en-GB" b="1" dirty="0"/>
              <a:t> </a:t>
            </a:r>
            <a:endParaRPr lang="" b="1" dirty="0"/>
          </a:p>
        </p:txBody>
      </p:sp>
      <p:sp>
        <p:nvSpPr>
          <p:cNvPr id="3" name="Slide Number Placeholder 2">
            <a:extLst>
              <a:ext uri="{FF2B5EF4-FFF2-40B4-BE49-F238E27FC236}">
                <a16:creationId xmlns:a16="http://schemas.microsoft.com/office/drawing/2014/main" id="{8CAD9DEC-2EC4-4E85-BB1A-F07BF1ADB967}"/>
              </a:ext>
            </a:extLst>
          </p:cNvPr>
          <p:cNvSpPr>
            <a:spLocks noGrp="1"/>
          </p:cNvSpPr>
          <p:nvPr>
            <p:ph type="sldNum" sz="quarter" idx="12"/>
          </p:nvPr>
        </p:nvSpPr>
        <p:spPr>
          <a:xfrm>
            <a:off x="6785112" y="6356350"/>
            <a:ext cx="2743200" cy="365125"/>
          </a:xfrm>
        </p:spPr>
        <p:txBody>
          <a:bodyPr/>
          <a:lstStyle/>
          <a:p>
            <a:fld id="{38059A5A-4A28-4641-9856-838DAA7E7EC8}" type="slidenum">
              <a:rPr lang="" smtClean="0"/>
              <a:t>10</a:t>
            </a:fld>
            <a:endParaRPr lang="" dirty="0"/>
          </a:p>
        </p:txBody>
      </p:sp>
      <p:sp>
        <p:nvSpPr>
          <p:cNvPr id="2" name="Rectangle 1">
            <a:extLst>
              <a:ext uri="{FF2B5EF4-FFF2-40B4-BE49-F238E27FC236}">
                <a16:creationId xmlns:a16="http://schemas.microsoft.com/office/drawing/2014/main" id="{8EAB76F8-0920-44A4-B013-F67D29D329F5}"/>
              </a:ext>
            </a:extLst>
          </p:cNvPr>
          <p:cNvSpPr/>
          <p:nvPr/>
        </p:nvSpPr>
        <p:spPr>
          <a:xfrm>
            <a:off x="450574" y="1524000"/>
            <a:ext cx="8693426" cy="4401205"/>
          </a:xfrm>
          <a:prstGeom prst="rect">
            <a:avLst/>
          </a:prstGeom>
        </p:spPr>
        <p:txBody>
          <a:bodyPr wrap="square">
            <a:spAutoFit/>
          </a:bodyPr>
          <a:lstStyle/>
          <a:p>
            <a:pPr>
              <a:lnSpc>
                <a:spcPct val="200000"/>
              </a:lnSpc>
              <a:spcAft>
                <a:spcPts val="800"/>
              </a:spcAft>
            </a:pPr>
            <a:r>
              <a:rPr lang="en-GB" sz="2000" dirty="0">
                <a:solidFill>
                  <a:srgbClr val="222222"/>
                </a:solidFill>
                <a:ea typeface="Calibri" panose="020F0502020204030204" pitchFamily="34" charset="0"/>
                <a:cs typeface="Times New Roman" panose="02020603050405020304" pitchFamily="18" charset="0"/>
              </a:rPr>
              <a:t>Ein Report (1) </a:t>
            </a:r>
            <a:r>
              <a:rPr lang="en-GB" sz="2000" dirty="0" err="1">
                <a:solidFill>
                  <a:srgbClr val="222222"/>
                </a:solidFill>
                <a:ea typeface="Calibri" panose="020F0502020204030204" pitchFamily="34" charset="0"/>
                <a:cs typeface="Times New Roman" panose="02020603050405020304" pitchFamily="18" charset="0"/>
              </a:rPr>
              <a:t>sagt</a:t>
            </a:r>
            <a:r>
              <a:rPr lang="en-GB" sz="2000" dirty="0">
                <a:solidFill>
                  <a:srgbClr val="222222"/>
                </a:solidFill>
                <a:ea typeface="Calibri" panose="020F0502020204030204" pitchFamily="34" charset="0"/>
                <a:cs typeface="Times New Roman" panose="02020603050405020304" pitchFamily="18" charset="0"/>
              </a:rPr>
              <a:t>: </a:t>
            </a:r>
            <a:r>
              <a:rPr lang="en-GB" sz="2000" dirty="0" err="1">
                <a:solidFill>
                  <a:srgbClr val="222222"/>
                </a:solidFill>
                <a:ea typeface="Calibri" panose="020F0502020204030204" pitchFamily="34" charset="0"/>
                <a:cs typeface="Times New Roman" panose="02020603050405020304" pitchFamily="18" charset="0"/>
              </a:rPr>
              <a:t>Jeder</a:t>
            </a:r>
            <a:r>
              <a:rPr lang="en-GB" sz="2000" dirty="0">
                <a:solidFill>
                  <a:srgbClr val="222222"/>
                </a:solidFill>
                <a:ea typeface="Calibri" panose="020F0502020204030204" pitchFamily="34" charset="0"/>
                <a:cs typeface="Times New Roman" panose="02020603050405020304" pitchFamily="18" charset="0"/>
              </a:rPr>
              <a:t> </a:t>
            </a:r>
            <a:r>
              <a:rPr lang="en-GB" sz="2000" dirty="0" err="1">
                <a:solidFill>
                  <a:srgbClr val="222222"/>
                </a:solidFill>
                <a:ea typeface="Calibri" panose="020F0502020204030204" pitchFamily="34" charset="0"/>
                <a:cs typeface="Times New Roman" panose="02020603050405020304" pitchFamily="18" charset="0"/>
              </a:rPr>
              <a:t>fünfte</a:t>
            </a:r>
            <a:r>
              <a:rPr lang="en-GB" sz="2000" dirty="0">
                <a:solidFill>
                  <a:srgbClr val="222222"/>
                </a:solidFill>
                <a:ea typeface="Calibri" panose="020F0502020204030204" pitchFamily="34" charset="0"/>
                <a:cs typeface="Times New Roman" panose="02020603050405020304" pitchFamily="18" charset="0"/>
              </a:rPr>
              <a:t> Deutsche </a:t>
            </a:r>
            <a:r>
              <a:rPr lang="en-GB" sz="2000" dirty="0" err="1">
                <a:solidFill>
                  <a:srgbClr val="222222"/>
                </a:solidFill>
                <a:ea typeface="Calibri" panose="020F0502020204030204" pitchFamily="34" charset="0"/>
                <a:cs typeface="Times New Roman" panose="02020603050405020304" pitchFamily="18" charset="0"/>
              </a:rPr>
              <a:t>ist</a:t>
            </a:r>
            <a:r>
              <a:rPr lang="en-GB" sz="2000" dirty="0">
                <a:solidFill>
                  <a:srgbClr val="222222"/>
                </a:solidFill>
                <a:ea typeface="Calibri" panose="020F0502020204030204" pitchFamily="34" charset="0"/>
                <a:cs typeface="Times New Roman" panose="02020603050405020304" pitchFamily="18" charset="0"/>
              </a:rPr>
              <a:t> </a:t>
            </a:r>
            <a:r>
              <a:rPr lang="en-GB" sz="2000" dirty="0" err="1">
                <a:solidFill>
                  <a:srgbClr val="222222"/>
                </a:solidFill>
                <a:ea typeface="Calibri" panose="020F0502020204030204" pitchFamily="34" charset="0"/>
                <a:cs typeface="Times New Roman" panose="02020603050405020304" pitchFamily="18" charset="0"/>
              </a:rPr>
              <a:t>ein</a:t>
            </a:r>
            <a:r>
              <a:rPr lang="en-GB" sz="2000" dirty="0">
                <a:solidFill>
                  <a:srgbClr val="222222"/>
                </a:solidFill>
                <a:ea typeface="Calibri" panose="020F0502020204030204" pitchFamily="34" charset="0"/>
                <a:cs typeface="Times New Roman" panose="02020603050405020304" pitchFamily="18" charset="0"/>
              </a:rPr>
              <a:t> Kind von </a:t>
            </a:r>
            <a:r>
              <a:rPr lang="en-GB" sz="2000" dirty="0" err="1">
                <a:solidFill>
                  <a:srgbClr val="222222"/>
                </a:solidFill>
                <a:ea typeface="Calibri" panose="020F0502020204030204" pitchFamily="34" charset="0"/>
                <a:cs typeface="Times New Roman" panose="02020603050405020304" pitchFamily="18" charset="0"/>
              </a:rPr>
              <a:t>Migranten</a:t>
            </a:r>
            <a:r>
              <a:rPr lang="en-GB" sz="2000" dirty="0">
                <a:solidFill>
                  <a:srgbClr val="222222"/>
                </a:solidFill>
                <a:ea typeface="Calibri" panose="020F0502020204030204" pitchFamily="34" charset="0"/>
                <a:cs typeface="Times New Roman" panose="02020603050405020304" pitchFamily="18" charset="0"/>
              </a:rPr>
              <a:t>. Das </a:t>
            </a:r>
            <a:r>
              <a:rPr lang="en-GB" sz="2000" dirty="0" err="1">
                <a:solidFill>
                  <a:srgbClr val="222222"/>
                </a:solidFill>
                <a:ea typeface="Calibri" panose="020F0502020204030204" pitchFamily="34" charset="0"/>
                <a:cs typeface="Times New Roman" panose="02020603050405020304" pitchFamily="18" charset="0"/>
              </a:rPr>
              <a:t>heißt</a:t>
            </a:r>
            <a:r>
              <a:rPr lang="en-GB" sz="2000" dirty="0">
                <a:solidFill>
                  <a:srgbClr val="222222"/>
                </a:solidFill>
                <a:ea typeface="Calibri" panose="020F0502020204030204" pitchFamily="34" charset="0"/>
                <a:cs typeface="Times New Roman" panose="02020603050405020304" pitchFamily="18" charset="0"/>
              </a:rPr>
              <a:t>: </a:t>
            </a:r>
            <a:r>
              <a:rPr lang="en-GB" sz="2000" dirty="0" err="1">
                <a:solidFill>
                  <a:srgbClr val="222222"/>
                </a:solidFill>
                <a:ea typeface="Calibri" panose="020F0502020204030204" pitchFamily="34" charset="0"/>
                <a:cs typeface="Times New Roman" panose="02020603050405020304" pitchFamily="18" charset="0"/>
              </a:rPr>
              <a:t>Viele</a:t>
            </a:r>
            <a:r>
              <a:rPr lang="en-GB" sz="2000" dirty="0">
                <a:solidFill>
                  <a:srgbClr val="222222"/>
                </a:solidFill>
                <a:ea typeface="Calibri" panose="020F0502020204030204" pitchFamily="34" charset="0"/>
                <a:cs typeface="Times New Roman" panose="02020603050405020304" pitchFamily="18" charset="0"/>
              </a:rPr>
              <a:t> Kinder (2) </a:t>
            </a:r>
            <a:r>
              <a:rPr lang="en-GB" sz="2000" dirty="0" err="1">
                <a:solidFill>
                  <a:srgbClr val="222222"/>
                </a:solidFill>
                <a:ea typeface="Calibri" panose="020F0502020204030204" pitchFamily="34" charset="0"/>
                <a:cs typeface="Times New Roman" panose="02020603050405020304" pitchFamily="18" charset="0"/>
              </a:rPr>
              <a:t>leben</a:t>
            </a:r>
            <a:r>
              <a:rPr lang="en-GB" sz="2000" dirty="0">
                <a:solidFill>
                  <a:srgbClr val="222222"/>
                </a:solidFill>
                <a:ea typeface="Calibri" panose="020F0502020204030204" pitchFamily="34" charset="0"/>
                <a:cs typeface="Times New Roman" panose="02020603050405020304" pitchFamily="18" charset="0"/>
              </a:rPr>
              <a:t> </a:t>
            </a:r>
            <a:r>
              <a:rPr lang="en-GB" sz="2000" dirty="0" err="1">
                <a:solidFill>
                  <a:srgbClr val="222222"/>
                </a:solidFill>
                <a:ea typeface="Calibri" panose="020F0502020204030204" pitchFamily="34" charset="0"/>
                <a:cs typeface="Times New Roman" panose="02020603050405020304" pitchFamily="18" charset="0"/>
              </a:rPr>
              <a:t>mit</a:t>
            </a:r>
            <a:r>
              <a:rPr lang="en-GB" sz="2000" dirty="0">
                <a:solidFill>
                  <a:srgbClr val="222222"/>
                </a:solidFill>
                <a:ea typeface="Calibri" panose="020F0502020204030204" pitchFamily="34" charset="0"/>
                <a:cs typeface="Times New Roman" panose="02020603050405020304" pitchFamily="18" charset="0"/>
              </a:rPr>
              <a:t> </a:t>
            </a:r>
            <a:r>
              <a:rPr lang="en-GB" sz="2000" dirty="0" err="1">
                <a:solidFill>
                  <a:srgbClr val="222222"/>
                </a:solidFill>
                <a:ea typeface="Calibri" panose="020F0502020204030204" pitchFamily="34" charset="0"/>
                <a:cs typeface="Times New Roman" panose="02020603050405020304" pitchFamily="18" charset="0"/>
              </a:rPr>
              <a:t>mehr</a:t>
            </a:r>
            <a:r>
              <a:rPr lang="en-GB" sz="2000" dirty="0">
                <a:solidFill>
                  <a:srgbClr val="222222"/>
                </a:solidFill>
                <a:ea typeface="Calibri" panose="020F0502020204030204" pitchFamily="34" charset="0"/>
                <a:cs typeface="Times New Roman" panose="02020603050405020304" pitchFamily="18" charset="0"/>
              </a:rPr>
              <a:t> </a:t>
            </a:r>
            <a:r>
              <a:rPr lang="en-GB" sz="2000" dirty="0" err="1">
                <a:solidFill>
                  <a:srgbClr val="222222"/>
                </a:solidFill>
                <a:ea typeface="Calibri" panose="020F0502020204030204" pitchFamily="34" charset="0"/>
                <a:cs typeface="Times New Roman" panose="02020603050405020304" pitchFamily="18" charset="0"/>
              </a:rPr>
              <a:t>als</a:t>
            </a:r>
            <a:r>
              <a:rPr lang="en-GB" sz="2000" dirty="0">
                <a:solidFill>
                  <a:srgbClr val="222222"/>
                </a:solidFill>
                <a:ea typeface="Calibri" panose="020F0502020204030204" pitchFamily="34" charset="0"/>
                <a:cs typeface="Times New Roman" panose="02020603050405020304" pitchFamily="18" charset="0"/>
              </a:rPr>
              <a:t> </a:t>
            </a:r>
            <a:r>
              <a:rPr lang="en-GB" sz="2000" dirty="0" err="1">
                <a:solidFill>
                  <a:srgbClr val="222222"/>
                </a:solidFill>
                <a:ea typeface="Calibri" panose="020F0502020204030204" pitchFamily="34" charset="0"/>
                <a:cs typeface="Times New Roman" panose="02020603050405020304" pitchFamily="18" charset="0"/>
              </a:rPr>
              <a:t>einer</a:t>
            </a:r>
            <a:r>
              <a:rPr lang="en-GB" sz="2000" dirty="0">
                <a:solidFill>
                  <a:srgbClr val="222222"/>
                </a:solidFill>
                <a:ea typeface="Calibri" panose="020F0502020204030204" pitchFamily="34" charset="0"/>
                <a:cs typeface="Times New Roman" panose="02020603050405020304" pitchFamily="18" charset="0"/>
              </a:rPr>
              <a:t> </a:t>
            </a:r>
            <a:r>
              <a:rPr lang="en-GB" sz="2000" dirty="0" err="1">
                <a:solidFill>
                  <a:srgbClr val="222222"/>
                </a:solidFill>
                <a:ea typeface="Calibri" panose="020F0502020204030204" pitchFamily="34" charset="0"/>
                <a:cs typeface="Times New Roman" panose="02020603050405020304" pitchFamily="18" charset="0"/>
              </a:rPr>
              <a:t>Kultur</a:t>
            </a:r>
            <a:r>
              <a:rPr lang="en-GB" sz="2000" dirty="0">
                <a:solidFill>
                  <a:srgbClr val="222222"/>
                </a:solidFill>
                <a:ea typeface="Calibri" panose="020F0502020204030204" pitchFamily="34" charset="0"/>
                <a:cs typeface="Times New Roman" panose="02020603050405020304" pitchFamily="18" charset="0"/>
              </a:rPr>
              <a:t>. Das </a:t>
            </a:r>
            <a:r>
              <a:rPr lang="en-GB" sz="2000" dirty="0" err="1">
                <a:solidFill>
                  <a:srgbClr val="222222"/>
                </a:solidFill>
                <a:ea typeface="Calibri" panose="020F0502020204030204" pitchFamily="34" charset="0"/>
                <a:cs typeface="Times New Roman" panose="02020603050405020304" pitchFamily="18" charset="0"/>
              </a:rPr>
              <a:t>ist</a:t>
            </a:r>
            <a:r>
              <a:rPr lang="en-GB" sz="2000" dirty="0">
                <a:solidFill>
                  <a:srgbClr val="222222"/>
                </a:solidFill>
                <a:ea typeface="Calibri" panose="020F0502020204030204" pitchFamily="34" charset="0"/>
                <a:cs typeface="Times New Roman" panose="02020603050405020304" pitchFamily="18" charset="0"/>
              </a:rPr>
              <a:t> </a:t>
            </a:r>
            <a:r>
              <a:rPr lang="en-GB" sz="2000" dirty="0" err="1">
                <a:solidFill>
                  <a:srgbClr val="222222"/>
                </a:solidFill>
                <a:ea typeface="Calibri" panose="020F0502020204030204" pitchFamily="34" charset="0"/>
                <a:cs typeface="Times New Roman" panose="02020603050405020304" pitchFamily="18" charset="0"/>
              </a:rPr>
              <a:t>ein</a:t>
            </a:r>
            <a:r>
              <a:rPr lang="en-GB" sz="2000" dirty="0">
                <a:solidFill>
                  <a:srgbClr val="222222"/>
                </a:solidFill>
                <a:ea typeface="Calibri" panose="020F0502020204030204" pitchFamily="34" charset="0"/>
                <a:cs typeface="Times New Roman" panose="02020603050405020304" pitchFamily="18" charset="0"/>
              </a:rPr>
              <a:t> (3) </a:t>
            </a:r>
            <a:r>
              <a:rPr lang="en-GB" sz="2000" dirty="0" err="1">
                <a:solidFill>
                  <a:srgbClr val="222222"/>
                </a:solidFill>
                <a:ea typeface="Calibri" panose="020F0502020204030204" pitchFamily="34" charset="0"/>
                <a:cs typeface="Times New Roman" panose="02020603050405020304" pitchFamily="18" charset="0"/>
              </a:rPr>
              <a:t>Seiltanz</a:t>
            </a:r>
            <a:r>
              <a:rPr lang="en-GB" sz="2000" dirty="0">
                <a:solidFill>
                  <a:srgbClr val="222222"/>
                </a:solidFill>
                <a:ea typeface="Calibri" panose="020F0502020204030204" pitchFamily="34" charset="0"/>
                <a:cs typeface="Times New Roman" panose="02020603050405020304" pitchFamily="18" charset="0"/>
              </a:rPr>
              <a:t>. </a:t>
            </a:r>
            <a:r>
              <a:rPr lang="en-GB" sz="2000" dirty="0" err="1">
                <a:solidFill>
                  <a:srgbClr val="222222"/>
                </a:solidFill>
                <a:ea typeface="Calibri" panose="020F0502020204030204" pitchFamily="34" charset="0"/>
                <a:cs typeface="Times New Roman" panose="02020603050405020304" pitchFamily="18" charset="0"/>
              </a:rPr>
              <a:t>Denn</a:t>
            </a:r>
            <a:r>
              <a:rPr lang="en-GB" sz="2000" dirty="0">
                <a:solidFill>
                  <a:srgbClr val="222222"/>
                </a:solidFill>
                <a:ea typeface="Calibri" panose="020F0502020204030204" pitchFamily="34" charset="0"/>
                <a:cs typeface="Times New Roman" panose="02020603050405020304" pitchFamily="18" charset="0"/>
              </a:rPr>
              <a:t> </a:t>
            </a:r>
            <a:r>
              <a:rPr lang="en-GB" sz="2000" dirty="0" err="1">
                <a:solidFill>
                  <a:srgbClr val="222222"/>
                </a:solidFill>
                <a:ea typeface="Calibri" panose="020F0502020204030204" pitchFamily="34" charset="0"/>
                <a:cs typeface="Times New Roman" panose="02020603050405020304" pitchFamily="18" charset="0"/>
              </a:rPr>
              <a:t>viele</a:t>
            </a:r>
            <a:r>
              <a:rPr lang="en-GB" sz="2000" dirty="0">
                <a:solidFill>
                  <a:srgbClr val="222222"/>
                </a:solidFill>
                <a:ea typeface="Calibri" panose="020F0502020204030204" pitchFamily="34" charset="0"/>
                <a:cs typeface="Times New Roman" panose="02020603050405020304" pitchFamily="18" charset="0"/>
              </a:rPr>
              <a:t> </a:t>
            </a:r>
            <a:r>
              <a:rPr lang="en-GB" sz="2000" dirty="0" err="1">
                <a:solidFill>
                  <a:srgbClr val="222222"/>
                </a:solidFill>
                <a:ea typeface="Calibri" panose="020F0502020204030204" pitchFamily="34" charset="0"/>
                <a:cs typeface="Times New Roman" panose="02020603050405020304" pitchFamily="18" charset="0"/>
              </a:rPr>
              <a:t>fühlen</a:t>
            </a:r>
            <a:r>
              <a:rPr lang="en-GB" sz="2000" dirty="0">
                <a:solidFill>
                  <a:srgbClr val="222222"/>
                </a:solidFill>
                <a:ea typeface="Calibri" panose="020F0502020204030204" pitchFamily="34" charset="0"/>
                <a:cs typeface="Times New Roman" panose="02020603050405020304" pitchFamily="18" charset="0"/>
              </a:rPr>
              <a:t> </a:t>
            </a:r>
            <a:r>
              <a:rPr lang="en-GB" sz="2000" dirty="0" err="1">
                <a:solidFill>
                  <a:srgbClr val="222222"/>
                </a:solidFill>
                <a:ea typeface="Calibri" panose="020F0502020204030204" pitchFamily="34" charset="0"/>
                <a:cs typeface="Times New Roman" panose="02020603050405020304" pitchFamily="18" charset="0"/>
              </a:rPr>
              <a:t>sich</a:t>
            </a:r>
            <a:r>
              <a:rPr lang="en-GB" sz="2000" dirty="0">
                <a:solidFill>
                  <a:srgbClr val="222222"/>
                </a:solidFill>
                <a:ea typeface="Calibri" panose="020F0502020204030204" pitchFamily="34" charset="0"/>
                <a:cs typeface="Times New Roman" panose="02020603050405020304" pitchFamily="18" charset="0"/>
              </a:rPr>
              <a:t> in </a:t>
            </a:r>
            <a:r>
              <a:rPr lang="en-GB" sz="2000" dirty="0" err="1">
                <a:solidFill>
                  <a:srgbClr val="222222"/>
                </a:solidFill>
                <a:ea typeface="Calibri" panose="020F0502020204030204" pitchFamily="34" charset="0"/>
                <a:cs typeface="Times New Roman" panose="02020603050405020304" pitchFamily="18" charset="0"/>
              </a:rPr>
              <a:t>beiden</a:t>
            </a:r>
            <a:r>
              <a:rPr lang="en-GB" sz="2000" dirty="0">
                <a:solidFill>
                  <a:srgbClr val="222222"/>
                </a:solidFill>
                <a:ea typeface="Calibri" panose="020F0502020204030204" pitchFamily="34" charset="0"/>
                <a:cs typeface="Times New Roman" panose="02020603050405020304" pitchFamily="18" charset="0"/>
              </a:rPr>
              <a:t> </a:t>
            </a:r>
            <a:r>
              <a:rPr lang="en-GB" sz="2000" dirty="0" err="1">
                <a:solidFill>
                  <a:srgbClr val="222222"/>
                </a:solidFill>
                <a:ea typeface="Calibri" panose="020F0502020204030204" pitchFamily="34" charset="0"/>
                <a:cs typeface="Times New Roman" panose="02020603050405020304" pitchFamily="18" charset="0"/>
              </a:rPr>
              <a:t>Kulturen</a:t>
            </a:r>
            <a:r>
              <a:rPr lang="en-GB" sz="2000" dirty="0">
                <a:solidFill>
                  <a:srgbClr val="222222"/>
                </a:solidFill>
                <a:ea typeface="Calibri" panose="020F0502020204030204" pitchFamily="34" charset="0"/>
                <a:cs typeface="Times New Roman" panose="02020603050405020304" pitchFamily="18" charset="0"/>
              </a:rPr>
              <a:t> (4) fremd. </a:t>
            </a:r>
            <a:r>
              <a:rPr lang="en-GB" sz="2000" dirty="0" err="1">
                <a:solidFill>
                  <a:srgbClr val="222222"/>
                </a:solidFill>
                <a:ea typeface="Calibri" panose="020F0502020204030204" pitchFamily="34" charset="0"/>
                <a:cs typeface="Times New Roman" panose="02020603050405020304" pitchFamily="18" charset="0"/>
              </a:rPr>
              <a:t>Meist</a:t>
            </a:r>
            <a:r>
              <a:rPr lang="en-GB" sz="2000" dirty="0">
                <a:solidFill>
                  <a:srgbClr val="222222"/>
                </a:solidFill>
                <a:ea typeface="Calibri" panose="020F0502020204030204" pitchFamily="34" charset="0"/>
                <a:cs typeface="Times New Roman" panose="02020603050405020304" pitchFamily="18" charset="0"/>
              </a:rPr>
              <a:t> </a:t>
            </a:r>
            <a:r>
              <a:rPr lang="en-GB" sz="2000" dirty="0" err="1">
                <a:solidFill>
                  <a:srgbClr val="222222"/>
                </a:solidFill>
                <a:ea typeface="Calibri" panose="020F0502020204030204" pitchFamily="34" charset="0"/>
                <a:cs typeface="Times New Roman" panose="02020603050405020304" pitchFamily="18" charset="0"/>
              </a:rPr>
              <a:t>findet</a:t>
            </a:r>
            <a:r>
              <a:rPr lang="en-GB" sz="2000" dirty="0">
                <a:solidFill>
                  <a:srgbClr val="222222"/>
                </a:solidFill>
                <a:ea typeface="Calibri" panose="020F0502020204030204" pitchFamily="34" charset="0"/>
                <a:cs typeface="Times New Roman" panose="02020603050405020304" pitchFamily="18" charset="0"/>
              </a:rPr>
              <a:t> Migration von Ost </a:t>
            </a:r>
            <a:r>
              <a:rPr lang="en-GB" sz="2000" dirty="0" err="1">
                <a:solidFill>
                  <a:srgbClr val="222222"/>
                </a:solidFill>
                <a:ea typeface="Calibri" panose="020F0502020204030204" pitchFamily="34" charset="0"/>
                <a:cs typeface="Times New Roman" panose="02020603050405020304" pitchFamily="18" charset="0"/>
              </a:rPr>
              <a:t>nach</a:t>
            </a:r>
            <a:r>
              <a:rPr lang="en-GB" sz="2000" dirty="0">
                <a:solidFill>
                  <a:srgbClr val="222222"/>
                </a:solidFill>
                <a:ea typeface="Calibri" panose="020F0502020204030204" pitchFamily="34" charset="0"/>
                <a:cs typeface="Times New Roman" panose="02020603050405020304" pitchFamily="18" charset="0"/>
              </a:rPr>
              <a:t> West </a:t>
            </a:r>
            <a:r>
              <a:rPr lang="en-GB" sz="2000" dirty="0" err="1">
                <a:solidFill>
                  <a:srgbClr val="222222"/>
                </a:solidFill>
                <a:ea typeface="Calibri" panose="020F0502020204030204" pitchFamily="34" charset="0"/>
                <a:cs typeface="Times New Roman" panose="02020603050405020304" pitchFamily="18" charset="0"/>
              </a:rPr>
              <a:t>statt</a:t>
            </a:r>
            <a:r>
              <a:rPr lang="en-GB" sz="2000" dirty="0">
                <a:solidFill>
                  <a:srgbClr val="222222"/>
                </a:solidFill>
                <a:ea typeface="Calibri" panose="020F0502020204030204" pitchFamily="34" charset="0"/>
                <a:cs typeface="Times New Roman" panose="02020603050405020304" pitchFamily="18" charset="0"/>
              </a:rPr>
              <a:t>. Die Kinder von </a:t>
            </a:r>
            <a:r>
              <a:rPr lang="en-GB" sz="2000" dirty="0" err="1">
                <a:solidFill>
                  <a:srgbClr val="222222"/>
                </a:solidFill>
                <a:ea typeface="Calibri" panose="020F0502020204030204" pitchFamily="34" charset="0"/>
                <a:cs typeface="Times New Roman" panose="02020603050405020304" pitchFamily="18" charset="0"/>
              </a:rPr>
              <a:t>Migranten</a:t>
            </a:r>
            <a:r>
              <a:rPr lang="en-GB" sz="2000" dirty="0">
                <a:solidFill>
                  <a:srgbClr val="222222"/>
                </a:solidFill>
                <a:ea typeface="Calibri" panose="020F0502020204030204" pitchFamily="34" charset="0"/>
                <a:cs typeface="Times New Roman" panose="02020603050405020304" pitchFamily="18" charset="0"/>
              </a:rPr>
              <a:t> </a:t>
            </a:r>
            <a:r>
              <a:rPr lang="en-GB" sz="2000" dirty="0" err="1">
                <a:solidFill>
                  <a:srgbClr val="222222"/>
                </a:solidFill>
                <a:ea typeface="Calibri" panose="020F0502020204030204" pitchFamily="34" charset="0"/>
                <a:cs typeface="Times New Roman" panose="02020603050405020304" pitchFamily="18" charset="0"/>
              </a:rPr>
              <a:t>sind</a:t>
            </a:r>
            <a:r>
              <a:rPr lang="en-GB" sz="2000" dirty="0">
                <a:solidFill>
                  <a:srgbClr val="222222"/>
                </a:solidFill>
                <a:ea typeface="Calibri" panose="020F0502020204030204" pitchFamily="34" charset="0"/>
                <a:cs typeface="Times New Roman" panose="02020603050405020304" pitchFamily="18" charset="0"/>
              </a:rPr>
              <a:t> </a:t>
            </a:r>
            <a:r>
              <a:rPr lang="en-GB" sz="2000" dirty="0" err="1">
                <a:solidFill>
                  <a:srgbClr val="222222"/>
                </a:solidFill>
                <a:ea typeface="Calibri" panose="020F0502020204030204" pitchFamily="34" charset="0"/>
                <a:cs typeface="Times New Roman" panose="02020603050405020304" pitchFamily="18" charset="0"/>
              </a:rPr>
              <a:t>weder</a:t>
            </a:r>
            <a:r>
              <a:rPr lang="en-GB" sz="2000" dirty="0">
                <a:solidFill>
                  <a:srgbClr val="222222"/>
                </a:solidFill>
                <a:ea typeface="Calibri" panose="020F0502020204030204" pitchFamily="34" charset="0"/>
                <a:cs typeface="Times New Roman" panose="02020603050405020304" pitchFamily="18" charset="0"/>
              </a:rPr>
              <a:t> in der Kultur des (5) </a:t>
            </a:r>
            <a:r>
              <a:rPr lang="en-GB" sz="2000" dirty="0" err="1">
                <a:solidFill>
                  <a:srgbClr val="222222"/>
                </a:solidFill>
                <a:ea typeface="Calibri" panose="020F0502020204030204" pitchFamily="34" charset="0"/>
                <a:cs typeface="Times New Roman" panose="02020603050405020304" pitchFamily="18" charset="0"/>
              </a:rPr>
              <a:t>Ostens</a:t>
            </a:r>
            <a:r>
              <a:rPr lang="en-GB" sz="2000" dirty="0">
                <a:solidFill>
                  <a:srgbClr val="222222"/>
                </a:solidFill>
                <a:ea typeface="Calibri" panose="020F0502020204030204" pitchFamily="34" charset="0"/>
                <a:cs typeface="Times New Roman" panose="02020603050405020304" pitchFamily="18" charset="0"/>
              </a:rPr>
              <a:t>, </a:t>
            </a:r>
            <a:r>
              <a:rPr lang="en-GB" sz="2000" dirty="0" err="1">
                <a:solidFill>
                  <a:srgbClr val="222222"/>
                </a:solidFill>
                <a:ea typeface="Calibri" panose="020F0502020204030204" pitchFamily="34" charset="0"/>
                <a:cs typeface="Times New Roman" panose="02020603050405020304" pitchFamily="18" charset="0"/>
              </a:rPr>
              <a:t>noch</a:t>
            </a:r>
            <a:r>
              <a:rPr lang="en-GB" sz="2000" dirty="0">
                <a:solidFill>
                  <a:srgbClr val="222222"/>
                </a:solidFill>
                <a:ea typeface="Calibri" panose="020F0502020204030204" pitchFamily="34" charset="0"/>
                <a:cs typeface="Times New Roman" panose="02020603050405020304" pitchFamily="18" charset="0"/>
              </a:rPr>
              <a:t> in der Kultur des </a:t>
            </a:r>
            <a:r>
              <a:rPr lang="en-GB" sz="2000" dirty="0" err="1">
                <a:solidFill>
                  <a:srgbClr val="222222"/>
                </a:solidFill>
                <a:ea typeface="Calibri" panose="020F0502020204030204" pitchFamily="34" charset="0"/>
                <a:cs typeface="Times New Roman" panose="02020603050405020304" pitchFamily="18" charset="0"/>
              </a:rPr>
              <a:t>Westens</a:t>
            </a:r>
            <a:r>
              <a:rPr lang="en-GB" sz="2000" dirty="0">
                <a:solidFill>
                  <a:srgbClr val="222222"/>
                </a:solidFill>
                <a:ea typeface="Calibri" panose="020F0502020204030204" pitchFamily="34" charset="0"/>
                <a:cs typeface="Times New Roman" panose="02020603050405020304" pitchFamily="18" charset="0"/>
              </a:rPr>
              <a:t> </a:t>
            </a:r>
            <a:r>
              <a:rPr lang="en-GB" sz="2000" dirty="0" err="1">
                <a:solidFill>
                  <a:srgbClr val="222222"/>
                </a:solidFill>
                <a:ea typeface="Calibri" panose="020F0502020204030204" pitchFamily="34" charset="0"/>
                <a:cs typeface="Times New Roman" panose="02020603050405020304" pitchFamily="18" charset="0"/>
              </a:rPr>
              <a:t>daheim</a:t>
            </a:r>
            <a:r>
              <a:rPr lang="en-GB" sz="2000" dirty="0">
                <a:solidFill>
                  <a:srgbClr val="222222"/>
                </a:solidFill>
                <a:ea typeface="Calibri" panose="020F0502020204030204" pitchFamily="34" charset="0"/>
                <a:cs typeface="Times New Roman" panose="02020603050405020304" pitchFamily="18" charset="0"/>
              </a:rPr>
              <a:t>. </a:t>
            </a:r>
            <a:r>
              <a:rPr lang="en-GB" sz="2000" dirty="0" err="1">
                <a:solidFill>
                  <a:srgbClr val="222222"/>
                </a:solidFill>
                <a:ea typeface="Calibri" panose="020F0502020204030204" pitchFamily="34" charset="0"/>
                <a:cs typeface="Times New Roman" panose="02020603050405020304" pitchFamily="18" charset="0"/>
              </a:rPr>
              <a:t>Zudem</a:t>
            </a:r>
            <a:r>
              <a:rPr lang="en-GB" sz="2000" dirty="0">
                <a:solidFill>
                  <a:srgbClr val="222222"/>
                </a:solidFill>
                <a:ea typeface="Calibri" panose="020F0502020204030204" pitchFamily="34" charset="0"/>
                <a:cs typeface="Times New Roman" panose="02020603050405020304" pitchFamily="18" charset="0"/>
              </a:rPr>
              <a:t> </a:t>
            </a:r>
            <a:r>
              <a:rPr lang="en-GB" sz="2000" dirty="0" err="1">
                <a:solidFill>
                  <a:srgbClr val="222222"/>
                </a:solidFill>
                <a:ea typeface="Calibri" panose="020F0502020204030204" pitchFamily="34" charset="0"/>
                <a:cs typeface="Times New Roman" panose="02020603050405020304" pitchFamily="18" charset="0"/>
              </a:rPr>
              <a:t>haben</a:t>
            </a:r>
            <a:r>
              <a:rPr lang="en-GB" sz="2000" dirty="0">
                <a:solidFill>
                  <a:srgbClr val="222222"/>
                </a:solidFill>
                <a:ea typeface="Calibri" panose="020F0502020204030204" pitchFamily="34" charset="0"/>
                <a:cs typeface="Times New Roman" panose="02020603050405020304" pitchFamily="18" charset="0"/>
              </a:rPr>
              <a:t> </a:t>
            </a:r>
            <a:r>
              <a:rPr lang="en-GB" sz="2000" dirty="0" err="1">
                <a:solidFill>
                  <a:srgbClr val="222222"/>
                </a:solidFill>
                <a:ea typeface="Calibri" panose="020F0502020204030204" pitchFamily="34" charset="0"/>
                <a:cs typeface="Times New Roman" panose="02020603050405020304" pitchFamily="18" charset="0"/>
              </a:rPr>
              <a:t>sie</a:t>
            </a:r>
            <a:r>
              <a:rPr lang="en-GB" sz="2000" dirty="0">
                <a:solidFill>
                  <a:srgbClr val="222222"/>
                </a:solidFill>
                <a:ea typeface="Calibri" panose="020F0502020204030204" pitchFamily="34" charset="0"/>
                <a:cs typeface="Times New Roman" panose="02020603050405020304" pitchFamily="18" charset="0"/>
              </a:rPr>
              <a:t> </a:t>
            </a:r>
            <a:r>
              <a:rPr lang="en-GB" sz="2000" dirty="0" err="1">
                <a:solidFill>
                  <a:srgbClr val="222222"/>
                </a:solidFill>
                <a:ea typeface="Calibri" panose="020F0502020204030204" pitchFamily="34" charset="0"/>
                <a:cs typeface="Times New Roman" panose="02020603050405020304" pitchFamily="18" charset="0"/>
              </a:rPr>
              <a:t>es</a:t>
            </a:r>
            <a:r>
              <a:rPr lang="en-GB" sz="2000" dirty="0">
                <a:solidFill>
                  <a:srgbClr val="222222"/>
                </a:solidFill>
                <a:ea typeface="Calibri" panose="020F0502020204030204" pitchFamily="34" charset="0"/>
                <a:cs typeface="Times New Roman" panose="02020603050405020304" pitchFamily="18" charset="0"/>
              </a:rPr>
              <a:t> oft </a:t>
            </a:r>
            <a:r>
              <a:rPr lang="en-GB" sz="2000" dirty="0" err="1">
                <a:solidFill>
                  <a:srgbClr val="222222"/>
                </a:solidFill>
                <a:ea typeface="Calibri" panose="020F0502020204030204" pitchFamily="34" charset="0"/>
                <a:cs typeface="Times New Roman" panose="02020603050405020304" pitchFamily="18" charset="0"/>
              </a:rPr>
              <a:t>schwerer</a:t>
            </a:r>
            <a:r>
              <a:rPr lang="en-GB" sz="2000" dirty="0">
                <a:solidFill>
                  <a:srgbClr val="222222"/>
                </a:solidFill>
                <a:ea typeface="Calibri" panose="020F0502020204030204" pitchFamily="34" charset="0"/>
                <a:cs typeface="Times New Roman" panose="02020603050405020304" pitchFamily="18" charset="0"/>
              </a:rPr>
              <a:t> in der (6) Schule </a:t>
            </a:r>
            <a:r>
              <a:rPr lang="en-GB" sz="2000" dirty="0" err="1">
                <a:solidFill>
                  <a:srgbClr val="222222"/>
                </a:solidFill>
                <a:ea typeface="Calibri" panose="020F0502020204030204" pitchFamily="34" charset="0"/>
                <a:cs typeface="Times New Roman" panose="02020603050405020304" pitchFamily="18" charset="0"/>
              </a:rPr>
              <a:t>als</a:t>
            </a:r>
            <a:r>
              <a:rPr lang="en-GB" sz="2000" dirty="0">
                <a:solidFill>
                  <a:srgbClr val="222222"/>
                </a:solidFill>
                <a:ea typeface="Calibri" panose="020F0502020204030204" pitchFamily="34" charset="0"/>
                <a:cs typeface="Times New Roman" panose="02020603050405020304" pitchFamily="18" charset="0"/>
              </a:rPr>
              <a:t> </a:t>
            </a:r>
            <a:r>
              <a:rPr lang="en-GB" sz="2000" dirty="0" err="1">
                <a:solidFill>
                  <a:srgbClr val="222222"/>
                </a:solidFill>
                <a:ea typeface="Calibri" panose="020F0502020204030204" pitchFamily="34" charset="0"/>
                <a:cs typeface="Times New Roman" panose="02020603050405020304" pitchFamily="18" charset="0"/>
              </a:rPr>
              <a:t>andere</a:t>
            </a:r>
            <a:r>
              <a:rPr lang="en-GB" sz="2000" dirty="0">
                <a:solidFill>
                  <a:srgbClr val="222222"/>
                </a:solidFill>
                <a:ea typeface="Calibri" panose="020F0502020204030204" pitchFamily="34" charset="0"/>
                <a:cs typeface="Times New Roman" panose="02020603050405020304" pitchFamily="18" charset="0"/>
              </a:rPr>
              <a:t> Kinder. Der Report </a:t>
            </a:r>
            <a:r>
              <a:rPr lang="en-GB" sz="2000" dirty="0" err="1">
                <a:solidFill>
                  <a:srgbClr val="222222"/>
                </a:solidFill>
                <a:ea typeface="Calibri" panose="020F0502020204030204" pitchFamily="34" charset="0"/>
                <a:cs typeface="Times New Roman" panose="02020603050405020304" pitchFamily="18" charset="0"/>
              </a:rPr>
              <a:t>fragt</a:t>
            </a:r>
            <a:r>
              <a:rPr lang="en-GB" sz="2000" dirty="0">
                <a:solidFill>
                  <a:srgbClr val="222222"/>
                </a:solidFill>
                <a:ea typeface="Calibri" panose="020F0502020204030204" pitchFamily="34" charset="0"/>
                <a:cs typeface="Times New Roman" panose="02020603050405020304" pitchFamily="18" charset="0"/>
              </a:rPr>
              <a:t>: </a:t>
            </a:r>
            <a:r>
              <a:rPr lang="en-GB" sz="2000" dirty="0" err="1">
                <a:solidFill>
                  <a:srgbClr val="222222"/>
                </a:solidFill>
                <a:ea typeface="Calibri" panose="020F0502020204030204" pitchFamily="34" charset="0"/>
                <a:cs typeface="Times New Roman" panose="02020603050405020304" pitchFamily="18" charset="0"/>
              </a:rPr>
              <a:t>Wie</a:t>
            </a:r>
            <a:r>
              <a:rPr lang="en-GB" sz="2000" dirty="0">
                <a:solidFill>
                  <a:srgbClr val="222222"/>
                </a:solidFill>
                <a:ea typeface="Calibri" panose="020F0502020204030204" pitchFamily="34" charset="0"/>
                <a:cs typeface="Times New Roman" panose="02020603050405020304" pitchFamily="18" charset="0"/>
              </a:rPr>
              <a:t> </a:t>
            </a:r>
            <a:r>
              <a:rPr lang="en-GB" sz="2000" dirty="0" err="1">
                <a:solidFill>
                  <a:srgbClr val="222222"/>
                </a:solidFill>
                <a:ea typeface="Calibri" panose="020F0502020204030204" pitchFamily="34" charset="0"/>
                <a:cs typeface="Times New Roman" panose="02020603050405020304" pitchFamily="18" charset="0"/>
              </a:rPr>
              <a:t>kann</a:t>
            </a:r>
            <a:r>
              <a:rPr lang="en-GB" sz="2000" dirty="0">
                <a:solidFill>
                  <a:srgbClr val="222222"/>
                </a:solidFill>
                <a:ea typeface="Calibri" panose="020F0502020204030204" pitchFamily="34" charset="0"/>
                <a:cs typeface="Times New Roman" panose="02020603050405020304" pitchFamily="18" charset="0"/>
              </a:rPr>
              <a:t> die </a:t>
            </a:r>
            <a:r>
              <a:rPr lang="en-GB" sz="2000" dirty="0" err="1">
                <a:solidFill>
                  <a:srgbClr val="222222"/>
                </a:solidFill>
                <a:ea typeface="Calibri" panose="020F0502020204030204" pitchFamily="34" charset="0"/>
                <a:cs typeface="Times New Roman" panose="02020603050405020304" pitchFamily="18" charset="0"/>
              </a:rPr>
              <a:t>Lage</a:t>
            </a:r>
            <a:r>
              <a:rPr lang="en-GB" sz="2000" dirty="0">
                <a:solidFill>
                  <a:srgbClr val="222222"/>
                </a:solidFill>
                <a:ea typeface="Calibri" panose="020F0502020204030204" pitchFamily="34" charset="0"/>
                <a:cs typeface="Times New Roman" panose="02020603050405020304" pitchFamily="18" charset="0"/>
              </a:rPr>
              <a:t> der Kinder von </a:t>
            </a:r>
            <a:r>
              <a:rPr lang="en-GB" sz="2000" dirty="0" err="1">
                <a:solidFill>
                  <a:srgbClr val="222222"/>
                </a:solidFill>
                <a:ea typeface="Calibri" panose="020F0502020204030204" pitchFamily="34" charset="0"/>
                <a:cs typeface="Times New Roman" panose="02020603050405020304" pitchFamily="18" charset="0"/>
              </a:rPr>
              <a:t>Migranten</a:t>
            </a:r>
            <a:r>
              <a:rPr lang="en-GB" sz="2000" dirty="0">
                <a:solidFill>
                  <a:srgbClr val="222222"/>
                </a:solidFill>
                <a:ea typeface="Calibri" panose="020F0502020204030204" pitchFamily="34" charset="0"/>
                <a:cs typeface="Times New Roman" panose="02020603050405020304" pitchFamily="18" charset="0"/>
              </a:rPr>
              <a:t> </a:t>
            </a:r>
            <a:r>
              <a:rPr lang="en-GB" sz="2000" dirty="0" err="1">
                <a:solidFill>
                  <a:srgbClr val="222222"/>
                </a:solidFill>
                <a:ea typeface="Calibri" panose="020F0502020204030204" pitchFamily="34" charset="0"/>
                <a:cs typeface="Times New Roman" panose="02020603050405020304" pitchFamily="18" charset="0"/>
              </a:rPr>
              <a:t>besser</a:t>
            </a:r>
            <a:r>
              <a:rPr lang="en-GB" sz="2000" dirty="0">
                <a:solidFill>
                  <a:srgbClr val="222222"/>
                </a:solidFill>
                <a:ea typeface="Calibri" panose="020F0502020204030204" pitchFamily="34" charset="0"/>
                <a:cs typeface="Times New Roman" panose="02020603050405020304" pitchFamily="18" charset="0"/>
              </a:rPr>
              <a:t> </a:t>
            </a:r>
            <a:r>
              <a:rPr lang="en-GB" sz="2000" dirty="0" err="1">
                <a:solidFill>
                  <a:srgbClr val="222222"/>
                </a:solidFill>
                <a:ea typeface="Calibri" panose="020F0502020204030204" pitchFamily="34" charset="0"/>
                <a:cs typeface="Times New Roman" panose="02020603050405020304" pitchFamily="18" charset="0"/>
              </a:rPr>
              <a:t>werden</a:t>
            </a:r>
            <a:r>
              <a:rPr lang="en-GB" sz="2000" dirty="0">
                <a:solidFill>
                  <a:srgbClr val="222222"/>
                </a:solidFill>
                <a:ea typeface="Calibri" panose="020F0502020204030204" pitchFamily="34" charset="0"/>
                <a:cs typeface="Times New Roman" panose="02020603050405020304" pitchFamily="18" charset="0"/>
              </a:rPr>
              <a:t>?</a:t>
            </a:r>
            <a:endParaRPr lang="en-GB" sz="2000" dirty="0">
              <a:effectLst/>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86720D80-B6B4-4D69-A104-F18BF836CAB4}"/>
              </a:ext>
            </a:extLst>
          </p:cNvPr>
          <p:cNvSpPr/>
          <p:nvPr/>
        </p:nvSpPr>
        <p:spPr>
          <a:xfrm>
            <a:off x="450574" y="847145"/>
            <a:ext cx="5159746" cy="400110"/>
          </a:xfrm>
          <a:prstGeom prst="rect">
            <a:avLst/>
          </a:prstGeom>
        </p:spPr>
        <p:txBody>
          <a:bodyPr wrap="none">
            <a:spAutoFit/>
          </a:bodyPr>
          <a:lstStyle/>
          <a:p>
            <a:r>
              <a:rPr lang="en-GB" sz="2000" b="1" dirty="0"/>
              <a:t>Migration – </a:t>
            </a:r>
            <a:r>
              <a:rPr lang="en-GB" sz="2000" b="1" dirty="0" err="1"/>
              <a:t>ein</a:t>
            </a:r>
            <a:r>
              <a:rPr lang="en-GB" sz="2000" b="1" dirty="0"/>
              <a:t> </a:t>
            </a:r>
            <a:r>
              <a:rPr lang="en-GB" sz="2000" b="1" dirty="0" err="1"/>
              <a:t>Seiltanz</a:t>
            </a:r>
            <a:r>
              <a:rPr lang="en-GB" sz="2000" b="1" dirty="0"/>
              <a:t> </a:t>
            </a:r>
            <a:r>
              <a:rPr lang="en-GB" sz="2000" b="1" dirty="0" err="1"/>
              <a:t>zwischen</a:t>
            </a:r>
            <a:r>
              <a:rPr lang="en-GB" sz="2000" b="1" dirty="0"/>
              <a:t> den </a:t>
            </a:r>
            <a:r>
              <a:rPr lang="en-GB" sz="2000" b="1" dirty="0" err="1"/>
              <a:t>Kulturen</a:t>
            </a:r>
            <a:endParaRPr lang="en-GB" sz="2000" dirty="0"/>
          </a:p>
        </p:txBody>
      </p:sp>
      <p:pic>
        <p:nvPicPr>
          <p:cNvPr id="9" name="Picture 2" descr="https://upload.wikimedia.org/wikipedia/commons/thumb/2/26/Adi_Holzer_Werksverzeichnis_850_Lebenslauf.jpg/256px-Adi_Holzer_Werksverzeichnis_850_Lebenslauf.jpg">
            <a:extLst>
              <a:ext uri="{FF2B5EF4-FFF2-40B4-BE49-F238E27FC236}">
                <a16:creationId xmlns:a16="http://schemas.microsoft.com/office/drawing/2014/main" id="{0B5E6CCD-90F7-4CCE-A234-A7BD0AF985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8312" y="354956"/>
            <a:ext cx="2466386" cy="2663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5494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B56FF8-A909-41E4-AFDA-B8CB7BE89280}"/>
              </a:ext>
            </a:extLst>
          </p:cNvPr>
          <p:cNvSpPr>
            <a:spLocks noGrp="1"/>
          </p:cNvSpPr>
          <p:nvPr>
            <p:ph idx="1"/>
          </p:nvPr>
        </p:nvSpPr>
        <p:spPr/>
        <p:txBody>
          <a:bodyPr/>
          <a:lstStyle/>
          <a:p>
            <a:endParaRPr lang="en-GB" dirty="0"/>
          </a:p>
          <a:p>
            <a:endParaRPr lang="" dirty="0"/>
          </a:p>
        </p:txBody>
      </p:sp>
      <p:sp>
        <p:nvSpPr>
          <p:cNvPr id="4" name="Rectangle 3">
            <a:extLst>
              <a:ext uri="{FF2B5EF4-FFF2-40B4-BE49-F238E27FC236}">
                <a16:creationId xmlns:a16="http://schemas.microsoft.com/office/drawing/2014/main" id="{9313A984-A2C2-42C9-88FD-B6BCCBBF2141}"/>
              </a:ext>
            </a:extLst>
          </p:cNvPr>
          <p:cNvSpPr/>
          <p:nvPr/>
        </p:nvSpPr>
        <p:spPr>
          <a:xfrm>
            <a:off x="949774" y="2621482"/>
            <a:ext cx="10230558" cy="584775"/>
          </a:xfrm>
          <a:prstGeom prst="rect">
            <a:avLst/>
          </a:prstGeom>
        </p:spPr>
        <p:txBody>
          <a:bodyPr wrap="none">
            <a:spAutoFit/>
          </a:bodyPr>
          <a:lstStyle/>
          <a:p>
            <a:r>
              <a:rPr lang="en-GB" sz="3200" dirty="0" err="1"/>
              <a:t>Bringt</a:t>
            </a:r>
            <a:r>
              <a:rPr lang="en-GB" sz="3200" dirty="0"/>
              <a:t> die </a:t>
            </a:r>
            <a:r>
              <a:rPr lang="en-GB" sz="3200" dirty="0" err="1"/>
              <a:t>englische</a:t>
            </a:r>
            <a:r>
              <a:rPr lang="en-GB" sz="3200" dirty="0"/>
              <a:t> </a:t>
            </a:r>
            <a:r>
              <a:rPr lang="en-GB" sz="3200" dirty="0" err="1"/>
              <a:t>Übersetzung</a:t>
            </a:r>
            <a:r>
              <a:rPr lang="en-GB" sz="3200" dirty="0"/>
              <a:t> in die </a:t>
            </a:r>
            <a:r>
              <a:rPr lang="en-GB" sz="3200" dirty="0" err="1"/>
              <a:t>richtige</a:t>
            </a:r>
            <a:r>
              <a:rPr lang="en-GB" sz="3200" dirty="0"/>
              <a:t> </a:t>
            </a:r>
            <a:r>
              <a:rPr lang="en-GB" sz="3200" dirty="0" err="1"/>
              <a:t>Reihenfolge</a:t>
            </a:r>
            <a:r>
              <a:rPr lang="en-GB" sz="3200" dirty="0"/>
              <a:t>.</a:t>
            </a:r>
            <a:endParaRPr lang="" sz="3200" dirty="0"/>
          </a:p>
        </p:txBody>
      </p:sp>
      <p:sp>
        <p:nvSpPr>
          <p:cNvPr id="5" name="Slide Number Placeholder 4">
            <a:extLst>
              <a:ext uri="{FF2B5EF4-FFF2-40B4-BE49-F238E27FC236}">
                <a16:creationId xmlns:a16="http://schemas.microsoft.com/office/drawing/2014/main" id="{097A6211-063B-48A3-A676-9D5D77496EF0}"/>
              </a:ext>
            </a:extLst>
          </p:cNvPr>
          <p:cNvSpPr>
            <a:spLocks noGrp="1"/>
          </p:cNvSpPr>
          <p:nvPr>
            <p:ph type="sldNum" sz="quarter" idx="12"/>
          </p:nvPr>
        </p:nvSpPr>
        <p:spPr/>
        <p:txBody>
          <a:bodyPr/>
          <a:lstStyle/>
          <a:p>
            <a:fld id="{38059A5A-4A28-4641-9856-838DAA7E7EC8}" type="slidenum">
              <a:rPr lang="" smtClean="0"/>
              <a:t>11</a:t>
            </a:fld>
            <a:endParaRPr lang=""/>
          </a:p>
        </p:txBody>
      </p:sp>
    </p:spTree>
    <p:extLst>
      <p:ext uri="{BB962C8B-B14F-4D97-AF65-F5344CB8AC3E}">
        <p14:creationId xmlns:p14="http://schemas.microsoft.com/office/powerpoint/2010/main" val="4090439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6E73A72-E81A-494F-8FE7-8CC6F1F1BDD2}"/>
              </a:ext>
            </a:extLst>
          </p:cNvPr>
          <p:cNvSpPr/>
          <p:nvPr/>
        </p:nvSpPr>
        <p:spPr>
          <a:xfrm>
            <a:off x="90547" y="170290"/>
            <a:ext cx="9437765" cy="400110"/>
          </a:xfrm>
          <a:prstGeom prst="rect">
            <a:avLst/>
          </a:prstGeom>
        </p:spPr>
        <p:txBody>
          <a:bodyPr wrap="square">
            <a:spAutoFit/>
          </a:bodyPr>
          <a:lstStyle/>
          <a:p>
            <a:r>
              <a:rPr lang="en-GB" b="1" dirty="0" err="1"/>
              <a:t>Bringt</a:t>
            </a:r>
            <a:r>
              <a:rPr lang="en-GB" b="1" dirty="0"/>
              <a:t> die </a:t>
            </a:r>
            <a:r>
              <a:rPr lang="en-GB" sz="2000" b="1" dirty="0" err="1"/>
              <a:t>englische</a:t>
            </a:r>
            <a:r>
              <a:rPr lang="en-GB" b="1" dirty="0"/>
              <a:t> </a:t>
            </a:r>
            <a:r>
              <a:rPr lang="en-GB" b="1" dirty="0" err="1"/>
              <a:t>Übersetzung</a:t>
            </a:r>
            <a:r>
              <a:rPr lang="en-GB" b="1" dirty="0"/>
              <a:t> in die </a:t>
            </a:r>
            <a:r>
              <a:rPr lang="en-GB" b="1" dirty="0" err="1"/>
              <a:t>richtige</a:t>
            </a:r>
            <a:r>
              <a:rPr lang="en-GB" b="1" dirty="0"/>
              <a:t> </a:t>
            </a:r>
            <a:r>
              <a:rPr lang="en-GB" b="1" dirty="0" err="1"/>
              <a:t>Reihenfolge</a:t>
            </a:r>
            <a:r>
              <a:rPr lang="en-GB" b="1" dirty="0"/>
              <a:t>. </a:t>
            </a:r>
            <a:endParaRPr lang="" b="1" dirty="0"/>
          </a:p>
        </p:txBody>
      </p:sp>
      <p:sp>
        <p:nvSpPr>
          <p:cNvPr id="3" name="Slide Number Placeholder 2">
            <a:extLst>
              <a:ext uri="{FF2B5EF4-FFF2-40B4-BE49-F238E27FC236}">
                <a16:creationId xmlns:a16="http://schemas.microsoft.com/office/drawing/2014/main" id="{8CAD9DEC-2EC4-4E85-BB1A-F07BF1ADB967}"/>
              </a:ext>
            </a:extLst>
          </p:cNvPr>
          <p:cNvSpPr>
            <a:spLocks noGrp="1"/>
          </p:cNvSpPr>
          <p:nvPr>
            <p:ph type="sldNum" sz="quarter" idx="12"/>
          </p:nvPr>
        </p:nvSpPr>
        <p:spPr>
          <a:xfrm>
            <a:off x="6785112" y="6356350"/>
            <a:ext cx="2743200" cy="365125"/>
          </a:xfrm>
        </p:spPr>
        <p:txBody>
          <a:bodyPr/>
          <a:lstStyle/>
          <a:p>
            <a:fld id="{38059A5A-4A28-4641-9856-838DAA7E7EC8}" type="slidenum">
              <a:rPr lang="" smtClean="0"/>
              <a:t>12</a:t>
            </a:fld>
            <a:endParaRPr lang="" dirty="0"/>
          </a:p>
        </p:txBody>
      </p:sp>
      <p:sp>
        <p:nvSpPr>
          <p:cNvPr id="2" name="Rectangle 1">
            <a:extLst>
              <a:ext uri="{FF2B5EF4-FFF2-40B4-BE49-F238E27FC236}">
                <a16:creationId xmlns:a16="http://schemas.microsoft.com/office/drawing/2014/main" id="{8EAB76F8-0920-44A4-B013-F67D29D329F5}"/>
              </a:ext>
            </a:extLst>
          </p:cNvPr>
          <p:cNvSpPr/>
          <p:nvPr/>
        </p:nvSpPr>
        <p:spPr>
          <a:xfrm>
            <a:off x="185531" y="1247383"/>
            <a:ext cx="5923722" cy="4585871"/>
          </a:xfrm>
          <a:prstGeom prst="rect">
            <a:avLst/>
          </a:prstGeom>
        </p:spPr>
        <p:txBody>
          <a:bodyPr wrap="square">
            <a:spAutoFit/>
          </a:bodyPr>
          <a:lstStyle/>
          <a:p>
            <a:pPr>
              <a:spcAft>
                <a:spcPts val="800"/>
              </a:spcAft>
            </a:pPr>
            <a:r>
              <a:rPr lang="en-GB" dirty="0">
                <a:solidFill>
                  <a:srgbClr val="222222"/>
                </a:solidFill>
                <a:ea typeface="Calibri" panose="020F0502020204030204" pitchFamily="34" charset="0"/>
                <a:cs typeface="Times New Roman" panose="02020603050405020304" pitchFamily="18" charset="0"/>
              </a:rPr>
              <a:t>Ein Report </a:t>
            </a:r>
            <a:r>
              <a:rPr lang="en-GB" dirty="0" err="1">
                <a:solidFill>
                  <a:srgbClr val="222222"/>
                </a:solidFill>
                <a:ea typeface="Calibri" panose="020F0502020204030204" pitchFamily="34" charset="0"/>
                <a:cs typeface="Times New Roman" panose="02020603050405020304" pitchFamily="18" charset="0"/>
              </a:rPr>
              <a:t>sagt</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Jeder</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fünfte</a:t>
            </a:r>
            <a:r>
              <a:rPr lang="en-GB" dirty="0">
                <a:solidFill>
                  <a:srgbClr val="222222"/>
                </a:solidFill>
                <a:ea typeface="Calibri" panose="020F0502020204030204" pitchFamily="34" charset="0"/>
                <a:cs typeface="Times New Roman" panose="02020603050405020304" pitchFamily="18" charset="0"/>
              </a:rPr>
              <a:t> Deutsche </a:t>
            </a:r>
            <a:r>
              <a:rPr lang="en-GB" dirty="0" err="1">
                <a:solidFill>
                  <a:srgbClr val="222222"/>
                </a:solidFill>
                <a:ea typeface="Calibri" panose="020F0502020204030204" pitchFamily="34" charset="0"/>
                <a:cs typeface="Times New Roman" panose="02020603050405020304" pitchFamily="18" charset="0"/>
              </a:rPr>
              <a:t>ist</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ein</a:t>
            </a:r>
            <a:r>
              <a:rPr lang="en-GB" dirty="0">
                <a:solidFill>
                  <a:srgbClr val="222222"/>
                </a:solidFill>
                <a:ea typeface="Calibri" panose="020F0502020204030204" pitchFamily="34" charset="0"/>
                <a:cs typeface="Times New Roman" panose="02020603050405020304" pitchFamily="18" charset="0"/>
              </a:rPr>
              <a:t> Kind von </a:t>
            </a:r>
            <a:r>
              <a:rPr lang="en-GB" dirty="0" err="1">
                <a:solidFill>
                  <a:srgbClr val="222222"/>
                </a:solidFill>
                <a:ea typeface="Calibri" panose="020F0502020204030204" pitchFamily="34" charset="0"/>
                <a:cs typeface="Times New Roman" panose="02020603050405020304" pitchFamily="18" charset="0"/>
              </a:rPr>
              <a:t>Migranten</a:t>
            </a:r>
            <a:r>
              <a:rPr lang="en-GB" dirty="0">
                <a:solidFill>
                  <a:srgbClr val="222222"/>
                </a:solidFill>
                <a:ea typeface="Calibri" panose="020F0502020204030204" pitchFamily="34" charset="0"/>
                <a:cs typeface="Times New Roman" panose="02020603050405020304" pitchFamily="18" charset="0"/>
              </a:rPr>
              <a:t>. </a:t>
            </a:r>
          </a:p>
          <a:p>
            <a:pPr>
              <a:spcAft>
                <a:spcPts val="800"/>
              </a:spcAft>
            </a:pPr>
            <a:endParaRPr lang="en-GB" dirty="0">
              <a:solidFill>
                <a:srgbClr val="222222"/>
              </a:solidFill>
              <a:ea typeface="Calibri" panose="020F0502020204030204" pitchFamily="34" charset="0"/>
              <a:cs typeface="Times New Roman" panose="02020603050405020304" pitchFamily="18" charset="0"/>
            </a:endParaRPr>
          </a:p>
          <a:p>
            <a:pPr>
              <a:spcAft>
                <a:spcPts val="800"/>
              </a:spcAft>
            </a:pPr>
            <a:r>
              <a:rPr lang="en-GB" dirty="0">
                <a:solidFill>
                  <a:srgbClr val="222222"/>
                </a:solidFill>
                <a:ea typeface="Calibri" panose="020F0502020204030204" pitchFamily="34" charset="0"/>
                <a:cs typeface="Times New Roman" panose="02020603050405020304" pitchFamily="18" charset="0"/>
              </a:rPr>
              <a:t>Das </a:t>
            </a:r>
            <a:r>
              <a:rPr lang="en-GB" dirty="0" err="1">
                <a:solidFill>
                  <a:srgbClr val="222222"/>
                </a:solidFill>
                <a:ea typeface="Calibri" panose="020F0502020204030204" pitchFamily="34" charset="0"/>
                <a:cs typeface="Times New Roman" panose="02020603050405020304" pitchFamily="18" charset="0"/>
              </a:rPr>
              <a:t>heißt</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Viele</a:t>
            </a:r>
            <a:r>
              <a:rPr lang="en-GB" dirty="0">
                <a:solidFill>
                  <a:srgbClr val="222222"/>
                </a:solidFill>
                <a:ea typeface="Calibri" panose="020F0502020204030204" pitchFamily="34" charset="0"/>
                <a:cs typeface="Times New Roman" panose="02020603050405020304" pitchFamily="18" charset="0"/>
              </a:rPr>
              <a:t> Kinder </a:t>
            </a:r>
            <a:r>
              <a:rPr lang="en-GB" dirty="0" err="1">
                <a:solidFill>
                  <a:srgbClr val="222222"/>
                </a:solidFill>
                <a:ea typeface="Calibri" panose="020F0502020204030204" pitchFamily="34" charset="0"/>
                <a:cs typeface="Times New Roman" panose="02020603050405020304" pitchFamily="18" charset="0"/>
              </a:rPr>
              <a:t>leben</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mit</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mehr</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als</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einer</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Kultur</a:t>
            </a:r>
            <a:r>
              <a:rPr lang="en-GB" dirty="0">
                <a:solidFill>
                  <a:srgbClr val="222222"/>
                </a:solidFill>
                <a:ea typeface="Calibri" panose="020F0502020204030204" pitchFamily="34" charset="0"/>
                <a:cs typeface="Times New Roman" panose="02020603050405020304" pitchFamily="18" charset="0"/>
              </a:rPr>
              <a:t>. Das </a:t>
            </a:r>
            <a:r>
              <a:rPr lang="en-GB" dirty="0" err="1">
                <a:solidFill>
                  <a:srgbClr val="222222"/>
                </a:solidFill>
                <a:ea typeface="Calibri" panose="020F0502020204030204" pitchFamily="34" charset="0"/>
                <a:cs typeface="Times New Roman" panose="02020603050405020304" pitchFamily="18" charset="0"/>
              </a:rPr>
              <a:t>ist</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ein</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Seiltanz</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Denn</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viele</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fühlen</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sich</a:t>
            </a:r>
            <a:r>
              <a:rPr lang="en-GB" dirty="0">
                <a:solidFill>
                  <a:srgbClr val="222222"/>
                </a:solidFill>
                <a:ea typeface="Calibri" panose="020F0502020204030204" pitchFamily="34" charset="0"/>
                <a:cs typeface="Times New Roman" panose="02020603050405020304" pitchFamily="18" charset="0"/>
              </a:rPr>
              <a:t> in </a:t>
            </a:r>
            <a:r>
              <a:rPr lang="en-GB" dirty="0" err="1">
                <a:solidFill>
                  <a:srgbClr val="222222"/>
                </a:solidFill>
                <a:ea typeface="Calibri" panose="020F0502020204030204" pitchFamily="34" charset="0"/>
                <a:cs typeface="Times New Roman" panose="02020603050405020304" pitchFamily="18" charset="0"/>
              </a:rPr>
              <a:t>beiden</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Kulturen</a:t>
            </a:r>
            <a:r>
              <a:rPr lang="en-GB" dirty="0">
                <a:solidFill>
                  <a:srgbClr val="222222"/>
                </a:solidFill>
                <a:ea typeface="Calibri" panose="020F0502020204030204" pitchFamily="34" charset="0"/>
                <a:cs typeface="Times New Roman" panose="02020603050405020304" pitchFamily="18" charset="0"/>
              </a:rPr>
              <a:t> fremd. </a:t>
            </a:r>
          </a:p>
          <a:p>
            <a:pPr>
              <a:spcAft>
                <a:spcPts val="800"/>
              </a:spcAft>
            </a:pPr>
            <a:endParaRPr lang="en-GB" dirty="0">
              <a:solidFill>
                <a:srgbClr val="222222"/>
              </a:solidFill>
              <a:ea typeface="Calibri" panose="020F0502020204030204" pitchFamily="34" charset="0"/>
              <a:cs typeface="Times New Roman" panose="02020603050405020304" pitchFamily="18" charset="0"/>
            </a:endParaRPr>
          </a:p>
          <a:p>
            <a:pPr>
              <a:spcAft>
                <a:spcPts val="800"/>
              </a:spcAft>
            </a:pPr>
            <a:r>
              <a:rPr lang="en-GB" dirty="0" err="1">
                <a:solidFill>
                  <a:srgbClr val="222222"/>
                </a:solidFill>
                <a:ea typeface="Calibri" panose="020F0502020204030204" pitchFamily="34" charset="0"/>
                <a:cs typeface="Times New Roman" panose="02020603050405020304" pitchFamily="18" charset="0"/>
              </a:rPr>
              <a:t>Meist</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findet</a:t>
            </a:r>
            <a:r>
              <a:rPr lang="en-GB" dirty="0">
                <a:solidFill>
                  <a:srgbClr val="222222"/>
                </a:solidFill>
                <a:ea typeface="Calibri" panose="020F0502020204030204" pitchFamily="34" charset="0"/>
                <a:cs typeface="Times New Roman" panose="02020603050405020304" pitchFamily="18" charset="0"/>
              </a:rPr>
              <a:t> Migration von Ost </a:t>
            </a:r>
            <a:r>
              <a:rPr lang="en-GB" dirty="0" err="1">
                <a:solidFill>
                  <a:srgbClr val="222222"/>
                </a:solidFill>
                <a:ea typeface="Calibri" panose="020F0502020204030204" pitchFamily="34" charset="0"/>
                <a:cs typeface="Times New Roman" panose="02020603050405020304" pitchFamily="18" charset="0"/>
              </a:rPr>
              <a:t>nach</a:t>
            </a:r>
            <a:r>
              <a:rPr lang="en-GB" dirty="0">
                <a:solidFill>
                  <a:srgbClr val="222222"/>
                </a:solidFill>
                <a:ea typeface="Calibri" panose="020F0502020204030204" pitchFamily="34" charset="0"/>
                <a:cs typeface="Times New Roman" panose="02020603050405020304" pitchFamily="18" charset="0"/>
              </a:rPr>
              <a:t> West </a:t>
            </a:r>
            <a:r>
              <a:rPr lang="en-GB" dirty="0" err="1">
                <a:solidFill>
                  <a:srgbClr val="222222"/>
                </a:solidFill>
                <a:ea typeface="Calibri" panose="020F0502020204030204" pitchFamily="34" charset="0"/>
                <a:cs typeface="Times New Roman" panose="02020603050405020304" pitchFamily="18" charset="0"/>
              </a:rPr>
              <a:t>statt</a:t>
            </a:r>
            <a:r>
              <a:rPr lang="en-GB" dirty="0">
                <a:solidFill>
                  <a:srgbClr val="222222"/>
                </a:solidFill>
                <a:ea typeface="Calibri" panose="020F0502020204030204" pitchFamily="34" charset="0"/>
                <a:cs typeface="Times New Roman" panose="02020603050405020304" pitchFamily="18" charset="0"/>
              </a:rPr>
              <a:t>. Die Kinder von </a:t>
            </a:r>
            <a:r>
              <a:rPr lang="en-GB" dirty="0" err="1">
                <a:solidFill>
                  <a:srgbClr val="222222"/>
                </a:solidFill>
                <a:ea typeface="Calibri" panose="020F0502020204030204" pitchFamily="34" charset="0"/>
                <a:cs typeface="Times New Roman" panose="02020603050405020304" pitchFamily="18" charset="0"/>
              </a:rPr>
              <a:t>Migranten</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sind</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weder</a:t>
            </a:r>
            <a:r>
              <a:rPr lang="en-GB" dirty="0">
                <a:solidFill>
                  <a:srgbClr val="222222"/>
                </a:solidFill>
                <a:ea typeface="Calibri" panose="020F0502020204030204" pitchFamily="34" charset="0"/>
                <a:cs typeface="Times New Roman" panose="02020603050405020304" pitchFamily="18" charset="0"/>
              </a:rPr>
              <a:t> in der </a:t>
            </a:r>
            <a:r>
              <a:rPr lang="en-GB" dirty="0" err="1">
                <a:solidFill>
                  <a:srgbClr val="222222"/>
                </a:solidFill>
                <a:ea typeface="Calibri" panose="020F0502020204030204" pitchFamily="34" charset="0"/>
                <a:cs typeface="Times New Roman" panose="02020603050405020304" pitchFamily="18" charset="0"/>
              </a:rPr>
              <a:t>Kultur</a:t>
            </a:r>
            <a:r>
              <a:rPr lang="en-GB" dirty="0">
                <a:solidFill>
                  <a:srgbClr val="222222"/>
                </a:solidFill>
                <a:ea typeface="Calibri" panose="020F0502020204030204" pitchFamily="34" charset="0"/>
                <a:cs typeface="Times New Roman" panose="02020603050405020304" pitchFamily="18" charset="0"/>
              </a:rPr>
              <a:t> des </a:t>
            </a:r>
            <a:r>
              <a:rPr lang="en-GB" dirty="0" err="1">
                <a:solidFill>
                  <a:srgbClr val="222222"/>
                </a:solidFill>
                <a:ea typeface="Calibri" panose="020F0502020204030204" pitchFamily="34" charset="0"/>
                <a:cs typeface="Times New Roman" panose="02020603050405020304" pitchFamily="18" charset="0"/>
              </a:rPr>
              <a:t>Ostens</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noch</a:t>
            </a:r>
            <a:r>
              <a:rPr lang="en-GB" dirty="0">
                <a:solidFill>
                  <a:srgbClr val="222222"/>
                </a:solidFill>
                <a:ea typeface="Calibri" panose="020F0502020204030204" pitchFamily="34" charset="0"/>
                <a:cs typeface="Times New Roman" panose="02020603050405020304" pitchFamily="18" charset="0"/>
              </a:rPr>
              <a:t> in der </a:t>
            </a:r>
            <a:r>
              <a:rPr lang="en-GB" dirty="0" err="1">
                <a:solidFill>
                  <a:srgbClr val="222222"/>
                </a:solidFill>
                <a:ea typeface="Calibri" panose="020F0502020204030204" pitchFamily="34" charset="0"/>
                <a:cs typeface="Times New Roman" panose="02020603050405020304" pitchFamily="18" charset="0"/>
              </a:rPr>
              <a:t>Kultur</a:t>
            </a:r>
            <a:r>
              <a:rPr lang="en-GB" dirty="0">
                <a:solidFill>
                  <a:srgbClr val="222222"/>
                </a:solidFill>
                <a:ea typeface="Calibri" panose="020F0502020204030204" pitchFamily="34" charset="0"/>
                <a:cs typeface="Times New Roman" panose="02020603050405020304" pitchFamily="18" charset="0"/>
              </a:rPr>
              <a:t> des </a:t>
            </a:r>
            <a:r>
              <a:rPr lang="en-GB" dirty="0" err="1">
                <a:solidFill>
                  <a:srgbClr val="222222"/>
                </a:solidFill>
                <a:ea typeface="Calibri" panose="020F0502020204030204" pitchFamily="34" charset="0"/>
                <a:cs typeface="Times New Roman" panose="02020603050405020304" pitchFamily="18" charset="0"/>
              </a:rPr>
              <a:t>Westens</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daheim</a:t>
            </a:r>
            <a:r>
              <a:rPr lang="en-GB" dirty="0">
                <a:solidFill>
                  <a:srgbClr val="222222"/>
                </a:solidFill>
                <a:ea typeface="Calibri" panose="020F0502020204030204" pitchFamily="34" charset="0"/>
                <a:cs typeface="Times New Roman" panose="02020603050405020304" pitchFamily="18" charset="0"/>
              </a:rPr>
              <a:t>. </a:t>
            </a:r>
          </a:p>
          <a:p>
            <a:pPr>
              <a:spcAft>
                <a:spcPts val="800"/>
              </a:spcAft>
            </a:pPr>
            <a:endParaRPr lang="en-GB" dirty="0">
              <a:solidFill>
                <a:srgbClr val="222222"/>
              </a:solidFill>
              <a:ea typeface="Calibri" panose="020F0502020204030204" pitchFamily="34" charset="0"/>
              <a:cs typeface="Times New Roman" panose="02020603050405020304" pitchFamily="18" charset="0"/>
            </a:endParaRPr>
          </a:p>
          <a:p>
            <a:pPr>
              <a:spcAft>
                <a:spcPts val="800"/>
              </a:spcAft>
            </a:pPr>
            <a:r>
              <a:rPr lang="en-GB" dirty="0" err="1">
                <a:solidFill>
                  <a:srgbClr val="222222"/>
                </a:solidFill>
                <a:ea typeface="Calibri" panose="020F0502020204030204" pitchFamily="34" charset="0"/>
                <a:cs typeface="Times New Roman" panose="02020603050405020304" pitchFamily="18" charset="0"/>
              </a:rPr>
              <a:t>Zudem</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haben</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sie</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es</a:t>
            </a:r>
            <a:r>
              <a:rPr lang="en-GB" dirty="0">
                <a:solidFill>
                  <a:srgbClr val="222222"/>
                </a:solidFill>
                <a:ea typeface="Calibri" panose="020F0502020204030204" pitchFamily="34" charset="0"/>
                <a:cs typeface="Times New Roman" panose="02020603050405020304" pitchFamily="18" charset="0"/>
              </a:rPr>
              <a:t> oft </a:t>
            </a:r>
            <a:r>
              <a:rPr lang="en-GB" dirty="0" err="1">
                <a:solidFill>
                  <a:srgbClr val="222222"/>
                </a:solidFill>
                <a:ea typeface="Calibri" panose="020F0502020204030204" pitchFamily="34" charset="0"/>
                <a:cs typeface="Times New Roman" panose="02020603050405020304" pitchFamily="18" charset="0"/>
              </a:rPr>
              <a:t>schwerer</a:t>
            </a:r>
            <a:r>
              <a:rPr lang="en-GB" dirty="0">
                <a:solidFill>
                  <a:srgbClr val="222222"/>
                </a:solidFill>
                <a:ea typeface="Calibri" panose="020F0502020204030204" pitchFamily="34" charset="0"/>
                <a:cs typeface="Times New Roman" panose="02020603050405020304" pitchFamily="18" charset="0"/>
              </a:rPr>
              <a:t> in der Schule </a:t>
            </a:r>
            <a:r>
              <a:rPr lang="en-GB" dirty="0" err="1">
                <a:solidFill>
                  <a:srgbClr val="222222"/>
                </a:solidFill>
                <a:ea typeface="Calibri" panose="020F0502020204030204" pitchFamily="34" charset="0"/>
                <a:cs typeface="Times New Roman" panose="02020603050405020304" pitchFamily="18" charset="0"/>
              </a:rPr>
              <a:t>als</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andere</a:t>
            </a:r>
            <a:r>
              <a:rPr lang="en-GB" dirty="0">
                <a:solidFill>
                  <a:srgbClr val="222222"/>
                </a:solidFill>
                <a:ea typeface="Calibri" panose="020F0502020204030204" pitchFamily="34" charset="0"/>
                <a:cs typeface="Times New Roman" panose="02020603050405020304" pitchFamily="18" charset="0"/>
              </a:rPr>
              <a:t> Kinder. Der Report </a:t>
            </a:r>
            <a:r>
              <a:rPr lang="en-GB" dirty="0" err="1">
                <a:solidFill>
                  <a:srgbClr val="222222"/>
                </a:solidFill>
                <a:ea typeface="Calibri" panose="020F0502020204030204" pitchFamily="34" charset="0"/>
                <a:cs typeface="Times New Roman" panose="02020603050405020304" pitchFamily="18" charset="0"/>
              </a:rPr>
              <a:t>fragt</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Wie</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kann</a:t>
            </a:r>
            <a:r>
              <a:rPr lang="en-GB" dirty="0">
                <a:solidFill>
                  <a:srgbClr val="222222"/>
                </a:solidFill>
                <a:ea typeface="Calibri" panose="020F0502020204030204" pitchFamily="34" charset="0"/>
                <a:cs typeface="Times New Roman" panose="02020603050405020304" pitchFamily="18" charset="0"/>
              </a:rPr>
              <a:t> die </a:t>
            </a:r>
            <a:r>
              <a:rPr lang="en-GB" dirty="0" err="1">
                <a:solidFill>
                  <a:srgbClr val="222222"/>
                </a:solidFill>
                <a:ea typeface="Calibri" panose="020F0502020204030204" pitchFamily="34" charset="0"/>
                <a:cs typeface="Times New Roman" panose="02020603050405020304" pitchFamily="18" charset="0"/>
              </a:rPr>
              <a:t>Lage</a:t>
            </a:r>
            <a:r>
              <a:rPr lang="en-GB" dirty="0">
                <a:solidFill>
                  <a:srgbClr val="222222"/>
                </a:solidFill>
                <a:ea typeface="Calibri" panose="020F0502020204030204" pitchFamily="34" charset="0"/>
                <a:cs typeface="Times New Roman" panose="02020603050405020304" pitchFamily="18" charset="0"/>
              </a:rPr>
              <a:t> der Kinder von </a:t>
            </a:r>
            <a:r>
              <a:rPr lang="en-GB" dirty="0" err="1">
                <a:solidFill>
                  <a:srgbClr val="222222"/>
                </a:solidFill>
                <a:ea typeface="Calibri" panose="020F0502020204030204" pitchFamily="34" charset="0"/>
                <a:cs typeface="Times New Roman" panose="02020603050405020304" pitchFamily="18" charset="0"/>
              </a:rPr>
              <a:t>Migranten</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besser</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werden</a:t>
            </a:r>
            <a:r>
              <a:rPr lang="en-GB" dirty="0">
                <a:solidFill>
                  <a:srgbClr val="222222"/>
                </a:solidFill>
                <a:ea typeface="Calibri" panose="020F0502020204030204" pitchFamily="34" charset="0"/>
                <a:cs typeface="Times New Roman" panose="02020603050405020304" pitchFamily="18" charset="0"/>
              </a:rPr>
              <a:t>?</a:t>
            </a:r>
            <a:endParaRPr lang="en-GB" dirty="0">
              <a:effectLst/>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86720D80-B6B4-4D69-A104-F18BF836CAB4}"/>
              </a:ext>
            </a:extLst>
          </p:cNvPr>
          <p:cNvSpPr/>
          <p:nvPr/>
        </p:nvSpPr>
        <p:spPr>
          <a:xfrm>
            <a:off x="185530" y="631701"/>
            <a:ext cx="5159746" cy="400110"/>
          </a:xfrm>
          <a:prstGeom prst="rect">
            <a:avLst/>
          </a:prstGeom>
        </p:spPr>
        <p:txBody>
          <a:bodyPr wrap="none">
            <a:spAutoFit/>
          </a:bodyPr>
          <a:lstStyle/>
          <a:p>
            <a:r>
              <a:rPr lang="en-GB" sz="2000" b="1" dirty="0"/>
              <a:t>Migration – </a:t>
            </a:r>
            <a:r>
              <a:rPr lang="en-GB" sz="2000" b="1" dirty="0" err="1"/>
              <a:t>ein</a:t>
            </a:r>
            <a:r>
              <a:rPr lang="en-GB" sz="2000" b="1" dirty="0"/>
              <a:t> </a:t>
            </a:r>
            <a:r>
              <a:rPr lang="en-GB" sz="2000" b="1" dirty="0" err="1"/>
              <a:t>Seiltanz</a:t>
            </a:r>
            <a:r>
              <a:rPr lang="en-GB" sz="2000" b="1" dirty="0"/>
              <a:t> </a:t>
            </a:r>
            <a:r>
              <a:rPr lang="en-GB" sz="2000" b="1" dirty="0" err="1"/>
              <a:t>zwischen</a:t>
            </a:r>
            <a:r>
              <a:rPr lang="en-GB" sz="2000" b="1" dirty="0"/>
              <a:t> den </a:t>
            </a:r>
            <a:r>
              <a:rPr lang="en-GB" sz="2000" b="1" dirty="0" err="1"/>
              <a:t>Kulturen</a:t>
            </a:r>
            <a:endParaRPr lang="en-GB" sz="2000" dirty="0"/>
          </a:p>
        </p:txBody>
      </p:sp>
      <p:sp>
        <p:nvSpPr>
          <p:cNvPr id="5" name="TextBox 4">
            <a:extLst>
              <a:ext uri="{FF2B5EF4-FFF2-40B4-BE49-F238E27FC236}">
                <a16:creationId xmlns:a16="http://schemas.microsoft.com/office/drawing/2014/main" id="{EC785F3C-E2B4-4C71-A8A5-E336F781B254}"/>
              </a:ext>
            </a:extLst>
          </p:cNvPr>
          <p:cNvSpPr txBox="1"/>
          <p:nvPr/>
        </p:nvSpPr>
        <p:spPr>
          <a:xfrm>
            <a:off x="6763258" y="3516694"/>
            <a:ext cx="4863548" cy="646331"/>
          </a:xfrm>
          <a:prstGeom prst="rect">
            <a:avLst/>
          </a:prstGeom>
          <a:noFill/>
          <a:ln>
            <a:solidFill>
              <a:schemeClr val="tx1"/>
            </a:solidFill>
          </a:ln>
        </p:spPr>
        <p:txBody>
          <a:bodyPr wrap="square" rtlCol="0">
            <a:spAutoFit/>
          </a:bodyPr>
          <a:lstStyle/>
          <a:p>
            <a:r>
              <a:rPr lang="en-GB" dirty="0"/>
              <a:t>A report says: Every fifth German person is the child of immigrants.</a:t>
            </a:r>
          </a:p>
        </p:txBody>
      </p:sp>
      <p:sp>
        <p:nvSpPr>
          <p:cNvPr id="9" name="TextBox 8">
            <a:extLst>
              <a:ext uri="{FF2B5EF4-FFF2-40B4-BE49-F238E27FC236}">
                <a16:creationId xmlns:a16="http://schemas.microsoft.com/office/drawing/2014/main" id="{97FB9EC5-644B-49FE-B7AC-F2C89C6D24CE}"/>
              </a:ext>
            </a:extLst>
          </p:cNvPr>
          <p:cNvSpPr txBox="1"/>
          <p:nvPr/>
        </p:nvSpPr>
        <p:spPr>
          <a:xfrm>
            <a:off x="6785112" y="1161282"/>
            <a:ext cx="4863548" cy="923330"/>
          </a:xfrm>
          <a:prstGeom prst="rect">
            <a:avLst/>
          </a:prstGeom>
          <a:noFill/>
          <a:ln>
            <a:solidFill>
              <a:schemeClr val="tx1"/>
            </a:solidFill>
          </a:ln>
        </p:spPr>
        <p:txBody>
          <a:bodyPr wrap="square" rtlCol="0">
            <a:spAutoFit/>
          </a:bodyPr>
          <a:lstStyle/>
          <a:p>
            <a:r>
              <a:rPr lang="en-GB" dirty="0"/>
              <a:t>This means: Many children live with more than one culture. This is like tightrope walking. As many feel foreign in either culture.</a:t>
            </a:r>
          </a:p>
        </p:txBody>
      </p:sp>
      <p:sp>
        <p:nvSpPr>
          <p:cNvPr id="10" name="TextBox 9">
            <a:extLst>
              <a:ext uri="{FF2B5EF4-FFF2-40B4-BE49-F238E27FC236}">
                <a16:creationId xmlns:a16="http://schemas.microsoft.com/office/drawing/2014/main" id="{E4E9EF2E-3FC4-4DFA-825F-ABA8DF8EEE16}"/>
              </a:ext>
            </a:extLst>
          </p:cNvPr>
          <p:cNvSpPr txBox="1"/>
          <p:nvPr/>
        </p:nvSpPr>
        <p:spPr>
          <a:xfrm>
            <a:off x="6785112" y="4632925"/>
            <a:ext cx="4863548" cy="1200329"/>
          </a:xfrm>
          <a:prstGeom prst="rect">
            <a:avLst/>
          </a:prstGeom>
          <a:noFill/>
          <a:ln>
            <a:solidFill>
              <a:schemeClr val="tx1"/>
            </a:solidFill>
          </a:ln>
        </p:spPr>
        <p:txBody>
          <a:bodyPr wrap="square" rtlCol="0">
            <a:spAutoFit/>
          </a:bodyPr>
          <a:lstStyle/>
          <a:p>
            <a:r>
              <a:rPr lang="en-GB" dirty="0"/>
              <a:t>Most of the time migration takes place from East to West. The children of immigrants are neither at home in the culture of the East, nor in the culture of the West.</a:t>
            </a:r>
          </a:p>
        </p:txBody>
      </p:sp>
      <p:sp>
        <p:nvSpPr>
          <p:cNvPr id="11" name="TextBox 10">
            <a:extLst>
              <a:ext uri="{FF2B5EF4-FFF2-40B4-BE49-F238E27FC236}">
                <a16:creationId xmlns:a16="http://schemas.microsoft.com/office/drawing/2014/main" id="{29A8B649-48E2-47A3-BDFD-B73188CFC568}"/>
              </a:ext>
            </a:extLst>
          </p:cNvPr>
          <p:cNvSpPr txBox="1"/>
          <p:nvPr/>
        </p:nvSpPr>
        <p:spPr>
          <a:xfrm>
            <a:off x="6785112" y="2314171"/>
            <a:ext cx="4863548" cy="923330"/>
          </a:xfrm>
          <a:prstGeom prst="rect">
            <a:avLst/>
          </a:prstGeom>
          <a:noFill/>
          <a:ln>
            <a:solidFill>
              <a:schemeClr val="tx1"/>
            </a:solidFill>
          </a:ln>
        </p:spPr>
        <p:txBody>
          <a:bodyPr wrap="square" rtlCol="0">
            <a:spAutoFit/>
          </a:bodyPr>
          <a:lstStyle/>
          <a:p>
            <a:r>
              <a:rPr lang="en-GB" dirty="0"/>
              <a:t>Moreover, they often have a harder time at school than other children. The report asks: How can the situation of children of migrants become better?</a:t>
            </a:r>
          </a:p>
        </p:txBody>
      </p:sp>
      <p:sp>
        <p:nvSpPr>
          <p:cNvPr id="13" name="Rectangle 12">
            <a:extLst>
              <a:ext uri="{FF2B5EF4-FFF2-40B4-BE49-F238E27FC236}">
                <a16:creationId xmlns:a16="http://schemas.microsoft.com/office/drawing/2014/main" id="{DA76FA32-24A9-475A-899D-FD7E77CC0BC6}"/>
              </a:ext>
            </a:extLst>
          </p:cNvPr>
          <p:cNvSpPr/>
          <p:nvPr/>
        </p:nvSpPr>
        <p:spPr>
          <a:xfrm>
            <a:off x="6109254" y="512659"/>
            <a:ext cx="5961982" cy="400110"/>
          </a:xfrm>
          <a:prstGeom prst="rect">
            <a:avLst/>
          </a:prstGeom>
        </p:spPr>
        <p:txBody>
          <a:bodyPr wrap="square">
            <a:spAutoFit/>
          </a:bodyPr>
          <a:lstStyle/>
          <a:p>
            <a:r>
              <a:rPr lang="en-GB" sz="2000" b="1" dirty="0"/>
              <a:t>Migration – tightrope walking between the cultures</a:t>
            </a:r>
            <a:endParaRPr lang="en-GB" sz="2000" dirty="0"/>
          </a:p>
        </p:txBody>
      </p:sp>
    </p:spTree>
    <p:extLst>
      <p:ext uri="{BB962C8B-B14F-4D97-AF65-F5344CB8AC3E}">
        <p14:creationId xmlns:p14="http://schemas.microsoft.com/office/powerpoint/2010/main" val="4109645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CAD9DEC-2EC4-4E85-BB1A-F07BF1ADB967}"/>
              </a:ext>
            </a:extLst>
          </p:cNvPr>
          <p:cNvSpPr>
            <a:spLocks noGrp="1"/>
          </p:cNvSpPr>
          <p:nvPr>
            <p:ph type="sldNum" sz="quarter" idx="12"/>
          </p:nvPr>
        </p:nvSpPr>
        <p:spPr>
          <a:xfrm>
            <a:off x="6785112" y="6356350"/>
            <a:ext cx="2743200" cy="365125"/>
          </a:xfrm>
        </p:spPr>
        <p:txBody>
          <a:bodyPr/>
          <a:lstStyle/>
          <a:p>
            <a:fld id="{38059A5A-4A28-4641-9856-838DAA7E7EC8}" type="slidenum">
              <a:rPr lang="" smtClean="0"/>
              <a:t>13</a:t>
            </a:fld>
            <a:endParaRPr lang="" dirty="0"/>
          </a:p>
        </p:txBody>
      </p:sp>
      <p:sp>
        <p:nvSpPr>
          <p:cNvPr id="2" name="Rectangle 1">
            <a:extLst>
              <a:ext uri="{FF2B5EF4-FFF2-40B4-BE49-F238E27FC236}">
                <a16:creationId xmlns:a16="http://schemas.microsoft.com/office/drawing/2014/main" id="{8EAB76F8-0920-44A4-B013-F67D29D329F5}"/>
              </a:ext>
            </a:extLst>
          </p:cNvPr>
          <p:cNvSpPr/>
          <p:nvPr/>
        </p:nvSpPr>
        <p:spPr>
          <a:xfrm>
            <a:off x="185531" y="1247383"/>
            <a:ext cx="5923722" cy="4585871"/>
          </a:xfrm>
          <a:prstGeom prst="rect">
            <a:avLst/>
          </a:prstGeom>
        </p:spPr>
        <p:txBody>
          <a:bodyPr wrap="square">
            <a:spAutoFit/>
          </a:bodyPr>
          <a:lstStyle/>
          <a:p>
            <a:pPr>
              <a:spcAft>
                <a:spcPts val="800"/>
              </a:spcAft>
            </a:pPr>
            <a:r>
              <a:rPr lang="en-GB" dirty="0">
                <a:solidFill>
                  <a:srgbClr val="222222"/>
                </a:solidFill>
                <a:ea typeface="Calibri" panose="020F0502020204030204" pitchFamily="34" charset="0"/>
                <a:cs typeface="Times New Roman" panose="02020603050405020304" pitchFamily="18" charset="0"/>
              </a:rPr>
              <a:t>Ein Report </a:t>
            </a:r>
            <a:r>
              <a:rPr lang="en-GB" dirty="0" err="1">
                <a:solidFill>
                  <a:srgbClr val="222222"/>
                </a:solidFill>
                <a:ea typeface="Calibri" panose="020F0502020204030204" pitchFamily="34" charset="0"/>
                <a:cs typeface="Times New Roman" panose="02020603050405020304" pitchFamily="18" charset="0"/>
              </a:rPr>
              <a:t>sagt</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Jeder</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fünfte</a:t>
            </a:r>
            <a:r>
              <a:rPr lang="en-GB" dirty="0">
                <a:solidFill>
                  <a:srgbClr val="222222"/>
                </a:solidFill>
                <a:ea typeface="Calibri" panose="020F0502020204030204" pitchFamily="34" charset="0"/>
                <a:cs typeface="Times New Roman" panose="02020603050405020304" pitchFamily="18" charset="0"/>
              </a:rPr>
              <a:t> Deutsche </a:t>
            </a:r>
            <a:r>
              <a:rPr lang="en-GB" dirty="0" err="1">
                <a:solidFill>
                  <a:srgbClr val="222222"/>
                </a:solidFill>
                <a:ea typeface="Calibri" panose="020F0502020204030204" pitchFamily="34" charset="0"/>
                <a:cs typeface="Times New Roman" panose="02020603050405020304" pitchFamily="18" charset="0"/>
              </a:rPr>
              <a:t>ist</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ein</a:t>
            </a:r>
            <a:r>
              <a:rPr lang="en-GB" dirty="0">
                <a:solidFill>
                  <a:srgbClr val="222222"/>
                </a:solidFill>
                <a:ea typeface="Calibri" panose="020F0502020204030204" pitchFamily="34" charset="0"/>
                <a:cs typeface="Times New Roman" panose="02020603050405020304" pitchFamily="18" charset="0"/>
              </a:rPr>
              <a:t> Kind von </a:t>
            </a:r>
            <a:r>
              <a:rPr lang="en-GB" dirty="0" err="1">
                <a:solidFill>
                  <a:srgbClr val="222222"/>
                </a:solidFill>
                <a:ea typeface="Calibri" panose="020F0502020204030204" pitchFamily="34" charset="0"/>
                <a:cs typeface="Times New Roman" panose="02020603050405020304" pitchFamily="18" charset="0"/>
              </a:rPr>
              <a:t>Migranten</a:t>
            </a:r>
            <a:r>
              <a:rPr lang="en-GB" dirty="0">
                <a:solidFill>
                  <a:srgbClr val="222222"/>
                </a:solidFill>
                <a:ea typeface="Calibri" panose="020F0502020204030204" pitchFamily="34" charset="0"/>
                <a:cs typeface="Times New Roman" panose="02020603050405020304" pitchFamily="18" charset="0"/>
              </a:rPr>
              <a:t>. </a:t>
            </a:r>
          </a:p>
          <a:p>
            <a:pPr>
              <a:spcAft>
                <a:spcPts val="800"/>
              </a:spcAft>
            </a:pPr>
            <a:endParaRPr lang="en-GB" dirty="0">
              <a:solidFill>
                <a:srgbClr val="222222"/>
              </a:solidFill>
              <a:ea typeface="Calibri" panose="020F0502020204030204" pitchFamily="34" charset="0"/>
              <a:cs typeface="Times New Roman" panose="02020603050405020304" pitchFamily="18" charset="0"/>
            </a:endParaRPr>
          </a:p>
          <a:p>
            <a:pPr>
              <a:spcAft>
                <a:spcPts val="800"/>
              </a:spcAft>
            </a:pPr>
            <a:r>
              <a:rPr lang="en-GB" dirty="0">
                <a:solidFill>
                  <a:srgbClr val="222222"/>
                </a:solidFill>
                <a:ea typeface="Calibri" panose="020F0502020204030204" pitchFamily="34" charset="0"/>
                <a:cs typeface="Times New Roman" panose="02020603050405020304" pitchFamily="18" charset="0"/>
              </a:rPr>
              <a:t>Das </a:t>
            </a:r>
            <a:r>
              <a:rPr lang="en-GB" dirty="0" err="1">
                <a:solidFill>
                  <a:srgbClr val="222222"/>
                </a:solidFill>
                <a:ea typeface="Calibri" panose="020F0502020204030204" pitchFamily="34" charset="0"/>
                <a:cs typeface="Times New Roman" panose="02020603050405020304" pitchFamily="18" charset="0"/>
              </a:rPr>
              <a:t>heißt</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Viele</a:t>
            </a:r>
            <a:r>
              <a:rPr lang="en-GB" dirty="0">
                <a:solidFill>
                  <a:srgbClr val="222222"/>
                </a:solidFill>
                <a:ea typeface="Calibri" panose="020F0502020204030204" pitchFamily="34" charset="0"/>
                <a:cs typeface="Times New Roman" panose="02020603050405020304" pitchFamily="18" charset="0"/>
              </a:rPr>
              <a:t> Kinder </a:t>
            </a:r>
            <a:r>
              <a:rPr lang="en-GB" dirty="0" err="1">
                <a:solidFill>
                  <a:srgbClr val="222222"/>
                </a:solidFill>
                <a:ea typeface="Calibri" panose="020F0502020204030204" pitchFamily="34" charset="0"/>
                <a:cs typeface="Times New Roman" panose="02020603050405020304" pitchFamily="18" charset="0"/>
              </a:rPr>
              <a:t>leben</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mit</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mehr</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als</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einer</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Kultur</a:t>
            </a:r>
            <a:r>
              <a:rPr lang="en-GB" dirty="0">
                <a:solidFill>
                  <a:srgbClr val="222222"/>
                </a:solidFill>
                <a:ea typeface="Calibri" panose="020F0502020204030204" pitchFamily="34" charset="0"/>
                <a:cs typeface="Times New Roman" panose="02020603050405020304" pitchFamily="18" charset="0"/>
              </a:rPr>
              <a:t>. Das </a:t>
            </a:r>
            <a:r>
              <a:rPr lang="en-GB" dirty="0" err="1">
                <a:solidFill>
                  <a:srgbClr val="222222"/>
                </a:solidFill>
                <a:ea typeface="Calibri" panose="020F0502020204030204" pitchFamily="34" charset="0"/>
                <a:cs typeface="Times New Roman" panose="02020603050405020304" pitchFamily="18" charset="0"/>
              </a:rPr>
              <a:t>ist</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ein</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Seiltanz</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Denn</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viele</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fühlen</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sich</a:t>
            </a:r>
            <a:r>
              <a:rPr lang="en-GB" dirty="0">
                <a:solidFill>
                  <a:srgbClr val="222222"/>
                </a:solidFill>
                <a:ea typeface="Calibri" panose="020F0502020204030204" pitchFamily="34" charset="0"/>
                <a:cs typeface="Times New Roman" panose="02020603050405020304" pitchFamily="18" charset="0"/>
              </a:rPr>
              <a:t> in </a:t>
            </a:r>
            <a:r>
              <a:rPr lang="en-GB" dirty="0" err="1">
                <a:solidFill>
                  <a:srgbClr val="222222"/>
                </a:solidFill>
                <a:ea typeface="Calibri" panose="020F0502020204030204" pitchFamily="34" charset="0"/>
                <a:cs typeface="Times New Roman" panose="02020603050405020304" pitchFamily="18" charset="0"/>
              </a:rPr>
              <a:t>beiden</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Kulturen</a:t>
            </a:r>
            <a:r>
              <a:rPr lang="en-GB" dirty="0">
                <a:solidFill>
                  <a:srgbClr val="222222"/>
                </a:solidFill>
                <a:ea typeface="Calibri" panose="020F0502020204030204" pitchFamily="34" charset="0"/>
                <a:cs typeface="Times New Roman" panose="02020603050405020304" pitchFamily="18" charset="0"/>
              </a:rPr>
              <a:t> fremd. </a:t>
            </a:r>
          </a:p>
          <a:p>
            <a:pPr>
              <a:spcAft>
                <a:spcPts val="800"/>
              </a:spcAft>
            </a:pPr>
            <a:endParaRPr lang="en-GB" dirty="0">
              <a:solidFill>
                <a:srgbClr val="222222"/>
              </a:solidFill>
              <a:ea typeface="Calibri" panose="020F0502020204030204" pitchFamily="34" charset="0"/>
              <a:cs typeface="Times New Roman" panose="02020603050405020304" pitchFamily="18" charset="0"/>
            </a:endParaRPr>
          </a:p>
          <a:p>
            <a:pPr>
              <a:spcAft>
                <a:spcPts val="800"/>
              </a:spcAft>
            </a:pPr>
            <a:r>
              <a:rPr lang="en-GB" dirty="0" err="1">
                <a:solidFill>
                  <a:srgbClr val="222222"/>
                </a:solidFill>
                <a:ea typeface="Calibri" panose="020F0502020204030204" pitchFamily="34" charset="0"/>
                <a:cs typeface="Times New Roman" panose="02020603050405020304" pitchFamily="18" charset="0"/>
              </a:rPr>
              <a:t>Meist</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findet</a:t>
            </a:r>
            <a:r>
              <a:rPr lang="en-GB" dirty="0">
                <a:solidFill>
                  <a:srgbClr val="222222"/>
                </a:solidFill>
                <a:ea typeface="Calibri" panose="020F0502020204030204" pitchFamily="34" charset="0"/>
                <a:cs typeface="Times New Roman" panose="02020603050405020304" pitchFamily="18" charset="0"/>
              </a:rPr>
              <a:t> Migration von Ost </a:t>
            </a:r>
            <a:r>
              <a:rPr lang="en-GB" dirty="0" err="1">
                <a:solidFill>
                  <a:srgbClr val="222222"/>
                </a:solidFill>
                <a:ea typeface="Calibri" panose="020F0502020204030204" pitchFamily="34" charset="0"/>
                <a:cs typeface="Times New Roman" panose="02020603050405020304" pitchFamily="18" charset="0"/>
              </a:rPr>
              <a:t>nach</a:t>
            </a:r>
            <a:r>
              <a:rPr lang="en-GB" dirty="0">
                <a:solidFill>
                  <a:srgbClr val="222222"/>
                </a:solidFill>
                <a:ea typeface="Calibri" panose="020F0502020204030204" pitchFamily="34" charset="0"/>
                <a:cs typeface="Times New Roman" panose="02020603050405020304" pitchFamily="18" charset="0"/>
              </a:rPr>
              <a:t> West </a:t>
            </a:r>
            <a:r>
              <a:rPr lang="en-GB" dirty="0" err="1">
                <a:solidFill>
                  <a:srgbClr val="222222"/>
                </a:solidFill>
                <a:ea typeface="Calibri" panose="020F0502020204030204" pitchFamily="34" charset="0"/>
                <a:cs typeface="Times New Roman" panose="02020603050405020304" pitchFamily="18" charset="0"/>
              </a:rPr>
              <a:t>statt</a:t>
            </a:r>
            <a:r>
              <a:rPr lang="en-GB" dirty="0">
                <a:solidFill>
                  <a:srgbClr val="222222"/>
                </a:solidFill>
                <a:ea typeface="Calibri" panose="020F0502020204030204" pitchFamily="34" charset="0"/>
                <a:cs typeface="Times New Roman" panose="02020603050405020304" pitchFamily="18" charset="0"/>
              </a:rPr>
              <a:t>. Die Kinder von </a:t>
            </a:r>
            <a:r>
              <a:rPr lang="en-GB" dirty="0" err="1">
                <a:solidFill>
                  <a:srgbClr val="222222"/>
                </a:solidFill>
                <a:ea typeface="Calibri" panose="020F0502020204030204" pitchFamily="34" charset="0"/>
                <a:cs typeface="Times New Roman" panose="02020603050405020304" pitchFamily="18" charset="0"/>
              </a:rPr>
              <a:t>Migranten</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sind</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weder</a:t>
            </a:r>
            <a:r>
              <a:rPr lang="en-GB" dirty="0">
                <a:solidFill>
                  <a:srgbClr val="222222"/>
                </a:solidFill>
                <a:ea typeface="Calibri" panose="020F0502020204030204" pitchFamily="34" charset="0"/>
                <a:cs typeface="Times New Roman" panose="02020603050405020304" pitchFamily="18" charset="0"/>
              </a:rPr>
              <a:t> in der </a:t>
            </a:r>
            <a:r>
              <a:rPr lang="en-GB" dirty="0" err="1">
                <a:solidFill>
                  <a:srgbClr val="222222"/>
                </a:solidFill>
                <a:ea typeface="Calibri" panose="020F0502020204030204" pitchFamily="34" charset="0"/>
                <a:cs typeface="Times New Roman" panose="02020603050405020304" pitchFamily="18" charset="0"/>
              </a:rPr>
              <a:t>Kultur</a:t>
            </a:r>
            <a:r>
              <a:rPr lang="en-GB" dirty="0">
                <a:solidFill>
                  <a:srgbClr val="222222"/>
                </a:solidFill>
                <a:ea typeface="Calibri" panose="020F0502020204030204" pitchFamily="34" charset="0"/>
                <a:cs typeface="Times New Roman" panose="02020603050405020304" pitchFamily="18" charset="0"/>
              </a:rPr>
              <a:t> des </a:t>
            </a:r>
            <a:r>
              <a:rPr lang="en-GB" dirty="0" err="1">
                <a:solidFill>
                  <a:srgbClr val="222222"/>
                </a:solidFill>
                <a:ea typeface="Calibri" panose="020F0502020204030204" pitchFamily="34" charset="0"/>
                <a:cs typeface="Times New Roman" panose="02020603050405020304" pitchFamily="18" charset="0"/>
              </a:rPr>
              <a:t>Ostens</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noch</a:t>
            </a:r>
            <a:r>
              <a:rPr lang="en-GB" dirty="0">
                <a:solidFill>
                  <a:srgbClr val="222222"/>
                </a:solidFill>
                <a:ea typeface="Calibri" panose="020F0502020204030204" pitchFamily="34" charset="0"/>
                <a:cs typeface="Times New Roman" panose="02020603050405020304" pitchFamily="18" charset="0"/>
              </a:rPr>
              <a:t> in der </a:t>
            </a:r>
            <a:r>
              <a:rPr lang="en-GB" dirty="0" err="1">
                <a:solidFill>
                  <a:srgbClr val="222222"/>
                </a:solidFill>
                <a:ea typeface="Calibri" panose="020F0502020204030204" pitchFamily="34" charset="0"/>
                <a:cs typeface="Times New Roman" panose="02020603050405020304" pitchFamily="18" charset="0"/>
              </a:rPr>
              <a:t>Kultur</a:t>
            </a:r>
            <a:r>
              <a:rPr lang="en-GB" dirty="0">
                <a:solidFill>
                  <a:srgbClr val="222222"/>
                </a:solidFill>
                <a:ea typeface="Calibri" panose="020F0502020204030204" pitchFamily="34" charset="0"/>
                <a:cs typeface="Times New Roman" panose="02020603050405020304" pitchFamily="18" charset="0"/>
              </a:rPr>
              <a:t> des </a:t>
            </a:r>
            <a:r>
              <a:rPr lang="en-GB" dirty="0" err="1">
                <a:solidFill>
                  <a:srgbClr val="222222"/>
                </a:solidFill>
                <a:ea typeface="Calibri" panose="020F0502020204030204" pitchFamily="34" charset="0"/>
                <a:cs typeface="Times New Roman" panose="02020603050405020304" pitchFamily="18" charset="0"/>
              </a:rPr>
              <a:t>Westens</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daheim</a:t>
            </a:r>
            <a:r>
              <a:rPr lang="en-GB" dirty="0">
                <a:solidFill>
                  <a:srgbClr val="222222"/>
                </a:solidFill>
                <a:ea typeface="Calibri" panose="020F0502020204030204" pitchFamily="34" charset="0"/>
                <a:cs typeface="Times New Roman" panose="02020603050405020304" pitchFamily="18" charset="0"/>
              </a:rPr>
              <a:t>. </a:t>
            </a:r>
          </a:p>
          <a:p>
            <a:pPr>
              <a:spcAft>
                <a:spcPts val="800"/>
              </a:spcAft>
            </a:pPr>
            <a:endParaRPr lang="en-GB" dirty="0">
              <a:solidFill>
                <a:srgbClr val="222222"/>
              </a:solidFill>
              <a:ea typeface="Calibri" panose="020F0502020204030204" pitchFamily="34" charset="0"/>
              <a:cs typeface="Times New Roman" panose="02020603050405020304" pitchFamily="18" charset="0"/>
            </a:endParaRPr>
          </a:p>
          <a:p>
            <a:pPr>
              <a:spcAft>
                <a:spcPts val="800"/>
              </a:spcAft>
            </a:pPr>
            <a:r>
              <a:rPr lang="en-GB" dirty="0" err="1">
                <a:solidFill>
                  <a:srgbClr val="222222"/>
                </a:solidFill>
                <a:ea typeface="Calibri" panose="020F0502020204030204" pitchFamily="34" charset="0"/>
                <a:cs typeface="Times New Roman" panose="02020603050405020304" pitchFamily="18" charset="0"/>
              </a:rPr>
              <a:t>Zudem</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haben</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sie</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es</a:t>
            </a:r>
            <a:r>
              <a:rPr lang="en-GB" dirty="0">
                <a:solidFill>
                  <a:srgbClr val="222222"/>
                </a:solidFill>
                <a:ea typeface="Calibri" panose="020F0502020204030204" pitchFamily="34" charset="0"/>
                <a:cs typeface="Times New Roman" panose="02020603050405020304" pitchFamily="18" charset="0"/>
              </a:rPr>
              <a:t> oft </a:t>
            </a:r>
            <a:r>
              <a:rPr lang="en-GB" dirty="0" err="1">
                <a:solidFill>
                  <a:srgbClr val="222222"/>
                </a:solidFill>
                <a:ea typeface="Calibri" panose="020F0502020204030204" pitchFamily="34" charset="0"/>
                <a:cs typeface="Times New Roman" panose="02020603050405020304" pitchFamily="18" charset="0"/>
              </a:rPr>
              <a:t>schwerer</a:t>
            </a:r>
            <a:r>
              <a:rPr lang="en-GB" dirty="0">
                <a:solidFill>
                  <a:srgbClr val="222222"/>
                </a:solidFill>
                <a:ea typeface="Calibri" panose="020F0502020204030204" pitchFamily="34" charset="0"/>
                <a:cs typeface="Times New Roman" panose="02020603050405020304" pitchFamily="18" charset="0"/>
              </a:rPr>
              <a:t> in der Schule </a:t>
            </a:r>
            <a:r>
              <a:rPr lang="en-GB" dirty="0" err="1">
                <a:solidFill>
                  <a:srgbClr val="222222"/>
                </a:solidFill>
                <a:ea typeface="Calibri" panose="020F0502020204030204" pitchFamily="34" charset="0"/>
                <a:cs typeface="Times New Roman" panose="02020603050405020304" pitchFamily="18" charset="0"/>
              </a:rPr>
              <a:t>als</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andere</a:t>
            </a:r>
            <a:r>
              <a:rPr lang="en-GB" dirty="0">
                <a:solidFill>
                  <a:srgbClr val="222222"/>
                </a:solidFill>
                <a:ea typeface="Calibri" panose="020F0502020204030204" pitchFamily="34" charset="0"/>
                <a:cs typeface="Times New Roman" panose="02020603050405020304" pitchFamily="18" charset="0"/>
              </a:rPr>
              <a:t> Kinder. Der Report </a:t>
            </a:r>
            <a:r>
              <a:rPr lang="en-GB" dirty="0" err="1">
                <a:solidFill>
                  <a:srgbClr val="222222"/>
                </a:solidFill>
                <a:ea typeface="Calibri" panose="020F0502020204030204" pitchFamily="34" charset="0"/>
                <a:cs typeface="Times New Roman" panose="02020603050405020304" pitchFamily="18" charset="0"/>
              </a:rPr>
              <a:t>fragt</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Wie</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kann</a:t>
            </a:r>
            <a:r>
              <a:rPr lang="en-GB" dirty="0">
                <a:solidFill>
                  <a:srgbClr val="222222"/>
                </a:solidFill>
                <a:ea typeface="Calibri" panose="020F0502020204030204" pitchFamily="34" charset="0"/>
                <a:cs typeface="Times New Roman" panose="02020603050405020304" pitchFamily="18" charset="0"/>
              </a:rPr>
              <a:t> die </a:t>
            </a:r>
            <a:r>
              <a:rPr lang="en-GB" dirty="0" err="1">
                <a:solidFill>
                  <a:srgbClr val="222222"/>
                </a:solidFill>
                <a:ea typeface="Calibri" panose="020F0502020204030204" pitchFamily="34" charset="0"/>
                <a:cs typeface="Times New Roman" panose="02020603050405020304" pitchFamily="18" charset="0"/>
              </a:rPr>
              <a:t>Lage</a:t>
            </a:r>
            <a:r>
              <a:rPr lang="en-GB" dirty="0">
                <a:solidFill>
                  <a:srgbClr val="222222"/>
                </a:solidFill>
                <a:ea typeface="Calibri" panose="020F0502020204030204" pitchFamily="34" charset="0"/>
                <a:cs typeface="Times New Roman" panose="02020603050405020304" pitchFamily="18" charset="0"/>
              </a:rPr>
              <a:t> der Kinder von </a:t>
            </a:r>
            <a:r>
              <a:rPr lang="en-GB" dirty="0" err="1">
                <a:solidFill>
                  <a:srgbClr val="222222"/>
                </a:solidFill>
                <a:ea typeface="Calibri" panose="020F0502020204030204" pitchFamily="34" charset="0"/>
                <a:cs typeface="Times New Roman" panose="02020603050405020304" pitchFamily="18" charset="0"/>
              </a:rPr>
              <a:t>Migranten</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besser</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werden</a:t>
            </a:r>
            <a:r>
              <a:rPr lang="en-GB" dirty="0">
                <a:solidFill>
                  <a:srgbClr val="222222"/>
                </a:solidFill>
                <a:ea typeface="Calibri" panose="020F0502020204030204" pitchFamily="34" charset="0"/>
                <a:cs typeface="Times New Roman" panose="02020603050405020304" pitchFamily="18" charset="0"/>
              </a:rPr>
              <a:t>?</a:t>
            </a:r>
            <a:endParaRPr lang="en-GB" dirty="0">
              <a:effectLst/>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86720D80-B6B4-4D69-A104-F18BF836CAB4}"/>
              </a:ext>
            </a:extLst>
          </p:cNvPr>
          <p:cNvSpPr/>
          <p:nvPr/>
        </p:nvSpPr>
        <p:spPr>
          <a:xfrm>
            <a:off x="185530" y="631701"/>
            <a:ext cx="5159746" cy="400110"/>
          </a:xfrm>
          <a:prstGeom prst="rect">
            <a:avLst/>
          </a:prstGeom>
        </p:spPr>
        <p:txBody>
          <a:bodyPr wrap="none">
            <a:spAutoFit/>
          </a:bodyPr>
          <a:lstStyle/>
          <a:p>
            <a:r>
              <a:rPr lang="en-GB" sz="2000" b="1" dirty="0"/>
              <a:t>Migration – </a:t>
            </a:r>
            <a:r>
              <a:rPr lang="en-GB" sz="2000" b="1" dirty="0" err="1"/>
              <a:t>ein</a:t>
            </a:r>
            <a:r>
              <a:rPr lang="en-GB" sz="2000" b="1" dirty="0"/>
              <a:t> </a:t>
            </a:r>
            <a:r>
              <a:rPr lang="en-GB" sz="2000" b="1" dirty="0" err="1"/>
              <a:t>Seiltanz</a:t>
            </a:r>
            <a:r>
              <a:rPr lang="en-GB" sz="2000" b="1" dirty="0"/>
              <a:t> </a:t>
            </a:r>
            <a:r>
              <a:rPr lang="en-GB" sz="2000" b="1" dirty="0" err="1"/>
              <a:t>zwischen</a:t>
            </a:r>
            <a:r>
              <a:rPr lang="en-GB" sz="2000" b="1" dirty="0"/>
              <a:t> den </a:t>
            </a:r>
            <a:r>
              <a:rPr lang="en-GB" sz="2000" b="1" dirty="0" err="1"/>
              <a:t>Kulturen</a:t>
            </a:r>
            <a:endParaRPr lang="en-GB" sz="2000" dirty="0"/>
          </a:p>
        </p:txBody>
      </p:sp>
      <p:sp>
        <p:nvSpPr>
          <p:cNvPr id="5" name="TextBox 4">
            <a:extLst>
              <a:ext uri="{FF2B5EF4-FFF2-40B4-BE49-F238E27FC236}">
                <a16:creationId xmlns:a16="http://schemas.microsoft.com/office/drawing/2014/main" id="{EC785F3C-E2B4-4C71-A8A5-E336F781B254}"/>
              </a:ext>
            </a:extLst>
          </p:cNvPr>
          <p:cNvSpPr txBox="1"/>
          <p:nvPr/>
        </p:nvSpPr>
        <p:spPr>
          <a:xfrm>
            <a:off x="6785112" y="1039823"/>
            <a:ext cx="4863548" cy="646331"/>
          </a:xfrm>
          <a:prstGeom prst="rect">
            <a:avLst/>
          </a:prstGeom>
          <a:noFill/>
          <a:ln>
            <a:solidFill>
              <a:schemeClr val="tx1"/>
            </a:solidFill>
          </a:ln>
        </p:spPr>
        <p:txBody>
          <a:bodyPr wrap="square" rtlCol="0">
            <a:spAutoFit/>
          </a:bodyPr>
          <a:lstStyle/>
          <a:p>
            <a:r>
              <a:rPr lang="en-GB" dirty="0"/>
              <a:t>A report says: Every fifth German person is the child of immigrants</a:t>
            </a:r>
          </a:p>
        </p:txBody>
      </p:sp>
      <p:sp>
        <p:nvSpPr>
          <p:cNvPr id="9" name="TextBox 8">
            <a:extLst>
              <a:ext uri="{FF2B5EF4-FFF2-40B4-BE49-F238E27FC236}">
                <a16:creationId xmlns:a16="http://schemas.microsoft.com/office/drawing/2014/main" id="{97FB9EC5-644B-49FE-B7AC-F2C89C6D24CE}"/>
              </a:ext>
            </a:extLst>
          </p:cNvPr>
          <p:cNvSpPr txBox="1"/>
          <p:nvPr/>
        </p:nvSpPr>
        <p:spPr>
          <a:xfrm>
            <a:off x="6785112" y="2062991"/>
            <a:ext cx="4863548" cy="923330"/>
          </a:xfrm>
          <a:prstGeom prst="rect">
            <a:avLst/>
          </a:prstGeom>
          <a:noFill/>
          <a:ln>
            <a:solidFill>
              <a:schemeClr val="tx1"/>
            </a:solidFill>
          </a:ln>
        </p:spPr>
        <p:txBody>
          <a:bodyPr wrap="square" rtlCol="0">
            <a:spAutoFit/>
          </a:bodyPr>
          <a:lstStyle/>
          <a:p>
            <a:r>
              <a:rPr lang="en-GB" dirty="0"/>
              <a:t>This means: Many children live with more than one culture. This is like tightrope walking. As many feel foreign in either culture.</a:t>
            </a:r>
          </a:p>
        </p:txBody>
      </p:sp>
      <p:sp>
        <p:nvSpPr>
          <p:cNvPr id="10" name="TextBox 9">
            <a:extLst>
              <a:ext uri="{FF2B5EF4-FFF2-40B4-BE49-F238E27FC236}">
                <a16:creationId xmlns:a16="http://schemas.microsoft.com/office/drawing/2014/main" id="{E4E9EF2E-3FC4-4DFA-825F-ABA8DF8EEE16}"/>
              </a:ext>
            </a:extLst>
          </p:cNvPr>
          <p:cNvSpPr txBox="1"/>
          <p:nvPr/>
        </p:nvSpPr>
        <p:spPr>
          <a:xfrm>
            <a:off x="6785112" y="3363158"/>
            <a:ext cx="4863548" cy="1200329"/>
          </a:xfrm>
          <a:prstGeom prst="rect">
            <a:avLst/>
          </a:prstGeom>
          <a:noFill/>
          <a:ln>
            <a:solidFill>
              <a:schemeClr val="tx1"/>
            </a:solidFill>
          </a:ln>
        </p:spPr>
        <p:txBody>
          <a:bodyPr wrap="square" rtlCol="0">
            <a:spAutoFit/>
          </a:bodyPr>
          <a:lstStyle/>
          <a:p>
            <a:r>
              <a:rPr lang="en-GB" dirty="0"/>
              <a:t>Most of the time migration takes place from East to West. The children of immigrants are neither at home in the culture of the East, nor in the culture of the West.</a:t>
            </a:r>
          </a:p>
        </p:txBody>
      </p:sp>
      <p:sp>
        <p:nvSpPr>
          <p:cNvPr id="11" name="TextBox 10">
            <a:extLst>
              <a:ext uri="{FF2B5EF4-FFF2-40B4-BE49-F238E27FC236}">
                <a16:creationId xmlns:a16="http://schemas.microsoft.com/office/drawing/2014/main" id="{29A8B649-48E2-47A3-BDFD-B73188CFC568}"/>
              </a:ext>
            </a:extLst>
          </p:cNvPr>
          <p:cNvSpPr txBox="1"/>
          <p:nvPr/>
        </p:nvSpPr>
        <p:spPr>
          <a:xfrm>
            <a:off x="6785112" y="4909670"/>
            <a:ext cx="4863548" cy="923330"/>
          </a:xfrm>
          <a:prstGeom prst="rect">
            <a:avLst/>
          </a:prstGeom>
          <a:noFill/>
          <a:ln>
            <a:solidFill>
              <a:schemeClr val="tx1"/>
            </a:solidFill>
          </a:ln>
        </p:spPr>
        <p:txBody>
          <a:bodyPr wrap="square" rtlCol="0">
            <a:spAutoFit/>
          </a:bodyPr>
          <a:lstStyle/>
          <a:p>
            <a:r>
              <a:rPr lang="en-GB" dirty="0"/>
              <a:t>Moreover, they often have a harder time at school than other children. The report asks: How can the situation of children of migrants become better?</a:t>
            </a:r>
          </a:p>
        </p:txBody>
      </p:sp>
      <p:sp>
        <p:nvSpPr>
          <p:cNvPr id="13" name="Rectangle 12">
            <a:extLst>
              <a:ext uri="{FF2B5EF4-FFF2-40B4-BE49-F238E27FC236}">
                <a16:creationId xmlns:a16="http://schemas.microsoft.com/office/drawing/2014/main" id="{DA76FA32-24A9-475A-899D-FD7E77CC0BC6}"/>
              </a:ext>
            </a:extLst>
          </p:cNvPr>
          <p:cNvSpPr/>
          <p:nvPr/>
        </p:nvSpPr>
        <p:spPr>
          <a:xfrm>
            <a:off x="5976730" y="512659"/>
            <a:ext cx="6094506" cy="400110"/>
          </a:xfrm>
          <a:prstGeom prst="rect">
            <a:avLst/>
          </a:prstGeom>
        </p:spPr>
        <p:txBody>
          <a:bodyPr wrap="square">
            <a:spAutoFit/>
          </a:bodyPr>
          <a:lstStyle/>
          <a:p>
            <a:r>
              <a:rPr lang="en-GB" sz="2000" b="1" dirty="0"/>
              <a:t>Migration – tightrope walking between the cultures</a:t>
            </a:r>
            <a:endParaRPr lang="en-GB" sz="2000" dirty="0"/>
          </a:p>
        </p:txBody>
      </p:sp>
      <p:sp>
        <p:nvSpPr>
          <p:cNvPr id="6" name="Rectangle 5">
            <a:extLst>
              <a:ext uri="{FF2B5EF4-FFF2-40B4-BE49-F238E27FC236}">
                <a16:creationId xmlns:a16="http://schemas.microsoft.com/office/drawing/2014/main" id="{550369C3-1B89-42EB-B88F-81BBF6601D7B}"/>
              </a:ext>
            </a:extLst>
          </p:cNvPr>
          <p:cNvSpPr/>
          <p:nvPr/>
        </p:nvSpPr>
        <p:spPr>
          <a:xfrm>
            <a:off x="185530" y="95062"/>
            <a:ext cx="6810582" cy="769441"/>
          </a:xfrm>
          <a:prstGeom prst="rect">
            <a:avLst/>
          </a:prstGeom>
        </p:spPr>
        <p:txBody>
          <a:bodyPr wrap="none">
            <a:spAutoFit/>
          </a:bodyPr>
          <a:lstStyle/>
          <a:p>
            <a:r>
              <a:rPr lang="en-GB" sz="2000" b="1" dirty="0" err="1"/>
              <a:t>Bringt</a:t>
            </a:r>
            <a:r>
              <a:rPr lang="en-GB" sz="2000" b="1" dirty="0"/>
              <a:t> die </a:t>
            </a:r>
            <a:r>
              <a:rPr lang="en-GB" sz="2400" b="1" dirty="0" err="1"/>
              <a:t>englische</a:t>
            </a:r>
            <a:r>
              <a:rPr lang="en-GB" sz="2000" b="1" dirty="0"/>
              <a:t> </a:t>
            </a:r>
            <a:r>
              <a:rPr lang="en-GB" sz="2000" b="1" dirty="0" err="1"/>
              <a:t>Übersetzung</a:t>
            </a:r>
            <a:r>
              <a:rPr lang="en-GB" sz="2000" b="1" dirty="0"/>
              <a:t> in die </a:t>
            </a:r>
            <a:r>
              <a:rPr lang="en-GB" sz="2000" b="1" dirty="0" err="1"/>
              <a:t>richtige</a:t>
            </a:r>
            <a:r>
              <a:rPr lang="en-GB" sz="2000" b="1" dirty="0"/>
              <a:t> </a:t>
            </a:r>
            <a:r>
              <a:rPr lang="en-GB" sz="2000" b="1" dirty="0" err="1"/>
              <a:t>Reihenfolge</a:t>
            </a:r>
            <a:r>
              <a:rPr lang="en-GB" sz="2000" b="1" dirty="0"/>
              <a:t>. </a:t>
            </a:r>
            <a:endParaRPr lang="" sz="2000" b="1" dirty="0"/>
          </a:p>
          <a:p>
            <a:endParaRPr lang="en-GB" sz="2000" dirty="0"/>
          </a:p>
        </p:txBody>
      </p:sp>
    </p:spTree>
    <p:extLst>
      <p:ext uri="{BB962C8B-B14F-4D97-AF65-F5344CB8AC3E}">
        <p14:creationId xmlns:p14="http://schemas.microsoft.com/office/powerpoint/2010/main" val="2205806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CAD9DEC-2EC4-4E85-BB1A-F07BF1ADB967}"/>
              </a:ext>
            </a:extLst>
          </p:cNvPr>
          <p:cNvSpPr>
            <a:spLocks noGrp="1"/>
          </p:cNvSpPr>
          <p:nvPr>
            <p:ph type="sldNum" sz="quarter" idx="12"/>
          </p:nvPr>
        </p:nvSpPr>
        <p:spPr>
          <a:xfrm>
            <a:off x="6785112" y="6356350"/>
            <a:ext cx="2743200" cy="365125"/>
          </a:xfrm>
        </p:spPr>
        <p:txBody>
          <a:bodyPr/>
          <a:lstStyle/>
          <a:p>
            <a:fld id="{38059A5A-4A28-4641-9856-838DAA7E7EC8}" type="slidenum">
              <a:rPr lang="" smtClean="0"/>
              <a:t>14</a:t>
            </a:fld>
            <a:endParaRPr lang="" dirty="0"/>
          </a:p>
        </p:txBody>
      </p:sp>
      <p:sp>
        <p:nvSpPr>
          <p:cNvPr id="2" name="Rectangle 1">
            <a:extLst>
              <a:ext uri="{FF2B5EF4-FFF2-40B4-BE49-F238E27FC236}">
                <a16:creationId xmlns:a16="http://schemas.microsoft.com/office/drawing/2014/main" id="{8EAB76F8-0920-44A4-B013-F67D29D329F5}"/>
              </a:ext>
            </a:extLst>
          </p:cNvPr>
          <p:cNvSpPr/>
          <p:nvPr/>
        </p:nvSpPr>
        <p:spPr>
          <a:xfrm>
            <a:off x="0" y="1661586"/>
            <a:ext cx="5923722" cy="4585871"/>
          </a:xfrm>
          <a:prstGeom prst="rect">
            <a:avLst/>
          </a:prstGeom>
        </p:spPr>
        <p:txBody>
          <a:bodyPr wrap="square">
            <a:spAutoFit/>
          </a:bodyPr>
          <a:lstStyle/>
          <a:p>
            <a:pPr>
              <a:spcAft>
                <a:spcPts val="800"/>
              </a:spcAft>
            </a:pPr>
            <a:r>
              <a:rPr lang="en-GB" dirty="0">
                <a:solidFill>
                  <a:srgbClr val="222222"/>
                </a:solidFill>
                <a:ea typeface="Calibri" panose="020F0502020204030204" pitchFamily="34" charset="0"/>
                <a:cs typeface="Times New Roman" panose="02020603050405020304" pitchFamily="18" charset="0"/>
              </a:rPr>
              <a:t>Ein Report </a:t>
            </a:r>
            <a:r>
              <a:rPr lang="en-GB" dirty="0" err="1">
                <a:solidFill>
                  <a:srgbClr val="222222"/>
                </a:solidFill>
                <a:ea typeface="Calibri" panose="020F0502020204030204" pitchFamily="34" charset="0"/>
                <a:cs typeface="Times New Roman" panose="02020603050405020304" pitchFamily="18" charset="0"/>
              </a:rPr>
              <a:t>sagt</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Jeder</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fünfte</a:t>
            </a:r>
            <a:r>
              <a:rPr lang="en-GB" dirty="0">
                <a:solidFill>
                  <a:srgbClr val="222222"/>
                </a:solidFill>
                <a:ea typeface="Calibri" panose="020F0502020204030204" pitchFamily="34" charset="0"/>
                <a:cs typeface="Times New Roman" panose="02020603050405020304" pitchFamily="18" charset="0"/>
              </a:rPr>
              <a:t> Deutsche </a:t>
            </a:r>
            <a:r>
              <a:rPr lang="en-GB" dirty="0" err="1">
                <a:solidFill>
                  <a:srgbClr val="222222"/>
                </a:solidFill>
                <a:ea typeface="Calibri" panose="020F0502020204030204" pitchFamily="34" charset="0"/>
                <a:cs typeface="Times New Roman" panose="02020603050405020304" pitchFamily="18" charset="0"/>
              </a:rPr>
              <a:t>ist</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ein</a:t>
            </a:r>
            <a:r>
              <a:rPr lang="en-GB" dirty="0">
                <a:solidFill>
                  <a:srgbClr val="222222"/>
                </a:solidFill>
                <a:ea typeface="Calibri" panose="020F0502020204030204" pitchFamily="34" charset="0"/>
                <a:cs typeface="Times New Roman" panose="02020603050405020304" pitchFamily="18" charset="0"/>
              </a:rPr>
              <a:t> Kind von </a:t>
            </a:r>
            <a:r>
              <a:rPr lang="en-GB" dirty="0" err="1">
                <a:solidFill>
                  <a:srgbClr val="222222"/>
                </a:solidFill>
                <a:ea typeface="Calibri" panose="020F0502020204030204" pitchFamily="34" charset="0"/>
                <a:cs typeface="Times New Roman" panose="02020603050405020304" pitchFamily="18" charset="0"/>
              </a:rPr>
              <a:t>Migranten</a:t>
            </a:r>
            <a:r>
              <a:rPr lang="en-GB" dirty="0">
                <a:solidFill>
                  <a:srgbClr val="222222"/>
                </a:solidFill>
                <a:ea typeface="Calibri" panose="020F0502020204030204" pitchFamily="34" charset="0"/>
                <a:cs typeface="Times New Roman" panose="02020603050405020304" pitchFamily="18" charset="0"/>
              </a:rPr>
              <a:t>. </a:t>
            </a:r>
          </a:p>
          <a:p>
            <a:pPr>
              <a:spcAft>
                <a:spcPts val="800"/>
              </a:spcAft>
            </a:pPr>
            <a:endParaRPr lang="en-GB" dirty="0">
              <a:solidFill>
                <a:srgbClr val="222222"/>
              </a:solidFill>
              <a:ea typeface="Calibri" panose="020F0502020204030204" pitchFamily="34" charset="0"/>
              <a:cs typeface="Times New Roman" panose="02020603050405020304" pitchFamily="18" charset="0"/>
            </a:endParaRPr>
          </a:p>
          <a:p>
            <a:pPr>
              <a:spcAft>
                <a:spcPts val="800"/>
              </a:spcAft>
            </a:pPr>
            <a:r>
              <a:rPr lang="en-GB" dirty="0">
                <a:solidFill>
                  <a:srgbClr val="222222"/>
                </a:solidFill>
                <a:ea typeface="Calibri" panose="020F0502020204030204" pitchFamily="34" charset="0"/>
                <a:cs typeface="Times New Roman" panose="02020603050405020304" pitchFamily="18" charset="0"/>
              </a:rPr>
              <a:t>Das </a:t>
            </a:r>
            <a:r>
              <a:rPr lang="en-GB" dirty="0" err="1">
                <a:solidFill>
                  <a:srgbClr val="222222"/>
                </a:solidFill>
                <a:ea typeface="Calibri" panose="020F0502020204030204" pitchFamily="34" charset="0"/>
                <a:cs typeface="Times New Roman" panose="02020603050405020304" pitchFamily="18" charset="0"/>
              </a:rPr>
              <a:t>heißt</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Viele</a:t>
            </a:r>
            <a:r>
              <a:rPr lang="en-GB" dirty="0">
                <a:solidFill>
                  <a:srgbClr val="222222"/>
                </a:solidFill>
                <a:ea typeface="Calibri" panose="020F0502020204030204" pitchFamily="34" charset="0"/>
                <a:cs typeface="Times New Roman" panose="02020603050405020304" pitchFamily="18" charset="0"/>
              </a:rPr>
              <a:t> Kinder </a:t>
            </a:r>
            <a:r>
              <a:rPr lang="en-GB" dirty="0" err="1">
                <a:solidFill>
                  <a:srgbClr val="222222"/>
                </a:solidFill>
                <a:ea typeface="Calibri" panose="020F0502020204030204" pitchFamily="34" charset="0"/>
                <a:cs typeface="Times New Roman" panose="02020603050405020304" pitchFamily="18" charset="0"/>
              </a:rPr>
              <a:t>leben</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mit</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mehr</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als</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einer</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Kultur</a:t>
            </a:r>
            <a:r>
              <a:rPr lang="en-GB" dirty="0">
                <a:solidFill>
                  <a:srgbClr val="222222"/>
                </a:solidFill>
                <a:ea typeface="Calibri" panose="020F0502020204030204" pitchFamily="34" charset="0"/>
                <a:cs typeface="Times New Roman" panose="02020603050405020304" pitchFamily="18" charset="0"/>
              </a:rPr>
              <a:t>. Das </a:t>
            </a:r>
            <a:r>
              <a:rPr lang="en-GB" dirty="0" err="1">
                <a:solidFill>
                  <a:srgbClr val="222222"/>
                </a:solidFill>
                <a:ea typeface="Calibri" panose="020F0502020204030204" pitchFamily="34" charset="0"/>
                <a:cs typeface="Times New Roman" panose="02020603050405020304" pitchFamily="18" charset="0"/>
              </a:rPr>
              <a:t>ist</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ein</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Seiltanz</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Denn</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viele</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fühlen</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sich</a:t>
            </a:r>
            <a:r>
              <a:rPr lang="en-GB" dirty="0">
                <a:solidFill>
                  <a:srgbClr val="222222"/>
                </a:solidFill>
                <a:ea typeface="Calibri" panose="020F0502020204030204" pitchFamily="34" charset="0"/>
                <a:cs typeface="Times New Roman" panose="02020603050405020304" pitchFamily="18" charset="0"/>
              </a:rPr>
              <a:t> in </a:t>
            </a:r>
            <a:r>
              <a:rPr lang="en-GB" dirty="0" err="1">
                <a:solidFill>
                  <a:srgbClr val="222222"/>
                </a:solidFill>
                <a:ea typeface="Calibri" panose="020F0502020204030204" pitchFamily="34" charset="0"/>
                <a:cs typeface="Times New Roman" panose="02020603050405020304" pitchFamily="18" charset="0"/>
              </a:rPr>
              <a:t>beiden</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Kulturen</a:t>
            </a:r>
            <a:r>
              <a:rPr lang="en-GB" dirty="0">
                <a:solidFill>
                  <a:srgbClr val="222222"/>
                </a:solidFill>
                <a:ea typeface="Calibri" panose="020F0502020204030204" pitchFamily="34" charset="0"/>
                <a:cs typeface="Times New Roman" panose="02020603050405020304" pitchFamily="18" charset="0"/>
              </a:rPr>
              <a:t> fremd. </a:t>
            </a:r>
          </a:p>
          <a:p>
            <a:pPr>
              <a:spcAft>
                <a:spcPts val="800"/>
              </a:spcAft>
            </a:pPr>
            <a:endParaRPr lang="en-GB" dirty="0">
              <a:solidFill>
                <a:srgbClr val="222222"/>
              </a:solidFill>
              <a:ea typeface="Calibri" panose="020F0502020204030204" pitchFamily="34" charset="0"/>
              <a:cs typeface="Times New Roman" panose="02020603050405020304" pitchFamily="18" charset="0"/>
            </a:endParaRPr>
          </a:p>
          <a:p>
            <a:pPr>
              <a:spcAft>
                <a:spcPts val="800"/>
              </a:spcAft>
            </a:pPr>
            <a:r>
              <a:rPr lang="en-GB" dirty="0" err="1">
                <a:solidFill>
                  <a:srgbClr val="222222"/>
                </a:solidFill>
                <a:ea typeface="Calibri" panose="020F0502020204030204" pitchFamily="34" charset="0"/>
                <a:cs typeface="Times New Roman" panose="02020603050405020304" pitchFamily="18" charset="0"/>
              </a:rPr>
              <a:t>Meist</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findet</a:t>
            </a:r>
            <a:r>
              <a:rPr lang="en-GB" dirty="0">
                <a:solidFill>
                  <a:srgbClr val="222222"/>
                </a:solidFill>
                <a:ea typeface="Calibri" panose="020F0502020204030204" pitchFamily="34" charset="0"/>
                <a:cs typeface="Times New Roman" panose="02020603050405020304" pitchFamily="18" charset="0"/>
              </a:rPr>
              <a:t> Migration von Ost </a:t>
            </a:r>
            <a:r>
              <a:rPr lang="en-GB" dirty="0" err="1">
                <a:solidFill>
                  <a:srgbClr val="222222"/>
                </a:solidFill>
                <a:ea typeface="Calibri" panose="020F0502020204030204" pitchFamily="34" charset="0"/>
                <a:cs typeface="Times New Roman" panose="02020603050405020304" pitchFamily="18" charset="0"/>
              </a:rPr>
              <a:t>nach</a:t>
            </a:r>
            <a:r>
              <a:rPr lang="en-GB" dirty="0">
                <a:solidFill>
                  <a:srgbClr val="222222"/>
                </a:solidFill>
                <a:ea typeface="Calibri" panose="020F0502020204030204" pitchFamily="34" charset="0"/>
                <a:cs typeface="Times New Roman" panose="02020603050405020304" pitchFamily="18" charset="0"/>
              </a:rPr>
              <a:t> West </a:t>
            </a:r>
            <a:r>
              <a:rPr lang="en-GB" dirty="0" err="1">
                <a:solidFill>
                  <a:srgbClr val="222222"/>
                </a:solidFill>
                <a:ea typeface="Calibri" panose="020F0502020204030204" pitchFamily="34" charset="0"/>
                <a:cs typeface="Times New Roman" panose="02020603050405020304" pitchFamily="18" charset="0"/>
              </a:rPr>
              <a:t>statt</a:t>
            </a:r>
            <a:r>
              <a:rPr lang="en-GB" dirty="0">
                <a:solidFill>
                  <a:srgbClr val="222222"/>
                </a:solidFill>
                <a:ea typeface="Calibri" panose="020F0502020204030204" pitchFamily="34" charset="0"/>
                <a:cs typeface="Times New Roman" panose="02020603050405020304" pitchFamily="18" charset="0"/>
              </a:rPr>
              <a:t>. Die Kinder von </a:t>
            </a:r>
            <a:r>
              <a:rPr lang="en-GB" dirty="0" err="1">
                <a:solidFill>
                  <a:srgbClr val="222222"/>
                </a:solidFill>
                <a:ea typeface="Calibri" panose="020F0502020204030204" pitchFamily="34" charset="0"/>
                <a:cs typeface="Times New Roman" panose="02020603050405020304" pitchFamily="18" charset="0"/>
              </a:rPr>
              <a:t>Migranten</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sind</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weder</a:t>
            </a:r>
            <a:r>
              <a:rPr lang="en-GB" dirty="0">
                <a:solidFill>
                  <a:srgbClr val="222222"/>
                </a:solidFill>
                <a:ea typeface="Calibri" panose="020F0502020204030204" pitchFamily="34" charset="0"/>
                <a:cs typeface="Times New Roman" panose="02020603050405020304" pitchFamily="18" charset="0"/>
              </a:rPr>
              <a:t> in der </a:t>
            </a:r>
            <a:r>
              <a:rPr lang="en-GB" dirty="0" err="1">
                <a:solidFill>
                  <a:srgbClr val="222222"/>
                </a:solidFill>
                <a:ea typeface="Calibri" panose="020F0502020204030204" pitchFamily="34" charset="0"/>
                <a:cs typeface="Times New Roman" panose="02020603050405020304" pitchFamily="18" charset="0"/>
              </a:rPr>
              <a:t>Kultur</a:t>
            </a:r>
            <a:r>
              <a:rPr lang="en-GB" dirty="0">
                <a:solidFill>
                  <a:srgbClr val="222222"/>
                </a:solidFill>
                <a:ea typeface="Calibri" panose="020F0502020204030204" pitchFamily="34" charset="0"/>
                <a:cs typeface="Times New Roman" panose="02020603050405020304" pitchFamily="18" charset="0"/>
              </a:rPr>
              <a:t> des </a:t>
            </a:r>
            <a:r>
              <a:rPr lang="en-GB" dirty="0" err="1">
                <a:solidFill>
                  <a:srgbClr val="222222"/>
                </a:solidFill>
                <a:ea typeface="Calibri" panose="020F0502020204030204" pitchFamily="34" charset="0"/>
                <a:cs typeface="Times New Roman" panose="02020603050405020304" pitchFamily="18" charset="0"/>
              </a:rPr>
              <a:t>Ostens</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noch</a:t>
            </a:r>
            <a:r>
              <a:rPr lang="en-GB" dirty="0">
                <a:solidFill>
                  <a:srgbClr val="222222"/>
                </a:solidFill>
                <a:ea typeface="Calibri" panose="020F0502020204030204" pitchFamily="34" charset="0"/>
                <a:cs typeface="Times New Roman" panose="02020603050405020304" pitchFamily="18" charset="0"/>
              </a:rPr>
              <a:t> in der </a:t>
            </a:r>
            <a:r>
              <a:rPr lang="en-GB" dirty="0" err="1">
                <a:solidFill>
                  <a:srgbClr val="222222"/>
                </a:solidFill>
                <a:ea typeface="Calibri" panose="020F0502020204030204" pitchFamily="34" charset="0"/>
                <a:cs typeface="Times New Roman" panose="02020603050405020304" pitchFamily="18" charset="0"/>
              </a:rPr>
              <a:t>Kultur</a:t>
            </a:r>
            <a:r>
              <a:rPr lang="en-GB" dirty="0">
                <a:solidFill>
                  <a:srgbClr val="222222"/>
                </a:solidFill>
                <a:ea typeface="Calibri" panose="020F0502020204030204" pitchFamily="34" charset="0"/>
                <a:cs typeface="Times New Roman" panose="02020603050405020304" pitchFamily="18" charset="0"/>
              </a:rPr>
              <a:t> des </a:t>
            </a:r>
            <a:r>
              <a:rPr lang="en-GB" dirty="0" err="1">
                <a:solidFill>
                  <a:srgbClr val="222222"/>
                </a:solidFill>
                <a:ea typeface="Calibri" panose="020F0502020204030204" pitchFamily="34" charset="0"/>
                <a:cs typeface="Times New Roman" panose="02020603050405020304" pitchFamily="18" charset="0"/>
              </a:rPr>
              <a:t>Westens</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daheim</a:t>
            </a:r>
            <a:r>
              <a:rPr lang="en-GB" dirty="0">
                <a:solidFill>
                  <a:srgbClr val="222222"/>
                </a:solidFill>
                <a:ea typeface="Calibri" panose="020F0502020204030204" pitchFamily="34" charset="0"/>
                <a:cs typeface="Times New Roman" panose="02020603050405020304" pitchFamily="18" charset="0"/>
              </a:rPr>
              <a:t>. </a:t>
            </a:r>
          </a:p>
          <a:p>
            <a:pPr>
              <a:spcAft>
                <a:spcPts val="800"/>
              </a:spcAft>
            </a:pPr>
            <a:endParaRPr lang="en-GB" dirty="0">
              <a:solidFill>
                <a:srgbClr val="222222"/>
              </a:solidFill>
              <a:ea typeface="Calibri" panose="020F0502020204030204" pitchFamily="34" charset="0"/>
              <a:cs typeface="Times New Roman" panose="02020603050405020304" pitchFamily="18" charset="0"/>
            </a:endParaRPr>
          </a:p>
          <a:p>
            <a:pPr>
              <a:spcAft>
                <a:spcPts val="800"/>
              </a:spcAft>
            </a:pPr>
            <a:r>
              <a:rPr lang="en-GB" dirty="0" err="1">
                <a:solidFill>
                  <a:srgbClr val="222222"/>
                </a:solidFill>
                <a:ea typeface="Calibri" panose="020F0502020204030204" pitchFamily="34" charset="0"/>
                <a:cs typeface="Times New Roman" panose="02020603050405020304" pitchFamily="18" charset="0"/>
              </a:rPr>
              <a:t>Zudem</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haben</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sie</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es</a:t>
            </a:r>
            <a:r>
              <a:rPr lang="en-GB" dirty="0">
                <a:solidFill>
                  <a:srgbClr val="222222"/>
                </a:solidFill>
                <a:ea typeface="Calibri" panose="020F0502020204030204" pitchFamily="34" charset="0"/>
                <a:cs typeface="Times New Roman" panose="02020603050405020304" pitchFamily="18" charset="0"/>
              </a:rPr>
              <a:t> oft </a:t>
            </a:r>
            <a:r>
              <a:rPr lang="en-GB" dirty="0" err="1">
                <a:solidFill>
                  <a:srgbClr val="222222"/>
                </a:solidFill>
                <a:ea typeface="Calibri" panose="020F0502020204030204" pitchFamily="34" charset="0"/>
                <a:cs typeface="Times New Roman" panose="02020603050405020304" pitchFamily="18" charset="0"/>
              </a:rPr>
              <a:t>schwerer</a:t>
            </a:r>
            <a:r>
              <a:rPr lang="en-GB" dirty="0">
                <a:solidFill>
                  <a:srgbClr val="222222"/>
                </a:solidFill>
                <a:ea typeface="Calibri" panose="020F0502020204030204" pitchFamily="34" charset="0"/>
                <a:cs typeface="Times New Roman" panose="02020603050405020304" pitchFamily="18" charset="0"/>
              </a:rPr>
              <a:t> in der Schule </a:t>
            </a:r>
            <a:r>
              <a:rPr lang="en-GB" dirty="0" err="1">
                <a:solidFill>
                  <a:srgbClr val="222222"/>
                </a:solidFill>
                <a:ea typeface="Calibri" panose="020F0502020204030204" pitchFamily="34" charset="0"/>
                <a:cs typeface="Times New Roman" panose="02020603050405020304" pitchFamily="18" charset="0"/>
              </a:rPr>
              <a:t>als</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andere</a:t>
            </a:r>
            <a:r>
              <a:rPr lang="en-GB" dirty="0">
                <a:solidFill>
                  <a:srgbClr val="222222"/>
                </a:solidFill>
                <a:ea typeface="Calibri" panose="020F0502020204030204" pitchFamily="34" charset="0"/>
                <a:cs typeface="Times New Roman" panose="02020603050405020304" pitchFamily="18" charset="0"/>
              </a:rPr>
              <a:t> Kinder. Der Report </a:t>
            </a:r>
            <a:r>
              <a:rPr lang="en-GB" dirty="0" err="1">
                <a:solidFill>
                  <a:srgbClr val="222222"/>
                </a:solidFill>
                <a:ea typeface="Calibri" panose="020F0502020204030204" pitchFamily="34" charset="0"/>
                <a:cs typeface="Times New Roman" panose="02020603050405020304" pitchFamily="18" charset="0"/>
              </a:rPr>
              <a:t>fragt</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Wie</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kann</a:t>
            </a:r>
            <a:r>
              <a:rPr lang="en-GB" dirty="0">
                <a:solidFill>
                  <a:srgbClr val="222222"/>
                </a:solidFill>
                <a:ea typeface="Calibri" panose="020F0502020204030204" pitchFamily="34" charset="0"/>
                <a:cs typeface="Times New Roman" panose="02020603050405020304" pitchFamily="18" charset="0"/>
              </a:rPr>
              <a:t> die </a:t>
            </a:r>
            <a:r>
              <a:rPr lang="en-GB" dirty="0" err="1">
                <a:solidFill>
                  <a:srgbClr val="222222"/>
                </a:solidFill>
                <a:ea typeface="Calibri" panose="020F0502020204030204" pitchFamily="34" charset="0"/>
                <a:cs typeface="Times New Roman" panose="02020603050405020304" pitchFamily="18" charset="0"/>
              </a:rPr>
              <a:t>Lage</a:t>
            </a:r>
            <a:r>
              <a:rPr lang="en-GB" dirty="0">
                <a:solidFill>
                  <a:srgbClr val="222222"/>
                </a:solidFill>
                <a:ea typeface="Calibri" panose="020F0502020204030204" pitchFamily="34" charset="0"/>
                <a:cs typeface="Times New Roman" panose="02020603050405020304" pitchFamily="18" charset="0"/>
              </a:rPr>
              <a:t> der Kinder von </a:t>
            </a:r>
            <a:r>
              <a:rPr lang="en-GB" dirty="0" err="1">
                <a:solidFill>
                  <a:srgbClr val="222222"/>
                </a:solidFill>
                <a:ea typeface="Calibri" panose="020F0502020204030204" pitchFamily="34" charset="0"/>
                <a:cs typeface="Times New Roman" panose="02020603050405020304" pitchFamily="18" charset="0"/>
              </a:rPr>
              <a:t>Migranten</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besser</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werden</a:t>
            </a:r>
            <a:r>
              <a:rPr lang="en-GB" dirty="0">
                <a:solidFill>
                  <a:srgbClr val="222222"/>
                </a:solidFill>
                <a:ea typeface="Calibri" panose="020F0502020204030204" pitchFamily="34" charset="0"/>
                <a:cs typeface="Times New Roman" panose="02020603050405020304" pitchFamily="18" charset="0"/>
              </a:rPr>
              <a:t>?</a:t>
            </a:r>
            <a:endParaRPr lang="en-GB" dirty="0">
              <a:effectLst/>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86720D80-B6B4-4D69-A104-F18BF836CAB4}"/>
              </a:ext>
            </a:extLst>
          </p:cNvPr>
          <p:cNvSpPr/>
          <p:nvPr/>
        </p:nvSpPr>
        <p:spPr>
          <a:xfrm>
            <a:off x="0" y="1162933"/>
            <a:ext cx="5159746" cy="400110"/>
          </a:xfrm>
          <a:prstGeom prst="rect">
            <a:avLst/>
          </a:prstGeom>
        </p:spPr>
        <p:txBody>
          <a:bodyPr wrap="none">
            <a:spAutoFit/>
          </a:bodyPr>
          <a:lstStyle/>
          <a:p>
            <a:r>
              <a:rPr lang="en-GB" sz="2000" b="1" dirty="0"/>
              <a:t>Migration – </a:t>
            </a:r>
            <a:r>
              <a:rPr lang="en-GB" sz="2000" b="1" dirty="0" err="1"/>
              <a:t>ein</a:t>
            </a:r>
            <a:r>
              <a:rPr lang="en-GB" sz="2000" b="1" dirty="0"/>
              <a:t> </a:t>
            </a:r>
            <a:r>
              <a:rPr lang="en-GB" sz="2000" b="1" dirty="0" err="1"/>
              <a:t>Seiltanz</a:t>
            </a:r>
            <a:r>
              <a:rPr lang="en-GB" sz="2000" b="1" dirty="0"/>
              <a:t> </a:t>
            </a:r>
            <a:r>
              <a:rPr lang="en-GB" sz="2000" b="1" dirty="0" err="1"/>
              <a:t>zwischen</a:t>
            </a:r>
            <a:r>
              <a:rPr lang="en-GB" sz="2000" b="1" dirty="0"/>
              <a:t> den </a:t>
            </a:r>
            <a:r>
              <a:rPr lang="en-GB" sz="2000" b="1" dirty="0" err="1"/>
              <a:t>Kulturen</a:t>
            </a:r>
            <a:endParaRPr lang="en-GB" sz="2000" dirty="0"/>
          </a:p>
        </p:txBody>
      </p:sp>
      <p:sp>
        <p:nvSpPr>
          <p:cNvPr id="5" name="TextBox 4">
            <a:extLst>
              <a:ext uri="{FF2B5EF4-FFF2-40B4-BE49-F238E27FC236}">
                <a16:creationId xmlns:a16="http://schemas.microsoft.com/office/drawing/2014/main" id="{EC785F3C-E2B4-4C71-A8A5-E336F781B254}"/>
              </a:ext>
            </a:extLst>
          </p:cNvPr>
          <p:cNvSpPr txBox="1"/>
          <p:nvPr/>
        </p:nvSpPr>
        <p:spPr>
          <a:xfrm>
            <a:off x="7207688" y="1561417"/>
            <a:ext cx="4863548" cy="646331"/>
          </a:xfrm>
          <a:prstGeom prst="rect">
            <a:avLst/>
          </a:prstGeom>
          <a:noFill/>
          <a:ln>
            <a:solidFill>
              <a:schemeClr val="tx1"/>
            </a:solidFill>
          </a:ln>
        </p:spPr>
        <p:txBody>
          <a:bodyPr wrap="square" rtlCol="0">
            <a:spAutoFit/>
          </a:bodyPr>
          <a:lstStyle/>
          <a:p>
            <a:r>
              <a:rPr lang="en-GB" dirty="0"/>
              <a:t>A report says: Every fifth German person is the child of immigrants</a:t>
            </a:r>
          </a:p>
        </p:txBody>
      </p:sp>
      <p:sp>
        <p:nvSpPr>
          <p:cNvPr id="9" name="TextBox 8">
            <a:extLst>
              <a:ext uri="{FF2B5EF4-FFF2-40B4-BE49-F238E27FC236}">
                <a16:creationId xmlns:a16="http://schemas.microsoft.com/office/drawing/2014/main" id="{97FB9EC5-644B-49FE-B7AC-F2C89C6D24CE}"/>
              </a:ext>
            </a:extLst>
          </p:cNvPr>
          <p:cNvSpPr txBox="1"/>
          <p:nvPr/>
        </p:nvSpPr>
        <p:spPr>
          <a:xfrm>
            <a:off x="7220193" y="2489944"/>
            <a:ext cx="4863548" cy="923330"/>
          </a:xfrm>
          <a:prstGeom prst="rect">
            <a:avLst/>
          </a:prstGeom>
          <a:noFill/>
          <a:ln>
            <a:solidFill>
              <a:schemeClr val="tx1"/>
            </a:solidFill>
          </a:ln>
        </p:spPr>
        <p:txBody>
          <a:bodyPr wrap="square" rtlCol="0">
            <a:spAutoFit/>
          </a:bodyPr>
          <a:lstStyle/>
          <a:p>
            <a:r>
              <a:rPr lang="en-GB" dirty="0"/>
              <a:t>This means: Many children live with more than one culture. This is like tightrope </a:t>
            </a:r>
            <a:r>
              <a:rPr lang="en-GB" dirty="0">
                <a:solidFill>
                  <a:srgbClr val="FF0000"/>
                </a:solidFill>
              </a:rPr>
              <a:t>______</a:t>
            </a:r>
            <a:r>
              <a:rPr lang="en-GB" dirty="0"/>
              <a:t>. As many feel foreign in either culture.</a:t>
            </a:r>
          </a:p>
        </p:txBody>
      </p:sp>
      <p:sp>
        <p:nvSpPr>
          <p:cNvPr id="10" name="TextBox 9">
            <a:extLst>
              <a:ext uri="{FF2B5EF4-FFF2-40B4-BE49-F238E27FC236}">
                <a16:creationId xmlns:a16="http://schemas.microsoft.com/office/drawing/2014/main" id="{E4E9EF2E-3FC4-4DFA-825F-ABA8DF8EEE16}"/>
              </a:ext>
            </a:extLst>
          </p:cNvPr>
          <p:cNvSpPr txBox="1"/>
          <p:nvPr/>
        </p:nvSpPr>
        <p:spPr>
          <a:xfrm>
            <a:off x="7220193" y="3842800"/>
            <a:ext cx="4863548" cy="1200329"/>
          </a:xfrm>
          <a:prstGeom prst="rect">
            <a:avLst/>
          </a:prstGeom>
          <a:noFill/>
          <a:ln>
            <a:solidFill>
              <a:schemeClr val="tx1"/>
            </a:solidFill>
          </a:ln>
        </p:spPr>
        <p:txBody>
          <a:bodyPr wrap="square" rtlCol="0">
            <a:spAutoFit/>
          </a:bodyPr>
          <a:lstStyle/>
          <a:p>
            <a:r>
              <a:rPr lang="en-GB" dirty="0"/>
              <a:t>Most of the time migration takes place from East to West. The children of immigrants are neither at home in the culture of the East, nor in the culture of the West.</a:t>
            </a:r>
          </a:p>
        </p:txBody>
      </p:sp>
      <p:sp>
        <p:nvSpPr>
          <p:cNvPr id="11" name="TextBox 10">
            <a:extLst>
              <a:ext uri="{FF2B5EF4-FFF2-40B4-BE49-F238E27FC236}">
                <a16:creationId xmlns:a16="http://schemas.microsoft.com/office/drawing/2014/main" id="{29A8B649-48E2-47A3-BDFD-B73188CFC568}"/>
              </a:ext>
            </a:extLst>
          </p:cNvPr>
          <p:cNvSpPr txBox="1"/>
          <p:nvPr/>
        </p:nvSpPr>
        <p:spPr>
          <a:xfrm>
            <a:off x="7220193" y="5324127"/>
            <a:ext cx="4863548" cy="923330"/>
          </a:xfrm>
          <a:prstGeom prst="rect">
            <a:avLst/>
          </a:prstGeom>
          <a:noFill/>
          <a:ln>
            <a:solidFill>
              <a:schemeClr val="tx1"/>
            </a:solidFill>
          </a:ln>
        </p:spPr>
        <p:txBody>
          <a:bodyPr wrap="square" rtlCol="0">
            <a:spAutoFit/>
          </a:bodyPr>
          <a:lstStyle/>
          <a:p>
            <a:r>
              <a:rPr lang="en-GB" dirty="0"/>
              <a:t>Moreover, they often have a harder time at school than other children. The report asks: How can the situation of children of migrants become better?</a:t>
            </a:r>
          </a:p>
        </p:txBody>
      </p:sp>
      <p:sp>
        <p:nvSpPr>
          <p:cNvPr id="13" name="Rectangle 12">
            <a:extLst>
              <a:ext uri="{FF2B5EF4-FFF2-40B4-BE49-F238E27FC236}">
                <a16:creationId xmlns:a16="http://schemas.microsoft.com/office/drawing/2014/main" id="{DA76FA32-24A9-475A-899D-FD7E77CC0BC6}"/>
              </a:ext>
            </a:extLst>
          </p:cNvPr>
          <p:cNvSpPr/>
          <p:nvPr/>
        </p:nvSpPr>
        <p:spPr>
          <a:xfrm>
            <a:off x="6361043" y="1106861"/>
            <a:ext cx="5830957" cy="400110"/>
          </a:xfrm>
          <a:prstGeom prst="rect">
            <a:avLst/>
          </a:prstGeom>
        </p:spPr>
        <p:txBody>
          <a:bodyPr wrap="square">
            <a:spAutoFit/>
          </a:bodyPr>
          <a:lstStyle/>
          <a:p>
            <a:r>
              <a:rPr lang="en-GB" sz="2000" b="1" dirty="0"/>
              <a:t>Migration – tightrope </a:t>
            </a:r>
            <a:r>
              <a:rPr lang="en-GB" sz="2000" b="1" dirty="0">
                <a:solidFill>
                  <a:srgbClr val="FF0000"/>
                </a:solidFill>
              </a:rPr>
              <a:t>______</a:t>
            </a:r>
            <a:r>
              <a:rPr lang="en-GB" sz="2000" b="1" dirty="0"/>
              <a:t> between the cultures</a:t>
            </a:r>
            <a:endParaRPr lang="en-GB" sz="2000" dirty="0"/>
          </a:p>
        </p:txBody>
      </p:sp>
      <p:sp>
        <p:nvSpPr>
          <p:cNvPr id="6" name="Rectangle 5"/>
          <p:cNvSpPr/>
          <p:nvPr/>
        </p:nvSpPr>
        <p:spPr>
          <a:xfrm>
            <a:off x="112399" y="269486"/>
            <a:ext cx="3615092" cy="584775"/>
          </a:xfrm>
          <a:prstGeom prst="rect">
            <a:avLst/>
          </a:prstGeom>
        </p:spPr>
        <p:txBody>
          <a:bodyPr wrap="none">
            <a:spAutoFit/>
          </a:bodyPr>
          <a:lstStyle/>
          <a:p>
            <a:r>
              <a:rPr lang="en-GB" sz="3200" b="1" dirty="0" err="1"/>
              <a:t>F</a:t>
            </a:r>
            <a:r>
              <a:rPr lang="en-GB" sz="3200" b="1" dirty="0" err="1">
                <a:solidFill>
                  <a:srgbClr val="222222"/>
                </a:solidFill>
                <a:ea typeface="Calibri" panose="020F0502020204030204" pitchFamily="34" charset="0"/>
                <a:cs typeface="Times New Roman" panose="02020603050405020304" pitchFamily="18" charset="0"/>
              </a:rPr>
              <a:t>üllt</a:t>
            </a:r>
            <a:r>
              <a:rPr lang="en-GB" sz="3200" b="1" dirty="0">
                <a:solidFill>
                  <a:srgbClr val="222222"/>
                </a:solidFill>
                <a:ea typeface="Calibri" panose="020F0502020204030204" pitchFamily="34" charset="0"/>
                <a:cs typeface="Times New Roman" panose="02020603050405020304" pitchFamily="18" charset="0"/>
              </a:rPr>
              <a:t> die </a:t>
            </a:r>
            <a:r>
              <a:rPr lang="en-GB" sz="3200" b="1" dirty="0" err="1">
                <a:solidFill>
                  <a:srgbClr val="222222"/>
                </a:solidFill>
                <a:ea typeface="Calibri" panose="020F0502020204030204" pitchFamily="34" charset="0"/>
                <a:cs typeface="Times New Roman" panose="02020603050405020304" pitchFamily="18" charset="0"/>
              </a:rPr>
              <a:t>Lücken</a:t>
            </a:r>
            <a:r>
              <a:rPr lang="en-GB" sz="3200" b="1" dirty="0">
                <a:solidFill>
                  <a:srgbClr val="222222"/>
                </a:solidFill>
                <a:ea typeface="Calibri" panose="020F0502020204030204" pitchFamily="34" charset="0"/>
                <a:cs typeface="Times New Roman" panose="02020603050405020304" pitchFamily="18" charset="0"/>
              </a:rPr>
              <a:t> </a:t>
            </a:r>
            <a:r>
              <a:rPr lang="en-GB" sz="3200" b="1" dirty="0" err="1">
                <a:solidFill>
                  <a:srgbClr val="222222"/>
                </a:solidFill>
                <a:ea typeface="Calibri" panose="020F0502020204030204" pitchFamily="34" charset="0"/>
                <a:cs typeface="Times New Roman" panose="02020603050405020304" pitchFamily="18" charset="0"/>
              </a:rPr>
              <a:t>aus.</a:t>
            </a:r>
            <a:endParaRPr lang="en-GB" sz="3200" b="1" dirty="0"/>
          </a:p>
        </p:txBody>
      </p:sp>
    </p:spTree>
    <p:extLst>
      <p:ext uri="{BB962C8B-B14F-4D97-AF65-F5344CB8AC3E}">
        <p14:creationId xmlns:p14="http://schemas.microsoft.com/office/powerpoint/2010/main" val="2136522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018" y="212035"/>
            <a:ext cx="11781182" cy="6520069"/>
          </a:xfrm>
        </p:spPr>
        <p:txBody>
          <a:bodyPr>
            <a:normAutofit/>
          </a:bodyPr>
          <a:lstStyle/>
          <a:p>
            <a:pPr marL="0" indent="0">
              <a:buNone/>
            </a:pPr>
            <a:r>
              <a:rPr lang="en-GB" b="1" dirty="0"/>
              <a:t>Wie </a:t>
            </a:r>
            <a:r>
              <a:rPr lang="en-GB" b="1" dirty="0" err="1"/>
              <a:t>ist</a:t>
            </a:r>
            <a:r>
              <a:rPr lang="en-GB" b="1" dirty="0"/>
              <a:t> der </a:t>
            </a:r>
            <a:r>
              <a:rPr lang="en-GB" b="1" dirty="0" err="1"/>
              <a:t>Seiltanz</a:t>
            </a:r>
            <a:r>
              <a:rPr lang="en-GB" b="1" dirty="0"/>
              <a:t> von </a:t>
            </a:r>
            <a:r>
              <a:rPr lang="en-GB" b="1" dirty="0" err="1"/>
              <a:t>Migrantenkindern</a:t>
            </a:r>
            <a:r>
              <a:rPr lang="en-GB" b="1" dirty="0"/>
              <a:t>?</a:t>
            </a:r>
          </a:p>
          <a:p>
            <a:pPr marL="0" indent="0">
              <a:buNone/>
            </a:pPr>
            <a:endParaRPr lang="en-GB" b="1" dirty="0"/>
          </a:p>
          <a:p>
            <a:pPr marL="0" indent="0">
              <a:buNone/>
            </a:pPr>
            <a:r>
              <a:rPr lang="en-GB" dirty="0"/>
              <a:t>A                                                  B                                              C</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Der </a:t>
            </a:r>
            <a:r>
              <a:rPr lang="en-GB" dirty="0" err="1"/>
              <a:t>Seiltanz</a:t>
            </a:r>
            <a:r>
              <a:rPr lang="en-GB" dirty="0"/>
              <a:t> </a:t>
            </a:r>
            <a:r>
              <a:rPr lang="en-GB" dirty="0" err="1"/>
              <a:t>ist</a:t>
            </a:r>
            <a:r>
              <a:rPr lang="en-GB" dirty="0"/>
              <a:t> </a:t>
            </a:r>
            <a:r>
              <a:rPr lang="en-GB" dirty="0" err="1"/>
              <a:t>wie</a:t>
            </a:r>
            <a:r>
              <a:rPr lang="en-GB" dirty="0"/>
              <a:t> Bild A / B / C…</a:t>
            </a:r>
          </a:p>
          <a:p>
            <a:pPr marL="0" indent="0">
              <a:buNone/>
            </a:pPr>
            <a:endParaRPr lang="en-GB" dirty="0"/>
          </a:p>
          <a:p>
            <a:pPr marL="0" indent="0">
              <a:buNone/>
            </a:pPr>
            <a:r>
              <a:rPr lang="en-GB" dirty="0" err="1"/>
              <a:t>weil</a:t>
            </a:r>
            <a:r>
              <a:rPr lang="en-GB" dirty="0"/>
              <a:t> </a:t>
            </a:r>
            <a:r>
              <a:rPr lang="en-GB" dirty="0" err="1"/>
              <a:t>er</a:t>
            </a:r>
            <a:r>
              <a:rPr lang="en-GB" dirty="0"/>
              <a:t> </a:t>
            </a:r>
            <a:r>
              <a:rPr lang="en-GB" dirty="0" err="1"/>
              <a:t>Diversität</a:t>
            </a:r>
            <a:r>
              <a:rPr lang="en-GB" dirty="0"/>
              <a:t> / Harmonie / </a:t>
            </a:r>
            <a:r>
              <a:rPr lang="en-GB" dirty="0" err="1"/>
              <a:t>Risiko</a:t>
            </a:r>
            <a:r>
              <a:rPr lang="en-GB" dirty="0"/>
              <a:t>… </a:t>
            </a:r>
            <a:r>
              <a:rPr lang="en-GB" dirty="0" err="1"/>
              <a:t>symbolisiert</a:t>
            </a:r>
            <a:r>
              <a:rPr lang="en-GB" dirty="0"/>
              <a:t>.</a:t>
            </a:r>
          </a:p>
        </p:txBody>
      </p:sp>
      <p:sp>
        <p:nvSpPr>
          <p:cNvPr id="2" name="Slide Number Placeholder 1">
            <a:extLst>
              <a:ext uri="{FF2B5EF4-FFF2-40B4-BE49-F238E27FC236}">
                <a16:creationId xmlns:a16="http://schemas.microsoft.com/office/drawing/2014/main" id="{AD71954B-40C6-4781-83E9-BE0FD4BF34D0}"/>
              </a:ext>
            </a:extLst>
          </p:cNvPr>
          <p:cNvSpPr>
            <a:spLocks noGrp="1"/>
          </p:cNvSpPr>
          <p:nvPr>
            <p:ph type="sldNum" sz="quarter" idx="12"/>
          </p:nvPr>
        </p:nvSpPr>
        <p:spPr/>
        <p:txBody>
          <a:bodyPr/>
          <a:lstStyle/>
          <a:p>
            <a:fld id="{38059A5A-4A28-4641-9856-838DAA7E7EC8}" type="slidenum">
              <a:rPr lang="" smtClean="0"/>
              <a:t>15</a:t>
            </a:fld>
            <a:endParaRPr lang=""/>
          </a:p>
        </p:txBody>
      </p:sp>
      <p:pic>
        <p:nvPicPr>
          <p:cNvPr id="8" name="Picture 7" descr="https://upload.wikimedia.org/wikipedia/commons/4/4b/Nik_Wallenda_Trains_for_Grand_Canyon_Walk_at_Nathan_Benderson_Park%2C_Sarasota%2C_Fla.%2C_June_14%2C_201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1" y="1249625"/>
            <a:ext cx="2753118" cy="2378478"/>
          </a:xfrm>
          <a:prstGeom prst="rect">
            <a:avLst/>
          </a:prstGeom>
          <a:noFill/>
          <a:ln>
            <a:noFill/>
          </a:ln>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1109" y="1075812"/>
            <a:ext cx="2019300" cy="3048000"/>
          </a:xfrm>
          <a:prstGeom prst="rect">
            <a:avLst/>
          </a:prstGeom>
        </p:spPr>
      </p:pic>
      <p:pic>
        <p:nvPicPr>
          <p:cNvPr id="2062" name="Picture 14" descr="https://upload.wikimedia.org/wikipedia/commons/thumb/a/ab/Hochseilartisten_Tsisov.JPG/800px-Hochseilartisten_Tsisov.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971" y="1707890"/>
            <a:ext cx="4343229" cy="241592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9365479" y="3554182"/>
            <a:ext cx="1988321" cy="230832"/>
          </a:xfrm>
          <a:prstGeom prst="rect">
            <a:avLst/>
          </a:prstGeom>
          <a:noFill/>
        </p:spPr>
        <p:txBody>
          <a:bodyPr wrap="square" rtlCol="0">
            <a:spAutoFit/>
          </a:bodyPr>
          <a:lstStyle/>
          <a:p>
            <a:r>
              <a:rPr lang="fr-FR" sz="900" dirty="0"/>
              <a:t>Image 2</a:t>
            </a:r>
          </a:p>
        </p:txBody>
      </p:sp>
    </p:spTree>
    <p:extLst>
      <p:ext uri="{BB962C8B-B14F-4D97-AF65-F5344CB8AC3E}">
        <p14:creationId xmlns:p14="http://schemas.microsoft.com/office/powerpoint/2010/main" val="842897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018" y="212035"/>
            <a:ext cx="11781182" cy="6520069"/>
          </a:xfrm>
        </p:spPr>
        <p:txBody>
          <a:bodyPr>
            <a:normAutofit/>
          </a:bodyPr>
          <a:lstStyle/>
          <a:p>
            <a:pPr marL="0" indent="0">
              <a:buNone/>
            </a:pPr>
            <a:r>
              <a:rPr lang="en-GB" dirty="0"/>
              <a:t> </a:t>
            </a: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2" name="Slide Number Placeholder 1">
            <a:extLst>
              <a:ext uri="{FF2B5EF4-FFF2-40B4-BE49-F238E27FC236}">
                <a16:creationId xmlns:a16="http://schemas.microsoft.com/office/drawing/2014/main" id="{AD71954B-40C6-4781-83E9-BE0FD4BF34D0}"/>
              </a:ext>
            </a:extLst>
          </p:cNvPr>
          <p:cNvSpPr>
            <a:spLocks noGrp="1"/>
          </p:cNvSpPr>
          <p:nvPr>
            <p:ph type="sldNum" sz="quarter" idx="12"/>
          </p:nvPr>
        </p:nvSpPr>
        <p:spPr/>
        <p:txBody>
          <a:bodyPr/>
          <a:lstStyle/>
          <a:p>
            <a:fld id="{38059A5A-4A28-4641-9856-838DAA7E7EC8}" type="slidenum">
              <a:rPr lang="" smtClean="0"/>
              <a:t>16</a:t>
            </a:fld>
            <a:endParaRPr lang=""/>
          </a:p>
        </p:txBody>
      </p:sp>
      <p:sp>
        <p:nvSpPr>
          <p:cNvPr id="9" name="TextBox 8">
            <a:extLst>
              <a:ext uri="{FF2B5EF4-FFF2-40B4-BE49-F238E27FC236}">
                <a16:creationId xmlns:a16="http://schemas.microsoft.com/office/drawing/2014/main" id="{6D1B2D88-904E-4BC1-B950-8A7217229D08}"/>
              </a:ext>
            </a:extLst>
          </p:cNvPr>
          <p:cNvSpPr txBox="1"/>
          <p:nvPr/>
        </p:nvSpPr>
        <p:spPr>
          <a:xfrm>
            <a:off x="9409043" y="2756452"/>
            <a:ext cx="1944757" cy="2985433"/>
          </a:xfrm>
          <a:prstGeom prst="rect">
            <a:avLst/>
          </a:prstGeom>
          <a:noFill/>
          <a:ln>
            <a:solidFill>
              <a:schemeClr val="tx1"/>
            </a:solidFill>
          </a:ln>
        </p:spPr>
        <p:txBody>
          <a:bodyPr wrap="square" rtlCol="0">
            <a:spAutoFit/>
          </a:bodyPr>
          <a:lstStyle/>
          <a:p>
            <a:r>
              <a:rPr lang="en-GB" sz="2000" b="1" dirty="0"/>
              <a:t>Gruppe B</a:t>
            </a:r>
          </a:p>
          <a:p>
            <a:endParaRPr lang="en-GB" sz="2000" dirty="0"/>
          </a:p>
          <a:p>
            <a:r>
              <a:rPr lang="en-GB" sz="2000" b="1" dirty="0"/>
              <a:t>-</a:t>
            </a:r>
            <a:r>
              <a:rPr lang="en-GB" sz="2000" b="1" dirty="0" err="1"/>
              <a:t>zuhause</a:t>
            </a:r>
            <a:endParaRPr lang="en-GB" sz="2000" b="1" dirty="0"/>
          </a:p>
          <a:p>
            <a:r>
              <a:rPr lang="en-GB" sz="2000" dirty="0"/>
              <a:t>…</a:t>
            </a:r>
          </a:p>
          <a:p>
            <a:endParaRPr lang="en-GB" dirty="0"/>
          </a:p>
          <a:p>
            <a:endParaRPr lang="en-GB" dirty="0"/>
          </a:p>
          <a:p>
            <a:endParaRPr lang="en-GB" dirty="0"/>
          </a:p>
          <a:p>
            <a:endParaRPr lang="en-GB" dirty="0"/>
          </a:p>
          <a:p>
            <a:endParaRPr lang="en-GB" dirty="0"/>
          </a:p>
          <a:p>
            <a:endParaRPr lang="en-GB" dirty="0"/>
          </a:p>
        </p:txBody>
      </p:sp>
      <p:sp>
        <p:nvSpPr>
          <p:cNvPr id="12" name="TextBox 11">
            <a:extLst>
              <a:ext uri="{FF2B5EF4-FFF2-40B4-BE49-F238E27FC236}">
                <a16:creationId xmlns:a16="http://schemas.microsoft.com/office/drawing/2014/main" id="{F4F609E6-400C-496B-824E-DDB4A36FD646}"/>
              </a:ext>
            </a:extLst>
          </p:cNvPr>
          <p:cNvSpPr txBox="1"/>
          <p:nvPr/>
        </p:nvSpPr>
        <p:spPr>
          <a:xfrm>
            <a:off x="2541691" y="3828375"/>
            <a:ext cx="1839810" cy="2985433"/>
          </a:xfrm>
          <a:prstGeom prst="rect">
            <a:avLst/>
          </a:prstGeom>
          <a:noFill/>
          <a:ln>
            <a:solidFill>
              <a:schemeClr val="tx1"/>
            </a:solidFill>
          </a:ln>
        </p:spPr>
        <p:txBody>
          <a:bodyPr wrap="square" rtlCol="0">
            <a:spAutoFit/>
          </a:bodyPr>
          <a:lstStyle/>
          <a:p>
            <a:r>
              <a:rPr lang="en-GB" sz="2000" b="1" dirty="0"/>
              <a:t>Gruppe A</a:t>
            </a:r>
          </a:p>
          <a:p>
            <a:endParaRPr lang="en-GB" sz="2000" b="1" dirty="0"/>
          </a:p>
          <a:p>
            <a:r>
              <a:rPr lang="en-GB" sz="2000" b="1" dirty="0"/>
              <a:t>-fremd</a:t>
            </a:r>
          </a:p>
          <a:p>
            <a:r>
              <a:rPr lang="en-GB" sz="2000" b="1" dirty="0"/>
              <a:t>…</a:t>
            </a:r>
            <a:endParaRPr lang="en-GB" sz="2000" dirty="0"/>
          </a:p>
          <a:p>
            <a:endParaRPr lang="en-GB" dirty="0"/>
          </a:p>
          <a:p>
            <a:endParaRPr lang="en-GB" dirty="0"/>
          </a:p>
          <a:p>
            <a:endParaRPr lang="en-GB" dirty="0"/>
          </a:p>
          <a:p>
            <a:endParaRPr lang="en-GB" dirty="0"/>
          </a:p>
          <a:p>
            <a:endParaRPr lang="en-GB" dirty="0"/>
          </a:p>
          <a:p>
            <a:endParaRPr lang="en-GB" dirty="0"/>
          </a:p>
        </p:txBody>
      </p:sp>
      <p:sp>
        <p:nvSpPr>
          <p:cNvPr id="10" name="TextBox 9">
            <a:extLst>
              <a:ext uri="{FF2B5EF4-FFF2-40B4-BE49-F238E27FC236}">
                <a16:creationId xmlns:a16="http://schemas.microsoft.com/office/drawing/2014/main" id="{F8943410-D42F-4FF3-95BA-AF00E971CE8A}"/>
              </a:ext>
            </a:extLst>
          </p:cNvPr>
          <p:cNvSpPr txBox="1"/>
          <p:nvPr/>
        </p:nvSpPr>
        <p:spPr>
          <a:xfrm>
            <a:off x="106018" y="212035"/>
            <a:ext cx="6056243" cy="1661993"/>
          </a:xfrm>
          <a:prstGeom prst="rect">
            <a:avLst/>
          </a:prstGeom>
          <a:noFill/>
        </p:spPr>
        <p:txBody>
          <a:bodyPr wrap="square" rtlCol="0">
            <a:spAutoFit/>
          </a:bodyPr>
          <a:lstStyle/>
          <a:p>
            <a:r>
              <a:rPr lang="en-GB" sz="2400" b="1" dirty="0" err="1"/>
              <a:t>Gruppiert</a:t>
            </a:r>
            <a:r>
              <a:rPr lang="en-GB" sz="2400" b="1" dirty="0"/>
              <a:t> die </a:t>
            </a:r>
            <a:r>
              <a:rPr lang="en-GB" sz="2400" b="1" dirty="0" err="1"/>
              <a:t>folgenden</a:t>
            </a:r>
            <a:r>
              <a:rPr lang="en-GB" sz="2400" b="1" dirty="0"/>
              <a:t> </a:t>
            </a:r>
            <a:r>
              <a:rPr lang="en-GB" sz="2400" b="1" dirty="0" err="1"/>
              <a:t>Konzepte</a:t>
            </a:r>
            <a:r>
              <a:rPr lang="en-GB" sz="2400" b="1" dirty="0"/>
              <a:t>:</a:t>
            </a:r>
          </a:p>
          <a:p>
            <a:endParaRPr lang="en-GB" b="1" dirty="0"/>
          </a:p>
          <a:p>
            <a:r>
              <a:rPr lang="en-GB" sz="2000" dirty="0" err="1"/>
              <a:t>Osten</a:t>
            </a:r>
            <a:r>
              <a:rPr lang="en-GB" sz="2000" dirty="0"/>
              <a:t>, </a:t>
            </a:r>
            <a:r>
              <a:rPr lang="en-GB" sz="2000" dirty="0" err="1"/>
              <a:t>Westen</a:t>
            </a:r>
            <a:r>
              <a:rPr lang="en-GB" sz="2000" dirty="0"/>
              <a:t>, Deutschland, </a:t>
            </a:r>
            <a:r>
              <a:rPr lang="en-GB" sz="2000" dirty="0" err="1"/>
              <a:t>Syrien</a:t>
            </a:r>
            <a:r>
              <a:rPr lang="en-GB" sz="2000" dirty="0"/>
              <a:t>, fremd, </a:t>
            </a:r>
            <a:r>
              <a:rPr lang="en-GB" sz="2000" dirty="0" err="1"/>
              <a:t>zuhause</a:t>
            </a:r>
            <a:r>
              <a:rPr lang="en-GB" sz="2000" dirty="0"/>
              <a:t>, </a:t>
            </a:r>
            <a:r>
              <a:rPr lang="en-GB" sz="2000" dirty="0" err="1"/>
              <a:t>Familie</a:t>
            </a:r>
            <a:r>
              <a:rPr lang="en-GB" sz="2000" dirty="0"/>
              <a:t>, </a:t>
            </a:r>
            <a:r>
              <a:rPr lang="en-GB" sz="2000" dirty="0" err="1"/>
              <a:t>neue</a:t>
            </a:r>
            <a:r>
              <a:rPr lang="en-GB" sz="2000" dirty="0"/>
              <a:t> </a:t>
            </a:r>
            <a:r>
              <a:rPr lang="en-GB" sz="2000" dirty="0" err="1"/>
              <a:t>Freunde</a:t>
            </a:r>
            <a:r>
              <a:rPr lang="en-GB" sz="2000" dirty="0"/>
              <a:t>, </a:t>
            </a:r>
            <a:r>
              <a:rPr lang="en-GB" sz="2000" dirty="0" err="1"/>
              <a:t>Arbeit</a:t>
            </a:r>
            <a:r>
              <a:rPr lang="en-GB" sz="2000" dirty="0"/>
              <a:t>, </a:t>
            </a:r>
            <a:r>
              <a:rPr lang="en-GB" sz="2000" dirty="0" err="1"/>
              <a:t>Kindheit</a:t>
            </a:r>
            <a:r>
              <a:rPr lang="en-GB" sz="2000" dirty="0"/>
              <a:t>, </a:t>
            </a:r>
            <a:r>
              <a:rPr lang="en-GB" sz="2000" dirty="0" err="1"/>
              <a:t>Zukunft</a:t>
            </a:r>
            <a:r>
              <a:rPr lang="en-GB" sz="2000" dirty="0"/>
              <a:t>, </a:t>
            </a:r>
            <a:r>
              <a:rPr lang="en-GB" sz="2000" dirty="0" err="1"/>
              <a:t>Vergangenheit</a:t>
            </a:r>
            <a:r>
              <a:rPr lang="en-GB" sz="2000" dirty="0"/>
              <a:t>, </a:t>
            </a:r>
            <a:r>
              <a:rPr lang="en-GB" sz="2000" dirty="0" err="1"/>
              <a:t>Muttersprache</a:t>
            </a:r>
            <a:r>
              <a:rPr lang="en-GB" sz="2000" dirty="0"/>
              <a:t>, </a:t>
            </a:r>
            <a:r>
              <a:rPr lang="en-GB" sz="2000" dirty="0" err="1"/>
              <a:t>Fremdsprache</a:t>
            </a:r>
            <a:r>
              <a:rPr lang="en-GB" sz="2000" dirty="0"/>
              <a:t>…</a:t>
            </a:r>
          </a:p>
        </p:txBody>
      </p:sp>
      <p:pic>
        <p:nvPicPr>
          <p:cNvPr id="11" name="Picture 10" descr="https://upload.wikimedia.org/wikipedia/commons/4/4b/Nik_Wallenda_Trains_for_Grand_Canyon_Walk_at_Nathan_Benderson_Park%2C_Sarasota%2C_Fla.%2C_June_14%2C_2013.jpg">
            <a:extLst>
              <a:ext uri="{FF2B5EF4-FFF2-40B4-BE49-F238E27FC236}">
                <a16:creationId xmlns:a16="http://schemas.microsoft.com/office/drawing/2014/main" id="{CA95A67C-D0AA-4764-8947-299C18783E3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6447" y="3348083"/>
            <a:ext cx="4686128" cy="3465725"/>
          </a:xfrm>
          <a:prstGeom prst="rect">
            <a:avLst/>
          </a:prstGeom>
          <a:noFill/>
          <a:ln>
            <a:noFill/>
          </a:ln>
        </p:spPr>
      </p:pic>
    </p:spTree>
    <p:extLst>
      <p:ext uri="{BB962C8B-B14F-4D97-AF65-F5344CB8AC3E}">
        <p14:creationId xmlns:p14="http://schemas.microsoft.com/office/powerpoint/2010/main" val="3653667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E656C-EB16-4AE2-ADD0-F143B3292AFE}"/>
              </a:ext>
            </a:extLst>
          </p:cNvPr>
          <p:cNvSpPr>
            <a:spLocks noGrp="1"/>
          </p:cNvSpPr>
          <p:nvPr>
            <p:ph type="title"/>
          </p:nvPr>
        </p:nvSpPr>
        <p:spPr>
          <a:xfrm>
            <a:off x="265043" y="232603"/>
            <a:ext cx="10452652" cy="668545"/>
          </a:xfrm>
        </p:spPr>
        <p:txBody>
          <a:bodyPr>
            <a:normAutofit/>
          </a:bodyPr>
          <a:lstStyle/>
          <a:p>
            <a:r>
              <a:rPr lang="en-GB" sz="3200" b="1" dirty="0" err="1"/>
              <a:t>Konjunktionen</a:t>
            </a:r>
            <a:r>
              <a:rPr lang="en-GB" sz="3200" b="1" dirty="0"/>
              <a:t>: </a:t>
            </a:r>
            <a:r>
              <a:rPr lang="en-GB" sz="3200" b="1" dirty="0" err="1"/>
              <a:t>Koordination</a:t>
            </a:r>
            <a:endParaRPr lang="x-none" sz="3200" b="1" dirty="0"/>
          </a:p>
        </p:txBody>
      </p:sp>
      <p:sp>
        <p:nvSpPr>
          <p:cNvPr id="3" name="Content Placeholder 2">
            <a:extLst>
              <a:ext uri="{FF2B5EF4-FFF2-40B4-BE49-F238E27FC236}">
                <a16:creationId xmlns:a16="http://schemas.microsoft.com/office/drawing/2014/main" id="{A10AB543-A66E-4B32-BEB4-80E086CE9858}"/>
              </a:ext>
            </a:extLst>
          </p:cNvPr>
          <p:cNvSpPr>
            <a:spLocks noGrp="1"/>
          </p:cNvSpPr>
          <p:nvPr>
            <p:ph idx="1"/>
          </p:nvPr>
        </p:nvSpPr>
        <p:spPr>
          <a:xfrm>
            <a:off x="0" y="1311965"/>
            <a:ext cx="12191999" cy="5156546"/>
          </a:xfrm>
        </p:spPr>
        <p:txBody>
          <a:bodyPr>
            <a:normAutofit/>
          </a:bodyPr>
          <a:lstStyle/>
          <a:p>
            <a:pPr marL="3200400" lvl="7" indent="0">
              <a:buNone/>
            </a:pPr>
            <a:r>
              <a:rPr lang="en-GB" dirty="0"/>
              <a:t>	</a:t>
            </a:r>
          </a:p>
          <a:p>
            <a:pPr marL="0" indent="0">
              <a:buNone/>
            </a:pPr>
            <a:r>
              <a:rPr lang="en-GB" dirty="0"/>
              <a:t>Die Kinder </a:t>
            </a:r>
            <a:r>
              <a:rPr lang="en-GB" dirty="0" err="1"/>
              <a:t>sind</a:t>
            </a:r>
            <a:r>
              <a:rPr lang="en-GB" dirty="0"/>
              <a:t> </a:t>
            </a:r>
            <a:r>
              <a:rPr lang="en-GB" dirty="0" err="1"/>
              <a:t>im</a:t>
            </a:r>
            <a:r>
              <a:rPr lang="en-GB" dirty="0"/>
              <a:t> </a:t>
            </a:r>
            <a:r>
              <a:rPr lang="en-GB" dirty="0" err="1"/>
              <a:t>Westen</a:t>
            </a:r>
            <a:r>
              <a:rPr lang="en-GB" dirty="0"/>
              <a:t> </a:t>
            </a:r>
            <a:r>
              <a:rPr lang="en-GB" b="1" dirty="0">
                <a:solidFill>
                  <a:srgbClr val="FF0000"/>
                </a:solidFill>
              </a:rPr>
              <a:t>und</a:t>
            </a:r>
            <a:r>
              <a:rPr lang="en-GB" dirty="0"/>
              <a:t> </a:t>
            </a:r>
            <a:r>
              <a:rPr lang="en-GB" dirty="0" err="1"/>
              <a:t>im</a:t>
            </a:r>
            <a:r>
              <a:rPr lang="en-GB" dirty="0"/>
              <a:t> </a:t>
            </a:r>
            <a:r>
              <a:rPr lang="en-GB" dirty="0" err="1"/>
              <a:t>Osten</a:t>
            </a:r>
            <a:r>
              <a:rPr lang="en-GB" dirty="0"/>
              <a:t> </a:t>
            </a:r>
            <a:r>
              <a:rPr lang="en-GB" dirty="0" err="1"/>
              <a:t>daheim</a:t>
            </a:r>
            <a:r>
              <a:rPr lang="en-GB" dirty="0"/>
              <a:t>.</a:t>
            </a:r>
          </a:p>
          <a:p>
            <a:pPr marL="0" indent="0">
              <a:buNone/>
            </a:pPr>
            <a:endParaRPr lang="en-GB" dirty="0"/>
          </a:p>
          <a:p>
            <a:pPr marL="0" indent="0">
              <a:buNone/>
            </a:pPr>
            <a:r>
              <a:rPr lang="en-GB" dirty="0"/>
              <a:t>Auf </a:t>
            </a:r>
            <a:r>
              <a:rPr lang="en-GB" dirty="0" err="1"/>
              <a:t>Englisch</a:t>
            </a:r>
            <a:r>
              <a:rPr lang="en-GB" dirty="0"/>
              <a:t>?</a:t>
            </a:r>
          </a:p>
          <a:p>
            <a:pPr marL="0" indent="0">
              <a:buNone/>
            </a:pPr>
            <a:r>
              <a:rPr lang="en-GB" dirty="0"/>
              <a:t>The children are at home in the West </a:t>
            </a:r>
            <a:r>
              <a:rPr lang="en-GB" b="1" dirty="0">
                <a:solidFill>
                  <a:srgbClr val="FF0000"/>
                </a:solidFill>
              </a:rPr>
              <a:t>and</a:t>
            </a:r>
            <a:r>
              <a:rPr lang="en-GB" dirty="0"/>
              <a:t> in the East.</a:t>
            </a:r>
            <a:endParaRPr lang="x-none" dirty="0"/>
          </a:p>
        </p:txBody>
      </p:sp>
      <p:sp>
        <p:nvSpPr>
          <p:cNvPr id="5" name="Slide Number Placeholder 4">
            <a:extLst>
              <a:ext uri="{FF2B5EF4-FFF2-40B4-BE49-F238E27FC236}">
                <a16:creationId xmlns:a16="http://schemas.microsoft.com/office/drawing/2014/main" id="{EC3125D3-B087-456C-A8F8-735CBA3C61CD}"/>
              </a:ext>
            </a:extLst>
          </p:cNvPr>
          <p:cNvSpPr>
            <a:spLocks noGrp="1"/>
          </p:cNvSpPr>
          <p:nvPr>
            <p:ph type="sldNum" sz="quarter" idx="12"/>
          </p:nvPr>
        </p:nvSpPr>
        <p:spPr/>
        <p:txBody>
          <a:bodyPr/>
          <a:lstStyle/>
          <a:p>
            <a:fld id="{38059A5A-4A28-4641-9856-838DAA7E7EC8}" type="slidenum">
              <a:rPr lang="x-none" smtClean="0"/>
              <a:t>17</a:t>
            </a:fld>
            <a:endParaRPr lang="x-none"/>
          </a:p>
        </p:txBody>
      </p:sp>
      <p:sp>
        <p:nvSpPr>
          <p:cNvPr id="9" name="TextBox 8">
            <a:extLst>
              <a:ext uri="{FF2B5EF4-FFF2-40B4-BE49-F238E27FC236}">
                <a16:creationId xmlns:a16="http://schemas.microsoft.com/office/drawing/2014/main" id="{2BEAAEE5-DE6C-4CE1-9725-870CCE5DBAAF}"/>
              </a:ext>
            </a:extLst>
          </p:cNvPr>
          <p:cNvSpPr txBox="1"/>
          <p:nvPr/>
        </p:nvSpPr>
        <p:spPr>
          <a:xfrm>
            <a:off x="0" y="914400"/>
            <a:ext cx="12059477" cy="523220"/>
          </a:xfrm>
          <a:prstGeom prst="rect">
            <a:avLst/>
          </a:prstGeom>
          <a:noFill/>
        </p:spPr>
        <p:txBody>
          <a:bodyPr wrap="square" rtlCol="0">
            <a:spAutoFit/>
          </a:bodyPr>
          <a:lstStyle/>
          <a:p>
            <a:r>
              <a:rPr lang="en-GB" sz="2800" dirty="0"/>
              <a:t>Co-ordination – linking words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774" y="3890238"/>
            <a:ext cx="2825795" cy="2299491"/>
          </a:xfrm>
          <a:prstGeom prst="rect">
            <a:avLst/>
          </a:prstGeom>
        </p:spPr>
      </p:pic>
      <p:sp>
        <p:nvSpPr>
          <p:cNvPr id="10" name="TextBox 9"/>
          <p:cNvSpPr txBox="1"/>
          <p:nvPr/>
        </p:nvSpPr>
        <p:spPr>
          <a:xfrm>
            <a:off x="681774" y="6177712"/>
            <a:ext cx="681918" cy="276999"/>
          </a:xfrm>
          <a:prstGeom prst="rect">
            <a:avLst/>
          </a:prstGeom>
          <a:noFill/>
        </p:spPr>
        <p:txBody>
          <a:bodyPr wrap="none" rtlCol="0">
            <a:spAutoFit/>
          </a:bodyPr>
          <a:lstStyle/>
          <a:p>
            <a:r>
              <a:rPr lang="en-US" sz="1200" dirty="0"/>
              <a:t>Image 2</a:t>
            </a: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t="18032"/>
          <a:stretch/>
        </p:blipFill>
        <p:spPr>
          <a:xfrm>
            <a:off x="4831094" y="3890238"/>
            <a:ext cx="1885191" cy="2060986"/>
          </a:xfrm>
          <a:prstGeom prst="rect">
            <a:avLst/>
          </a:prstGeom>
        </p:spPr>
      </p:pic>
      <p:sp>
        <p:nvSpPr>
          <p:cNvPr id="12" name="TextBox 11"/>
          <p:cNvSpPr txBox="1"/>
          <p:nvPr/>
        </p:nvSpPr>
        <p:spPr>
          <a:xfrm>
            <a:off x="4750716" y="5932868"/>
            <a:ext cx="717184" cy="276999"/>
          </a:xfrm>
          <a:prstGeom prst="rect">
            <a:avLst/>
          </a:prstGeom>
          <a:noFill/>
        </p:spPr>
        <p:txBody>
          <a:bodyPr wrap="none" rtlCol="0">
            <a:spAutoFit/>
          </a:bodyPr>
          <a:lstStyle/>
          <a:p>
            <a:r>
              <a:rPr lang="en-US" sz="1200" dirty="0"/>
              <a:t>Image  3</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9830" y="3799659"/>
            <a:ext cx="2468623" cy="2242144"/>
          </a:xfrm>
          <a:prstGeom prst="rect">
            <a:avLst/>
          </a:prstGeom>
        </p:spPr>
      </p:pic>
      <p:sp>
        <p:nvSpPr>
          <p:cNvPr id="14" name="TextBox 13"/>
          <p:cNvSpPr txBox="1"/>
          <p:nvPr/>
        </p:nvSpPr>
        <p:spPr>
          <a:xfrm>
            <a:off x="8580699" y="6163590"/>
            <a:ext cx="681918" cy="276999"/>
          </a:xfrm>
          <a:prstGeom prst="rect">
            <a:avLst/>
          </a:prstGeom>
          <a:noFill/>
        </p:spPr>
        <p:txBody>
          <a:bodyPr wrap="none" rtlCol="0">
            <a:spAutoFit/>
          </a:bodyPr>
          <a:lstStyle/>
          <a:p>
            <a:r>
              <a:rPr lang="en-US" sz="1200" dirty="0"/>
              <a:t>Image 4</a:t>
            </a:r>
          </a:p>
        </p:txBody>
      </p:sp>
    </p:spTree>
    <p:extLst>
      <p:ext uri="{BB962C8B-B14F-4D97-AF65-F5344CB8AC3E}">
        <p14:creationId xmlns:p14="http://schemas.microsoft.com/office/powerpoint/2010/main" val="3073878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E656C-EB16-4AE2-ADD0-F143B3292AFE}"/>
              </a:ext>
            </a:extLst>
          </p:cNvPr>
          <p:cNvSpPr>
            <a:spLocks noGrp="1"/>
          </p:cNvSpPr>
          <p:nvPr>
            <p:ph type="title"/>
          </p:nvPr>
        </p:nvSpPr>
        <p:spPr>
          <a:xfrm>
            <a:off x="265043" y="232603"/>
            <a:ext cx="10452652" cy="668545"/>
          </a:xfrm>
        </p:spPr>
        <p:txBody>
          <a:bodyPr>
            <a:normAutofit/>
          </a:bodyPr>
          <a:lstStyle/>
          <a:p>
            <a:r>
              <a:rPr lang="en-GB" sz="3200" b="1" dirty="0" err="1"/>
              <a:t>Konjunktionen</a:t>
            </a:r>
            <a:r>
              <a:rPr lang="en-GB" sz="3200" b="1" dirty="0"/>
              <a:t>: </a:t>
            </a:r>
            <a:r>
              <a:rPr lang="en-GB" sz="3200" b="1" dirty="0" err="1"/>
              <a:t>Koordination</a:t>
            </a:r>
            <a:endParaRPr lang="x-none" sz="3200" b="1" dirty="0"/>
          </a:p>
        </p:txBody>
      </p:sp>
      <p:sp>
        <p:nvSpPr>
          <p:cNvPr id="3" name="Content Placeholder 2">
            <a:extLst>
              <a:ext uri="{FF2B5EF4-FFF2-40B4-BE49-F238E27FC236}">
                <a16:creationId xmlns:a16="http://schemas.microsoft.com/office/drawing/2014/main" id="{A10AB543-A66E-4B32-BEB4-80E086CE9858}"/>
              </a:ext>
            </a:extLst>
          </p:cNvPr>
          <p:cNvSpPr>
            <a:spLocks noGrp="1"/>
          </p:cNvSpPr>
          <p:nvPr>
            <p:ph idx="1"/>
          </p:nvPr>
        </p:nvSpPr>
        <p:spPr>
          <a:xfrm>
            <a:off x="0" y="1311965"/>
            <a:ext cx="12191999" cy="5156546"/>
          </a:xfrm>
        </p:spPr>
        <p:txBody>
          <a:bodyPr>
            <a:normAutofit/>
          </a:bodyPr>
          <a:lstStyle/>
          <a:p>
            <a:pPr marL="3200400" lvl="7" indent="0">
              <a:buNone/>
            </a:pPr>
            <a:r>
              <a:rPr lang="en-GB" dirty="0"/>
              <a:t>	</a:t>
            </a:r>
          </a:p>
          <a:p>
            <a:pPr marL="0" indent="0">
              <a:buNone/>
            </a:pPr>
            <a:r>
              <a:rPr lang="en-GB" dirty="0"/>
              <a:t>Die Kinder </a:t>
            </a:r>
            <a:r>
              <a:rPr lang="en-GB" dirty="0" err="1"/>
              <a:t>sind</a:t>
            </a:r>
            <a:r>
              <a:rPr lang="en-GB" dirty="0"/>
              <a:t> </a:t>
            </a:r>
            <a:r>
              <a:rPr lang="en-GB" b="1" dirty="0" err="1">
                <a:solidFill>
                  <a:srgbClr val="FF0000"/>
                </a:solidFill>
              </a:rPr>
              <a:t>weder</a:t>
            </a:r>
            <a:r>
              <a:rPr lang="en-GB" dirty="0"/>
              <a:t> </a:t>
            </a:r>
            <a:r>
              <a:rPr lang="en-GB" dirty="0" err="1"/>
              <a:t>im</a:t>
            </a:r>
            <a:r>
              <a:rPr lang="en-GB" dirty="0"/>
              <a:t> </a:t>
            </a:r>
            <a:r>
              <a:rPr lang="en-GB" dirty="0" err="1"/>
              <a:t>Westen</a:t>
            </a:r>
            <a:r>
              <a:rPr lang="en-GB" dirty="0"/>
              <a:t> </a:t>
            </a:r>
            <a:r>
              <a:rPr lang="en-GB" dirty="0" err="1"/>
              <a:t>fremd</a:t>
            </a:r>
            <a:r>
              <a:rPr lang="en-GB" dirty="0"/>
              <a:t>, </a:t>
            </a:r>
            <a:r>
              <a:rPr lang="en-GB" b="1" dirty="0" err="1">
                <a:solidFill>
                  <a:srgbClr val="FF0000"/>
                </a:solidFill>
              </a:rPr>
              <a:t>noch</a:t>
            </a:r>
            <a:r>
              <a:rPr lang="en-GB" dirty="0"/>
              <a:t> </a:t>
            </a:r>
            <a:r>
              <a:rPr lang="en-GB" dirty="0" err="1"/>
              <a:t>im</a:t>
            </a:r>
            <a:r>
              <a:rPr lang="en-GB" dirty="0"/>
              <a:t> </a:t>
            </a:r>
            <a:r>
              <a:rPr lang="en-GB" dirty="0" err="1"/>
              <a:t>Osten</a:t>
            </a:r>
            <a:r>
              <a:rPr lang="en-GB" dirty="0"/>
              <a:t>.</a:t>
            </a:r>
          </a:p>
          <a:p>
            <a:pPr marL="0" indent="0">
              <a:buNone/>
            </a:pPr>
            <a:endParaRPr lang="en-GB" dirty="0"/>
          </a:p>
          <a:p>
            <a:pPr marL="0" indent="0">
              <a:buNone/>
            </a:pPr>
            <a:r>
              <a:rPr lang="en-GB" dirty="0"/>
              <a:t>Auf </a:t>
            </a:r>
            <a:r>
              <a:rPr lang="en-GB" dirty="0" err="1"/>
              <a:t>Englisch</a:t>
            </a:r>
            <a:r>
              <a:rPr lang="en-GB" dirty="0"/>
              <a:t>?</a:t>
            </a:r>
          </a:p>
          <a:p>
            <a:pPr marL="0" indent="0">
              <a:buNone/>
            </a:pPr>
            <a:r>
              <a:rPr lang="en-GB" dirty="0"/>
              <a:t>The children are </a:t>
            </a:r>
            <a:r>
              <a:rPr lang="en-GB" b="1" dirty="0">
                <a:solidFill>
                  <a:srgbClr val="FF0000"/>
                </a:solidFill>
              </a:rPr>
              <a:t>______</a:t>
            </a:r>
            <a:r>
              <a:rPr lang="en-GB" dirty="0"/>
              <a:t> foreign in the West, </a:t>
            </a:r>
            <a:r>
              <a:rPr lang="en-GB" b="1" dirty="0">
                <a:solidFill>
                  <a:srgbClr val="FF0000"/>
                </a:solidFill>
              </a:rPr>
              <a:t>____</a:t>
            </a:r>
            <a:r>
              <a:rPr lang="en-GB" dirty="0"/>
              <a:t> in the East.</a:t>
            </a:r>
            <a:endParaRPr lang="x-none" dirty="0"/>
          </a:p>
        </p:txBody>
      </p:sp>
      <p:sp>
        <p:nvSpPr>
          <p:cNvPr id="5" name="Slide Number Placeholder 4">
            <a:extLst>
              <a:ext uri="{FF2B5EF4-FFF2-40B4-BE49-F238E27FC236}">
                <a16:creationId xmlns:a16="http://schemas.microsoft.com/office/drawing/2014/main" id="{EC3125D3-B087-456C-A8F8-735CBA3C61CD}"/>
              </a:ext>
            </a:extLst>
          </p:cNvPr>
          <p:cNvSpPr>
            <a:spLocks noGrp="1"/>
          </p:cNvSpPr>
          <p:nvPr>
            <p:ph type="sldNum" sz="quarter" idx="12"/>
          </p:nvPr>
        </p:nvSpPr>
        <p:spPr/>
        <p:txBody>
          <a:bodyPr/>
          <a:lstStyle/>
          <a:p>
            <a:fld id="{38059A5A-4A28-4641-9856-838DAA7E7EC8}" type="slidenum">
              <a:rPr lang="x-none" smtClean="0"/>
              <a:t>18</a:t>
            </a:fld>
            <a:endParaRPr lang="x-none"/>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774" y="3890238"/>
            <a:ext cx="2825795" cy="2299491"/>
          </a:xfrm>
          <a:prstGeom prst="rect">
            <a:avLst/>
          </a:prstGeom>
        </p:spPr>
      </p:pic>
      <p:sp>
        <p:nvSpPr>
          <p:cNvPr id="10" name="TextBox 9"/>
          <p:cNvSpPr txBox="1"/>
          <p:nvPr/>
        </p:nvSpPr>
        <p:spPr>
          <a:xfrm>
            <a:off x="681774" y="6177712"/>
            <a:ext cx="681982" cy="276999"/>
          </a:xfrm>
          <a:prstGeom prst="rect">
            <a:avLst/>
          </a:prstGeom>
          <a:noFill/>
        </p:spPr>
        <p:txBody>
          <a:bodyPr wrap="none" rtlCol="0">
            <a:spAutoFit/>
          </a:bodyPr>
          <a:lstStyle/>
          <a:p>
            <a:r>
              <a:rPr lang="en-US" sz="1200"/>
              <a:t>Image 1</a:t>
            </a: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t="18032"/>
          <a:stretch/>
        </p:blipFill>
        <p:spPr>
          <a:xfrm>
            <a:off x="4831094" y="3890238"/>
            <a:ext cx="1885191" cy="2060986"/>
          </a:xfrm>
          <a:prstGeom prst="rect">
            <a:avLst/>
          </a:prstGeom>
        </p:spPr>
      </p:pic>
      <p:sp>
        <p:nvSpPr>
          <p:cNvPr id="12" name="TextBox 11"/>
          <p:cNvSpPr txBox="1"/>
          <p:nvPr/>
        </p:nvSpPr>
        <p:spPr>
          <a:xfrm>
            <a:off x="4750716" y="5932868"/>
            <a:ext cx="681982" cy="276999"/>
          </a:xfrm>
          <a:prstGeom prst="rect">
            <a:avLst/>
          </a:prstGeom>
          <a:noFill/>
        </p:spPr>
        <p:txBody>
          <a:bodyPr wrap="none" rtlCol="0">
            <a:spAutoFit/>
          </a:bodyPr>
          <a:lstStyle/>
          <a:p>
            <a:r>
              <a:rPr lang="en-US" sz="1200"/>
              <a:t>Image 2</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9830" y="3799659"/>
            <a:ext cx="2468623" cy="2242144"/>
          </a:xfrm>
          <a:prstGeom prst="rect">
            <a:avLst/>
          </a:prstGeom>
        </p:spPr>
      </p:pic>
      <p:sp>
        <p:nvSpPr>
          <p:cNvPr id="14" name="TextBox 13"/>
          <p:cNvSpPr txBox="1"/>
          <p:nvPr/>
        </p:nvSpPr>
        <p:spPr>
          <a:xfrm>
            <a:off x="8580699" y="6163590"/>
            <a:ext cx="681982" cy="276999"/>
          </a:xfrm>
          <a:prstGeom prst="rect">
            <a:avLst/>
          </a:prstGeom>
          <a:noFill/>
        </p:spPr>
        <p:txBody>
          <a:bodyPr wrap="none" rtlCol="0">
            <a:spAutoFit/>
          </a:bodyPr>
          <a:lstStyle/>
          <a:p>
            <a:r>
              <a:rPr lang="en-US" sz="1200"/>
              <a:t>Image 3</a:t>
            </a:r>
          </a:p>
        </p:txBody>
      </p:sp>
      <p:sp>
        <p:nvSpPr>
          <p:cNvPr id="6" name="Rectangle 5"/>
          <p:cNvSpPr/>
          <p:nvPr/>
        </p:nvSpPr>
        <p:spPr>
          <a:xfrm>
            <a:off x="185299" y="1059001"/>
            <a:ext cx="7523855" cy="523220"/>
          </a:xfrm>
          <a:prstGeom prst="rect">
            <a:avLst/>
          </a:prstGeom>
        </p:spPr>
        <p:txBody>
          <a:bodyPr wrap="none">
            <a:spAutoFit/>
          </a:bodyPr>
          <a:lstStyle/>
          <a:p>
            <a:r>
              <a:rPr lang="en-GB" sz="2800" b="1"/>
              <a:t>Co-ordination</a:t>
            </a:r>
            <a:r>
              <a:rPr lang="en-GB" sz="2800"/>
              <a:t>: links between independent clauses</a:t>
            </a:r>
            <a:endParaRPr lang="en-GB" sz="2800" dirty="0"/>
          </a:p>
        </p:txBody>
      </p:sp>
    </p:spTree>
    <p:extLst>
      <p:ext uri="{BB962C8B-B14F-4D97-AF65-F5344CB8AC3E}">
        <p14:creationId xmlns:p14="http://schemas.microsoft.com/office/powerpoint/2010/main" val="1738151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E656C-EB16-4AE2-ADD0-F143B3292AFE}"/>
              </a:ext>
            </a:extLst>
          </p:cNvPr>
          <p:cNvSpPr>
            <a:spLocks noGrp="1"/>
          </p:cNvSpPr>
          <p:nvPr>
            <p:ph type="title"/>
          </p:nvPr>
        </p:nvSpPr>
        <p:spPr>
          <a:xfrm>
            <a:off x="265043" y="232603"/>
            <a:ext cx="10452652" cy="668545"/>
          </a:xfrm>
        </p:spPr>
        <p:txBody>
          <a:bodyPr>
            <a:normAutofit/>
          </a:bodyPr>
          <a:lstStyle/>
          <a:p>
            <a:r>
              <a:rPr lang="en-GB" sz="3200" b="1" dirty="0" err="1"/>
              <a:t>Konjunktionen</a:t>
            </a:r>
            <a:r>
              <a:rPr lang="en-GB" sz="3200" b="1" dirty="0"/>
              <a:t>: </a:t>
            </a:r>
            <a:r>
              <a:rPr lang="en-GB" sz="3200" b="1" dirty="0" err="1"/>
              <a:t>Koordination</a:t>
            </a:r>
            <a:endParaRPr lang="x-none" sz="3200" b="1" dirty="0"/>
          </a:p>
        </p:txBody>
      </p:sp>
      <p:sp>
        <p:nvSpPr>
          <p:cNvPr id="3" name="Content Placeholder 2">
            <a:extLst>
              <a:ext uri="{FF2B5EF4-FFF2-40B4-BE49-F238E27FC236}">
                <a16:creationId xmlns:a16="http://schemas.microsoft.com/office/drawing/2014/main" id="{A10AB543-A66E-4B32-BEB4-80E086CE9858}"/>
              </a:ext>
            </a:extLst>
          </p:cNvPr>
          <p:cNvSpPr>
            <a:spLocks noGrp="1"/>
          </p:cNvSpPr>
          <p:nvPr>
            <p:ph idx="1"/>
          </p:nvPr>
        </p:nvSpPr>
        <p:spPr>
          <a:xfrm>
            <a:off x="0" y="1311965"/>
            <a:ext cx="12191999" cy="5156546"/>
          </a:xfrm>
        </p:spPr>
        <p:txBody>
          <a:bodyPr>
            <a:normAutofit/>
          </a:bodyPr>
          <a:lstStyle/>
          <a:p>
            <a:pPr marL="3200400" lvl="7" indent="0">
              <a:buNone/>
            </a:pPr>
            <a:r>
              <a:rPr lang="en-GB" dirty="0"/>
              <a:t>	</a:t>
            </a:r>
          </a:p>
          <a:p>
            <a:pPr marL="0" indent="0">
              <a:buNone/>
            </a:pPr>
            <a:r>
              <a:rPr lang="en-GB" dirty="0"/>
              <a:t>Die Kinder </a:t>
            </a:r>
            <a:r>
              <a:rPr lang="en-GB" dirty="0" err="1"/>
              <a:t>sind</a:t>
            </a:r>
            <a:r>
              <a:rPr lang="en-GB" dirty="0"/>
              <a:t> </a:t>
            </a:r>
            <a:r>
              <a:rPr lang="en-GB" b="1" dirty="0" err="1">
                <a:solidFill>
                  <a:srgbClr val="FF0000"/>
                </a:solidFill>
              </a:rPr>
              <a:t>weder</a:t>
            </a:r>
            <a:r>
              <a:rPr lang="en-GB" dirty="0"/>
              <a:t> </a:t>
            </a:r>
            <a:r>
              <a:rPr lang="en-GB" dirty="0" err="1"/>
              <a:t>im</a:t>
            </a:r>
            <a:r>
              <a:rPr lang="en-GB" dirty="0"/>
              <a:t> </a:t>
            </a:r>
            <a:r>
              <a:rPr lang="en-GB" dirty="0" err="1"/>
              <a:t>Westen</a:t>
            </a:r>
            <a:r>
              <a:rPr lang="en-GB" dirty="0"/>
              <a:t> </a:t>
            </a:r>
            <a:r>
              <a:rPr lang="en-GB" dirty="0" err="1"/>
              <a:t>fremd</a:t>
            </a:r>
            <a:r>
              <a:rPr lang="en-GB" dirty="0"/>
              <a:t>, </a:t>
            </a:r>
            <a:r>
              <a:rPr lang="en-GB" b="1" dirty="0" err="1">
                <a:solidFill>
                  <a:srgbClr val="FF0000"/>
                </a:solidFill>
              </a:rPr>
              <a:t>noch</a:t>
            </a:r>
            <a:r>
              <a:rPr lang="en-GB" dirty="0"/>
              <a:t> </a:t>
            </a:r>
            <a:r>
              <a:rPr lang="en-GB" dirty="0" err="1"/>
              <a:t>im</a:t>
            </a:r>
            <a:r>
              <a:rPr lang="en-GB" dirty="0"/>
              <a:t> </a:t>
            </a:r>
            <a:r>
              <a:rPr lang="en-GB" dirty="0" err="1"/>
              <a:t>Osten</a:t>
            </a:r>
            <a:r>
              <a:rPr lang="en-GB" dirty="0"/>
              <a:t>.</a:t>
            </a:r>
          </a:p>
          <a:p>
            <a:pPr marL="0" indent="0">
              <a:buNone/>
            </a:pPr>
            <a:endParaRPr lang="en-GB" dirty="0"/>
          </a:p>
          <a:p>
            <a:pPr marL="0" indent="0">
              <a:buNone/>
            </a:pPr>
            <a:r>
              <a:rPr lang="en-GB" dirty="0"/>
              <a:t>Auf </a:t>
            </a:r>
            <a:r>
              <a:rPr lang="en-GB" dirty="0" err="1"/>
              <a:t>Englisch</a:t>
            </a:r>
            <a:r>
              <a:rPr lang="en-GB" dirty="0"/>
              <a:t>?</a:t>
            </a:r>
          </a:p>
          <a:p>
            <a:pPr marL="0" indent="0">
              <a:buNone/>
            </a:pPr>
            <a:r>
              <a:rPr lang="en-GB" dirty="0"/>
              <a:t>The children are </a:t>
            </a:r>
            <a:r>
              <a:rPr lang="en-GB" b="1" dirty="0">
                <a:solidFill>
                  <a:srgbClr val="FF0000"/>
                </a:solidFill>
              </a:rPr>
              <a:t>neither</a:t>
            </a:r>
            <a:r>
              <a:rPr lang="en-GB" dirty="0"/>
              <a:t> foreign in the West, </a:t>
            </a:r>
            <a:r>
              <a:rPr lang="en-GB" b="1" dirty="0">
                <a:solidFill>
                  <a:srgbClr val="FF0000"/>
                </a:solidFill>
              </a:rPr>
              <a:t>nor</a:t>
            </a:r>
            <a:r>
              <a:rPr lang="en-GB" dirty="0"/>
              <a:t> in the East.</a:t>
            </a:r>
            <a:endParaRPr lang="x-none" dirty="0"/>
          </a:p>
        </p:txBody>
      </p:sp>
      <p:sp>
        <p:nvSpPr>
          <p:cNvPr id="5" name="Slide Number Placeholder 4">
            <a:extLst>
              <a:ext uri="{FF2B5EF4-FFF2-40B4-BE49-F238E27FC236}">
                <a16:creationId xmlns:a16="http://schemas.microsoft.com/office/drawing/2014/main" id="{EC3125D3-B087-456C-A8F8-735CBA3C61CD}"/>
              </a:ext>
            </a:extLst>
          </p:cNvPr>
          <p:cNvSpPr>
            <a:spLocks noGrp="1"/>
          </p:cNvSpPr>
          <p:nvPr>
            <p:ph type="sldNum" sz="quarter" idx="12"/>
          </p:nvPr>
        </p:nvSpPr>
        <p:spPr/>
        <p:txBody>
          <a:bodyPr/>
          <a:lstStyle/>
          <a:p>
            <a:fld id="{38059A5A-4A28-4641-9856-838DAA7E7EC8}" type="slidenum">
              <a:rPr lang="x-none" smtClean="0"/>
              <a:t>19</a:t>
            </a:fld>
            <a:endParaRPr lang="x-none"/>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774" y="3890238"/>
            <a:ext cx="2825795" cy="2299491"/>
          </a:xfrm>
          <a:prstGeom prst="rect">
            <a:avLst/>
          </a:prstGeom>
        </p:spPr>
      </p:pic>
      <p:sp>
        <p:nvSpPr>
          <p:cNvPr id="10" name="TextBox 9"/>
          <p:cNvSpPr txBox="1"/>
          <p:nvPr/>
        </p:nvSpPr>
        <p:spPr>
          <a:xfrm>
            <a:off x="681774" y="6177712"/>
            <a:ext cx="681918" cy="276999"/>
          </a:xfrm>
          <a:prstGeom prst="rect">
            <a:avLst/>
          </a:prstGeom>
          <a:noFill/>
        </p:spPr>
        <p:txBody>
          <a:bodyPr wrap="none" rtlCol="0">
            <a:spAutoFit/>
          </a:bodyPr>
          <a:lstStyle/>
          <a:p>
            <a:r>
              <a:rPr lang="en-US" sz="1200" dirty="0"/>
              <a:t>Image 2</a:t>
            </a: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t="18032"/>
          <a:stretch/>
        </p:blipFill>
        <p:spPr>
          <a:xfrm>
            <a:off x="4831094" y="3890238"/>
            <a:ext cx="1885191" cy="2060986"/>
          </a:xfrm>
          <a:prstGeom prst="rect">
            <a:avLst/>
          </a:prstGeom>
        </p:spPr>
      </p:pic>
      <p:sp>
        <p:nvSpPr>
          <p:cNvPr id="12" name="TextBox 11"/>
          <p:cNvSpPr txBox="1"/>
          <p:nvPr/>
        </p:nvSpPr>
        <p:spPr>
          <a:xfrm>
            <a:off x="4750716" y="5932868"/>
            <a:ext cx="681918" cy="276999"/>
          </a:xfrm>
          <a:prstGeom prst="rect">
            <a:avLst/>
          </a:prstGeom>
          <a:noFill/>
        </p:spPr>
        <p:txBody>
          <a:bodyPr wrap="none" rtlCol="0">
            <a:spAutoFit/>
          </a:bodyPr>
          <a:lstStyle/>
          <a:p>
            <a:r>
              <a:rPr lang="en-US" sz="1200" dirty="0"/>
              <a:t>Image 3</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9830" y="3799659"/>
            <a:ext cx="2468623" cy="2242144"/>
          </a:xfrm>
          <a:prstGeom prst="rect">
            <a:avLst/>
          </a:prstGeom>
        </p:spPr>
      </p:pic>
      <p:sp>
        <p:nvSpPr>
          <p:cNvPr id="14" name="TextBox 13"/>
          <p:cNvSpPr txBox="1"/>
          <p:nvPr/>
        </p:nvSpPr>
        <p:spPr>
          <a:xfrm>
            <a:off x="8580699" y="6163590"/>
            <a:ext cx="681918" cy="276999"/>
          </a:xfrm>
          <a:prstGeom prst="rect">
            <a:avLst/>
          </a:prstGeom>
          <a:noFill/>
        </p:spPr>
        <p:txBody>
          <a:bodyPr wrap="none" rtlCol="0">
            <a:spAutoFit/>
          </a:bodyPr>
          <a:lstStyle/>
          <a:p>
            <a:r>
              <a:rPr lang="en-US" sz="1200" dirty="0"/>
              <a:t>Image 4</a:t>
            </a:r>
          </a:p>
        </p:txBody>
      </p:sp>
      <p:sp>
        <p:nvSpPr>
          <p:cNvPr id="6" name="Rectangle 5"/>
          <p:cNvSpPr/>
          <p:nvPr/>
        </p:nvSpPr>
        <p:spPr>
          <a:xfrm>
            <a:off x="152401" y="1059001"/>
            <a:ext cx="7556754" cy="523220"/>
          </a:xfrm>
          <a:prstGeom prst="rect">
            <a:avLst/>
          </a:prstGeom>
        </p:spPr>
        <p:txBody>
          <a:bodyPr wrap="square">
            <a:spAutoFit/>
          </a:bodyPr>
          <a:lstStyle/>
          <a:p>
            <a:r>
              <a:rPr lang="en-GB" sz="2800" b="1" dirty="0"/>
              <a:t>Co-ordination</a:t>
            </a:r>
            <a:r>
              <a:rPr lang="en-GB" sz="2800" dirty="0"/>
              <a:t>: linking words</a:t>
            </a:r>
          </a:p>
        </p:txBody>
      </p:sp>
    </p:spTree>
    <p:extLst>
      <p:ext uri="{BB962C8B-B14F-4D97-AF65-F5344CB8AC3E}">
        <p14:creationId xmlns:p14="http://schemas.microsoft.com/office/powerpoint/2010/main" val="1416620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45E09-48AC-4AF7-9AC4-C57B9701A986}"/>
              </a:ext>
            </a:extLst>
          </p:cNvPr>
          <p:cNvSpPr>
            <a:spLocks noGrp="1"/>
          </p:cNvSpPr>
          <p:nvPr>
            <p:ph type="title"/>
          </p:nvPr>
        </p:nvSpPr>
        <p:spPr>
          <a:xfrm>
            <a:off x="2835965" y="565608"/>
            <a:ext cx="6282124" cy="1187777"/>
          </a:xfrm>
        </p:spPr>
        <p:txBody>
          <a:bodyPr>
            <a:normAutofit/>
          </a:bodyPr>
          <a:lstStyle/>
          <a:p>
            <a:r>
              <a:rPr lang="en-GB" b="1" dirty="0" err="1"/>
              <a:t>Seht</a:t>
            </a:r>
            <a:r>
              <a:rPr lang="en-GB" b="1" dirty="0"/>
              <a:t> </a:t>
            </a:r>
            <a:r>
              <a:rPr lang="en-GB" b="1" dirty="0" err="1"/>
              <a:t>euch</a:t>
            </a:r>
            <a:r>
              <a:rPr lang="en-GB" b="1" dirty="0"/>
              <a:t> dieses Video an: </a:t>
            </a:r>
            <a:endParaRPr lang="" b="1" dirty="0"/>
          </a:p>
        </p:txBody>
      </p:sp>
      <p:sp>
        <p:nvSpPr>
          <p:cNvPr id="4" name="Title 1">
            <a:extLst>
              <a:ext uri="{FF2B5EF4-FFF2-40B4-BE49-F238E27FC236}">
                <a16:creationId xmlns:a16="http://schemas.microsoft.com/office/drawing/2014/main" id="{12116495-3DF5-4B24-85F8-3CF925FDE492}"/>
              </a:ext>
            </a:extLst>
          </p:cNvPr>
          <p:cNvSpPr txBox="1">
            <a:spLocks/>
          </p:cNvSpPr>
          <p:nvPr/>
        </p:nvSpPr>
        <p:spPr>
          <a:xfrm>
            <a:off x="462895" y="2971604"/>
            <a:ext cx="11729105" cy="1282046"/>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11200" b="1" dirty="0">
              <a:hlinkClick r:id="rId2"/>
            </a:endParaRPr>
          </a:p>
          <a:p>
            <a:r>
              <a:rPr lang="en-GB" sz="11200" b="1" dirty="0">
                <a:hlinkClick r:id="rId2"/>
              </a:rPr>
              <a:t>https://www.youtube.com/watch?v=f5TwNKkumqI</a:t>
            </a:r>
          </a:p>
          <a:p>
            <a:endParaRPr lang="en-GB" b="1" dirty="0">
              <a:hlinkClick r:id="rId2"/>
            </a:endParaRPr>
          </a:p>
          <a:p>
            <a:endParaRPr lang="en-GB" b="1" dirty="0">
              <a:hlinkClick r:id="rId2"/>
            </a:endParaRPr>
          </a:p>
          <a:p>
            <a:endParaRPr lang="en-GB" b="1" dirty="0">
              <a:hlinkClick r:id="rId2"/>
            </a:endParaRPr>
          </a:p>
          <a:p>
            <a:r>
              <a:rPr lang="en-GB" sz="11200" b="1" dirty="0"/>
              <a:t>Was </a:t>
            </a:r>
            <a:r>
              <a:rPr lang="en-GB" sz="11200" b="1" dirty="0" err="1"/>
              <a:t>macht</a:t>
            </a:r>
            <a:r>
              <a:rPr lang="en-GB" sz="11200" b="1" dirty="0"/>
              <a:t> die Person auf </a:t>
            </a:r>
            <a:r>
              <a:rPr lang="en-GB" sz="11200" b="1" dirty="0" err="1"/>
              <a:t>dem</a:t>
            </a:r>
            <a:r>
              <a:rPr lang="en-GB" sz="11200" b="1" dirty="0"/>
              <a:t> </a:t>
            </a:r>
            <a:r>
              <a:rPr lang="en-GB" sz="11200" b="1" dirty="0" err="1"/>
              <a:t>Seil</a:t>
            </a:r>
            <a:r>
              <a:rPr lang="en-GB" sz="11200" b="1" dirty="0"/>
              <a:t>?</a:t>
            </a:r>
          </a:p>
          <a:p>
            <a:endParaRPr lang="en-GB" sz="11200" b="1" dirty="0"/>
          </a:p>
          <a:p>
            <a:r>
              <a:rPr lang="en-GB" sz="11200" b="1" dirty="0"/>
              <a:t>1: </a:t>
            </a:r>
            <a:r>
              <a:rPr lang="en-GB" sz="11200" b="1" dirty="0" err="1"/>
              <a:t>Tanzen</a:t>
            </a:r>
            <a:r>
              <a:rPr lang="en-GB" sz="11200" b="1" dirty="0"/>
              <a:t>  </a:t>
            </a:r>
          </a:p>
          <a:p>
            <a:endParaRPr lang="en-GB" sz="11200" b="1" dirty="0"/>
          </a:p>
          <a:p>
            <a:r>
              <a:rPr lang="en-GB" sz="11200" b="1" dirty="0"/>
              <a:t>2: </a:t>
            </a:r>
            <a:r>
              <a:rPr lang="en-GB" sz="11200" b="1" dirty="0" err="1"/>
              <a:t>Schlafen</a:t>
            </a:r>
            <a:endParaRPr lang="en-GB" sz="11200" b="1" dirty="0"/>
          </a:p>
          <a:p>
            <a:endParaRPr lang="en-GB" sz="11200" b="1" dirty="0"/>
          </a:p>
          <a:p>
            <a:r>
              <a:rPr lang="en-GB" sz="11200" b="1" dirty="0"/>
              <a:t>3: </a:t>
            </a:r>
            <a:r>
              <a:rPr lang="en-GB" sz="11200" b="1" dirty="0" err="1"/>
              <a:t>Gehen</a:t>
            </a:r>
            <a:endParaRPr lang="en-GB" sz="11200" b="1" dirty="0"/>
          </a:p>
          <a:p>
            <a:endParaRPr lang="en-GB" sz="11200" b="1" dirty="0"/>
          </a:p>
          <a:p>
            <a:r>
              <a:rPr lang="en-GB" sz="11200" b="1" dirty="0"/>
              <a:t>4: </a:t>
            </a:r>
            <a:r>
              <a:rPr lang="en-GB" sz="11200" b="1" dirty="0" err="1"/>
              <a:t>Laufen</a:t>
            </a:r>
            <a:r>
              <a:rPr lang="en-GB" sz="11200" b="1" dirty="0"/>
              <a:t>   </a:t>
            </a:r>
            <a:endParaRPr lang="" sz="11200" b="1" dirty="0"/>
          </a:p>
        </p:txBody>
      </p:sp>
      <p:sp>
        <p:nvSpPr>
          <p:cNvPr id="3" name="Slide Number Placeholder 2">
            <a:extLst>
              <a:ext uri="{FF2B5EF4-FFF2-40B4-BE49-F238E27FC236}">
                <a16:creationId xmlns:a16="http://schemas.microsoft.com/office/drawing/2014/main" id="{3BAA4243-EB02-4DE2-A6BE-826288E15691}"/>
              </a:ext>
            </a:extLst>
          </p:cNvPr>
          <p:cNvSpPr>
            <a:spLocks noGrp="1"/>
          </p:cNvSpPr>
          <p:nvPr>
            <p:ph type="sldNum" sz="quarter" idx="12"/>
          </p:nvPr>
        </p:nvSpPr>
        <p:spPr/>
        <p:txBody>
          <a:bodyPr/>
          <a:lstStyle/>
          <a:p>
            <a:fld id="{38059A5A-4A28-4641-9856-838DAA7E7EC8}" type="slidenum">
              <a:rPr lang="" smtClean="0"/>
              <a:t>2</a:t>
            </a:fld>
            <a:endParaRPr lang=""/>
          </a:p>
        </p:txBody>
      </p:sp>
    </p:spTree>
    <p:extLst>
      <p:ext uri="{BB962C8B-B14F-4D97-AF65-F5344CB8AC3E}">
        <p14:creationId xmlns:p14="http://schemas.microsoft.com/office/powerpoint/2010/main" val="1608381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E656C-EB16-4AE2-ADD0-F143B3292AFE}"/>
              </a:ext>
            </a:extLst>
          </p:cNvPr>
          <p:cNvSpPr>
            <a:spLocks noGrp="1"/>
          </p:cNvSpPr>
          <p:nvPr>
            <p:ph type="title"/>
          </p:nvPr>
        </p:nvSpPr>
        <p:spPr>
          <a:xfrm>
            <a:off x="265043" y="232603"/>
            <a:ext cx="10452652" cy="668545"/>
          </a:xfrm>
        </p:spPr>
        <p:txBody>
          <a:bodyPr>
            <a:normAutofit fontScale="90000"/>
          </a:bodyPr>
          <a:lstStyle/>
          <a:p>
            <a:r>
              <a:rPr lang="en-GB" sz="3200" b="1" dirty="0" err="1"/>
              <a:t>Verbindet</a:t>
            </a:r>
            <a:r>
              <a:rPr lang="en-GB" sz="3200" b="1" dirty="0"/>
              <a:t> </a:t>
            </a:r>
            <a:r>
              <a:rPr lang="en-GB" sz="3200" b="1" dirty="0" err="1"/>
              <a:t>diese</a:t>
            </a:r>
            <a:r>
              <a:rPr lang="en-GB" sz="3200" b="1" dirty="0"/>
              <a:t> </a:t>
            </a:r>
            <a:r>
              <a:rPr lang="en-GB" sz="3200" b="1" dirty="0" err="1"/>
              <a:t>Sätze</a:t>
            </a:r>
            <a:r>
              <a:rPr lang="en-GB" sz="3200" b="1" dirty="0"/>
              <a:t> und </a:t>
            </a:r>
            <a:r>
              <a:rPr lang="en-GB" sz="3200" b="1" dirty="0" err="1"/>
              <a:t>beschreibt</a:t>
            </a:r>
            <a:r>
              <a:rPr lang="en-GB" sz="3200" b="1" dirty="0"/>
              <a:t> den </a:t>
            </a:r>
            <a:r>
              <a:rPr lang="en-GB" sz="3200" b="1" dirty="0" err="1"/>
              <a:t>Seiltanz</a:t>
            </a:r>
            <a:r>
              <a:rPr lang="en-GB" sz="3200" b="1" dirty="0"/>
              <a:t> von </a:t>
            </a:r>
            <a:r>
              <a:rPr lang="en-GB" sz="3200" b="1" dirty="0" err="1"/>
              <a:t>Migrantenkindern</a:t>
            </a:r>
            <a:r>
              <a:rPr lang="en-GB" sz="3200" b="1" dirty="0"/>
              <a:t>!</a:t>
            </a:r>
            <a:endParaRPr lang="" sz="3200" b="1" dirty="0"/>
          </a:p>
        </p:txBody>
      </p:sp>
      <p:sp>
        <p:nvSpPr>
          <p:cNvPr id="3" name="Content Placeholder 2">
            <a:extLst>
              <a:ext uri="{FF2B5EF4-FFF2-40B4-BE49-F238E27FC236}">
                <a16:creationId xmlns:a16="http://schemas.microsoft.com/office/drawing/2014/main" id="{A10AB543-A66E-4B32-BEB4-80E086CE9858}"/>
              </a:ext>
            </a:extLst>
          </p:cNvPr>
          <p:cNvSpPr>
            <a:spLocks noGrp="1"/>
          </p:cNvSpPr>
          <p:nvPr>
            <p:ph idx="1"/>
          </p:nvPr>
        </p:nvSpPr>
        <p:spPr>
          <a:xfrm>
            <a:off x="179801" y="1311965"/>
            <a:ext cx="11428430" cy="5156546"/>
          </a:xfrm>
        </p:spPr>
        <p:txBody>
          <a:bodyPr>
            <a:normAutofit/>
          </a:bodyPr>
          <a:lstStyle/>
          <a:p>
            <a:pPr marL="3200400" lvl="7" indent="0">
              <a:buNone/>
            </a:pPr>
            <a:r>
              <a:rPr lang="en-GB" dirty="0"/>
              <a:t>	</a:t>
            </a:r>
          </a:p>
          <a:p>
            <a:pPr marL="0" indent="0">
              <a:buNone/>
            </a:pPr>
            <a:endParaRPr lang="" dirty="0"/>
          </a:p>
        </p:txBody>
      </p:sp>
      <p:sp>
        <p:nvSpPr>
          <p:cNvPr id="5" name="Slide Number Placeholder 4">
            <a:extLst>
              <a:ext uri="{FF2B5EF4-FFF2-40B4-BE49-F238E27FC236}">
                <a16:creationId xmlns:a16="http://schemas.microsoft.com/office/drawing/2014/main" id="{EC3125D3-B087-456C-A8F8-735CBA3C61CD}"/>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8059A5A-4A28-4641-9856-838DAA7E7EC8}" type="slidenum">
              <a:rPr lang="" smtClean="0"/>
              <a:pPr/>
              <a:t>20</a:t>
            </a:fld>
            <a:endParaRPr lang=""/>
          </a:p>
        </p:txBody>
      </p:sp>
      <p:sp>
        <p:nvSpPr>
          <p:cNvPr id="8" name="TextBox 7">
            <a:extLst>
              <a:ext uri="{FF2B5EF4-FFF2-40B4-BE49-F238E27FC236}">
                <a16:creationId xmlns:a16="http://schemas.microsoft.com/office/drawing/2014/main" id="{38C2167E-2097-4B7B-8E43-3D66B365B4E5}"/>
              </a:ext>
            </a:extLst>
          </p:cNvPr>
          <p:cNvSpPr txBox="1"/>
          <p:nvPr/>
        </p:nvSpPr>
        <p:spPr>
          <a:xfrm>
            <a:off x="265042" y="1522135"/>
            <a:ext cx="5438334" cy="954107"/>
          </a:xfrm>
          <a:prstGeom prst="rect">
            <a:avLst/>
          </a:prstGeom>
          <a:noFill/>
          <a:ln>
            <a:solidFill>
              <a:schemeClr val="tx1"/>
            </a:solidFill>
          </a:ln>
        </p:spPr>
        <p:txBody>
          <a:bodyPr wrap="square" rtlCol="0">
            <a:spAutoFit/>
          </a:bodyPr>
          <a:lstStyle/>
          <a:p>
            <a:r>
              <a:rPr lang="en-GB" sz="2800" dirty="0"/>
              <a:t>Sie </a:t>
            </a:r>
            <a:r>
              <a:rPr lang="en-GB" sz="2800" dirty="0" err="1"/>
              <a:t>haben</a:t>
            </a:r>
            <a:r>
              <a:rPr lang="en-GB" sz="2800" dirty="0"/>
              <a:t> </a:t>
            </a:r>
            <a:r>
              <a:rPr lang="en-GB" sz="2800" dirty="0" err="1"/>
              <a:t>Familie</a:t>
            </a:r>
            <a:r>
              <a:rPr lang="en-GB" sz="2800" dirty="0"/>
              <a:t> </a:t>
            </a:r>
            <a:r>
              <a:rPr lang="en-GB" sz="2800" dirty="0" err="1"/>
              <a:t>im</a:t>
            </a:r>
            <a:r>
              <a:rPr lang="en-GB" sz="2800" dirty="0"/>
              <a:t> </a:t>
            </a:r>
            <a:r>
              <a:rPr lang="en-GB" sz="2800" dirty="0" err="1"/>
              <a:t>Westen</a:t>
            </a:r>
            <a:r>
              <a:rPr lang="en-GB" sz="2800" dirty="0"/>
              <a:t> und </a:t>
            </a:r>
            <a:r>
              <a:rPr lang="en-GB" sz="2800" dirty="0" err="1"/>
              <a:t>im</a:t>
            </a:r>
            <a:r>
              <a:rPr lang="en-GB" sz="2800" dirty="0"/>
              <a:t> </a:t>
            </a:r>
            <a:r>
              <a:rPr lang="en-GB" sz="2800" dirty="0" err="1"/>
              <a:t>Osten</a:t>
            </a:r>
            <a:r>
              <a:rPr lang="en-GB" sz="2800" dirty="0"/>
              <a:t>.  Sie </a:t>
            </a:r>
            <a:r>
              <a:rPr lang="en-GB" sz="2800" dirty="0" err="1"/>
              <a:t>sprechen</a:t>
            </a:r>
            <a:r>
              <a:rPr lang="en-GB" sz="2800" dirty="0"/>
              <a:t> </a:t>
            </a:r>
            <a:r>
              <a:rPr lang="en-GB" sz="2800" dirty="0" err="1"/>
              <a:t>viele</a:t>
            </a:r>
            <a:r>
              <a:rPr lang="en-GB" sz="2800" dirty="0"/>
              <a:t> </a:t>
            </a:r>
            <a:r>
              <a:rPr lang="en-GB" sz="2800" dirty="0" err="1"/>
              <a:t>Sprachen</a:t>
            </a:r>
            <a:r>
              <a:rPr lang="en-GB" sz="2800" dirty="0"/>
              <a:t>.</a:t>
            </a:r>
          </a:p>
        </p:txBody>
      </p:sp>
      <p:sp>
        <p:nvSpPr>
          <p:cNvPr id="10" name="TextBox 9">
            <a:extLst>
              <a:ext uri="{FF2B5EF4-FFF2-40B4-BE49-F238E27FC236}">
                <a16:creationId xmlns:a16="http://schemas.microsoft.com/office/drawing/2014/main" id="{0963AA09-530D-48B2-82E2-553A672D548D}"/>
              </a:ext>
            </a:extLst>
          </p:cNvPr>
          <p:cNvSpPr txBox="1"/>
          <p:nvPr/>
        </p:nvSpPr>
        <p:spPr>
          <a:xfrm>
            <a:off x="431259" y="4567901"/>
            <a:ext cx="5608815" cy="1231106"/>
          </a:xfrm>
          <a:prstGeom prst="rect">
            <a:avLst/>
          </a:prstGeom>
          <a:noFill/>
          <a:ln>
            <a:solidFill>
              <a:schemeClr val="tx1"/>
            </a:solidFill>
          </a:ln>
        </p:spPr>
        <p:txBody>
          <a:bodyPr wrap="square" rtlCol="0">
            <a:spAutoFit/>
          </a:bodyPr>
          <a:lstStyle/>
          <a:p>
            <a:pPr algn="ctr"/>
            <a:r>
              <a:rPr lang="en-GB" sz="2800" dirty="0"/>
              <a:t>Sie </a:t>
            </a:r>
            <a:r>
              <a:rPr lang="en-GB" sz="2800" dirty="0" err="1"/>
              <a:t>sind</a:t>
            </a:r>
            <a:r>
              <a:rPr lang="en-GB" sz="2800" dirty="0"/>
              <a:t> </a:t>
            </a:r>
            <a:r>
              <a:rPr lang="en-GB" sz="2800" dirty="0" err="1"/>
              <a:t>nicht</a:t>
            </a:r>
            <a:r>
              <a:rPr lang="en-GB" sz="2800" dirty="0"/>
              <a:t> </a:t>
            </a:r>
            <a:r>
              <a:rPr lang="en-GB" sz="2800" dirty="0" err="1"/>
              <a:t>im</a:t>
            </a:r>
            <a:r>
              <a:rPr lang="en-GB" sz="2800" dirty="0"/>
              <a:t> </a:t>
            </a:r>
            <a:r>
              <a:rPr lang="en-GB" sz="2800" dirty="0" err="1"/>
              <a:t>Westen</a:t>
            </a:r>
            <a:r>
              <a:rPr lang="en-GB" sz="2800" dirty="0"/>
              <a:t> </a:t>
            </a:r>
            <a:r>
              <a:rPr lang="en-GB" sz="2800" dirty="0" err="1"/>
              <a:t>zuhause</a:t>
            </a:r>
            <a:r>
              <a:rPr lang="en-GB" sz="2800" dirty="0"/>
              <a:t>. Sie  </a:t>
            </a:r>
            <a:r>
              <a:rPr lang="en-GB" sz="2800" dirty="0" err="1"/>
              <a:t>sind</a:t>
            </a:r>
            <a:r>
              <a:rPr lang="en-GB" sz="2800" dirty="0"/>
              <a:t> </a:t>
            </a:r>
            <a:r>
              <a:rPr lang="en-GB" sz="2800" dirty="0" err="1"/>
              <a:t>nicht</a:t>
            </a:r>
            <a:r>
              <a:rPr lang="en-GB" sz="2800" dirty="0"/>
              <a:t> </a:t>
            </a:r>
            <a:r>
              <a:rPr lang="en-GB" sz="2800" dirty="0" err="1"/>
              <a:t>im</a:t>
            </a:r>
            <a:r>
              <a:rPr lang="en-GB" sz="2800" dirty="0"/>
              <a:t> </a:t>
            </a:r>
            <a:r>
              <a:rPr lang="en-GB" sz="2800" dirty="0" err="1"/>
              <a:t>Osten</a:t>
            </a:r>
            <a:r>
              <a:rPr lang="en-GB" sz="2800" dirty="0"/>
              <a:t> </a:t>
            </a:r>
            <a:r>
              <a:rPr lang="en-GB" sz="2800" dirty="0" err="1"/>
              <a:t>zuhause</a:t>
            </a:r>
            <a:r>
              <a:rPr lang="en-GB" sz="2800" dirty="0"/>
              <a:t>.</a:t>
            </a:r>
          </a:p>
          <a:p>
            <a:endParaRPr lang="en-GB" dirty="0"/>
          </a:p>
        </p:txBody>
      </p:sp>
      <p:sp>
        <p:nvSpPr>
          <p:cNvPr id="16" name="Rectangle 15">
            <a:extLst>
              <a:ext uri="{FF2B5EF4-FFF2-40B4-BE49-F238E27FC236}">
                <a16:creationId xmlns:a16="http://schemas.microsoft.com/office/drawing/2014/main" id="{7F43E641-3C50-4742-875A-DAE77EC1DB8C}"/>
              </a:ext>
            </a:extLst>
          </p:cNvPr>
          <p:cNvSpPr/>
          <p:nvPr/>
        </p:nvSpPr>
        <p:spPr>
          <a:xfrm>
            <a:off x="6719807" y="4326199"/>
            <a:ext cx="2404146"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800" dirty="0" err="1"/>
              <a:t>weder</a:t>
            </a:r>
            <a:r>
              <a:rPr lang="en-GB" sz="2800" dirty="0"/>
              <a:t>….</a:t>
            </a:r>
            <a:r>
              <a:rPr lang="en-GB" sz="2800" dirty="0" err="1"/>
              <a:t>noch</a:t>
            </a:r>
            <a:endParaRPr lang="en-GB" sz="2800" dirty="0"/>
          </a:p>
        </p:txBody>
      </p:sp>
      <p:sp>
        <p:nvSpPr>
          <p:cNvPr id="17" name="Rectangle 16">
            <a:extLst>
              <a:ext uri="{FF2B5EF4-FFF2-40B4-BE49-F238E27FC236}">
                <a16:creationId xmlns:a16="http://schemas.microsoft.com/office/drawing/2014/main" id="{2CBB5C67-2767-4703-9EFC-42F31AF538B6}"/>
              </a:ext>
            </a:extLst>
          </p:cNvPr>
          <p:cNvSpPr/>
          <p:nvPr/>
        </p:nvSpPr>
        <p:spPr>
          <a:xfrm>
            <a:off x="9341603" y="2514600"/>
            <a:ext cx="163378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800" dirty="0"/>
              <a:t>und</a:t>
            </a:r>
          </a:p>
        </p:txBody>
      </p:sp>
      <p:sp>
        <p:nvSpPr>
          <p:cNvPr id="12" name="TextBox 11">
            <a:extLst>
              <a:ext uri="{FF2B5EF4-FFF2-40B4-BE49-F238E27FC236}">
                <a16:creationId xmlns:a16="http://schemas.microsoft.com/office/drawing/2014/main" id="{8DA2DCB0-65D9-42E5-9168-4DC740A6FF44}"/>
              </a:ext>
            </a:extLst>
          </p:cNvPr>
          <p:cNvSpPr txBox="1"/>
          <p:nvPr/>
        </p:nvSpPr>
        <p:spPr>
          <a:xfrm>
            <a:off x="431259" y="2907711"/>
            <a:ext cx="5608815" cy="1231106"/>
          </a:xfrm>
          <a:prstGeom prst="rect">
            <a:avLst/>
          </a:prstGeom>
          <a:noFill/>
          <a:ln>
            <a:solidFill>
              <a:schemeClr val="tx1"/>
            </a:solidFill>
          </a:ln>
        </p:spPr>
        <p:txBody>
          <a:bodyPr wrap="square" rtlCol="0">
            <a:spAutoFit/>
          </a:bodyPr>
          <a:lstStyle/>
          <a:p>
            <a:r>
              <a:rPr lang="en-GB" sz="2800" dirty="0">
                <a:solidFill>
                  <a:srgbClr val="222222"/>
                </a:solidFill>
                <a:ea typeface="Calibri" panose="020F0502020204030204" pitchFamily="34" charset="0"/>
                <a:cs typeface="Times New Roman" panose="02020603050405020304" pitchFamily="18" charset="0"/>
              </a:rPr>
              <a:t>Sie </a:t>
            </a:r>
            <a:r>
              <a:rPr lang="en-GB" sz="2800" dirty="0" err="1">
                <a:solidFill>
                  <a:srgbClr val="222222"/>
                </a:solidFill>
                <a:ea typeface="Calibri" panose="020F0502020204030204" pitchFamily="34" charset="0"/>
                <a:cs typeface="Times New Roman" panose="02020603050405020304" pitchFamily="18" charset="0"/>
              </a:rPr>
              <a:t>fühlen</a:t>
            </a:r>
            <a:r>
              <a:rPr lang="en-GB" sz="2800" dirty="0">
                <a:solidFill>
                  <a:srgbClr val="222222"/>
                </a:solidFill>
                <a:ea typeface="Calibri" panose="020F0502020204030204" pitchFamily="34" charset="0"/>
                <a:cs typeface="Times New Roman" panose="02020603050405020304" pitchFamily="18" charset="0"/>
              </a:rPr>
              <a:t> </a:t>
            </a:r>
            <a:r>
              <a:rPr lang="en-GB" sz="2800" dirty="0" err="1">
                <a:solidFill>
                  <a:srgbClr val="222222"/>
                </a:solidFill>
                <a:ea typeface="Calibri" panose="020F0502020204030204" pitchFamily="34" charset="0"/>
                <a:cs typeface="Times New Roman" panose="02020603050405020304" pitchFamily="18" charset="0"/>
              </a:rPr>
              <a:t>sich</a:t>
            </a:r>
            <a:r>
              <a:rPr lang="en-GB" sz="2800" dirty="0">
                <a:solidFill>
                  <a:srgbClr val="222222"/>
                </a:solidFill>
                <a:ea typeface="Calibri" panose="020F0502020204030204" pitchFamily="34" charset="0"/>
                <a:cs typeface="Times New Roman" panose="02020603050405020304" pitchFamily="18" charset="0"/>
              </a:rPr>
              <a:t> </a:t>
            </a:r>
            <a:r>
              <a:rPr lang="en-GB" sz="2800" dirty="0" err="1">
                <a:solidFill>
                  <a:srgbClr val="222222"/>
                </a:solidFill>
                <a:ea typeface="Calibri" panose="020F0502020204030204" pitchFamily="34" charset="0"/>
                <a:cs typeface="Times New Roman" panose="02020603050405020304" pitchFamily="18" charset="0"/>
              </a:rPr>
              <a:t>im</a:t>
            </a:r>
            <a:r>
              <a:rPr lang="en-GB" sz="2800" dirty="0">
                <a:solidFill>
                  <a:srgbClr val="222222"/>
                </a:solidFill>
                <a:ea typeface="Calibri" panose="020F0502020204030204" pitchFamily="34" charset="0"/>
                <a:cs typeface="Times New Roman" panose="02020603050405020304" pitchFamily="18" charset="0"/>
              </a:rPr>
              <a:t> </a:t>
            </a:r>
            <a:r>
              <a:rPr lang="en-GB" sz="2800" dirty="0" err="1">
                <a:solidFill>
                  <a:srgbClr val="222222"/>
                </a:solidFill>
                <a:ea typeface="Calibri" panose="020F0502020204030204" pitchFamily="34" charset="0"/>
                <a:cs typeface="Times New Roman" panose="02020603050405020304" pitchFamily="18" charset="0"/>
              </a:rPr>
              <a:t>Westen</a:t>
            </a:r>
            <a:r>
              <a:rPr lang="en-GB" sz="2800" dirty="0">
                <a:solidFill>
                  <a:srgbClr val="222222"/>
                </a:solidFill>
                <a:ea typeface="Calibri" panose="020F0502020204030204" pitchFamily="34" charset="0"/>
                <a:cs typeface="Times New Roman" panose="02020603050405020304" pitchFamily="18" charset="0"/>
              </a:rPr>
              <a:t> fremd. Sie </a:t>
            </a:r>
            <a:r>
              <a:rPr lang="en-GB" sz="2800" dirty="0" err="1">
                <a:solidFill>
                  <a:srgbClr val="222222"/>
                </a:solidFill>
                <a:ea typeface="Calibri" panose="020F0502020204030204" pitchFamily="34" charset="0"/>
                <a:cs typeface="Times New Roman" panose="02020603050405020304" pitchFamily="18" charset="0"/>
              </a:rPr>
              <a:t>fühlen</a:t>
            </a:r>
            <a:r>
              <a:rPr lang="en-GB" sz="2800" dirty="0">
                <a:solidFill>
                  <a:srgbClr val="222222"/>
                </a:solidFill>
                <a:ea typeface="Calibri" panose="020F0502020204030204" pitchFamily="34" charset="0"/>
                <a:cs typeface="Times New Roman" panose="02020603050405020304" pitchFamily="18" charset="0"/>
              </a:rPr>
              <a:t> </a:t>
            </a:r>
            <a:r>
              <a:rPr lang="en-GB" sz="2800" dirty="0" err="1">
                <a:solidFill>
                  <a:srgbClr val="222222"/>
                </a:solidFill>
                <a:ea typeface="Calibri" panose="020F0502020204030204" pitchFamily="34" charset="0"/>
                <a:cs typeface="Times New Roman" panose="02020603050405020304" pitchFamily="18" charset="0"/>
              </a:rPr>
              <a:t>sich</a:t>
            </a:r>
            <a:r>
              <a:rPr lang="en-GB" sz="2800" dirty="0">
                <a:solidFill>
                  <a:srgbClr val="222222"/>
                </a:solidFill>
                <a:ea typeface="Calibri" panose="020F0502020204030204" pitchFamily="34" charset="0"/>
                <a:cs typeface="Times New Roman" panose="02020603050405020304" pitchFamily="18" charset="0"/>
              </a:rPr>
              <a:t> </a:t>
            </a:r>
            <a:r>
              <a:rPr lang="en-GB" sz="2800" dirty="0" err="1">
                <a:solidFill>
                  <a:srgbClr val="222222"/>
                </a:solidFill>
                <a:ea typeface="Calibri" panose="020F0502020204030204" pitchFamily="34" charset="0"/>
                <a:cs typeface="Times New Roman" panose="02020603050405020304" pitchFamily="18" charset="0"/>
              </a:rPr>
              <a:t>im</a:t>
            </a:r>
            <a:r>
              <a:rPr lang="en-GB" sz="2800" dirty="0">
                <a:solidFill>
                  <a:srgbClr val="222222"/>
                </a:solidFill>
                <a:ea typeface="Calibri" panose="020F0502020204030204" pitchFamily="34" charset="0"/>
                <a:cs typeface="Times New Roman" panose="02020603050405020304" pitchFamily="18" charset="0"/>
              </a:rPr>
              <a:t> </a:t>
            </a:r>
            <a:r>
              <a:rPr lang="en-GB" sz="2800" dirty="0" err="1">
                <a:solidFill>
                  <a:srgbClr val="222222"/>
                </a:solidFill>
                <a:ea typeface="Calibri" panose="020F0502020204030204" pitchFamily="34" charset="0"/>
                <a:cs typeface="Times New Roman" panose="02020603050405020304" pitchFamily="18" charset="0"/>
              </a:rPr>
              <a:t>Osten</a:t>
            </a:r>
            <a:r>
              <a:rPr lang="en-GB" sz="2800" dirty="0">
                <a:solidFill>
                  <a:srgbClr val="222222"/>
                </a:solidFill>
                <a:ea typeface="Calibri" panose="020F0502020204030204" pitchFamily="34" charset="0"/>
                <a:cs typeface="Times New Roman" panose="02020603050405020304" pitchFamily="18" charset="0"/>
              </a:rPr>
              <a:t> fremd. </a:t>
            </a:r>
            <a:endParaRPr lang="en-GB" sz="2800" dirty="0"/>
          </a:p>
          <a:p>
            <a:endParaRPr lang="en-GB" dirty="0"/>
          </a:p>
        </p:txBody>
      </p:sp>
    </p:spTree>
    <p:extLst>
      <p:ext uri="{BB962C8B-B14F-4D97-AF65-F5344CB8AC3E}">
        <p14:creationId xmlns:p14="http://schemas.microsoft.com/office/powerpoint/2010/main" val="3851585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CAD9DEC-2EC4-4E85-BB1A-F07BF1ADB967}"/>
              </a:ext>
            </a:extLst>
          </p:cNvPr>
          <p:cNvSpPr>
            <a:spLocks noGrp="1"/>
          </p:cNvSpPr>
          <p:nvPr>
            <p:ph type="sldNum" sz="quarter" idx="12"/>
          </p:nvPr>
        </p:nvSpPr>
        <p:spPr>
          <a:xfrm>
            <a:off x="6785112" y="6356350"/>
            <a:ext cx="2743200" cy="365125"/>
          </a:xfrm>
        </p:spPr>
        <p:txBody>
          <a:bodyPr/>
          <a:lstStyle/>
          <a:p>
            <a:fld id="{38059A5A-4A28-4641-9856-838DAA7E7EC8}" type="slidenum">
              <a:rPr lang="" smtClean="0"/>
              <a:t>21</a:t>
            </a:fld>
            <a:endParaRPr lang="" dirty="0"/>
          </a:p>
        </p:txBody>
      </p:sp>
      <p:sp>
        <p:nvSpPr>
          <p:cNvPr id="2" name="Rectangle 1">
            <a:extLst>
              <a:ext uri="{FF2B5EF4-FFF2-40B4-BE49-F238E27FC236}">
                <a16:creationId xmlns:a16="http://schemas.microsoft.com/office/drawing/2014/main" id="{8EAB76F8-0920-44A4-B013-F67D29D329F5}"/>
              </a:ext>
            </a:extLst>
          </p:cNvPr>
          <p:cNvSpPr/>
          <p:nvPr/>
        </p:nvSpPr>
        <p:spPr>
          <a:xfrm>
            <a:off x="0" y="1661586"/>
            <a:ext cx="5923722" cy="4585871"/>
          </a:xfrm>
          <a:prstGeom prst="rect">
            <a:avLst/>
          </a:prstGeom>
        </p:spPr>
        <p:txBody>
          <a:bodyPr wrap="square">
            <a:spAutoFit/>
          </a:bodyPr>
          <a:lstStyle/>
          <a:p>
            <a:pPr>
              <a:spcAft>
                <a:spcPts val="800"/>
              </a:spcAft>
            </a:pPr>
            <a:r>
              <a:rPr lang="en-GB" dirty="0">
                <a:solidFill>
                  <a:srgbClr val="222222"/>
                </a:solidFill>
                <a:ea typeface="Calibri" panose="020F0502020204030204" pitchFamily="34" charset="0"/>
                <a:cs typeface="Times New Roman" panose="02020603050405020304" pitchFamily="18" charset="0"/>
              </a:rPr>
              <a:t>Ein Report </a:t>
            </a:r>
            <a:r>
              <a:rPr lang="en-GB" dirty="0" err="1">
                <a:solidFill>
                  <a:srgbClr val="222222"/>
                </a:solidFill>
                <a:ea typeface="Calibri" panose="020F0502020204030204" pitchFamily="34" charset="0"/>
                <a:cs typeface="Times New Roman" panose="02020603050405020304" pitchFamily="18" charset="0"/>
              </a:rPr>
              <a:t>sagt</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Jeder</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fünfte</a:t>
            </a:r>
            <a:r>
              <a:rPr lang="en-GB" dirty="0">
                <a:solidFill>
                  <a:srgbClr val="222222"/>
                </a:solidFill>
                <a:ea typeface="Calibri" panose="020F0502020204030204" pitchFamily="34" charset="0"/>
                <a:cs typeface="Times New Roman" panose="02020603050405020304" pitchFamily="18" charset="0"/>
              </a:rPr>
              <a:t> Deutsche </a:t>
            </a:r>
            <a:r>
              <a:rPr lang="en-GB" dirty="0" err="1">
                <a:solidFill>
                  <a:srgbClr val="222222"/>
                </a:solidFill>
                <a:ea typeface="Calibri" panose="020F0502020204030204" pitchFamily="34" charset="0"/>
                <a:cs typeface="Times New Roman" panose="02020603050405020304" pitchFamily="18" charset="0"/>
              </a:rPr>
              <a:t>ist</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ein</a:t>
            </a:r>
            <a:r>
              <a:rPr lang="en-GB" dirty="0">
                <a:solidFill>
                  <a:srgbClr val="222222"/>
                </a:solidFill>
                <a:ea typeface="Calibri" panose="020F0502020204030204" pitchFamily="34" charset="0"/>
                <a:cs typeface="Times New Roman" panose="02020603050405020304" pitchFamily="18" charset="0"/>
              </a:rPr>
              <a:t> Kind von </a:t>
            </a:r>
            <a:r>
              <a:rPr lang="en-GB" dirty="0" err="1">
                <a:solidFill>
                  <a:srgbClr val="222222"/>
                </a:solidFill>
                <a:ea typeface="Calibri" panose="020F0502020204030204" pitchFamily="34" charset="0"/>
                <a:cs typeface="Times New Roman" panose="02020603050405020304" pitchFamily="18" charset="0"/>
              </a:rPr>
              <a:t>Migranten</a:t>
            </a:r>
            <a:r>
              <a:rPr lang="en-GB" dirty="0">
                <a:solidFill>
                  <a:srgbClr val="222222"/>
                </a:solidFill>
                <a:ea typeface="Calibri" panose="020F0502020204030204" pitchFamily="34" charset="0"/>
                <a:cs typeface="Times New Roman" panose="02020603050405020304" pitchFamily="18" charset="0"/>
              </a:rPr>
              <a:t>. </a:t>
            </a:r>
          </a:p>
          <a:p>
            <a:pPr>
              <a:spcAft>
                <a:spcPts val="800"/>
              </a:spcAft>
            </a:pPr>
            <a:endParaRPr lang="en-GB" dirty="0">
              <a:solidFill>
                <a:srgbClr val="222222"/>
              </a:solidFill>
              <a:ea typeface="Calibri" panose="020F0502020204030204" pitchFamily="34" charset="0"/>
              <a:cs typeface="Times New Roman" panose="02020603050405020304" pitchFamily="18" charset="0"/>
            </a:endParaRPr>
          </a:p>
          <a:p>
            <a:pPr>
              <a:spcAft>
                <a:spcPts val="800"/>
              </a:spcAft>
            </a:pPr>
            <a:r>
              <a:rPr lang="en-GB" dirty="0">
                <a:solidFill>
                  <a:srgbClr val="222222"/>
                </a:solidFill>
                <a:ea typeface="Calibri" panose="020F0502020204030204" pitchFamily="34" charset="0"/>
                <a:cs typeface="Times New Roman" panose="02020603050405020304" pitchFamily="18" charset="0"/>
              </a:rPr>
              <a:t>Das </a:t>
            </a:r>
            <a:r>
              <a:rPr lang="en-GB" dirty="0" err="1">
                <a:solidFill>
                  <a:srgbClr val="222222"/>
                </a:solidFill>
                <a:ea typeface="Calibri" panose="020F0502020204030204" pitchFamily="34" charset="0"/>
                <a:cs typeface="Times New Roman" panose="02020603050405020304" pitchFamily="18" charset="0"/>
              </a:rPr>
              <a:t>heißt</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Viele</a:t>
            </a:r>
            <a:r>
              <a:rPr lang="en-GB" dirty="0">
                <a:solidFill>
                  <a:srgbClr val="222222"/>
                </a:solidFill>
                <a:ea typeface="Calibri" panose="020F0502020204030204" pitchFamily="34" charset="0"/>
                <a:cs typeface="Times New Roman" panose="02020603050405020304" pitchFamily="18" charset="0"/>
              </a:rPr>
              <a:t> Kinder </a:t>
            </a:r>
            <a:r>
              <a:rPr lang="en-GB" dirty="0" err="1">
                <a:solidFill>
                  <a:srgbClr val="222222"/>
                </a:solidFill>
                <a:ea typeface="Calibri" panose="020F0502020204030204" pitchFamily="34" charset="0"/>
                <a:cs typeface="Times New Roman" panose="02020603050405020304" pitchFamily="18" charset="0"/>
              </a:rPr>
              <a:t>leben</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mit</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mehr</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als</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einer</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Kultur</a:t>
            </a:r>
            <a:r>
              <a:rPr lang="en-GB" dirty="0">
                <a:solidFill>
                  <a:srgbClr val="222222"/>
                </a:solidFill>
                <a:ea typeface="Calibri" panose="020F0502020204030204" pitchFamily="34" charset="0"/>
                <a:cs typeface="Times New Roman" panose="02020603050405020304" pitchFamily="18" charset="0"/>
              </a:rPr>
              <a:t>. Das </a:t>
            </a:r>
            <a:r>
              <a:rPr lang="en-GB" dirty="0" err="1">
                <a:solidFill>
                  <a:srgbClr val="222222"/>
                </a:solidFill>
                <a:ea typeface="Calibri" panose="020F0502020204030204" pitchFamily="34" charset="0"/>
                <a:cs typeface="Times New Roman" panose="02020603050405020304" pitchFamily="18" charset="0"/>
              </a:rPr>
              <a:t>ist</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ein</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Seiltanz</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Denn</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viele</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fühlen</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sich</a:t>
            </a:r>
            <a:r>
              <a:rPr lang="en-GB" dirty="0">
                <a:solidFill>
                  <a:srgbClr val="222222"/>
                </a:solidFill>
                <a:ea typeface="Calibri" panose="020F0502020204030204" pitchFamily="34" charset="0"/>
                <a:cs typeface="Times New Roman" panose="02020603050405020304" pitchFamily="18" charset="0"/>
              </a:rPr>
              <a:t> in </a:t>
            </a:r>
            <a:r>
              <a:rPr lang="en-GB" dirty="0" err="1">
                <a:solidFill>
                  <a:srgbClr val="222222"/>
                </a:solidFill>
                <a:ea typeface="Calibri" panose="020F0502020204030204" pitchFamily="34" charset="0"/>
                <a:cs typeface="Times New Roman" panose="02020603050405020304" pitchFamily="18" charset="0"/>
              </a:rPr>
              <a:t>beiden</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Kulturen</a:t>
            </a:r>
            <a:r>
              <a:rPr lang="en-GB" dirty="0">
                <a:solidFill>
                  <a:srgbClr val="222222"/>
                </a:solidFill>
                <a:ea typeface="Calibri" panose="020F0502020204030204" pitchFamily="34" charset="0"/>
                <a:cs typeface="Times New Roman" panose="02020603050405020304" pitchFamily="18" charset="0"/>
              </a:rPr>
              <a:t> fremd. </a:t>
            </a:r>
          </a:p>
          <a:p>
            <a:pPr>
              <a:spcAft>
                <a:spcPts val="800"/>
              </a:spcAft>
            </a:pPr>
            <a:endParaRPr lang="en-GB" dirty="0">
              <a:solidFill>
                <a:srgbClr val="222222"/>
              </a:solidFill>
              <a:ea typeface="Calibri" panose="020F0502020204030204" pitchFamily="34" charset="0"/>
              <a:cs typeface="Times New Roman" panose="02020603050405020304" pitchFamily="18" charset="0"/>
            </a:endParaRPr>
          </a:p>
          <a:p>
            <a:pPr>
              <a:spcAft>
                <a:spcPts val="800"/>
              </a:spcAft>
            </a:pPr>
            <a:r>
              <a:rPr lang="en-GB" dirty="0" err="1">
                <a:solidFill>
                  <a:srgbClr val="222222"/>
                </a:solidFill>
                <a:ea typeface="Calibri" panose="020F0502020204030204" pitchFamily="34" charset="0"/>
                <a:cs typeface="Times New Roman" panose="02020603050405020304" pitchFamily="18" charset="0"/>
              </a:rPr>
              <a:t>Meist</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findet</a:t>
            </a:r>
            <a:r>
              <a:rPr lang="en-GB" dirty="0">
                <a:solidFill>
                  <a:srgbClr val="222222"/>
                </a:solidFill>
                <a:ea typeface="Calibri" panose="020F0502020204030204" pitchFamily="34" charset="0"/>
                <a:cs typeface="Times New Roman" panose="02020603050405020304" pitchFamily="18" charset="0"/>
              </a:rPr>
              <a:t> Migration von Ost </a:t>
            </a:r>
            <a:r>
              <a:rPr lang="en-GB" dirty="0" err="1">
                <a:solidFill>
                  <a:srgbClr val="222222"/>
                </a:solidFill>
                <a:ea typeface="Calibri" panose="020F0502020204030204" pitchFamily="34" charset="0"/>
                <a:cs typeface="Times New Roman" panose="02020603050405020304" pitchFamily="18" charset="0"/>
              </a:rPr>
              <a:t>nach</a:t>
            </a:r>
            <a:r>
              <a:rPr lang="en-GB" dirty="0">
                <a:solidFill>
                  <a:srgbClr val="222222"/>
                </a:solidFill>
                <a:ea typeface="Calibri" panose="020F0502020204030204" pitchFamily="34" charset="0"/>
                <a:cs typeface="Times New Roman" panose="02020603050405020304" pitchFamily="18" charset="0"/>
              </a:rPr>
              <a:t> West </a:t>
            </a:r>
            <a:r>
              <a:rPr lang="en-GB" dirty="0" err="1">
                <a:solidFill>
                  <a:srgbClr val="222222"/>
                </a:solidFill>
                <a:ea typeface="Calibri" panose="020F0502020204030204" pitchFamily="34" charset="0"/>
                <a:cs typeface="Times New Roman" panose="02020603050405020304" pitchFamily="18" charset="0"/>
              </a:rPr>
              <a:t>statt</a:t>
            </a:r>
            <a:r>
              <a:rPr lang="en-GB" dirty="0">
                <a:solidFill>
                  <a:srgbClr val="222222"/>
                </a:solidFill>
                <a:ea typeface="Calibri" panose="020F0502020204030204" pitchFamily="34" charset="0"/>
                <a:cs typeface="Times New Roman" panose="02020603050405020304" pitchFamily="18" charset="0"/>
              </a:rPr>
              <a:t>. Die Kinder von </a:t>
            </a:r>
            <a:r>
              <a:rPr lang="en-GB" dirty="0" err="1">
                <a:solidFill>
                  <a:srgbClr val="222222"/>
                </a:solidFill>
                <a:ea typeface="Calibri" panose="020F0502020204030204" pitchFamily="34" charset="0"/>
                <a:cs typeface="Times New Roman" panose="02020603050405020304" pitchFamily="18" charset="0"/>
              </a:rPr>
              <a:t>Migranten</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sind</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weder</a:t>
            </a:r>
            <a:r>
              <a:rPr lang="en-GB" dirty="0">
                <a:solidFill>
                  <a:srgbClr val="222222"/>
                </a:solidFill>
                <a:ea typeface="Calibri" panose="020F0502020204030204" pitchFamily="34" charset="0"/>
                <a:cs typeface="Times New Roman" panose="02020603050405020304" pitchFamily="18" charset="0"/>
              </a:rPr>
              <a:t> in der </a:t>
            </a:r>
            <a:r>
              <a:rPr lang="en-GB" dirty="0" err="1">
                <a:solidFill>
                  <a:srgbClr val="222222"/>
                </a:solidFill>
                <a:ea typeface="Calibri" panose="020F0502020204030204" pitchFamily="34" charset="0"/>
                <a:cs typeface="Times New Roman" panose="02020603050405020304" pitchFamily="18" charset="0"/>
              </a:rPr>
              <a:t>Kultur</a:t>
            </a:r>
            <a:r>
              <a:rPr lang="en-GB" dirty="0">
                <a:solidFill>
                  <a:srgbClr val="222222"/>
                </a:solidFill>
                <a:ea typeface="Calibri" panose="020F0502020204030204" pitchFamily="34" charset="0"/>
                <a:cs typeface="Times New Roman" panose="02020603050405020304" pitchFamily="18" charset="0"/>
              </a:rPr>
              <a:t> des </a:t>
            </a:r>
            <a:r>
              <a:rPr lang="en-GB" dirty="0" err="1">
                <a:solidFill>
                  <a:srgbClr val="222222"/>
                </a:solidFill>
                <a:ea typeface="Calibri" panose="020F0502020204030204" pitchFamily="34" charset="0"/>
                <a:cs typeface="Times New Roman" panose="02020603050405020304" pitchFamily="18" charset="0"/>
              </a:rPr>
              <a:t>Ostens</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noch</a:t>
            </a:r>
            <a:r>
              <a:rPr lang="en-GB" dirty="0">
                <a:solidFill>
                  <a:srgbClr val="222222"/>
                </a:solidFill>
                <a:ea typeface="Calibri" panose="020F0502020204030204" pitchFamily="34" charset="0"/>
                <a:cs typeface="Times New Roman" panose="02020603050405020304" pitchFamily="18" charset="0"/>
              </a:rPr>
              <a:t> in der </a:t>
            </a:r>
            <a:r>
              <a:rPr lang="en-GB" dirty="0" err="1">
                <a:solidFill>
                  <a:srgbClr val="222222"/>
                </a:solidFill>
                <a:ea typeface="Calibri" panose="020F0502020204030204" pitchFamily="34" charset="0"/>
                <a:cs typeface="Times New Roman" panose="02020603050405020304" pitchFamily="18" charset="0"/>
              </a:rPr>
              <a:t>Kultur</a:t>
            </a:r>
            <a:r>
              <a:rPr lang="en-GB" dirty="0">
                <a:solidFill>
                  <a:srgbClr val="222222"/>
                </a:solidFill>
                <a:ea typeface="Calibri" panose="020F0502020204030204" pitchFamily="34" charset="0"/>
                <a:cs typeface="Times New Roman" panose="02020603050405020304" pitchFamily="18" charset="0"/>
              </a:rPr>
              <a:t> des </a:t>
            </a:r>
            <a:r>
              <a:rPr lang="en-GB" dirty="0" err="1">
                <a:solidFill>
                  <a:srgbClr val="222222"/>
                </a:solidFill>
                <a:ea typeface="Calibri" panose="020F0502020204030204" pitchFamily="34" charset="0"/>
                <a:cs typeface="Times New Roman" panose="02020603050405020304" pitchFamily="18" charset="0"/>
              </a:rPr>
              <a:t>Westens</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daheim</a:t>
            </a:r>
            <a:r>
              <a:rPr lang="en-GB" dirty="0">
                <a:solidFill>
                  <a:srgbClr val="222222"/>
                </a:solidFill>
                <a:ea typeface="Calibri" panose="020F0502020204030204" pitchFamily="34" charset="0"/>
                <a:cs typeface="Times New Roman" panose="02020603050405020304" pitchFamily="18" charset="0"/>
              </a:rPr>
              <a:t>. </a:t>
            </a:r>
          </a:p>
          <a:p>
            <a:pPr>
              <a:spcAft>
                <a:spcPts val="800"/>
              </a:spcAft>
            </a:pPr>
            <a:endParaRPr lang="en-GB" dirty="0">
              <a:solidFill>
                <a:srgbClr val="222222"/>
              </a:solidFill>
              <a:ea typeface="Calibri" panose="020F0502020204030204" pitchFamily="34" charset="0"/>
              <a:cs typeface="Times New Roman" panose="02020603050405020304" pitchFamily="18" charset="0"/>
            </a:endParaRPr>
          </a:p>
          <a:p>
            <a:pPr>
              <a:spcAft>
                <a:spcPts val="800"/>
              </a:spcAft>
            </a:pPr>
            <a:r>
              <a:rPr lang="en-GB" dirty="0" err="1">
                <a:solidFill>
                  <a:srgbClr val="222222"/>
                </a:solidFill>
                <a:ea typeface="Calibri" panose="020F0502020204030204" pitchFamily="34" charset="0"/>
                <a:cs typeface="Times New Roman" panose="02020603050405020304" pitchFamily="18" charset="0"/>
              </a:rPr>
              <a:t>Zudem</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haben</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sie</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es</a:t>
            </a:r>
            <a:r>
              <a:rPr lang="en-GB" dirty="0">
                <a:solidFill>
                  <a:srgbClr val="222222"/>
                </a:solidFill>
                <a:ea typeface="Calibri" panose="020F0502020204030204" pitchFamily="34" charset="0"/>
                <a:cs typeface="Times New Roman" panose="02020603050405020304" pitchFamily="18" charset="0"/>
              </a:rPr>
              <a:t> oft </a:t>
            </a:r>
            <a:r>
              <a:rPr lang="en-GB" dirty="0" err="1">
                <a:solidFill>
                  <a:srgbClr val="222222"/>
                </a:solidFill>
                <a:ea typeface="Calibri" panose="020F0502020204030204" pitchFamily="34" charset="0"/>
                <a:cs typeface="Times New Roman" panose="02020603050405020304" pitchFamily="18" charset="0"/>
              </a:rPr>
              <a:t>schwerer</a:t>
            </a:r>
            <a:r>
              <a:rPr lang="en-GB" dirty="0">
                <a:solidFill>
                  <a:srgbClr val="222222"/>
                </a:solidFill>
                <a:ea typeface="Calibri" panose="020F0502020204030204" pitchFamily="34" charset="0"/>
                <a:cs typeface="Times New Roman" panose="02020603050405020304" pitchFamily="18" charset="0"/>
              </a:rPr>
              <a:t> in der Schule </a:t>
            </a:r>
            <a:r>
              <a:rPr lang="en-GB" dirty="0" err="1">
                <a:solidFill>
                  <a:srgbClr val="222222"/>
                </a:solidFill>
                <a:ea typeface="Calibri" panose="020F0502020204030204" pitchFamily="34" charset="0"/>
                <a:cs typeface="Times New Roman" panose="02020603050405020304" pitchFamily="18" charset="0"/>
              </a:rPr>
              <a:t>als</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andere</a:t>
            </a:r>
            <a:r>
              <a:rPr lang="en-GB" dirty="0">
                <a:solidFill>
                  <a:srgbClr val="222222"/>
                </a:solidFill>
                <a:ea typeface="Calibri" panose="020F0502020204030204" pitchFamily="34" charset="0"/>
                <a:cs typeface="Times New Roman" panose="02020603050405020304" pitchFamily="18" charset="0"/>
              </a:rPr>
              <a:t> Kinder. Der Report </a:t>
            </a:r>
            <a:r>
              <a:rPr lang="en-GB" dirty="0" err="1">
                <a:solidFill>
                  <a:srgbClr val="222222"/>
                </a:solidFill>
                <a:ea typeface="Calibri" panose="020F0502020204030204" pitchFamily="34" charset="0"/>
                <a:cs typeface="Times New Roman" panose="02020603050405020304" pitchFamily="18" charset="0"/>
              </a:rPr>
              <a:t>fragt</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Wie</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kann</a:t>
            </a:r>
            <a:r>
              <a:rPr lang="en-GB" dirty="0">
                <a:solidFill>
                  <a:srgbClr val="222222"/>
                </a:solidFill>
                <a:ea typeface="Calibri" panose="020F0502020204030204" pitchFamily="34" charset="0"/>
                <a:cs typeface="Times New Roman" panose="02020603050405020304" pitchFamily="18" charset="0"/>
              </a:rPr>
              <a:t> die </a:t>
            </a:r>
            <a:r>
              <a:rPr lang="en-GB" dirty="0" err="1">
                <a:solidFill>
                  <a:srgbClr val="222222"/>
                </a:solidFill>
                <a:ea typeface="Calibri" panose="020F0502020204030204" pitchFamily="34" charset="0"/>
                <a:cs typeface="Times New Roman" panose="02020603050405020304" pitchFamily="18" charset="0"/>
              </a:rPr>
              <a:t>Lage</a:t>
            </a:r>
            <a:r>
              <a:rPr lang="en-GB" dirty="0">
                <a:solidFill>
                  <a:srgbClr val="222222"/>
                </a:solidFill>
                <a:ea typeface="Calibri" panose="020F0502020204030204" pitchFamily="34" charset="0"/>
                <a:cs typeface="Times New Roman" panose="02020603050405020304" pitchFamily="18" charset="0"/>
              </a:rPr>
              <a:t> der Kinder von </a:t>
            </a:r>
            <a:r>
              <a:rPr lang="en-GB" dirty="0" err="1">
                <a:solidFill>
                  <a:srgbClr val="222222"/>
                </a:solidFill>
                <a:ea typeface="Calibri" panose="020F0502020204030204" pitchFamily="34" charset="0"/>
                <a:cs typeface="Times New Roman" panose="02020603050405020304" pitchFamily="18" charset="0"/>
              </a:rPr>
              <a:t>Migranten</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besser</a:t>
            </a:r>
            <a:r>
              <a:rPr lang="en-GB" dirty="0">
                <a:solidFill>
                  <a:srgbClr val="222222"/>
                </a:solidFill>
                <a:ea typeface="Calibri" panose="020F0502020204030204" pitchFamily="34" charset="0"/>
                <a:cs typeface="Times New Roman" panose="02020603050405020304" pitchFamily="18" charset="0"/>
              </a:rPr>
              <a:t> </a:t>
            </a:r>
            <a:r>
              <a:rPr lang="en-GB" dirty="0" err="1">
                <a:solidFill>
                  <a:srgbClr val="222222"/>
                </a:solidFill>
                <a:ea typeface="Calibri" panose="020F0502020204030204" pitchFamily="34" charset="0"/>
                <a:cs typeface="Times New Roman" panose="02020603050405020304" pitchFamily="18" charset="0"/>
              </a:rPr>
              <a:t>werden</a:t>
            </a:r>
            <a:r>
              <a:rPr lang="en-GB" dirty="0">
                <a:solidFill>
                  <a:srgbClr val="222222"/>
                </a:solidFill>
                <a:ea typeface="Calibri" panose="020F0502020204030204" pitchFamily="34" charset="0"/>
                <a:cs typeface="Times New Roman" panose="02020603050405020304" pitchFamily="18" charset="0"/>
              </a:rPr>
              <a:t>?</a:t>
            </a:r>
            <a:endParaRPr lang="en-GB" dirty="0">
              <a:effectLst/>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86720D80-B6B4-4D69-A104-F18BF836CAB4}"/>
              </a:ext>
            </a:extLst>
          </p:cNvPr>
          <p:cNvSpPr/>
          <p:nvPr/>
        </p:nvSpPr>
        <p:spPr>
          <a:xfrm>
            <a:off x="0" y="1162933"/>
            <a:ext cx="5159746" cy="400110"/>
          </a:xfrm>
          <a:prstGeom prst="rect">
            <a:avLst/>
          </a:prstGeom>
        </p:spPr>
        <p:txBody>
          <a:bodyPr wrap="none">
            <a:spAutoFit/>
          </a:bodyPr>
          <a:lstStyle/>
          <a:p>
            <a:r>
              <a:rPr lang="en-GB" sz="2000" b="1" dirty="0"/>
              <a:t>Migration – </a:t>
            </a:r>
            <a:r>
              <a:rPr lang="en-GB" sz="2000" b="1" dirty="0" err="1"/>
              <a:t>ein</a:t>
            </a:r>
            <a:r>
              <a:rPr lang="en-GB" sz="2000" b="1" dirty="0"/>
              <a:t> </a:t>
            </a:r>
            <a:r>
              <a:rPr lang="en-GB" sz="2000" b="1" dirty="0" err="1"/>
              <a:t>Seiltanz</a:t>
            </a:r>
            <a:r>
              <a:rPr lang="en-GB" sz="2000" b="1" dirty="0"/>
              <a:t> </a:t>
            </a:r>
            <a:r>
              <a:rPr lang="en-GB" sz="2000" b="1" dirty="0" err="1"/>
              <a:t>zwischen</a:t>
            </a:r>
            <a:r>
              <a:rPr lang="en-GB" sz="2000" b="1" dirty="0"/>
              <a:t> den </a:t>
            </a:r>
            <a:r>
              <a:rPr lang="en-GB" sz="2000" b="1" dirty="0" err="1"/>
              <a:t>Kulturen</a:t>
            </a:r>
            <a:endParaRPr lang="en-GB" sz="2000" dirty="0"/>
          </a:p>
        </p:txBody>
      </p:sp>
      <p:sp>
        <p:nvSpPr>
          <p:cNvPr id="5" name="TextBox 4">
            <a:extLst>
              <a:ext uri="{FF2B5EF4-FFF2-40B4-BE49-F238E27FC236}">
                <a16:creationId xmlns:a16="http://schemas.microsoft.com/office/drawing/2014/main" id="{EC785F3C-E2B4-4C71-A8A5-E336F781B254}"/>
              </a:ext>
            </a:extLst>
          </p:cNvPr>
          <p:cNvSpPr txBox="1"/>
          <p:nvPr/>
        </p:nvSpPr>
        <p:spPr>
          <a:xfrm>
            <a:off x="7207688" y="1561417"/>
            <a:ext cx="4863548" cy="646331"/>
          </a:xfrm>
          <a:prstGeom prst="rect">
            <a:avLst/>
          </a:prstGeom>
          <a:noFill/>
          <a:ln>
            <a:solidFill>
              <a:schemeClr val="tx1"/>
            </a:solidFill>
          </a:ln>
        </p:spPr>
        <p:txBody>
          <a:bodyPr wrap="square" rtlCol="0">
            <a:spAutoFit/>
          </a:bodyPr>
          <a:lstStyle/>
          <a:p>
            <a:r>
              <a:rPr lang="en-GB" dirty="0"/>
              <a:t>A report says: Every fifth German person is the child of immigrants</a:t>
            </a:r>
          </a:p>
        </p:txBody>
      </p:sp>
      <p:sp>
        <p:nvSpPr>
          <p:cNvPr id="9" name="TextBox 8">
            <a:extLst>
              <a:ext uri="{FF2B5EF4-FFF2-40B4-BE49-F238E27FC236}">
                <a16:creationId xmlns:a16="http://schemas.microsoft.com/office/drawing/2014/main" id="{97FB9EC5-644B-49FE-B7AC-F2C89C6D24CE}"/>
              </a:ext>
            </a:extLst>
          </p:cNvPr>
          <p:cNvSpPr txBox="1"/>
          <p:nvPr/>
        </p:nvSpPr>
        <p:spPr>
          <a:xfrm>
            <a:off x="7220193" y="2489944"/>
            <a:ext cx="4863548" cy="923330"/>
          </a:xfrm>
          <a:prstGeom prst="rect">
            <a:avLst/>
          </a:prstGeom>
          <a:noFill/>
          <a:ln>
            <a:solidFill>
              <a:schemeClr val="tx1"/>
            </a:solidFill>
          </a:ln>
        </p:spPr>
        <p:txBody>
          <a:bodyPr wrap="square" rtlCol="0">
            <a:spAutoFit/>
          </a:bodyPr>
          <a:lstStyle/>
          <a:p>
            <a:r>
              <a:rPr lang="en-GB" dirty="0"/>
              <a:t>This means: Many children live with more than one culture. This is like tightrope </a:t>
            </a:r>
            <a:r>
              <a:rPr lang="en-GB" dirty="0">
                <a:solidFill>
                  <a:srgbClr val="FF0000"/>
                </a:solidFill>
              </a:rPr>
              <a:t>walking</a:t>
            </a:r>
            <a:r>
              <a:rPr lang="en-GB" dirty="0"/>
              <a:t>. As many feel foreign in either culture.</a:t>
            </a:r>
          </a:p>
        </p:txBody>
      </p:sp>
      <p:sp>
        <p:nvSpPr>
          <p:cNvPr id="10" name="TextBox 9">
            <a:extLst>
              <a:ext uri="{FF2B5EF4-FFF2-40B4-BE49-F238E27FC236}">
                <a16:creationId xmlns:a16="http://schemas.microsoft.com/office/drawing/2014/main" id="{E4E9EF2E-3FC4-4DFA-825F-ABA8DF8EEE16}"/>
              </a:ext>
            </a:extLst>
          </p:cNvPr>
          <p:cNvSpPr txBox="1"/>
          <p:nvPr/>
        </p:nvSpPr>
        <p:spPr>
          <a:xfrm>
            <a:off x="7220193" y="3842800"/>
            <a:ext cx="4863548" cy="1200329"/>
          </a:xfrm>
          <a:prstGeom prst="rect">
            <a:avLst/>
          </a:prstGeom>
          <a:noFill/>
          <a:ln>
            <a:solidFill>
              <a:schemeClr val="tx1"/>
            </a:solidFill>
          </a:ln>
        </p:spPr>
        <p:txBody>
          <a:bodyPr wrap="square" rtlCol="0">
            <a:spAutoFit/>
          </a:bodyPr>
          <a:lstStyle/>
          <a:p>
            <a:r>
              <a:rPr lang="en-GB" dirty="0"/>
              <a:t>Most of the time migration takes place from East to West. The children of immigrants are neither at home in the culture of the East, nor in the culture of the West.</a:t>
            </a:r>
          </a:p>
        </p:txBody>
      </p:sp>
      <p:sp>
        <p:nvSpPr>
          <p:cNvPr id="11" name="TextBox 10">
            <a:extLst>
              <a:ext uri="{FF2B5EF4-FFF2-40B4-BE49-F238E27FC236}">
                <a16:creationId xmlns:a16="http://schemas.microsoft.com/office/drawing/2014/main" id="{29A8B649-48E2-47A3-BDFD-B73188CFC568}"/>
              </a:ext>
            </a:extLst>
          </p:cNvPr>
          <p:cNvSpPr txBox="1"/>
          <p:nvPr/>
        </p:nvSpPr>
        <p:spPr>
          <a:xfrm>
            <a:off x="7220193" y="5324127"/>
            <a:ext cx="4863548" cy="923330"/>
          </a:xfrm>
          <a:prstGeom prst="rect">
            <a:avLst/>
          </a:prstGeom>
          <a:noFill/>
          <a:ln>
            <a:solidFill>
              <a:schemeClr val="tx1"/>
            </a:solidFill>
          </a:ln>
        </p:spPr>
        <p:txBody>
          <a:bodyPr wrap="square" rtlCol="0">
            <a:spAutoFit/>
          </a:bodyPr>
          <a:lstStyle/>
          <a:p>
            <a:r>
              <a:rPr lang="en-GB" dirty="0"/>
              <a:t>Moreover, they often have a harder time at school than other children. The report asks: How can the situation of children of migrants become better?</a:t>
            </a:r>
          </a:p>
        </p:txBody>
      </p:sp>
      <p:sp>
        <p:nvSpPr>
          <p:cNvPr id="13" name="Rectangle 12">
            <a:extLst>
              <a:ext uri="{FF2B5EF4-FFF2-40B4-BE49-F238E27FC236}">
                <a16:creationId xmlns:a16="http://schemas.microsoft.com/office/drawing/2014/main" id="{DA76FA32-24A9-475A-899D-FD7E77CC0BC6}"/>
              </a:ext>
            </a:extLst>
          </p:cNvPr>
          <p:cNvSpPr/>
          <p:nvPr/>
        </p:nvSpPr>
        <p:spPr>
          <a:xfrm>
            <a:off x="6361043" y="1106861"/>
            <a:ext cx="5830957" cy="400110"/>
          </a:xfrm>
          <a:prstGeom prst="rect">
            <a:avLst/>
          </a:prstGeom>
        </p:spPr>
        <p:txBody>
          <a:bodyPr wrap="square">
            <a:spAutoFit/>
          </a:bodyPr>
          <a:lstStyle/>
          <a:p>
            <a:r>
              <a:rPr lang="en-GB" sz="2000" b="1" dirty="0"/>
              <a:t>Migration – tightrope </a:t>
            </a:r>
            <a:r>
              <a:rPr lang="en-GB" sz="2000" b="1" dirty="0">
                <a:solidFill>
                  <a:srgbClr val="FF0000"/>
                </a:solidFill>
              </a:rPr>
              <a:t>walking</a:t>
            </a:r>
            <a:r>
              <a:rPr lang="en-GB" sz="2000" b="1" dirty="0"/>
              <a:t> between the cultures</a:t>
            </a:r>
            <a:endParaRPr lang="en-GB" sz="2000" dirty="0"/>
          </a:p>
        </p:txBody>
      </p:sp>
      <p:pic>
        <p:nvPicPr>
          <p:cNvPr id="12" name="Picture 2" descr="Image result for detective images">
            <a:extLst>
              <a:ext uri="{FF2B5EF4-FFF2-40B4-BE49-F238E27FC236}">
                <a16:creationId xmlns:a16="http://schemas.microsoft.com/office/drawing/2014/main" id="{309D5C43-16A0-406A-A4E2-86385E1976E9}"/>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2579873" y="0"/>
            <a:ext cx="1360260" cy="110686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571CE5CE-3280-4CEA-B631-B8EE877BBC03}"/>
              </a:ext>
            </a:extLst>
          </p:cNvPr>
          <p:cNvSpPr txBox="1"/>
          <p:nvPr/>
        </p:nvSpPr>
        <p:spPr>
          <a:xfrm>
            <a:off x="4311606" y="230264"/>
            <a:ext cx="4964916" cy="461665"/>
          </a:xfrm>
          <a:prstGeom prst="rect">
            <a:avLst/>
          </a:prstGeom>
          <a:noFill/>
        </p:spPr>
        <p:txBody>
          <a:bodyPr wrap="square" rtlCol="0">
            <a:spAutoFit/>
          </a:bodyPr>
          <a:lstStyle/>
          <a:p>
            <a:r>
              <a:rPr lang="en-GB" sz="2400" b="1" dirty="0" err="1"/>
              <a:t>Warum</a:t>
            </a:r>
            <a:r>
              <a:rPr lang="en-GB" sz="2400" b="1" dirty="0"/>
              <a:t> </a:t>
            </a:r>
            <a:r>
              <a:rPr lang="en-GB" sz="2400" b="1" i="1" dirty="0"/>
              <a:t>walking</a:t>
            </a:r>
            <a:r>
              <a:rPr lang="en-GB" sz="2400" b="1" dirty="0"/>
              <a:t>, </a:t>
            </a:r>
            <a:r>
              <a:rPr lang="en-GB" sz="2400" b="1" dirty="0" err="1"/>
              <a:t>nicht</a:t>
            </a:r>
            <a:r>
              <a:rPr lang="en-GB" sz="2400" b="1" dirty="0"/>
              <a:t> </a:t>
            </a:r>
            <a:r>
              <a:rPr lang="en-GB" sz="2400" b="1" i="1" dirty="0"/>
              <a:t>dancing</a:t>
            </a:r>
            <a:r>
              <a:rPr lang="en-GB" sz="2400" b="1" dirty="0"/>
              <a:t>?</a:t>
            </a:r>
          </a:p>
        </p:txBody>
      </p:sp>
    </p:spTree>
    <p:extLst>
      <p:ext uri="{BB962C8B-B14F-4D97-AF65-F5344CB8AC3E}">
        <p14:creationId xmlns:p14="http://schemas.microsoft.com/office/powerpoint/2010/main" val="1979248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E656C-EB16-4AE2-ADD0-F143B3292AFE}"/>
              </a:ext>
            </a:extLst>
          </p:cNvPr>
          <p:cNvSpPr>
            <a:spLocks noGrp="1"/>
          </p:cNvSpPr>
          <p:nvPr>
            <p:ph type="title"/>
          </p:nvPr>
        </p:nvSpPr>
        <p:spPr>
          <a:xfrm>
            <a:off x="265043" y="232603"/>
            <a:ext cx="10452652" cy="668545"/>
          </a:xfrm>
        </p:spPr>
        <p:txBody>
          <a:bodyPr>
            <a:normAutofit/>
          </a:bodyPr>
          <a:lstStyle/>
          <a:p>
            <a:r>
              <a:rPr lang="en-GB" sz="3200" b="1" dirty="0" err="1"/>
              <a:t>Metaphern</a:t>
            </a:r>
            <a:r>
              <a:rPr lang="en-GB" sz="3200" b="1" dirty="0"/>
              <a:t> in </a:t>
            </a:r>
            <a:r>
              <a:rPr lang="en-GB" sz="3200" b="1" dirty="0" err="1"/>
              <a:t>verschiedenen</a:t>
            </a:r>
            <a:r>
              <a:rPr lang="en-GB" sz="3200" b="1" dirty="0"/>
              <a:t> </a:t>
            </a:r>
            <a:r>
              <a:rPr lang="en-GB" sz="3200" b="1" dirty="0" err="1"/>
              <a:t>Kulturen</a:t>
            </a:r>
            <a:r>
              <a:rPr lang="en-GB" sz="3200" b="1" dirty="0"/>
              <a:t> </a:t>
            </a:r>
            <a:endParaRPr lang="" sz="3200" b="1" dirty="0"/>
          </a:p>
        </p:txBody>
      </p:sp>
      <p:sp>
        <p:nvSpPr>
          <p:cNvPr id="3" name="Content Placeholder 2">
            <a:extLst>
              <a:ext uri="{FF2B5EF4-FFF2-40B4-BE49-F238E27FC236}">
                <a16:creationId xmlns:a16="http://schemas.microsoft.com/office/drawing/2014/main" id="{A10AB543-A66E-4B32-BEB4-80E086CE9858}"/>
              </a:ext>
            </a:extLst>
          </p:cNvPr>
          <p:cNvSpPr>
            <a:spLocks noGrp="1"/>
          </p:cNvSpPr>
          <p:nvPr>
            <p:ph idx="1"/>
          </p:nvPr>
        </p:nvSpPr>
        <p:spPr>
          <a:xfrm>
            <a:off x="0" y="1311965"/>
            <a:ext cx="12191999" cy="5156546"/>
          </a:xfrm>
        </p:spPr>
        <p:txBody>
          <a:bodyPr>
            <a:normAutofit/>
          </a:bodyPr>
          <a:lstStyle/>
          <a:p>
            <a:pPr marL="3200400" lvl="7" indent="0">
              <a:buNone/>
            </a:pPr>
            <a:r>
              <a:rPr lang="en-GB" dirty="0"/>
              <a:t>	</a:t>
            </a:r>
          </a:p>
          <a:p>
            <a:endParaRPr lang="" dirty="0"/>
          </a:p>
        </p:txBody>
      </p:sp>
      <p:sp>
        <p:nvSpPr>
          <p:cNvPr id="5" name="Slide Number Placeholder 4">
            <a:extLst>
              <a:ext uri="{FF2B5EF4-FFF2-40B4-BE49-F238E27FC236}">
                <a16:creationId xmlns:a16="http://schemas.microsoft.com/office/drawing/2014/main" id="{EC3125D3-B087-456C-A8F8-735CBA3C61CD}"/>
              </a:ext>
            </a:extLst>
          </p:cNvPr>
          <p:cNvSpPr>
            <a:spLocks noGrp="1"/>
          </p:cNvSpPr>
          <p:nvPr>
            <p:ph type="sldNum" sz="quarter" idx="12"/>
          </p:nvPr>
        </p:nvSpPr>
        <p:spPr/>
        <p:txBody>
          <a:bodyPr/>
          <a:lstStyle/>
          <a:p>
            <a:fld id="{38059A5A-4A28-4641-9856-838DAA7E7EC8}" type="slidenum">
              <a:rPr lang="" smtClean="0"/>
              <a:t>22</a:t>
            </a:fld>
            <a:endParaRPr lang=""/>
          </a:p>
        </p:txBody>
      </p:sp>
      <p:sp>
        <p:nvSpPr>
          <p:cNvPr id="4" name="TextBox 3">
            <a:extLst>
              <a:ext uri="{FF2B5EF4-FFF2-40B4-BE49-F238E27FC236}">
                <a16:creationId xmlns:a16="http://schemas.microsoft.com/office/drawing/2014/main" id="{E9D2AB88-F487-473A-B724-21D20DCE1A6E}"/>
              </a:ext>
            </a:extLst>
          </p:cNvPr>
          <p:cNvSpPr txBox="1"/>
          <p:nvPr/>
        </p:nvSpPr>
        <p:spPr>
          <a:xfrm>
            <a:off x="265043" y="914400"/>
            <a:ext cx="11608905" cy="2677656"/>
          </a:xfrm>
          <a:prstGeom prst="rect">
            <a:avLst/>
          </a:prstGeom>
          <a:noFill/>
        </p:spPr>
        <p:txBody>
          <a:bodyPr wrap="square" rtlCol="0">
            <a:spAutoFit/>
          </a:bodyPr>
          <a:lstStyle/>
          <a:p>
            <a:r>
              <a:rPr lang="en-GB" sz="2800" b="1" dirty="0" err="1"/>
              <a:t>Balanceakt</a:t>
            </a:r>
            <a:r>
              <a:rPr lang="en-GB" sz="2800" dirty="0"/>
              <a:t>: auf </a:t>
            </a:r>
            <a:r>
              <a:rPr lang="en-GB" sz="2800" dirty="0" err="1"/>
              <a:t>einem</a:t>
            </a:r>
            <a:r>
              <a:rPr lang="en-GB" sz="2800" dirty="0"/>
              <a:t> </a:t>
            </a:r>
            <a:r>
              <a:rPr lang="en-GB" sz="2800" dirty="0" err="1"/>
              <a:t>Seil</a:t>
            </a:r>
            <a:r>
              <a:rPr lang="en-GB" sz="2800" dirty="0"/>
              <a:t> </a:t>
            </a:r>
            <a:r>
              <a:rPr lang="en-GB" sz="2800" b="1" dirty="0" err="1">
                <a:solidFill>
                  <a:srgbClr val="FF0000"/>
                </a:solidFill>
              </a:rPr>
              <a:t>tanzen</a:t>
            </a:r>
            <a:r>
              <a:rPr lang="en-GB" sz="2800" dirty="0"/>
              <a:t> = to </a:t>
            </a:r>
            <a:r>
              <a:rPr lang="en-GB" sz="2800" b="1" dirty="0">
                <a:solidFill>
                  <a:srgbClr val="FF0000"/>
                </a:solidFill>
              </a:rPr>
              <a:t>walk</a:t>
            </a:r>
            <a:r>
              <a:rPr lang="en-GB" sz="2800" dirty="0"/>
              <a:t> on a tightrope</a:t>
            </a:r>
          </a:p>
          <a:p>
            <a:r>
              <a:rPr lang="en-GB" sz="2800" dirty="0"/>
              <a:t>-&gt; In German you </a:t>
            </a:r>
            <a:r>
              <a:rPr lang="en-GB" sz="2800" b="1" dirty="0">
                <a:solidFill>
                  <a:srgbClr val="FF0000"/>
                </a:solidFill>
              </a:rPr>
              <a:t>dance</a:t>
            </a:r>
            <a:r>
              <a:rPr lang="en-GB" sz="2800" dirty="0"/>
              <a:t> on a rope, whilst in English you </a:t>
            </a:r>
            <a:r>
              <a:rPr lang="en-GB" sz="2800" b="1" dirty="0">
                <a:solidFill>
                  <a:srgbClr val="FF0000"/>
                </a:solidFill>
              </a:rPr>
              <a:t>walk</a:t>
            </a:r>
            <a:r>
              <a:rPr lang="en-GB" sz="2800" dirty="0"/>
              <a:t> on a tightrope.</a:t>
            </a:r>
          </a:p>
          <a:p>
            <a:r>
              <a:rPr lang="en-GB" sz="2800" dirty="0" err="1"/>
              <a:t>Welche</a:t>
            </a:r>
            <a:r>
              <a:rPr lang="en-GB" sz="2800" dirty="0"/>
              <a:t> </a:t>
            </a:r>
            <a:r>
              <a:rPr lang="en-GB" sz="2800" dirty="0" err="1"/>
              <a:t>Bilder</a:t>
            </a:r>
            <a:r>
              <a:rPr lang="en-GB" sz="2800" dirty="0"/>
              <a:t> </a:t>
            </a:r>
            <a:r>
              <a:rPr lang="en-GB" sz="2800" dirty="0" err="1"/>
              <a:t>evozieren</a:t>
            </a:r>
            <a:r>
              <a:rPr lang="en-GB" sz="2800" dirty="0"/>
              <a:t> </a:t>
            </a:r>
            <a:r>
              <a:rPr lang="en-GB" sz="2800" dirty="0" err="1"/>
              <a:t>diese</a:t>
            </a:r>
            <a:r>
              <a:rPr lang="en-GB" sz="2800" dirty="0"/>
              <a:t> </a:t>
            </a:r>
            <a:r>
              <a:rPr lang="en-GB" sz="2800" dirty="0" err="1"/>
              <a:t>Metaphern</a:t>
            </a:r>
            <a:r>
              <a:rPr lang="en-GB" sz="2800" dirty="0"/>
              <a:t>? </a:t>
            </a:r>
            <a:r>
              <a:rPr lang="en-GB" sz="2800" dirty="0" err="1"/>
              <a:t>Zeichnet</a:t>
            </a:r>
            <a:r>
              <a:rPr lang="en-GB" sz="2800" dirty="0"/>
              <a:t> </a:t>
            </a:r>
            <a:r>
              <a:rPr lang="en-GB" sz="2800" dirty="0" err="1"/>
              <a:t>sie</a:t>
            </a:r>
            <a:r>
              <a:rPr lang="en-GB" sz="2800" dirty="0"/>
              <a:t>:</a:t>
            </a:r>
          </a:p>
          <a:p>
            <a:endParaRPr lang="en-GB" sz="2800" dirty="0"/>
          </a:p>
          <a:p>
            <a:endParaRPr lang="en-GB" sz="2800" b="1" dirty="0">
              <a:solidFill>
                <a:srgbClr val="FF0000"/>
              </a:solidFill>
            </a:endParaRPr>
          </a:p>
          <a:p>
            <a:endParaRPr lang="en-GB" sz="2800" b="1" dirty="0">
              <a:solidFill>
                <a:srgbClr val="FF0000"/>
              </a:solidFill>
            </a:endParaRPr>
          </a:p>
        </p:txBody>
      </p:sp>
      <p:graphicFrame>
        <p:nvGraphicFramePr>
          <p:cNvPr id="7" name="Table 6">
            <a:extLst>
              <a:ext uri="{FF2B5EF4-FFF2-40B4-BE49-F238E27FC236}">
                <a16:creationId xmlns:a16="http://schemas.microsoft.com/office/drawing/2014/main" id="{3768FA21-1938-46A9-8A37-202054802C19}"/>
              </a:ext>
            </a:extLst>
          </p:cNvPr>
          <p:cNvGraphicFramePr>
            <a:graphicFrameLocks noGrp="1"/>
          </p:cNvGraphicFramePr>
          <p:nvPr/>
        </p:nvGraphicFramePr>
        <p:xfrm>
          <a:off x="839855" y="2496725"/>
          <a:ext cx="9303028" cy="4241992"/>
        </p:xfrm>
        <a:graphic>
          <a:graphicData uri="http://schemas.openxmlformats.org/drawingml/2006/table">
            <a:tbl>
              <a:tblPr firstRow="1" bandRow="1">
                <a:tableStyleId>{5940675A-B579-460E-94D1-54222C63F5DA}</a:tableStyleId>
              </a:tblPr>
              <a:tblGrid>
                <a:gridCol w="4651514">
                  <a:extLst>
                    <a:ext uri="{9D8B030D-6E8A-4147-A177-3AD203B41FA5}">
                      <a16:colId xmlns:a16="http://schemas.microsoft.com/office/drawing/2014/main" val="2411833359"/>
                    </a:ext>
                  </a:extLst>
                </a:gridCol>
                <a:gridCol w="4651514">
                  <a:extLst>
                    <a:ext uri="{9D8B030D-6E8A-4147-A177-3AD203B41FA5}">
                      <a16:colId xmlns:a16="http://schemas.microsoft.com/office/drawing/2014/main" val="1480852922"/>
                    </a:ext>
                  </a:extLst>
                </a:gridCol>
              </a:tblGrid>
              <a:tr h="4241992">
                <a:tc>
                  <a:txBody>
                    <a:bodyPr/>
                    <a:lstStyle/>
                    <a:p>
                      <a:r>
                        <a:rPr lang="en-GB" sz="2400" b="1" u="none" dirty="0" err="1"/>
                        <a:t>Seil</a:t>
                      </a:r>
                      <a:r>
                        <a:rPr lang="en-GB" sz="2400" b="1" u="none" dirty="0" err="1">
                          <a:solidFill>
                            <a:srgbClr val="FF0000"/>
                          </a:solidFill>
                        </a:rPr>
                        <a:t>tanz</a:t>
                      </a:r>
                      <a:r>
                        <a:rPr lang="en-GB" sz="2400" b="1" u="none" dirty="0"/>
                        <a:t> (rope + </a:t>
                      </a:r>
                      <a:r>
                        <a:rPr lang="en-GB" sz="2400" b="1" u="none" dirty="0">
                          <a:solidFill>
                            <a:srgbClr val="FF0000"/>
                          </a:solidFill>
                        </a:rPr>
                        <a:t>dance</a:t>
                      </a:r>
                      <a:r>
                        <a:rPr lang="en-GB" sz="2400" b="1" u="none" dirty="0"/>
                        <a:t>)</a:t>
                      </a:r>
                    </a:p>
                  </a:txBody>
                  <a:tcPr/>
                </a:tc>
                <a:tc>
                  <a:txBody>
                    <a:bodyPr/>
                    <a:lstStyle/>
                    <a:p>
                      <a:r>
                        <a:rPr lang="en-GB" sz="2400" b="1" dirty="0"/>
                        <a:t>Rope + </a:t>
                      </a:r>
                      <a:r>
                        <a:rPr lang="en-GB" sz="2400" b="1" dirty="0">
                          <a:solidFill>
                            <a:srgbClr val="FF0000"/>
                          </a:solidFill>
                        </a:rPr>
                        <a:t>walk</a:t>
                      </a:r>
                      <a:endParaRPr lang="en-GB" b="1" dirty="0"/>
                    </a:p>
                  </a:txBody>
                  <a:tcPr/>
                </a:tc>
                <a:extLst>
                  <a:ext uri="{0D108BD9-81ED-4DB2-BD59-A6C34878D82A}">
                    <a16:rowId xmlns:a16="http://schemas.microsoft.com/office/drawing/2014/main" val="3200205268"/>
                  </a:ext>
                </a:extLst>
              </a:tr>
            </a:tbl>
          </a:graphicData>
        </a:graphic>
      </p:graphicFrame>
    </p:spTree>
    <p:extLst>
      <p:ext uri="{BB962C8B-B14F-4D97-AF65-F5344CB8AC3E}">
        <p14:creationId xmlns:p14="http://schemas.microsoft.com/office/powerpoint/2010/main" val="257564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E656C-EB16-4AE2-ADD0-F143B3292AFE}"/>
              </a:ext>
            </a:extLst>
          </p:cNvPr>
          <p:cNvSpPr>
            <a:spLocks noGrp="1"/>
          </p:cNvSpPr>
          <p:nvPr>
            <p:ph type="title"/>
          </p:nvPr>
        </p:nvSpPr>
        <p:spPr>
          <a:xfrm>
            <a:off x="318051" y="1385542"/>
            <a:ext cx="11304105" cy="668545"/>
          </a:xfrm>
        </p:spPr>
        <p:txBody>
          <a:bodyPr>
            <a:normAutofit fontScale="90000"/>
          </a:bodyPr>
          <a:lstStyle/>
          <a:p>
            <a:r>
              <a:rPr lang="en-GB" sz="3200" dirty="0" err="1">
                <a:latin typeface="+mn-lt"/>
              </a:rPr>
              <a:t>Spruch</a:t>
            </a:r>
            <a:r>
              <a:rPr lang="en-GB" sz="3200" dirty="0">
                <a:latin typeface="+mn-lt"/>
              </a:rPr>
              <a:t>: “</a:t>
            </a:r>
            <a:r>
              <a:rPr lang="en-GB" sz="3200" dirty="0" err="1">
                <a:latin typeface="+mn-lt"/>
              </a:rPr>
              <a:t>Mit</a:t>
            </a:r>
            <a:r>
              <a:rPr lang="en-GB" sz="3200" dirty="0">
                <a:latin typeface="+mn-lt"/>
              </a:rPr>
              <a:t> </a:t>
            </a:r>
            <a:r>
              <a:rPr lang="en-GB" sz="3200" dirty="0" err="1">
                <a:latin typeface="+mn-lt"/>
              </a:rPr>
              <a:t>jeder</a:t>
            </a:r>
            <a:r>
              <a:rPr lang="en-GB" sz="3200" dirty="0">
                <a:latin typeface="+mn-lt"/>
              </a:rPr>
              <a:t> </a:t>
            </a:r>
            <a:r>
              <a:rPr lang="en-GB" sz="3200" dirty="0" err="1">
                <a:latin typeface="+mn-lt"/>
              </a:rPr>
              <a:t>neuen</a:t>
            </a:r>
            <a:r>
              <a:rPr lang="en-GB" sz="3200" dirty="0">
                <a:latin typeface="+mn-lt"/>
              </a:rPr>
              <a:t> </a:t>
            </a:r>
            <a:r>
              <a:rPr lang="en-GB" sz="3200" dirty="0" err="1">
                <a:latin typeface="+mn-lt"/>
              </a:rPr>
              <a:t>Sprache</a:t>
            </a:r>
            <a:r>
              <a:rPr lang="en-GB" sz="3200" dirty="0">
                <a:latin typeface="+mn-lt"/>
              </a:rPr>
              <a:t> </a:t>
            </a:r>
            <a:r>
              <a:rPr lang="en-GB" sz="3200" dirty="0" err="1">
                <a:latin typeface="+mn-lt"/>
              </a:rPr>
              <a:t>erwirbt</a:t>
            </a:r>
            <a:r>
              <a:rPr lang="en-GB" sz="3200" dirty="0">
                <a:latin typeface="+mn-lt"/>
              </a:rPr>
              <a:t> man </a:t>
            </a:r>
            <a:r>
              <a:rPr lang="en-GB" sz="3200" dirty="0" err="1">
                <a:latin typeface="+mn-lt"/>
              </a:rPr>
              <a:t>auch</a:t>
            </a:r>
            <a:r>
              <a:rPr lang="en-GB" sz="3200" dirty="0">
                <a:latin typeface="+mn-lt"/>
              </a:rPr>
              <a:t> </a:t>
            </a:r>
            <a:r>
              <a:rPr lang="en-GB" sz="3200" dirty="0" err="1">
                <a:latin typeface="+mn-lt"/>
              </a:rPr>
              <a:t>eine</a:t>
            </a:r>
            <a:r>
              <a:rPr lang="en-GB" sz="3200" dirty="0">
                <a:latin typeface="+mn-lt"/>
              </a:rPr>
              <a:t> </a:t>
            </a:r>
            <a:r>
              <a:rPr lang="en-GB" sz="3200" dirty="0" err="1">
                <a:latin typeface="+mn-lt"/>
              </a:rPr>
              <a:t>neue</a:t>
            </a:r>
            <a:r>
              <a:rPr lang="en-GB" sz="3200" dirty="0">
                <a:latin typeface="+mn-lt"/>
              </a:rPr>
              <a:t> </a:t>
            </a:r>
            <a:r>
              <a:rPr lang="en-GB" sz="3200" dirty="0" err="1">
                <a:latin typeface="+mn-lt"/>
              </a:rPr>
              <a:t>Seele</a:t>
            </a:r>
            <a:r>
              <a:rPr lang="en-GB" sz="3200" dirty="0">
                <a:latin typeface="+mn-lt"/>
              </a:rPr>
              <a:t>.”</a:t>
            </a:r>
            <a:br>
              <a:rPr lang="en-GB" sz="3200" dirty="0">
                <a:latin typeface="+mn-lt"/>
              </a:rPr>
            </a:br>
            <a:r>
              <a:rPr lang="en-GB" sz="3200" i="1" dirty="0">
                <a:latin typeface="+mn-lt"/>
              </a:rPr>
              <a:t>Proverb: “With every new language you also acquire a new soul.”</a:t>
            </a:r>
            <a:br>
              <a:rPr lang="en-GB" sz="3200" i="1" dirty="0">
                <a:latin typeface="+mn-lt"/>
              </a:rPr>
            </a:br>
            <a:r>
              <a:rPr lang="en-GB" sz="3200" dirty="0"/>
              <a:t>-&gt; People in different cultures see the world differently!</a:t>
            </a:r>
            <a:br>
              <a:rPr lang="en-GB" sz="3200" i="1" dirty="0">
                <a:latin typeface="+mn-lt"/>
              </a:rPr>
            </a:br>
            <a:br>
              <a:rPr lang="en-GB" sz="3200" i="1" dirty="0">
                <a:latin typeface="+mn-lt"/>
              </a:rPr>
            </a:br>
            <a:r>
              <a:rPr lang="en-GB" sz="3200" b="1" i="1" dirty="0">
                <a:latin typeface="+mn-lt"/>
              </a:rPr>
              <a:t>Was </a:t>
            </a:r>
            <a:r>
              <a:rPr lang="en-GB" sz="3200" b="1" i="1" dirty="0" err="1">
                <a:latin typeface="+mn-lt"/>
              </a:rPr>
              <a:t>bedeuten</a:t>
            </a:r>
            <a:r>
              <a:rPr lang="en-GB" sz="3200" b="1" i="1" dirty="0">
                <a:latin typeface="+mn-lt"/>
              </a:rPr>
              <a:t> </a:t>
            </a:r>
            <a:r>
              <a:rPr lang="en-GB" sz="3200" b="1" i="1" dirty="0" err="1">
                <a:latin typeface="+mn-lt"/>
              </a:rPr>
              <a:t>diese</a:t>
            </a:r>
            <a:r>
              <a:rPr lang="en-GB" sz="3200" b="1" i="1" dirty="0">
                <a:latin typeface="+mn-lt"/>
              </a:rPr>
              <a:t> </a:t>
            </a:r>
            <a:r>
              <a:rPr lang="en-GB" sz="3200" b="1" i="1" dirty="0" err="1">
                <a:latin typeface="+mn-lt"/>
              </a:rPr>
              <a:t>W</a:t>
            </a:r>
            <a:r>
              <a:rPr lang="en-GB" sz="3200" b="1" dirty="0" err="1">
                <a:latin typeface="+mn-lt"/>
              </a:rPr>
              <a:t>örter</a:t>
            </a:r>
            <a:r>
              <a:rPr lang="en-GB" sz="3200" b="1" dirty="0">
                <a:latin typeface="+mn-lt"/>
              </a:rPr>
              <a:t> auf </a:t>
            </a:r>
            <a:r>
              <a:rPr lang="en-GB" sz="3200" b="1" dirty="0" err="1">
                <a:latin typeface="+mn-lt"/>
              </a:rPr>
              <a:t>englisch</a:t>
            </a:r>
            <a:r>
              <a:rPr lang="en-GB" sz="3200" b="1" dirty="0">
                <a:latin typeface="+mn-lt"/>
              </a:rPr>
              <a:t>?</a:t>
            </a:r>
            <a:br>
              <a:rPr lang="en-GB" sz="3200" i="1" dirty="0"/>
            </a:br>
            <a:br>
              <a:rPr lang="en-GB" sz="3200" b="1" dirty="0"/>
            </a:br>
            <a:r>
              <a:rPr lang="en-GB" sz="3200" b="1" dirty="0"/>
              <a:t> </a:t>
            </a:r>
            <a:endParaRPr lang="" sz="3200" b="1" dirty="0"/>
          </a:p>
        </p:txBody>
      </p:sp>
      <p:sp>
        <p:nvSpPr>
          <p:cNvPr id="5" name="Slide Number Placeholder 4">
            <a:extLst>
              <a:ext uri="{FF2B5EF4-FFF2-40B4-BE49-F238E27FC236}">
                <a16:creationId xmlns:a16="http://schemas.microsoft.com/office/drawing/2014/main" id="{EC3125D3-B087-456C-A8F8-735CBA3C61CD}"/>
              </a:ext>
            </a:extLst>
          </p:cNvPr>
          <p:cNvSpPr>
            <a:spLocks noGrp="1"/>
          </p:cNvSpPr>
          <p:nvPr>
            <p:ph type="sldNum" sz="quarter" idx="12"/>
          </p:nvPr>
        </p:nvSpPr>
        <p:spPr/>
        <p:txBody>
          <a:bodyPr/>
          <a:lstStyle/>
          <a:p>
            <a:fld id="{38059A5A-4A28-4641-9856-838DAA7E7EC8}" type="slidenum">
              <a:rPr lang="" smtClean="0"/>
              <a:t>23</a:t>
            </a:fld>
            <a:endParaRPr lang=""/>
          </a:p>
        </p:txBody>
      </p:sp>
      <p:graphicFrame>
        <p:nvGraphicFramePr>
          <p:cNvPr id="6" name="Table 5">
            <a:extLst>
              <a:ext uri="{FF2B5EF4-FFF2-40B4-BE49-F238E27FC236}">
                <a16:creationId xmlns:a16="http://schemas.microsoft.com/office/drawing/2014/main" id="{B1F9C081-33DC-425C-A58A-29ABACCA9B68}"/>
              </a:ext>
            </a:extLst>
          </p:cNvPr>
          <p:cNvGraphicFramePr>
            <a:graphicFrameLocks noGrp="1"/>
          </p:cNvGraphicFramePr>
          <p:nvPr/>
        </p:nvGraphicFramePr>
        <p:xfrm>
          <a:off x="318051" y="2451652"/>
          <a:ext cx="11608906" cy="3763620"/>
        </p:xfrm>
        <a:graphic>
          <a:graphicData uri="http://schemas.openxmlformats.org/drawingml/2006/table">
            <a:tbl>
              <a:tblPr firstRow="1" bandRow="1">
                <a:tableStyleId>{E8B1032C-EA38-4F05-BA0D-38AFFFC7BED3}</a:tableStyleId>
              </a:tblPr>
              <a:tblGrid>
                <a:gridCol w="5804453">
                  <a:extLst>
                    <a:ext uri="{9D8B030D-6E8A-4147-A177-3AD203B41FA5}">
                      <a16:colId xmlns:a16="http://schemas.microsoft.com/office/drawing/2014/main" val="1517413030"/>
                    </a:ext>
                  </a:extLst>
                </a:gridCol>
                <a:gridCol w="5804453">
                  <a:extLst>
                    <a:ext uri="{9D8B030D-6E8A-4147-A177-3AD203B41FA5}">
                      <a16:colId xmlns:a16="http://schemas.microsoft.com/office/drawing/2014/main" val="2446271448"/>
                    </a:ext>
                  </a:extLst>
                </a:gridCol>
              </a:tblGrid>
              <a:tr h="752724">
                <a:tc>
                  <a:txBody>
                    <a:bodyPr/>
                    <a:lstStyle/>
                    <a:p>
                      <a:r>
                        <a:rPr lang="en-GB" sz="2000" b="1" dirty="0" err="1"/>
                        <a:t>Zungenbrecher</a:t>
                      </a:r>
                      <a:endParaRPr lang="en-GB" sz="2000" b="1" dirty="0"/>
                    </a:p>
                    <a:p>
                      <a:r>
                        <a:rPr lang="en-GB" sz="2000" b="1" dirty="0"/>
                        <a:t>(tongue-breaker)</a:t>
                      </a:r>
                    </a:p>
                  </a:txBody>
                  <a:tcPr/>
                </a:tc>
                <a:tc>
                  <a:txBody>
                    <a:bodyPr/>
                    <a:lstStyle/>
                    <a:p>
                      <a:r>
                        <a:rPr lang="en-GB" b="0" dirty="0"/>
                        <a:t>auf </a:t>
                      </a:r>
                      <a:r>
                        <a:rPr lang="en-GB" b="0" dirty="0" err="1"/>
                        <a:t>englisch</a:t>
                      </a:r>
                      <a:r>
                        <a:rPr lang="en-GB" b="0" dirty="0"/>
                        <a:t>?</a:t>
                      </a:r>
                    </a:p>
                  </a:txBody>
                  <a:tcPr/>
                </a:tc>
                <a:extLst>
                  <a:ext uri="{0D108BD9-81ED-4DB2-BD59-A6C34878D82A}">
                    <a16:rowId xmlns:a16="http://schemas.microsoft.com/office/drawing/2014/main" val="403776263"/>
                  </a:ext>
                </a:extLst>
              </a:tr>
              <a:tr h="752724">
                <a:tc>
                  <a:txBody>
                    <a:bodyPr/>
                    <a:lstStyle/>
                    <a:p>
                      <a:r>
                        <a:rPr lang="en-GB" sz="2000" b="1" dirty="0" err="1"/>
                        <a:t>Handschuh</a:t>
                      </a:r>
                      <a:endParaRPr lang="en-GB" sz="2000" b="1" dirty="0"/>
                    </a:p>
                    <a:p>
                      <a:r>
                        <a:rPr lang="en-GB" sz="2000" b="1" dirty="0"/>
                        <a:t>(hand-shoe)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auf </a:t>
                      </a:r>
                      <a:r>
                        <a:rPr lang="en-GB" b="0" dirty="0" err="1"/>
                        <a:t>englisch</a:t>
                      </a:r>
                      <a:r>
                        <a:rPr lang="en-GB" b="0" dirty="0"/>
                        <a:t>?</a:t>
                      </a:r>
                    </a:p>
                    <a:p>
                      <a:endParaRPr lang="en-GB" b="0" dirty="0"/>
                    </a:p>
                  </a:txBody>
                  <a:tcPr/>
                </a:tc>
                <a:extLst>
                  <a:ext uri="{0D108BD9-81ED-4DB2-BD59-A6C34878D82A}">
                    <a16:rowId xmlns:a16="http://schemas.microsoft.com/office/drawing/2014/main" val="3305000342"/>
                  </a:ext>
                </a:extLst>
              </a:tr>
              <a:tr h="752724">
                <a:tc>
                  <a:txBody>
                    <a:bodyPr/>
                    <a:lstStyle/>
                    <a:p>
                      <a:r>
                        <a:rPr lang="en-GB" sz="2000" b="1" dirty="0" err="1"/>
                        <a:t>Nacktschnecke</a:t>
                      </a:r>
                      <a:endParaRPr lang="en-GB" sz="2000" b="1" dirty="0"/>
                    </a:p>
                    <a:p>
                      <a:r>
                        <a:rPr lang="en-GB" sz="2000" b="1" dirty="0"/>
                        <a:t>(naked-snail)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auf </a:t>
                      </a:r>
                      <a:r>
                        <a:rPr lang="en-GB" b="0" dirty="0" err="1"/>
                        <a:t>englisch</a:t>
                      </a:r>
                      <a:r>
                        <a:rPr lang="en-GB" b="0" dirty="0"/>
                        <a:t>?</a:t>
                      </a:r>
                    </a:p>
                    <a:p>
                      <a:endParaRPr lang="en-GB" b="0" dirty="0"/>
                    </a:p>
                  </a:txBody>
                  <a:tcPr/>
                </a:tc>
                <a:extLst>
                  <a:ext uri="{0D108BD9-81ED-4DB2-BD59-A6C34878D82A}">
                    <a16:rowId xmlns:a16="http://schemas.microsoft.com/office/drawing/2014/main" val="1688525417"/>
                  </a:ext>
                </a:extLst>
              </a:tr>
              <a:tr h="752724">
                <a:tc>
                  <a:txBody>
                    <a:bodyPr/>
                    <a:lstStyle/>
                    <a:p>
                      <a:r>
                        <a:rPr lang="en-GB" sz="2000" b="1" dirty="0" err="1"/>
                        <a:t>Glühbirne</a:t>
                      </a:r>
                      <a:endParaRPr lang="en-GB" sz="2000" b="1" dirty="0"/>
                    </a:p>
                    <a:p>
                      <a:r>
                        <a:rPr lang="en-GB" sz="2000" b="1" dirty="0"/>
                        <a:t>(glow-pear)</a:t>
                      </a:r>
                      <a:endParaRPr lang="en-GB"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auf </a:t>
                      </a:r>
                      <a:r>
                        <a:rPr lang="en-GB" b="0" dirty="0" err="1"/>
                        <a:t>englisch</a:t>
                      </a:r>
                      <a:r>
                        <a:rPr lang="en-GB" b="0" dirty="0"/>
                        <a:t>?</a:t>
                      </a:r>
                    </a:p>
                    <a:p>
                      <a:endParaRPr lang="en-GB" b="0" dirty="0"/>
                    </a:p>
                  </a:txBody>
                  <a:tcPr/>
                </a:tc>
                <a:extLst>
                  <a:ext uri="{0D108BD9-81ED-4DB2-BD59-A6C34878D82A}">
                    <a16:rowId xmlns:a16="http://schemas.microsoft.com/office/drawing/2014/main" val="1166313961"/>
                  </a:ext>
                </a:extLst>
              </a:tr>
              <a:tr h="7527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i="0" kern="1200" dirty="0" err="1">
                          <a:solidFill>
                            <a:schemeClr val="tx1"/>
                          </a:solidFill>
                          <a:effectLst/>
                          <a:latin typeface="+mn-lt"/>
                          <a:ea typeface="+mn-ea"/>
                          <a:cs typeface="+mn-cs"/>
                        </a:rPr>
                        <a:t>Schildkröte</a:t>
                      </a:r>
                      <a:endParaRPr lang="en-GB" sz="2000" b="1" i="0" kern="1200" dirty="0">
                        <a:solidFill>
                          <a:schemeClr val="tx1"/>
                        </a:solidFill>
                        <a:effectLst/>
                        <a:latin typeface="+mn-lt"/>
                        <a:ea typeface="+mn-ea"/>
                        <a:cs typeface="+mn-cs"/>
                      </a:endParaRPr>
                    </a:p>
                    <a:p>
                      <a:r>
                        <a:rPr lang="en-GB" sz="2000" b="1" dirty="0"/>
                        <a:t>(shield-toad)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auf </a:t>
                      </a:r>
                      <a:r>
                        <a:rPr lang="en-GB" b="0" dirty="0" err="1"/>
                        <a:t>englisch</a:t>
                      </a:r>
                      <a:r>
                        <a:rPr lang="en-GB" b="0" dirty="0"/>
                        <a:t>?</a:t>
                      </a:r>
                    </a:p>
                    <a:p>
                      <a:endParaRPr lang="en-GB" b="0" dirty="0"/>
                    </a:p>
                  </a:txBody>
                  <a:tcPr/>
                </a:tc>
                <a:extLst>
                  <a:ext uri="{0D108BD9-81ED-4DB2-BD59-A6C34878D82A}">
                    <a16:rowId xmlns:a16="http://schemas.microsoft.com/office/drawing/2014/main" val="326941571"/>
                  </a:ext>
                </a:extLst>
              </a:tr>
            </a:tbl>
          </a:graphicData>
        </a:graphic>
      </p:graphicFrame>
    </p:spTree>
    <p:extLst>
      <p:ext uri="{BB962C8B-B14F-4D97-AF65-F5344CB8AC3E}">
        <p14:creationId xmlns:p14="http://schemas.microsoft.com/office/powerpoint/2010/main" val="4100809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E656C-EB16-4AE2-ADD0-F143B3292AFE}"/>
              </a:ext>
            </a:extLst>
          </p:cNvPr>
          <p:cNvSpPr>
            <a:spLocks noGrp="1"/>
          </p:cNvSpPr>
          <p:nvPr>
            <p:ph type="title"/>
          </p:nvPr>
        </p:nvSpPr>
        <p:spPr>
          <a:xfrm>
            <a:off x="318051" y="1385542"/>
            <a:ext cx="11304105" cy="668545"/>
          </a:xfrm>
        </p:spPr>
        <p:txBody>
          <a:bodyPr>
            <a:normAutofit fontScale="90000"/>
          </a:bodyPr>
          <a:lstStyle/>
          <a:p>
            <a:r>
              <a:rPr lang="en-GB" sz="3200" dirty="0" err="1">
                <a:latin typeface="+mn-lt"/>
              </a:rPr>
              <a:t>Spruch</a:t>
            </a:r>
            <a:r>
              <a:rPr lang="en-GB" sz="3200" dirty="0">
                <a:latin typeface="+mn-lt"/>
              </a:rPr>
              <a:t>: “</a:t>
            </a:r>
            <a:r>
              <a:rPr lang="en-GB" sz="3200" dirty="0" err="1">
                <a:latin typeface="+mn-lt"/>
              </a:rPr>
              <a:t>Mit</a:t>
            </a:r>
            <a:r>
              <a:rPr lang="en-GB" sz="3200" dirty="0">
                <a:latin typeface="+mn-lt"/>
              </a:rPr>
              <a:t> </a:t>
            </a:r>
            <a:r>
              <a:rPr lang="en-GB" sz="3200" dirty="0" err="1">
                <a:latin typeface="+mn-lt"/>
              </a:rPr>
              <a:t>jeder</a:t>
            </a:r>
            <a:r>
              <a:rPr lang="en-GB" sz="3200" dirty="0">
                <a:latin typeface="+mn-lt"/>
              </a:rPr>
              <a:t> </a:t>
            </a:r>
            <a:r>
              <a:rPr lang="en-GB" sz="3200" dirty="0" err="1">
                <a:latin typeface="+mn-lt"/>
              </a:rPr>
              <a:t>neuen</a:t>
            </a:r>
            <a:r>
              <a:rPr lang="en-GB" sz="3200" dirty="0">
                <a:latin typeface="+mn-lt"/>
              </a:rPr>
              <a:t> </a:t>
            </a:r>
            <a:r>
              <a:rPr lang="en-GB" sz="3200" dirty="0" err="1">
                <a:latin typeface="+mn-lt"/>
              </a:rPr>
              <a:t>Sprache</a:t>
            </a:r>
            <a:r>
              <a:rPr lang="en-GB" sz="3200" dirty="0">
                <a:latin typeface="+mn-lt"/>
              </a:rPr>
              <a:t> </a:t>
            </a:r>
            <a:r>
              <a:rPr lang="en-GB" sz="3200" dirty="0" err="1">
                <a:latin typeface="+mn-lt"/>
              </a:rPr>
              <a:t>erwirbt</a:t>
            </a:r>
            <a:r>
              <a:rPr lang="en-GB" sz="3200" dirty="0">
                <a:latin typeface="+mn-lt"/>
              </a:rPr>
              <a:t> man </a:t>
            </a:r>
            <a:r>
              <a:rPr lang="en-GB" sz="3200" dirty="0" err="1">
                <a:latin typeface="+mn-lt"/>
              </a:rPr>
              <a:t>auch</a:t>
            </a:r>
            <a:r>
              <a:rPr lang="en-GB" sz="3200" dirty="0">
                <a:latin typeface="+mn-lt"/>
              </a:rPr>
              <a:t> </a:t>
            </a:r>
            <a:r>
              <a:rPr lang="en-GB" sz="3200" dirty="0" err="1">
                <a:latin typeface="+mn-lt"/>
              </a:rPr>
              <a:t>eine</a:t>
            </a:r>
            <a:r>
              <a:rPr lang="en-GB" sz="3200" dirty="0">
                <a:latin typeface="+mn-lt"/>
              </a:rPr>
              <a:t> </a:t>
            </a:r>
            <a:r>
              <a:rPr lang="en-GB" sz="3200" dirty="0" err="1">
                <a:latin typeface="+mn-lt"/>
              </a:rPr>
              <a:t>neue</a:t>
            </a:r>
            <a:r>
              <a:rPr lang="en-GB" sz="3200" dirty="0">
                <a:latin typeface="+mn-lt"/>
              </a:rPr>
              <a:t> </a:t>
            </a:r>
            <a:r>
              <a:rPr lang="en-GB" sz="3200" dirty="0" err="1">
                <a:latin typeface="+mn-lt"/>
              </a:rPr>
              <a:t>Seele</a:t>
            </a:r>
            <a:r>
              <a:rPr lang="en-GB" sz="3200" dirty="0">
                <a:latin typeface="+mn-lt"/>
              </a:rPr>
              <a:t>.”</a:t>
            </a:r>
            <a:br>
              <a:rPr lang="en-GB" sz="3200" dirty="0">
                <a:latin typeface="+mn-lt"/>
              </a:rPr>
            </a:br>
            <a:r>
              <a:rPr lang="en-GB" sz="3200" i="1" dirty="0">
                <a:latin typeface="+mn-lt"/>
              </a:rPr>
              <a:t>Proverb: “With every new language you also acquire a new soul.”</a:t>
            </a:r>
            <a:br>
              <a:rPr lang="en-GB" sz="3200" i="1" dirty="0">
                <a:latin typeface="+mn-lt"/>
              </a:rPr>
            </a:br>
            <a:br>
              <a:rPr lang="en-GB" sz="3200" i="1" dirty="0">
                <a:latin typeface="+mn-lt"/>
              </a:rPr>
            </a:br>
            <a:r>
              <a:rPr lang="en-GB" sz="3200" b="1" i="1" dirty="0">
                <a:latin typeface="+mn-lt"/>
              </a:rPr>
              <a:t>Was </a:t>
            </a:r>
            <a:r>
              <a:rPr lang="en-GB" sz="3200" b="1" i="1" dirty="0" err="1">
                <a:latin typeface="+mn-lt"/>
              </a:rPr>
              <a:t>bedeuten</a:t>
            </a:r>
            <a:r>
              <a:rPr lang="en-GB" sz="3200" b="1" i="1" dirty="0">
                <a:latin typeface="+mn-lt"/>
              </a:rPr>
              <a:t> </a:t>
            </a:r>
            <a:r>
              <a:rPr lang="en-GB" sz="3200" b="1" i="1" dirty="0" err="1">
                <a:latin typeface="+mn-lt"/>
              </a:rPr>
              <a:t>diese</a:t>
            </a:r>
            <a:r>
              <a:rPr lang="en-GB" sz="3200" b="1" i="1" dirty="0">
                <a:latin typeface="+mn-lt"/>
              </a:rPr>
              <a:t> </a:t>
            </a:r>
            <a:r>
              <a:rPr lang="en-GB" sz="3200" b="1" i="1" dirty="0" err="1">
                <a:latin typeface="+mn-lt"/>
              </a:rPr>
              <a:t>W</a:t>
            </a:r>
            <a:r>
              <a:rPr lang="en-GB" sz="3200" b="1" dirty="0" err="1">
                <a:latin typeface="+mn-lt"/>
              </a:rPr>
              <a:t>örter</a:t>
            </a:r>
            <a:r>
              <a:rPr lang="en-GB" sz="3200" b="1" dirty="0">
                <a:latin typeface="+mn-lt"/>
              </a:rPr>
              <a:t>?</a:t>
            </a:r>
            <a:br>
              <a:rPr lang="en-GB" sz="3200" i="1" dirty="0"/>
            </a:br>
            <a:br>
              <a:rPr lang="en-GB" sz="3200" b="1" dirty="0"/>
            </a:br>
            <a:r>
              <a:rPr lang="en-GB" sz="3200" b="1" dirty="0"/>
              <a:t> </a:t>
            </a:r>
            <a:endParaRPr lang="" sz="3200" b="1" dirty="0"/>
          </a:p>
        </p:txBody>
      </p:sp>
      <p:sp>
        <p:nvSpPr>
          <p:cNvPr id="5" name="Slide Number Placeholder 4">
            <a:extLst>
              <a:ext uri="{FF2B5EF4-FFF2-40B4-BE49-F238E27FC236}">
                <a16:creationId xmlns:a16="http://schemas.microsoft.com/office/drawing/2014/main" id="{EC3125D3-B087-456C-A8F8-735CBA3C61CD}"/>
              </a:ext>
            </a:extLst>
          </p:cNvPr>
          <p:cNvSpPr>
            <a:spLocks noGrp="1"/>
          </p:cNvSpPr>
          <p:nvPr>
            <p:ph type="sldNum" sz="quarter" idx="12"/>
          </p:nvPr>
        </p:nvSpPr>
        <p:spPr/>
        <p:txBody>
          <a:bodyPr/>
          <a:lstStyle/>
          <a:p>
            <a:fld id="{38059A5A-4A28-4641-9856-838DAA7E7EC8}" type="slidenum">
              <a:rPr lang="" smtClean="0"/>
              <a:t>24</a:t>
            </a:fld>
            <a:endParaRPr lang=""/>
          </a:p>
        </p:txBody>
      </p:sp>
      <p:graphicFrame>
        <p:nvGraphicFramePr>
          <p:cNvPr id="6" name="Table 5">
            <a:extLst>
              <a:ext uri="{FF2B5EF4-FFF2-40B4-BE49-F238E27FC236}">
                <a16:creationId xmlns:a16="http://schemas.microsoft.com/office/drawing/2014/main" id="{B1F9C081-33DC-425C-A58A-29ABACCA9B68}"/>
              </a:ext>
            </a:extLst>
          </p:cNvPr>
          <p:cNvGraphicFramePr>
            <a:graphicFrameLocks noGrp="1"/>
          </p:cNvGraphicFramePr>
          <p:nvPr/>
        </p:nvGraphicFramePr>
        <p:xfrm>
          <a:off x="318051" y="2451652"/>
          <a:ext cx="11608906" cy="3763620"/>
        </p:xfrm>
        <a:graphic>
          <a:graphicData uri="http://schemas.openxmlformats.org/drawingml/2006/table">
            <a:tbl>
              <a:tblPr firstRow="1" bandRow="1">
                <a:tableStyleId>{E8B1032C-EA38-4F05-BA0D-38AFFFC7BED3}</a:tableStyleId>
              </a:tblPr>
              <a:tblGrid>
                <a:gridCol w="5804453">
                  <a:extLst>
                    <a:ext uri="{9D8B030D-6E8A-4147-A177-3AD203B41FA5}">
                      <a16:colId xmlns:a16="http://schemas.microsoft.com/office/drawing/2014/main" val="1517413030"/>
                    </a:ext>
                  </a:extLst>
                </a:gridCol>
                <a:gridCol w="5804453">
                  <a:extLst>
                    <a:ext uri="{9D8B030D-6E8A-4147-A177-3AD203B41FA5}">
                      <a16:colId xmlns:a16="http://schemas.microsoft.com/office/drawing/2014/main" val="2446271448"/>
                    </a:ext>
                  </a:extLst>
                </a:gridCol>
              </a:tblGrid>
              <a:tr h="752724">
                <a:tc>
                  <a:txBody>
                    <a:bodyPr/>
                    <a:lstStyle/>
                    <a:p>
                      <a:r>
                        <a:rPr lang="en-GB" sz="2000" b="1" dirty="0" err="1"/>
                        <a:t>Zungenbrecher</a:t>
                      </a:r>
                      <a:endParaRPr lang="en-GB" sz="2000" b="1" dirty="0"/>
                    </a:p>
                    <a:p>
                      <a:r>
                        <a:rPr lang="en-GB" sz="2000" b="1" dirty="0"/>
                        <a:t>(tongue-breaker)</a:t>
                      </a:r>
                    </a:p>
                  </a:txBody>
                  <a:tcPr/>
                </a:tc>
                <a:tc>
                  <a:txBody>
                    <a:bodyPr/>
                    <a:lstStyle/>
                    <a:p>
                      <a:r>
                        <a:rPr lang="en-GB" sz="2000" b="1" dirty="0"/>
                        <a:t>Tongue twister</a:t>
                      </a:r>
                    </a:p>
                  </a:txBody>
                  <a:tcPr/>
                </a:tc>
                <a:extLst>
                  <a:ext uri="{0D108BD9-81ED-4DB2-BD59-A6C34878D82A}">
                    <a16:rowId xmlns:a16="http://schemas.microsoft.com/office/drawing/2014/main" val="403776263"/>
                  </a:ext>
                </a:extLst>
              </a:tr>
              <a:tr h="752724">
                <a:tc>
                  <a:txBody>
                    <a:bodyPr/>
                    <a:lstStyle/>
                    <a:p>
                      <a:r>
                        <a:rPr lang="en-GB" sz="2000" b="1" dirty="0" err="1"/>
                        <a:t>Handschuh</a:t>
                      </a:r>
                      <a:endParaRPr lang="en-GB" sz="2000" b="1" dirty="0"/>
                    </a:p>
                    <a:p>
                      <a:r>
                        <a:rPr lang="en-GB" sz="2000" b="1" dirty="0"/>
                        <a:t>(hand-shoe)</a:t>
                      </a:r>
                    </a:p>
                  </a:txBody>
                  <a:tcPr/>
                </a:tc>
                <a:tc>
                  <a:txBody>
                    <a:bodyPr/>
                    <a:lstStyle/>
                    <a:p>
                      <a:r>
                        <a:rPr lang="en-GB" sz="2000" b="1" dirty="0"/>
                        <a:t>Glove</a:t>
                      </a:r>
                    </a:p>
                  </a:txBody>
                  <a:tcPr/>
                </a:tc>
                <a:extLst>
                  <a:ext uri="{0D108BD9-81ED-4DB2-BD59-A6C34878D82A}">
                    <a16:rowId xmlns:a16="http://schemas.microsoft.com/office/drawing/2014/main" val="3305000342"/>
                  </a:ext>
                </a:extLst>
              </a:tr>
              <a:tr h="752724">
                <a:tc>
                  <a:txBody>
                    <a:bodyPr/>
                    <a:lstStyle/>
                    <a:p>
                      <a:r>
                        <a:rPr lang="en-GB" sz="2000" b="1" dirty="0" err="1"/>
                        <a:t>Nacktschnecke</a:t>
                      </a:r>
                      <a:endParaRPr lang="en-GB" sz="2000" b="1" dirty="0"/>
                    </a:p>
                    <a:p>
                      <a:r>
                        <a:rPr lang="en-GB" sz="2000" b="1" dirty="0"/>
                        <a:t>(naked-snail)</a:t>
                      </a:r>
                    </a:p>
                  </a:txBody>
                  <a:tcPr/>
                </a:tc>
                <a:tc>
                  <a:txBody>
                    <a:bodyPr/>
                    <a:lstStyle/>
                    <a:p>
                      <a:r>
                        <a:rPr lang="en-GB" sz="2000" b="1" dirty="0"/>
                        <a:t>Slug</a:t>
                      </a:r>
                    </a:p>
                  </a:txBody>
                  <a:tcPr/>
                </a:tc>
                <a:extLst>
                  <a:ext uri="{0D108BD9-81ED-4DB2-BD59-A6C34878D82A}">
                    <a16:rowId xmlns:a16="http://schemas.microsoft.com/office/drawing/2014/main" val="1688525417"/>
                  </a:ext>
                </a:extLst>
              </a:tr>
              <a:tr h="752724">
                <a:tc>
                  <a:txBody>
                    <a:bodyPr/>
                    <a:lstStyle/>
                    <a:p>
                      <a:r>
                        <a:rPr lang="en-GB" sz="2000" b="1" dirty="0" err="1"/>
                        <a:t>Glühbirne</a:t>
                      </a:r>
                      <a:endParaRPr lang="en-GB" sz="2000" b="1" dirty="0"/>
                    </a:p>
                    <a:p>
                      <a:r>
                        <a:rPr lang="en-GB" sz="2000" b="1" dirty="0"/>
                        <a:t>(glow-pear)</a:t>
                      </a:r>
                      <a:endParaRPr lang="en-GB" sz="2000" dirty="0"/>
                    </a:p>
                  </a:txBody>
                  <a:tcPr/>
                </a:tc>
                <a:tc>
                  <a:txBody>
                    <a:bodyPr/>
                    <a:lstStyle/>
                    <a:p>
                      <a:r>
                        <a:rPr lang="en-GB" sz="2000" b="1" dirty="0"/>
                        <a:t>Lightbulb</a:t>
                      </a:r>
                    </a:p>
                  </a:txBody>
                  <a:tcPr/>
                </a:tc>
                <a:extLst>
                  <a:ext uri="{0D108BD9-81ED-4DB2-BD59-A6C34878D82A}">
                    <a16:rowId xmlns:a16="http://schemas.microsoft.com/office/drawing/2014/main" val="1166313961"/>
                  </a:ext>
                </a:extLst>
              </a:tr>
              <a:tr h="7527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i="0" kern="1200" dirty="0" err="1">
                          <a:solidFill>
                            <a:schemeClr val="tx1"/>
                          </a:solidFill>
                          <a:effectLst/>
                          <a:latin typeface="+mn-lt"/>
                          <a:ea typeface="+mn-ea"/>
                          <a:cs typeface="+mn-cs"/>
                        </a:rPr>
                        <a:t>Schildkröte</a:t>
                      </a:r>
                      <a:endParaRPr lang="en-GB" sz="2000" b="1" i="0" kern="1200" dirty="0">
                        <a:solidFill>
                          <a:schemeClr val="tx1"/>
                        </a:solidFill>
                        <a:effectLst/>
                        <a:latin typeface="+mn-lt"/>
                        <a:ea typeface="+mn-ea"/>
                        <a:cs typeface="+mn-cs"/>
                      </a:endParaRPr>
                    </a:p>
                    <a:p>
                      <a:r>
                        <a:rPr lang="en-GB" sz="2000" b="1" dirty="0"/>
                        <a:t>(shield-toad)</a:t>
                      </a:r>
                    </a:p>
                  </a:txBody>
                  <a:tcPr/>
                </a:tc>
                <a:tc>
                  <a:txBody>
                    <a:bodyPr/>
                    <a:lstStyle/>
                    <a:p>
                      <a:r>
                        <a:rPr lang="en-GB" sz="2000" b="1" dirty="0"/>
                        <a:t>Tortoise</a:t>
                      </a:r>
                    </a:p>
                  </a:txBody>
                  <a:tcPr/>
                </a:tc>
                <a:extLst>
                  <a:ext uri="{0D108BD9-81ED-4DB2-BD59-A6C34878D82A}">
                    <a16:rowId xmlns:a16="http://schemas.microsoft.com/office/drawing/2014/main" val="326941571"/>
                  </a:ext>
                </a:extLst>
              </a:tr>
            </a:tbl>
          </a:graphicData>
        </a:graphic>
      </p:graphicFrame>
    </p:spTree>
    <p:extLst>
      <p:ext uri="{BB962C8B-B14F-4D97-AF65-F5344CB8AC3E}">
        <p14:creationId xmlns:p14="http://schemas.microsoft.com/office/powerpoint/2010/main" val="7731753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017" y="185531"/>
            <a:ext cx="12085983" cy="6546574"/>
          </a:xfrm>
        </p:spPr>
        <p:txBody>
          <a:bodyPr>
            <a:normAutofit/>
          </a:bodyPr>
          <a:lstStyle/>
          <a:p>
            <a:pPr marL="0" indent="0">
              <a:buNone/>
            </a:pPr>
            <a:r>
              <a:rPr lang="en-GB" b="1" dirty="0" err="1"/>
              <a:t>Gruppengespräch</a:t>
            </a:r>
            <a:r>
              <a:rPr lang="en-GB" b="1" dirty="0"/>
              <a:t>: </a:t>
            </a:r>
            <a:r>
              <a:rPr lang="en-GB" dirty="0" err="1"/>
              <a:t>Kulturelle</a:t>
            </a:r>
            <a:r>
              <a:rPr lang="en-GB" dirty="0"/>
              <a:t> </a:t>
            </a:r>
            <a:r>
              <a:rPr lang="en-GB" dirty="0" err="1"/>
              <a:t>Identität</a:t>
            </a:r>
            <a:endParaRPr lang="en-GB" dirty="0"/>
          </a:p>
          <a:p>
            <a:pPr marL="0" indent="0">
              <a:buNone/>
            </a:pPr>
            <a:endParaRPr lang="en-GB" dirty="0"/>
          </a:p>
          <a:p>
            <a:pPr marL="0" indent="0">
              <a:buNone/>
            </a:pPr>
            <a:r>
              <a:rPr lang="en-GB" dirty="0" err="1"/>
              <a:t>Viele</a:t>
            </a:r>
            <a:r>
              <a:rPr lang="en-GB" dirty="0"/>
              <a:t> Kinder </a:t>
            </a:r>
            <a:r>
              <a:rPr lang="en-GB" dirty="0" err="1"/>
              <a:t>sind</a:t>
            </a:r>
            <a:r>
              <a:rPr lang="en-GB" dirty="0"/>
              <a:t> in </a:t>
            </a:r>
            <a:r>
              <a:rPr lang="en-GB" dirty="0" err="1"/>
              <a:t>mehreren</a:t>
            </a:r>
            <a:r>
              <a:rPr lang="en-GB" dirty="0"/>
              <a:t> </a:t>
            </a:r>
            <a:r>
              <a:rPr lang="en-GB" dirty="0" err="1"/>
              <a:t>Kulturen</a:t>
            </a:r>
            <a:r>
              <a:rPr lang="en-GB" dirty="0"/>
              <a:t> </a:t>
            </a:r>
            <a:r>
              <a:rPr lang="en-GB" dirty="0" err="1"/>
              <a:t>daheim</a:t>
            </a:r>
            <a:r>
              <a:rPr lang="en-GB" dirty="0"/>
              <a:t>, </a:t>
            </a:r>
            <a:r>
              <a:rPr lang="en-GB" dirty="0" err="1"/>
              <a:t>z.B</a:t>
            </a:r>
            <a:r>
              <a:rPr lang="en-GB" dirty="0"/>
              <a:t>. </a:t>
            </a:r>
            <a:r>
              <a:rPr lang="en-GB" dirty="0" err="1"/>
              <a:t>deutsch</a:t>
            </a:r>
            <a:r>
              <a:rPr lang="en-GB" dirty="0"/>
              <a:t> und </a:t>
            </a:r>
            <a:r>
              <a:rPr lang="en-GB" dirty="0" err="1"/>
              <a:t>polnisch</a:t>
            </a:r>
            <a:r>
              <a:rPr lang="en-GB" dirty="0"/>
              <a:t>. </a:t>
            </a:r>
          </a:p>
          <a:p>
            <a:pPr marL="0" indent="0">
              <a:buNone/>
            </a:pPr>
            <a:r>
              <a:rPr lang="en-GB" dirty="0" err="1"/>
              <a:t>Wie</a:t>
            </a:r>
            <a:r>
              <a:rPr lang="en-GB" dirty="0"/>
              <a:t> </a:t>
            </a:r>
            <a:r>
              <a:rPr lang="en-GB" dirty="0" err="1"/>
              <a:t>viele</a:t>
            </a:r>
            <a:r>
              <a:rPr lang="en-GB" dirty="0"/>
              <a:t> </a:t>
            </a:r>
            <a:r>
              <a:rPr lang="en-GB" dirty="0" err="1"/>
              <a:t>Kulturen</a:t>
            </a:r>
            <a:r>
              <a:rPr lang="en-GB" dirty="0"/>
              <a:t> / </a:t>
            </a:r>
            <a:r>
              <a:rPr lang="en-GB" dirty="0" err="1"/>
              <a:t>Sprachen</a:t>
            </a:r>
            <a:r>
              <a:rPr lang="en-GB" dirty="0"/>
              <a:t> </a:t>
            </a:r>
            <a:r>
              <a:rPr lang="en-GB" dirty="0" err="1"/>
              <a:t>habt</a:t>
            </a:r>
            <a:r>
              <a:rPr lang="en-GB" dirty="0"/>
              <a:t> </a:t>
            </a:r>
            <a:r>
              <a:rPr lang="en-GB" dirty="0" err="1"/>
              <a:t>ihr</a:t>
            </a:r>
            <a:r>
              <a:rPr lang="en-GB" dirty="0"/>
              <a:t>? Wo </a:t>
            </a:r>
            <a:r>
              <a:rPr lang="en-GB" dirty="0" err="1"/>
              <a:t>seid</a:t>
            </a:r>
            <a:r>
              <a:rPr lang="en-GB" dirty="0"/>
              <a:t> </a:t>
            </a:r>
            <a:r>
              <a:rPr lang="en-GB" dirty="0" err="1"/>
              <a:t>ihr</a:t>
            </a:r>
            <a:r>
              <a:rPr lang="en-GB" dirty="0"/>
              <a:t> fremd? Wo </a:t>
            </a:r>
            <a:r>
              <a:rPr lang="en-GB" dirty="0" err="1"/>
              <a:t>seid</a:t>
            </a:r>
            <a:r>
              <a:rPr lang="en-GB" dirty="0"/>
              <a:t> </a:t>
            </a:r>
            <a:r>
              <a:rPr lang="en-GB" dirty="0" err="1"/>
              <a:t>ihr</a:t>
            </a:r>
            <a:r>
              <a:rPr lang="en-GB" dirty="0"/>
              <a:t> </a:t>
            </a:r>
            <a:r>
              <a:rPr lang="en-GB" dirty="0" err="1"/>
              <a:t>daheim</a:t>
            </a:r>
            <a:r>
              <a:rPr lang="en-GB" dirty="0"/>
              <a:t>?</a:t>
            </a:r>
          </a:p>
          <a:p>
            <a:pPr marL="0" indent="0">
              <a:buNone/>
            </a:pPr>
            <a:endParaRPr lang="en-GB" dirty="0"/>
          </a:p>
          <a:p>
            <a:pPr marL="0" indent="0">
              <a:buNone/>
            </a:pPr>
            <a:r>
              <a:rPr lang="en-GB" dirty="0" err="1"/>
              <a:t>Wie</a:t>
            </a:r>
            <a:r>
              <a:rPr lang="en-GB" dirty="0"/>
              <a:t> </a:t>
            </a:r>
            <a:r>
              <a:rPr lang="en-GB" dirty="0" err="1"/>
              <a:t>findet</a:t>
            </a:r>
            <a:r>
              <a:rPr lang="en-GB" dirty="0"/>
              <a:t> </a:t>
            </a:r>
            <a:r>
              <a:rPr lang="en-GB" dirty="0" err="1"/>
              <a:t>ihr</a:t>
            </a:r>
            <a:r>
              <a:rPr lang="en-GB" dirty="0"/>
              <a:t> das?</a:t>
            </a:r>
          </a:p>
          <a:p>
            <a:pPr marL="0" indent="0">
              <a:buNone/>
            </a:pPr>
            <a:r>
              <a:rPr lang="en-GB" dirty="0"/>
              <a:t>Ich </a:t>
            </a:r>
            <a:r>
              <a:rPr lang="en-GB" dirty="0" err="1"/>
              <a:t>finde</a:t>
            </a:r>
            <a:r>
              <a:rPr lang="en-GB" dirty="0"/>
              <a:t> das…</a:t>
            </a:r>
          </a:p>
          <a:p>
            <a:pPr marL="0" indent="0">
              <a:buNone/>
            </a:pPr>
            <a:r>
              <a:rPr lang="en-GB" dirty="0" err="1"/>
              <a:t>einfach</a:t>
            </a:r>
            <a:r>
              <a:rPr lang="en-GB" dirty="0"/>
              <a:t> / </a:t>
            </a:r>
            <a:r>
              <a:rPr lang="en-GB" dirty="0" err="1"/>
              <a:t>schwierig</a:t>
            </a:r>
            <a:r>
              <a:rPr lang="en-GB" dirty="0"/>
              <a:t> / </a:t>
            </a:r>
            <a:r>
              <a:rPr lang="en-GB" dirty="0" err="1"/>
              <a:t>kompliziert</a:t>
            </a:r>
            <a:r>
              <a:rPr lang="en-GB" dirty="0"/>
              <a:t> / </a:t>
            </a:r>
            <a:r>
              <a:rPr lang="en-GB" dirty="0" err="1"/>
              <a:t>wunderbar</a:t>
            </a:r>
            <a:r>
              <a:rPr lang="en-GB" dirty="0"/>
              <a:t> / </a:t>
            </a:r>
            <a:r>
              <a:rPr lang="en-GB" dirty="0" err="1"/>
              <a:t>faszinierend</a:t>
            </a:r>
            <a:r>
              <a:rPr lang="en-GB" dirty="0"/>
              <a:t>.</a:t>
            </a:r>
          </a:p>
          <a:p>
            <a:pPr marL="0" indent="0">
              <a:buNone/>
            </a:pPr>
            <a:endParaRPr lang="en-GB" dirty="0"/>
          </a:p>
          <a:p>
            <a:pPr marL="0" indent="0">
              <a:buNone/>
            </a:pPr>
            <a:r>
              <a:rPr lang="en-GB" dirty="0" err="1"/>
              <a:t>Spruch</a:t>
            </a:r>
            <a:r>
              <a:rPr lang="en-GB" dirty="0"/>
              <a:t>: “</a:t>
            </a:r>
            <a:r>
              <a:rPr lang="en-GB" dirty="0" err="1"/>
              <a:t>Mit</a:t>
            </a:r>
            <a:r>
              <a:rPr lang="en-GB" dirty="0"/>
              <a:t> </a:t>
            </a:r>
            <a:r>
              <a:rPr lang="en-GB" dirty="0" err="1"/>
              <a:t>jeder</a:t>
            </a:r>
            <a:r>
              <a:rPr lang="en-GB" dirty="0"/>
              <a:t> </a:t>
            </a:r>
            <a:r>
              <a:rPr lang="en-GB" dirty="0" err="1"/>
              <a:t>neuen</a:t>
            </a:r>
            <a:r>
              <a:rPr lang="en-GB" dirty="0"/>
              <a:t> </a:t>
            </a:r>
            <a:r>
              <a:rPr lang="en-GB" dirty="0" err="1"/>
              <a:t>Sprache</a:t>
            </a:r>
            <a:r>
              <a:rPr lang="en-GB" dirty="0"/>
              <a:t> </a:t>
            </a:r>
            <a:r>
              <a:rPr lang="en-GB" dirty="0" err="1"/>
              <a:t>erwirbt</a:t>
            </a:r>
            <a:r>
              <a:rPr lang="en-GB" dirty="0"/>
              <a:t> man </a:t>
            </a:r>
            <a:r>
              <a:rPr lang="en-GB" dirty="0" err="1"/>
              <a:t>auch</a:t>
            </a:r>
            <a:r>
              <a:rPr lang="en-GB" dirty="0"/>
              <a:t> </a:t>
            </a:r>
            <a:r>
              <a:rPr lang="en-GB" dirty="0" err="1"/>
              <a:t>eine</a:t>
            </a:r>
            <a:r>
              <a:rPr lang="en-GB" dirty="0"/>
              <a:t> </a:t>
            </a:r>
            <a:r>
              <a:rPr lang="en-GB" dirty="0" err="1"/>
              <a:t>neue</a:t>
            </a:r>
            <a:r>
              <a:rPr lang="en-GB" dirty="0"/>
              <a:t> </a:t>
            </a:r>
            <a:r>
              <a:rPr lang="en-GB" dirty="0" err="1"/>
              <a:t>Seele</a:t>
            </a:r>
            <a:r>
              <a:rPr lang="en-GB" dirty="0"/>
              <a:t>.”</a:t>
            </a:r>
          </a:p>
          <a:p>
            <a:pPr marL="0" indent="0">
              <a:buNone/>
            </a:pPr>
            <a:r>
              <a:rPr lang="en-GB" i="1" dirty="0"/>
              <a:t>Proverb: “With every new language you also acquire a new soul.”</a:t>
            </a:r>
          </a:p>
          <a:p>
            <a:pPr marL="0" indent="0">
              <a:buNone/>
            </a:pPr>
            <a:r>
              <a:rPr lang="en-GB" dirty="0" err="1"/>
              <a:t>Stimmt</a:t>
            </a:r>
            <a:r>
              <a:rPr lang="en-GB" dirty="0"/>
              <a:t> das? </a:t>
            </a:r>
            <a:r>
              <a:rPr lang="en-GB" dirty="0" err="1"/>
              <a:t>Warum</a:t>
            </a:r>
            <a:r>
              <a:rPr lang="en-GB" dirty="0"/>
              <a:t>?</a:t>
            </a:r>
          </a:p>
          <a:p>
            <a:pPr marL="0" indent="0">
              <a:buNone/>
            </a:pPr>
            <a:endParaRPr lang="en-GB" dirty="0"/>
          </a:p>
          <a:p>
            <a:pPr marL="0" indent="0">
              <a:buNone/>
            </a:pPr>
            <a:endParaRPr lang="en-GB" dirty="0"/>
          </a:p>
          <a:p>
            <a:pPr marL="0" indent="0">
              <a:buNone/>
            </a:pPr>
            <a:endParaRPr lang="en-GB" dirty="0"/>
          </a:p>
        </p:txBody>
      </p:sp>
      <p:sp>
        <p:nvSpPr>
          <p:cNvPr id="2" name="Slide Number Placeholder 1">
            <a:extLst>
              <a:ext uri="{FF2B5EF4-FFF2-40B4-BE49-F238E27FC236}">
                <a16:creationId xmlns:a16="http://schemas.microsoft.com/office/drawing/2014/main" id="{AD71954B-40C6-4781-83E9-BE0FD4BF34D0}"/>
              </a:ext>
            </a:extLst>
          </p:cNvPr>
          <p:cNvSpPr>
            <a:spLocks noGrp="1"/>
          </p:cNvSpPr>
          <p:nvPr>
            <p:ph type="sldNum" sz="quarter" idx="12"/>
          </p:nvPr>
        </p:nvSpPr>
        <p:spPr/>
        <p:txBody>
          <a:bodyPr/>
          <a:lstStyle/>
          <a:p>
            <a:fld id="{38059A5A-4A28-4641-9856-838DAA7E7EC8}" type="slidenum">
              <a:rPr lang="" smtClean="0"/>
              <a:t>25</a:t>
            </a:fld>
            <a:endParaRPr lang=""/>
          </a:p>
        </p:txBody>
      </p:sp>
      <p:pic>
        <p:nvPicPr>
          <p:cNvPr id="4" name="Picture 3">
            <a:extLst>
              <a:ext uri="{FF2B5EF4-FFF2-40B4-BE49-F238E27FC236}">
                <a16:creationId xmlns:a16="http://schemas.microsoft.com/office/drawing/2014/main" id="{B2AA004C-ECC5-4CDA-93A6-B1EA5FC6ABDA}"/>
              </a:ext>
            </a:extLst>
          </p:cNvPr>
          <p:cNvPicPr>
            <a:picLocks noChangeAspect="1"/>
          </p:cNvPicPr>
          <p:nvPr/>
        </p:nvPicPr>
        <p:blipFill>
          <a:blip r:embed="rId2"/>
          <a:stretch>
            <a:fillRect/>
          </a:stretch>
        </p:blipFill>
        <p:spPr>
          <a:xfrm>
            <a:off x="9780104" y="2357084"/>
            <a:ext cx="2292626" cy="2203468"/>
          </a:xfrm>
          <a:prstGeom prst="rect">
            <a:avLst/>
          </a:prstGeom>
        </p:spPr>
      </p:pic>
      <p:sp>
        <p:nvSpPr>
          <p:cNvPr id="5" name="TextBox 4">
            <a:extLst>
              <a:ext uri="{FF2B5EF4-FFF2-40B4-BE49-F238E27FC236}">
                <a16:creationId xmlns:a16="http://schemas.microsoft.com/office/drawing/2014/main" id="{35A4334E-2E0B-4CDA-B81D-95E53B9FCD76}"/>
              </a:ext>
            </a:extLst>
          </p:cNvPr>
          <p:cNvSpPr txBox="1"/>
          <p:nvPr/>
        </p:nvSpPr>
        <p:spPr>
          <a:xfrm>
            <a:off x="10590231" y="4560552"/>
            <a:ext cx="1184674" cy="246221"/>
          </a:xfrm>
          <a:prstGeom prst="rect">
            <a:avLst/>
          </a:prstGeom>
          <a:noFill/>
        </p:spPr>
        <p:txBody>
          <a:bodyPr wrap="square" rtlCol="0">
            <a:spAutoFit/>
          </a:bodyPr>
          <a:lstStyle/>
          <a:p>
            <a:r>
              <a:rPr lang="en-GB" sz="1000" dirty="0"/>
              <a:t>Image 5</a:t>
            </a:r>
          </a:p>
        </p:txBody>
      </p:sp>
    </p:spTree>
    <p:extLst>
      <p:ext uri="{BB962C8B-B14F-4D97-AF65-F5344CB8AC3E}">
        <p14:creationId xmlns:p14="http://schemas.microsoft.com/office/powerpoint/2010/main" val="1788792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61191-D417-4F84-8A52-F5DA1B25260E}"/>
              </a:ext>
            </a:extLst>
          </p:cNvPr>
          <p:cNvSpPr>
            <a:spLocks noGrp="1"/>
          </p:cNvSpPr>
          <p:nvPr>
            <p:ph type="title"/>
          </p:nvPr>
        </p:nvSpPr>
        <p:spPr>
          <a:xfrm>
            <a:off x="228600" y="166342"/>
            <a:ext cx="10863470" cy="708301"/>
          </a:xfrm>
        </p:spPr>
        <p:txBody>
          <a:bodyPr>
            <a:normAutofit/>
          </a:bodyPr>
          <a:lstStyle/>
          <a:p>
            <a:r>
              <a:rPr lang="en-GB" sz="3200" b="1" dirty="0" err="1"/>
              <a:t>Hausaufgabe</a:t>
            </a:r>
            <a:r>
              <a:rPr lang="en-GB" sz="3200" b="1" dirty="0"/>
              <a:t> 1: </a:t>
            </a:r>
            <a:r>
              <a:rPr lang="en-GB" sz="3200" b="1" dirty="0" err="1"/>
              <a:t>Metaphern</a:t>
            </a:r>
            <a:r>
              <a:rPr lang="en-GB" sz="3200" b="1" dirty="0"/>
              <a:t> in Deutsch und </a:t>
            </a:r>
            <a:r>
              <a:rPr lang="en-GB" sz="3200" b="1" dirty="0" err="1"/>
              <a:t>Englisch</a:t>
            </a:r>
            <a:endParaRPr lang="" sz="3200" b="1" dirty="0"/>
          </a:p>
        </p:txBody>
      </p:sp>
      <p:sp>
        <p:nvSpPr>
          <p:cNvPr id="3" name="Content Placeholder 2">
            <a:extLst>
              <a:ext uri="{FF2B5EF4-FFF2-40B4-BE49-F238E27FC236}">
                <a16:creationId xmlns:a16="http://schemas.microsoft.com/office/drawing/2014/main" id="{E034EE62-2DC6-46D5-A41A-52BCA210B6A1}"/>
              </a:ext>
            </a:extLst>
          </p:cNvPr>
          <p:cNvSpPr>
            <a:spLocks noGrp="1"/>
          </p:cNvSpPr>
          <p:nvPr>
            <p:ph idx="1"/>
          </p:nvPr>
        </p:nvSpPr>
        <p:spPr>
          <a:xfrm>
            <a:off x="92766" y="874644"/>
            <a:ext cx="11913704" cy="5751444"/>
          </a:xfrm>
        </p:spPr>
        <p:txBody>
          <a:bodyPr>
            <a:noAutofit/>
          </a:bodyPr>
          <a:lstStyle/>
          <a:p>
            <a:pPr marL="0" indent="0">
              <a:buNone/>
            </a:pPr>
            <a:endParaRPr lang="en-GB" sz="2000" dirty="0"/>
          </a:p>
          <a:p>
            <a:pPr marL="0" indent="0">
              <a:buNone/>
            </a:pPr>
            <a:r>
              <a:rPr lang="en-GB" dirty="0" err="1"/>
              <a:t>Spruch</a:t>
            </a:r>
            <a:r>
              <a:rPr lang="en-GB" dirty="0"/>
              <a:t>: “</a:t>
            </a:r>
            <a:r>
              <a:rPr lang="en-GB" dirty="0" err="1"/>
              <a:t>Mit</a:t>
            </a:r>
            <a:r>
              <a:rPr lang="en-GB" dirty="0"/>
              <a:t> </a:t>
            </a:r>
            <a:r>
              <a:rPr lang="en-GB" dirty="0" err="1"/>
              <a:t>jeder</a:t>
            </a:r>
            <a:r>
              <a:rPr lang="en-GB" dirty="0"/>
              <a:t> </a:t>
            </a:r>
            <a:r>
              <a:rPr lang="en-GB" dirty="0" err="1"/>
              <a:t>neuen</a:t>
            </a:r>
            <a:r>
              <a:rPr lang="en-GB" dirty="0"/>
              <a:t> </a:t>
            </a:r>
            <a:r>
              <a:rPr lang="en-GB" dirty="0" err="1"/>
              <a:t>Sprache</a:t>
            </a:r>
            <a:r>
              <a:rPr lang="en-GB" dirty="0"/>
              <a:t> </a:t>
            </a:r>
            <a:r>
              <a:rPr lang="en-GB" dirty="0" err="1"/>
              <a:t>erwirbt</a:t>
            </a:r>
            <a:r>
              <a:rPr lang="en-GB" dirty="0"/>
              <a:t> man </a:t>
            </a:r>
            <a:r>
              <a:rPr lang="en-GB" dirty="0" err="1"/>
              <a:t>auch</a:t>
            </a:r>
            <a:r>
              <a:rPr lang="en-GB" dirty="0"/>
              <a:t> </a:t>
            </a:r>
            <a:r>
              <a:rPr lang="en-GB" dirty="0" err="1"/>
              <a:t>eine</a:t>
            </a:r>
            <a:r>
              <a:rPr lang="en-GB" dirty="0"/>
              <a:t> </a:t>
            </a:r>
            <a:r>
              <a:rPr lang="en-GB" dirty="0" err="1"/>
              <a:t>neue</a:t>
            </a:r>
            <a:r>
              <a:rPr lang="en-GB" dirty="0"/>
              <a:t> </a:t>
            </a:r>
            <a:r>
              <a:rPr lang="en-GB" dirty="0" err="1"/>
              <a:t>Seele</a:t>
            </a:r>
            <a:r>
              <a:rPr lang="en-GB" dirty="0"/>
              <a:t>.”</a:t>
            </a:r>
          </a:p>
          <a:p>
            <a:pPr marL="0" indent="0">
              <a:buNone/>
            </a:pPr>
            <a:r>
              <a:rPr lang="en-GB" i="1" dirty="0"/>
              <a:t>Proverb: “With every new language you also acquire a new soul.”</a:t>
            </a:r>
          </a:p>
          <a:p>
            <a:pPr marL="0" indent="0">
              <a:buNone/>
            </a:pPr>
            <a:r>
              <a:rPr lang="en-GB" dirty="0" err="1"/>
              <a:t>Stimmt</a:t>
            </a:r>
            <a:r>
              <a:rPr lang="en-GB" dirty="0"/>
              <a:t> das? </a:t>
            </a:r>
            <a:r>
              <a:rPr lang="en-GB" dirty="0" err="1"/>
              <a:t>Warum</a:t>
            </a:r>
            <a:r>
              <a:rPr lang="en-GB" dirty="0"/>
              <a:t>?</a:t>
            </a:r>
          </a:p>
          <a:p>
            <a:pPr marL="0" indent="0">
              <a:buNone/>
            </a:pPr>
            <a:r>
              <a:rPr lang="en-GB" i="1" dirty="0"/>
              <a:t>Is this true? Why?</a:t>
            </a:r>
          </a:p>
          <a:p>
            <a:pPr marL="0" indent="0">
              <a:buNone/>
            </a:pPr>
            <a:endParaRPr lang="en-GB" dirty="0"/>
          </a:p>
          <a:p>
            <a:pPr marL="0" indent="0">
              <a:buNone/>
            </a:pPr>
            <a:r>
              <a:rPr lang="en-GB" dirty="0" err="1"/>
              <a:t>Finde</a:t>
            </a:r>
            <a:r>
              <a:rPr lang="en-GB" dirty="0"/>
              <a:t> 3 </a:t>
            </a:r>
            <a:r>
              <a:rPr lang="en-GB" dirty="0" err="1"/>
              <a:t>Metaphern</a:t>
            </a:r>
            <a:r>
              <a:rPr lang="en-GB" dirty="0"/>
              <a:t>, die </a:t>
            </a:r>
            <a:r>
              <a:rPr lang="en-GB" dirty="0" err="1"/>
              <a:t>im</a:t>
            </a:r>
            <a:r>
              <a:rPr lang="en-GB" dirty="0"/>
              <a:t> </a:t>
            </a:r>
            <a:r>
              <a:rPr lang="en-GB" dirty="0" err="1"/>
              <a:t>Deutschen</a:t>
            </a:r>
            <a:r>
              <a:rPr lang="en-GB" dirty="0"/>
              <a:t> und </a:t>
            </a:r>
            <a:r>
              <a:rPr lang="en-GB" dirty="0" err="1"/>
              <a:t>im</a:t>
            </a:r>
            <a:r>
              <a:rPr lang="en-GB" dirty="0"/>
              <a:t> </a:t>
            </a:r>
            <a:r>
              <a:rPr lang="en-GB" dirty="0" err="1"/>
              <a:t>Englischen</a:t>
            </a:r>
            <a:r>
              <a:rPr lang="en-GB" dirty="0"/>
              <a:t> </a:t>
            </a:r>
            <a:r>
              <a:rPr lang="en-GB" dirty="0" err="1"/>
              <a:t>anders</a:t>
            </a:r>
            <a:r>
              <a:rPr lang="en-GB" dirty="0"/>
              <a:t> </a:t>
            </a:r>
            <a:r>
              <a:rPr lang="en-GB" dirty="0" err="1"/>
              <a:t>sind</a:t>
            </a:r>
            <a:r>
              <a:rPr lang="en-GB" dirty="0"/>
              <a:t>.</a:t>
            </a:r>
          </a:p>
          <a:p>
            <a:pPr marL="0" indent="0">
              <a:buNone/>
            </a:pPr>
            <a:r>
              <a:rPr lang="en-GB" i="1" dirty="0"/>
              <a:t>Find 3 metaphors that are different in German and in English.</a:t>
            </a:r>
          </a:p>
          <a:p>
            <a:pPr marL="0" indent="0">
              <a:buNone/>
            </a:pPr>
            <a:endParaRPr lang="en-GB" dirty="0"/>
          </a:p>
          <a:p>
            <a:pPr marL="0" indent="0">
              <a:buNone/>
            </a:pPr>
            <a:r>
              <a:rPr lang="en-GB" dirty="0" err="1"/>
              <a:t>Illustriere</a:t>
            </a:r>
            <a:r>
              <a:rPr lang="en-GB" dirty="0"/>
              <a:t> die </a:t>
            </a:r>
            <a:r>
              <a:rPr lang="en-GB" dirty="0" err="1"/>
              <a:t>Konzepte</a:t>
            </a:r>
            <a:r>
              <a:rPr lang="en-GB" dirty="0"/>
              <a:t> </a:t>
            </a:r>
            <a:r>
              <a:rPr lang="en-GB" dirty="0" err="1"/>
              <a:t>mit</a:t>
            </a:r>
            <a:r>
              <a:rPr lang="en-GB" dirty="0"/>
              <a:t> </a:t>
            </a:r>
            <a:r>
              <a:rPr lang="en-GB" dirty="0" err="1"/>
              <a:t>Zeichnungen</a:t>
            </a:r>
            <a:r>
              <a:rPr lang="en-GB" dirty="0"/>
              <a:t>.</a:t>
            </a:r>
          </a:p>
          <a:p>
            <a:pPr marL="0" indent="0">
              <a:buNone/>
            </a:pPr>
            <a:r>
              <a:rPr lang="en-GB" i="1" dirty="0"/>
              <a:t>Illustrate the concepts with drawings.</a:t>
            </a:r>
          </a:p>
          <a:p>
            <a:pPr marL="0" indent="0">
              <a:buNone/>
            </a:pPr>
            <a:endParaRPr lang="en-GB" sz="2000" i="1" dirty="0"/>
          </a:p>
        </p:txBody>
      </p:sp>
      <p:sp>
        <p:nvSpPr>
          <p:cNvPr id="5" name="Slide Number Placeholder 4">
            <a:extLst>
              <a:ext uri="{FF2B5EF4-FFF2-40B4-BE49-F238E27FC236}">
                <a16:creationId xmlns:a16="http://schemas.microsoft.com/office/drawing/2014/main" id="{6000C151-FBF6-4B18-BCBA-5291AA8F2BEC}"/>
              </a:ext>
            </a:extLst>
          </p:cNvPr>
          <p:cNvSpPr>
            <a:spLocks noGrp="1"/>
          </p:cNvSpPr>
          <p:nvPr>
            <p:ph type="sldNum" sz="quarter" idx="12"/>
          </p:nvPr>
        </p:nvSpPr>
        <p:spPr/>
        <p:txBody>
          <a:bodyPr/>
          <a:lstStyle/>
          <a:p>
            <a:fld id="{38059A5A-4A28-4641-9856-838DAA7E7EC8}" type="slidenum">
              <a:rPr lang="" smtClean="0"/>
              <a:t>26</a:t>
            </a:fld>
            <a:endParaRPr lang=""/>
          </a:p>
        </p:txBody>
      </p:sp>
      <p:pic>
        <p:nvPicPr>
          <p:cNvPr id="7" name="Picture 2" descr="https://upload.wikimedia.org/wikipedia/commons/thumb/2/26/Adi_Holzer_Werksverzeichnis_850_Lebenslauf.jpg/256px-Adi_Holzer_Werksverzeichnis_850_Lebenslauf.jpg">
            <a:extLst>
              <a:ext uri="{FF2B5EF4-FFF2-40B4-BE49-F238E27FC236}">
                <a16:creationId xmlns:a16="http://schemas.microsoft.com/office/drawing/2014/main" id="{57C48308-5AE5-4D36-AEAF-E48486B019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1672" y="4396152"/>
            <a:ext cx="2524798" cy="2461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609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61191-D417-4F84-8A52-F5DA1B25260E}"/>
              </a:ext>
            </a:extLst>
          </p:cNvPr>
          <p:cNvSpPr>
            <a:spLocks noGrp="1"/>
          </p:cNvSpPr>
          <p:nvPr>
            <p:ph type="title"/>
          </p:nvPr>
        </p:nvSpPr>
        <p:spPr>
          <a:xfrm>
            <a:off x="228600" y="166342"/>
            <a:ext cx="10863470" cy="708301"/>
          </a:xfrm>
        </p:spPr>
        <p:txBody>
          <a:bodyPr>
            <a:normAutofit/>
          </a:bodyPr>
          <a:lstStyle/>
          <a:p>
            <a:r>
              <a:rPr lang="en-GB" sz="3200" b="1" dirty="0" err="1"/>
              <a:t>Hausaufgabe</a:t>
            </a:r>
            <a:r>
              <a:rPr lang="en-GB" sz="3200" b="1" dirty="0"/>
              <a:t> 2: </a:t>
            </a:r>
            <a:r>
              <a:rPr lang="en-GB" sz="3200" b="1" dirty="0" err="1"/>
              <a:t>Metaphern</a:t>
            </a:r>
            <a:r>
              <a:rPr lang="en-GB" sz="3200" b="1" dirty="0"/>
              <a:t> in Deutsch und </a:t>
            </a:r>
            <a:r>
              <a:rPr lang="en-GB" sz="3200" b="1" dirty="0" err="1"/>
              <a:t>Englisch</a:t>
            </a:r>
            <a:endParaRPr lang="" sz="3200" b="1" dirty="0"/>
          </a:p>
        </p:txBody>
      </p:sp>
      <p:sp>
        <p:nvSpPr>
          <p:cNvPr id="3" name="Content Placeholder 2">
            <a:extLst>
              <a:ext uri="{FF2B5EF4-FFF2-40B4-BE49-F238E27FC236}">
                <a16:creationId xmlns:a16="http://schemas.microsoft.com/office/drawing/2014/main" id="{E034EE62-2DC6-46D5-A41A-52BCA210B6A1}"/>
              </a:ext>
            </a:extLst>
          </p:cNvPr>
          <p:cNvSpPr>
            <a:spLocks noGrp="1"/>
          </p:cNvSpPr>
          <p:nvPr>
            <p:ph idx="1"/>
          </p:nvPr>
        </p:nvSpPr>
        <p:spPr>
          <a:xfrm>
            <a:off x="92766" y="874644"/>
            <a:ext cx="11913704" cy="5751444"/>
          </a:xfrm>
        </p:spPr>
        <p:txBody>
          <a:bodyPr>
            <a:noAutofit/>
          </a:bodyPr>
          <a:lstStyle/>
          <a:p>
            <a:pPr marL="0" indent="0">
              <a:buNone/>
            </a:pPr>
            <a:r>
              <a:rPr lang="en-GB" sz="2000" dirty="0"/>
              <a:t> </a:t>
            </a:r>
            <a:r>
              <a:rPr lang="en-GB" i="1" dirty="0"/>
              <a:t>new language you also acquire a new soul.”</a:t>
            </a:r>
          </a:p>
          <a:p>
            <a:pPr marL="0" indent="0">
              <a:buNone/>
            </a:pPr>
            <a:r>
              <a:rPr lang="en-GB" dirty="0" err="1"/>
              <a:t>Stimmt</a:t>
            </a:r>
            <a:r>
              <a:rPr lang="en-GB" dirty="0"/>
              <a:t> das? </a:t>
            </a:r>
            <a:r>
              <a:rPr lang="en-GB" dirty="0" err="1"/>
              <a:t>Warum</a:t>
            </a:r>
            <a:r>
              <a:rPr lang="en-GB" dirty="0"/>
              <a:t>?</a:t>
            </a:r>
          </a:p>
          <a:p>
            <a:pPr marL="0" indent="0">
              <a:buNone/>
            </a:pPr>
            <a:r>
              <a:rPr lang="en-GB" i="1" dirty="0"/>
              <a:t>Is this true? Why?</a:t>
            </a:r>
          </a:p>
          <a:p>
            <a:pPr marL="0" indent="0">
              <a:buNone/>
            </a:pPr>
            <a:endParaRPr lang="en-GB" dirty="0"/>
          </a:p>
          <a:p>
            <a:pPr marL="0" indent="0">
              <a:buNone/>
            </a:pPr>
            <a:r>
              <a:rPr lang="en-GB" dirty="0" err="1"/>
              <a:t>Finde</a:t>
            </a:r>
            <a:r>
              <a:rPr lang="en-GB" dirty="0"/>
              <a:t> 3 </a:t>
            </a:r>
            <a:r>
              <a:rPr lang="en-GB" dirty="0" err="1"/>
              <a:t>Metaphern</a:t>
            </a:r>
            <a:r>
              <a:rPr lang="en-GB" dirty="0"/>
              <a:t>, die </a:t>
            </a:r>
            <a:r>
              <a:rPr lang="en-GB" dirty="0" err="1"/>
              <a:t>im</a:t>
            </a:r>
            <a:r>
              <a:rPr lang="en-GB" dirty="0"/>
              <a:t> </a:t>
            </a:r>
            <a:r>
              <a:rPr lang="en-GB" dirty="0" err="1"/>
              <a:t>Deutschen</a:t>
            </a:r>
            <a:r>
              <a:rPr lang="en-GB" dirty="0"/>
              <a:t> und </a:t>
            </a:r>
            <a:r>
              <a:rPr lang="en-GB" dirty="0" err="1"/>
              <a:t>im</a:t>
            </a:r>
            <a:r>
              <a:rPr lang="en-GB" dirty="0"/>
              <a:t> </a:t>
            </a:r>
            <a:r>
              <a:rPr lang="en-GB" dirty="0" err="1"/>
              <a:t>Englischen</a:t>
            </a:r>
            <a:r>
              <a:rPr lang="en-GB" dirty="0"/>
              <a:t> </a:t>
            </a:r>
            <a:r>
              <a:rPr lang="en-GB" dirty="0" err="1"/>
              <a:t>anders</a:t>
            </a:r>
            <a:r>
              <a:rPr lang="en-GB" dirty="0"/>
              <a:t> </a:t>
            </a:r>
            <a:r>
              <a:rPr lang="en-GB" dirty="0" err="1"/>
              <a:t>sind</a:t>
            </a:r>
            <a:r>
              <a:rPr lang="en-GB" dirty="0"/>
              <a:t>.</a:t>
            </a:r>
          </a:p>
          <a:p>
            <a:pPr marL="0" indent="0">
              <a:buNone/>
            </a:pPr>
            <a:r>
              <a:rPr lang="en-GB" i="1" dirty="0"/>
              <a:t>Find 3 metaphors that are different in German and in English.</a:t>
            </a:r>
          </a:p>
          <a:p>
            <a:pPr marL="0" indent="0">
              <a:buNone/>
            </a:pPr>
            <a:endParaRPr lang="en-GB" dirty="0"/>
          </a:p>
          <a:p>
            <a:pPr marL="0" indent="0">
              <a:buNone/>
            </a:pPr>
            <a:r>
              <a:rPr lang="en-GB" dirty="0" err="1"/>
              <a:t>Illustriere</a:t>
            </a:r>
            <a:r>
              <a:rPr lang="en-GB" dirty="0"/>
              <a:t> die </a:t>
            </a:r>
            <a:r>
              <a:rPr lang="en-GB" dirty="0" err="1"/>
              <a:t>Konzepte</a:t>
            </a:r>
            <a:r>
              <a:rPr lang="en-GB" dirty="0"/>
              <a:t> </a:t>
            </a:r>
            <a:r>
              <a:rPr lang="en-GB" dirty="0" err="1"/>
              <a:t>mit</a:t>
            </a:r>
            <a:r>
              <a:rPr lang="en-GB" dirty="0"/>
              <a:t> </a:t>
            </a:r>
            <a:r>
              <a:rPr lang="en-GB" dirty="0" err="1"/>
              <a:t>Zeichnungen</a:t>
            </a:r>
            <a:r>
              <a:rPr lang="en-GB" dirty="0"/>
              <a:t>.</a:t>
            </a:r>
          </a:p>
          <a:p>
            <a:pPr marL="0" indent="0">
              <a:buNone/>
            </a:pPr>
            <a:r>
              <a:rPr lang="en-GB" i="1" dirty="0"/>
              <a:t>Illustrate the concepts with drawings.</a:t>
            </a:r>
          </a:p>
          <a:p>
            <a:pPr marL="0" indent="0">
              <a:buNone/>
            </a:pPr>
            <a:endParaRPr lang="en-GB" sz="2000" i="1" dirty="0"/>
          </a:p>
        </p:txBody>
      </p:sp>
      <p:sp>
        <p:nvSpPr>
          <p:cNvPr id="5" name="Slide Number Placeholder 4">
            <a:extLst>
              <a:ext uri="{FF2B5EF4-FFF2-40B4-BE49-F238E27FC236}">
                <a16:creationId xmlns:a16="http://schemas.microsoft.com/office/drawing/2014/main" id="{6000C151-FBF6-4B18-BCBA-5291AA8F2BEC}"/>
              </a:ext>
            </a:extLst>
          </p:cNvPr>
          <p:cNvSpPr>
            <a:spLocks noGrp="1"/>
          </p:cNvSpPr>
          <p:nvPr>
            <p:ph type="sldNum" sz="quarter" idx="12"/>
          </p:nvPr>
        </p:nvSpPr>
        <p:spPr/>
        <p:txBody>
          <a:bodyPr/>
          <a:lstStyle/>
          <a:p>
            <a:fld id="{38059A5A-4A28-4641-9856-838DAA7E7EC8}" type="slidenum">
              <a:rPr lang="" smtClean="0"/>
              <a:t>27</a:t>
            </a:fld>
            <a:endParaRPr lang=""/>
          </a:p>
        </p:txBody>
      </p:sp>
      <p:pic>
        <p:nvPicPr>
          <p:cNvPr id="7" name="Picture 2" descr="https://upload.wikimedia.org/wikipedia/commons/thumb/2/26/Adi_Holzer_Werksverzeichnis_850_Lebenslauf.jpg/256px-Adi_Holzer_Werksverzeichnis_850_Lebenslauf.jpg">
            <a:extLst>
              <a:ext uri="{FF2B5EF4-FFF2-40B4-BE49-F238E27FC236}">
                <a16:creationId xmlns:a16="http://schemas.microsoft.com/office/drawing/2014/main" id="{57C48308-5AE5-4D36-AEAF-E48486B019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1672" y="4396152"/>
            <a:ext cx="2524798" cy="2461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1111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018" y="212035"/>
            <a:ext cx="11781182" cy="6520069"/>
          </a:xfrm>
        </p:spPr>
        <p:txBody>
          <a:bodyPr>
            <a:normAutofit/>
          </a:bodyPr>
          <a:lstStyle/>
          <a:p>
            <a:pPr marL="0" indent="0">
              <a:buNone/>
            </a:pPr>
            <a:r>
              <a:rPr lang="en-GB" dirty="0"/>
              <a:t> </a:t>
            </a: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2" name="Slide Number Placeholder 1">
            <a:extLst>
              <a:ext uri="{FF2B5EF4-FFF2-40B4-BE49-F238E27FC236}">
                <a16:creationId xmlns:a16="http://schemas.microsoft.com/office/drawing/2014/main" id="{AD71954B-40C6-4781-83E9-BE0FD4BF34D0}"/>
              </a:ext>
            </a:extLst>
          </p:cNvPr>
          <p:cNvSpPr>
            <a:spLocks noGrp="1"/>
          </p:cNvSpPr>
          <p:nvPr>
            <p:ph type="sldNum" sz="quarter" idx="12"/>
          </p:nvPr>
        </p:nvSpPr>
        <p:spPr/>
        <p:txBody>
          <a:bodyPr/>
          <a:lstStyle/>
          <a:p>
            <a:fld id="{38059A5A-4A28-4641-9856-838DAA7E7EC8}" type="slidenum">
              <a:rPr lang="" smtClean="0"/>
              <a:t>28</a:t>
            </a:fld>
            <a:endParaRPr lang=""/>
          </a:p>
        </p:txBody>
      </p:sp>
      <p:sp>
        <p:nvSpPr>
          <p:cNvPr id="10" name="TextBox 9">
            <a:extLst>
              <a:ext uri="{FF2B5EF4-FFF2-40B4-BE49-F238E27FC236}">
                <a16:creationId xmlns:a16="http://schemas.microsoft.com/office/drawing/2014/main" id="{F8943410-D42F-4FF3-95BA-AF00E971CE8A}"/>
              </a:ext>
            </a:extLst>
          </p:cNvPr>
          <p:cNvSpPr txBox="1"/>
          <p:nvPr/>
        </p:nvSpPr>
        <p:spPr>
          <a:xfrm>
            <a:off x="5367130" y="212035"/>
            <a:ext cx="6705600" cy="3293209"/>
          </a:xfrm>
          <a:prstGeom prst="rect">
            <a:avLst/>
          </a:prstGeom>
          <a:noFill/>
        </p:spPr>
        <p:txBody>
          <a:bodyPr wrap="square" rtlCol="0">
            <a:spAutoFit/>
          </a:bodyPr>
          <a:lstStyle/>
          <a:p>
            <a:r>
              <a:rPr lang="en-GB" sz="2400" b="1" dirty="0" err="1"/>
              <a:t>Hausaufgabe</a:t>
            </a:r>
            <a:r>
              <a:rPr lang="en-GB" sz="2400" b="1" dirty="0"/>
              <a:t>: </a:t>
            </a:r>
            <a:r>
              <a:rPr lang="en-GB" sz="2400" dirty="0"/>
              <a:t>Migration </a:t>
            </a:r>
            <a:r>
              <a:rPr lang="en-GB" sz="2400" dirty="0" err="1"/>
              <a:t>gibt</a:t>
            </a:r>
            <a:r>
              <a:rPr lang="en-GB" sz="2400" dirty="0"/>
              <a:t> </a:t>
            </a:r>
            <a:r>
              <a:rPr lang="en-GB" sz="2400" dirty="0" err="1"/>
              <a:t>es</a:t>
            </a:r>
            <a:r>
              <a:rPr lang="en-GB" sz="2400" dirty="0"/>
              <a:t> </a:t>
            </a:r>
            <a:r>
              <a:rPr lang="en-GB" sz="2400" dirty="0" err="1"/>
              <a:t>nicht</a:t>
            </a:r>
            <a:r>
              <a:rPr lang="en-GB" sz="2400" dirty="0"/>
              <a:t> </a:t>
            </a:r>
            <a:r>
              <a:rPr lang="en-GB" sz="2400" dirty="0" err="1"/>
              <a:t>nur</a:t>
            </a:r>
            <a:r>
              <a:rPr lang="en-GB" sz="2400" dirty="0"/>
              <a:t> in England. </a:t>
            </a:r>
            <a:r>
              <a:rPr lang="en-GB" sz="2400" dirty="0" err="1"/>
              <a:t>Schreibt</a:t>
            </a:r>
            <a:r>
              <a:rPr lang="en-GB" sz="2400" dirty="0"/>
              <a:t> </a:t>
            </a:r>
            <a:r>
              <a:rPr lang="en-GB" sz="2400" dirty="0" err="1"/>
              <a:t>einen</a:t>
            </a:r>
            <a:r>
              <a:rPr lang="en-GB" sz="2400" dirty="0"/>
              <a:t> </a:t>
            </a:r>
            <a:r>
              <a:rPr lang="en-GB" sz="2400" b="1" dirty="0" err="1"/>
              <a:t>Bericht</a:t>
            </a:r>
            <a:r>
              <a:rPr lang="en-GB" sz="2400" b="1" dirty="0"/>
              <a:t> </a:t>
            </a:r>
            <a:r>
              <a:rPr lang="en-GB" sz="2400" b="1" dirty="0" err="1"/>
              <a:t>mit</a:t>
            </a:r>
            <a:r>
              <a:rPr lang="en-GB" sz="2400" b="1" dirty="0"/>
              <a:t> </a:t>
            </a:r>
            <a:r>
              <a:rPr lang="en-GB" sz="2400" b="1" dirty="0" err="1"/>
              <a:t>Fakten</a:t>
            </a:r>
            <a:r>
              <a:rPr lang="en-GB" sz="2400" b="1" dirty="0"/>
              <a:t> </a:t>
            </a:r>
            <a:r>
              <a:rPr lang="en-GB" sz="2400" dirty="0" err="1"/>
              <a:t>über</a:t>
            </a:r>
            <a:r>
              <a:rPr lang="en-GB" sz="2400" dirty="0"/>
              <a:t> Migration in Deutschland. </a:t>
            </a:r>
            <a:r>
              <a:rPr lang="en-GB" sz="2400" dirty="0" err="1"/>
              <a:t>Schreibt</a:t>
            </a:r>
            <a:r>
              <a:rPr lang="en-GB" sz="2400" dirty="0"/>
              <a:t> </a:t>
            </a:r>
            <a:r>
              <a:rPr lang="en-GB" sz="2400" dirty="0" err="1"/>
              <a:t>ganze</a:t>
            </a:r>
            <a:r>
              <a:rPr lang="en-GB" sz="2400" dirty="0"/>
              <a:t> </a:t>
            </a:r>
            <a:r>
              <a:rPr lang="en-GB" sz="2400" dirty="0" err="1"/>
              <a:t>Sätze</a:t>
            </a:r>
            <a:r>
              <a:rPr lang="en-GB" sz="2400" dirty="0"/>
              <a:t> und auf </a:t>
            </a:r>
            <a:r>
              <a:rPr lang="en-GB" sz="2400" dirty="0" err="1"/>
              <a:t>deutsch</a:t>
            </a:r>
            <a:r>
              <a:rPr lang="en-GB" sz="2400" dirty="0"/>
              <a:t>. </a:t>
            </a:r>
            <a:r>
              <a:rPr lang="en-GB" sz="2400" dirty="0" err="1"/>
              <a:t>Wie</a:t>
            </a:r>
            <a:r>
              <a:rPr lang="en-GB" sz="2400" dirty="0"/>
              <a:t> </a:t>
            </a:r>
            <a:r>
              <a:rPr lang="en-GB" sz="2400" dirty="0" err="1"/>
              <a:t>viel</a:t>
            </a:r>
            <a:r>
              <a:rPr lang="en-GB" sz="2400" dirty="0"/>
              <a:t> Migration </a:t>
            </a:r>
            <a:r>
              <a:rPr lang="en-GB" sz="2400" dirty="0" err="1"/>
              <a:t>gibt</a:t>
            </a:r>
            <a:r>
              <a:rPr lang="en-GB" sz="2400" dirty="0"/>
              <a:t> </a:t>
            </a:r>
            <a:r>
              <a:rPr lang="en-GB" sz="2400" dirty="0" err="1"/>
              <a:t>es</a:t>
            </a:r>
            <a:r>
              <a:rPr lang="en-GB" sz="2400" dirty="0"/>
              <a:t>? </a:t>
            </a:r>
            <a:r>
              <a:rPr lang="en-GB" sz="2400" dirty="0" err="1"/>
              <a:t>Woher</a:t>
            </a:r>
            <a:r>
              <a:rPr lang="en-GB" sz="2400" dirty="0"/>
              <a:t> </a:t>
            </a:r>
            <a:r>
              <a:rPr lang="en-GB" sz="2400" dirty="0" err="1"/>
              <a:t>kommen</a:t>
            </a:r>
            <a:r>
              <a:rPr lang="en-GB" sz="2400" dirty="0"/>
              <a:t> die </a:t>
            </a:r>
            <a:r>
              <a:rPr lang="en-GB" sz="2400" dirty="0" err="1"/>
              <a:t>Migranten</a:t>
            </a:r>
            <a:r>
              <a:rPr lang="en-GB" sz="2400" dirty="0"/>
              <a:t>? </a:t>
            </a:r>
            <a:r>
              <a:rPr lang="en-GB" sz="2400" dirty="0" err="1"/>
              <a:t>Welche</a:t>
            </a:r>
            <a:r>
              <a:rPr lang="en-GB" sz="2400" dirty="0"/>
              <a:t> Trends </a:t>
            </a:r>
            <a:r>
              <a:rPr lang="en-GB" sz="2400" dirty="0" err="1"/>
              <a:t>gibt</a:t>
            </a:r>
            <a:r>
              <a:rPr lang="en-GB" sz="2400" dirty="0"/>
              <a:t> </a:t>
            </a:r>
            <a:r>
              <a:rPr lang="en-GB" sz="2400" dirty="0" err="1"/>
              <a:t>es</a:t>
            </a:r>
            <a:r>
              <a:rPr lang="en-GB" sz="2400" dirty="0"/>
              <a:t>?</a:t>
            </a:r>
          </a:p>
          <a:p>
            <a:r>
              <a:rPr lang="en-GB" sz="2400" dirty="0" err="1"/>
              <a:t>Findet</a:t>
            </a:r>
            <a:r>
              <a:rPr lang="en-GB" sz="2400" dirty="0"/>
              <a:t> die </a:t>
            </a:r>
            <a:r>
              <a:rPr lang="en-GB" sz="2400" dirty="0" err="1"/>
              <a:t>Informationen</a:t>
            </a:r>
            <a:r>
              <a:rPr lang="en-GB" sz="2400" dirty="0"/>
              <a:t> </a:t>
            </a:r>
            <a:r>
              <a:rPr lang="en-GB" sz="2400" dirty="0" err="1"/>
              <a:t>hier</a:t>
            </a:r>
            <a:r>
              <a:rPr lang="en-GB" sz="2400" dirty="0"/>
              <a:t>: </a:t>
            </a:r>
          </a:p>
          <a:p>
            <a:r>
              <a:rPr lang="en-GB" sz="2000" dirty="0"/>
              <a:t>http://www.bpb.de/nachschlagen/zahlen-und-fakten/soziale-situation-in-deutschland/61646/migrationshintergrund-i</a:t>
            </a:r>
            <a:endParaRPr lang="en-GB" sz="2000" b="1" dirty="0"/>
          </a:p>
          <a:p>
            <a:endParaRPr lang="en-GB" sz="2400" dirty="0"/>
          </a:p>
        </p:txBody>
      </p:sp>
      <p:pic>
        <p:nvPicPr>
          <p:cNvPr id="5" name="Picture 4">
            <a:extLst>
              <a:ext uri="{FF2B5EF4-FFF2-40B4-BE49-F238E27FC236}">
                <a16:creationId xmlns:a16="http://schemas.microsoft.com/office/drawing/2014/main" id="{06A59BF0-617D-46F7-85FC-D6BA734D686C}"/>
              </a:ext>
            </a:extLst>
          </p:cNvPr>
          <p:cNvPicPr>
            <a:picLocks noChangeAspect="1"/>
          </p:cNvPicPr>
          <p:nvPr/>
        </p:nvPicPr>
        <p:blipFill>
          <a:blip r:embed="rId3"/>
          <a:stretch>
            <a:fillRect/>
          </a:stretch>
        </p:blipFill>
        <p:spPr>
          <a:xfrm>
            <a:off x="106018" y="30896"/>
            <a:ext cx="5042583" cy="4147930"/>
          </a:xfrm>
          <a:prstGeom prst="rect">
            <a:avLst/>
          </a:prstGeom>
        </p:spPr>
      </p:pic>
      <p:sp>
        <p:nvSpPr>
          <p:cNvPr id="4" name="TextBox 3">
            <a:extLst>
              <a:ext uri="{FF2B5EF4-FFF2-40B4-BE49-F238E27FC236}">
                <a16:creationId xmlns:a16="http://schemas.microsoft.com/office/drawing/2014/main" id="{7B69792F-DFA7-4C61-93E0-8DD6855ADFDB}"/>
              </a:ext>
            </a:extLst>
          </p:cNvPr>
          <p:cNvSpPr txBox="1"/>
          <p:nvPr/>
        </p:nvSpPr>
        <p:spPr>
          <a:xfrm>
            <a:off x="106018" y="4501357"/>
            <a:ext cx="11767930" cy="1908215"/>
          </a:xfrm>
          <a:prstGeom prst="rect">
            <a:avLst/>
          </a:prstGeom>
          <a:noFill/>
        </p:spPr>
        <p:txBody>
          <a:bodyPr wrap="square" rtlCol="0">
            <a:spAutoFit/>
          </a:bodyPr>
          <a:lstStyle/>
          <a:p>
            <a:r>
              <a:rPr lang="en-GB" sz="2000" dirty="0"/>
              <a:t>In Deutschland </a:t>
            </a:r>
            <a:r>
              <a:rPr lang="en-GB" sz="2000" dirty="0" err="1"/>
              <a:t>leben</a:t>
            </a:r>
            <a:r>
              <a:rPr lang="en-GB" sz="2000" dirty="0"/>
              <a:t> ________ </a:t>
            </a:r>
            <a:r>
              <a:rPr lang="en-GB" sz="2000" dirty="0" err="1"/>
              <a:t>Migranten</a:t>
            </a:r>
            <a:r>
              <a:rPr lang="en-GB" sz="2000" dirty="0"/>
              <a:t> und </a:t>
            </a:r>
            <a:r>
              <a:rPr lang="en-GB" sz="2000" dirty="0" err="1"/>
              <a:t>sie</a:t>
            </a:r>
            <a:r>
              <a:rPr lang="en-GB" sz="2000" dirty="0"/>
              <a:t> </a:t>
            </a:r>
            <a:r>
              <a:rPr lang="en-GB" sz="2000" dirty="0" err="1"/>
              <a:t>kommen</a:t>
            </a:r>
            <a:r>
              <a:rPr lang="en-GB" sz="2000" dirty="0"/>
              <a:t> </a:t>
            </a:r>
            <a:r>
              <a:rPr lang="en-GB" sz="2000" dirty="0" err="1"/>
              <a:t>aus</a:t>
            </a:r>
            <a:r>
              <a:rPr lang="en-GB" sz="2000" dirty="0"/>
              <a:t> _______.</a:t>
            </a:r>
          </a:p>
          <a:p>
            <a:endParaRPr lang="en-GB" sz="2000" dirty="0"/>
          </a:p>
          <a:p>
            <a:r>
              <a:rPr lang="en-GB" sz="2000" dirty="0"/>
              <a:t>Die </a:t>
            </a:r>
            <a:r>
              <a:rPr lang="en-GB" sz="2000" dirty="0" err="1"/>
              <a:t>meisten</a:t>
            </a:r>
            <a:r>
              <a:rPr lang="en-GB" sz="2000" dirty="0"/>
              <a:t> </a:t>
            </a:r>
            <a:r>
              <a:rPr lang="en-GB" sz="2000" dirty="0" err="1"/>
              <a:t>Migranten</a:t>
            </a:r>
            <a:r>
              <a:rPr lang="en-GB" sz="2000" dirty="0"/>
              <a:t> </a:t>
            </a:r>
            <a:r>
              <a:rPr lang="en-GB" sz="2000" dirty="0" err="1"/>
              <a:t>sind</a:t>
            </a:r>
            <a:r>
              <a:rPr lang="en-GB" sz="2000" dirty="0"/>
              <a:t> _____ Jahre alt. Also </a:t>
            </a:r>
            <a:r>
              <a:rPr lang="en-GB" sz="2000" dirty="0" err="1"/>
              <a:t>sind</a:t>
            </a:r>
            <a:r>
              <a:rPr lang="en-GB" sz="2000" dirty="0"/>
              <a:t> </a:t>
            </a:r>
            <a:r>
              <a:rPr lang="en-GB" sz="2000" dirty="0" err="1"/>
              <a:t>sie</a:t>
            </a:r>
            <a:r>
              <a:rPr lang="en-GB" sz="2000" dirty="0"/>
              <a:t> _____________.</a:t>
            </a:r>
          </a:p>
          <a:p>
            <a:endParaRPr lang="en-GB" sz="2000" dirty="0"/>
          </a:p>
          <a:p>
            <a:r>
              <a:rPr lang="en-GB" sz="2000" dirty="0"/>
              <a:t>Die </a:t>
            </a:r>
            <a:r>
              <a:rPr lang="en-GB" sz="2000" dirty="0" err="1"/>
              <a:t>Migranten</a:t>
            </a:r>
            <a:r>
              <a:rPr lang="en-GB" sz="2000" dirty="0"/>
              <a:t> </a:t>
            </a:r>
            <a:r>
              <a:rPr lang="en-GB" sz="2000" dirty="0" err="1"/>
              <a:t>sind</a:t>
            </a:r>
            <a:r>
              <a:rPr lang="en-GB" sz="2000" dirty="0"/>
              <a:t> </a:t>
            </a:r>
            <a:r>
              <a:rPr lang="en-GB" sz="2000" dirty="0" err="1"/>
              <a:t>weder</a:t>
            </a:r>
            <a:r>
              <a:rPr lang="en-GB" sz="2000" dirty="0"/>
              <a:t>_________ </a:t>
            </a:r>
            <a:r>
              <a:rPr lang="en-GB" sz="2000" dirty="0" err="1"/>
              <a:t>noch</a:t>
            </a:r>
            <a:r>
              <a:rPr lang="en-GB" sz="2000" dirty="0"/>
              <a:t>________. </a:t>
            </a:r>
            <a:r>
              <a:rPr lang="en-GB" sz="2000" dirty="0" err="1"/>
              <a:t>Ihre</a:t>
            </a:r>
            <a:r>
              <a:rPr lang="en-GB" sz="2000" dirty="0"/>
              <a:t> Kinder </a:t>
            </a:r>
            <a:r>
              <a:rPr lang="en-GB" sz="2000" dirty="0" err="1"/>
              <a:t>sind</a:t>
            </a:r>
            <a:r>
              <a:rPr lang="en-GB" sz="2000" dirty="0"/>
              <a:t> </a:t>
            </a:r>
            <a:r>
              <a:rPr lang="en-GB" sz="2000" dirty="0" err="1"/>
              <a:t>weder</a:t>
            </a:r>
            <a:r>
              <a:rPr lang="en-GB" sz="2000" dirty="0"/>
              <a:t> _____ </a:t>
            </a:r>
            <a:r>
              <a:rPr lang="en-GB" sz="2000" dirty="0" err="1"/>
              <a:t>noch</a:t>
            </a:r>
            <a:r>
              <a:rPr lang="en-GB" sz="2000" dirty="0"/>
              <a:t> _______.</a:t>
            </a:r>
          </a:p>
          <a:p>
            <a:endParaRPr lang="en-GB" dirty="0"/>
          </a:p>
        </p:txBody>
      </p:sp>
    </p:spTree>
    <p:extLst>
      <p:ext uri="{BB962C8B-B14F-4D97-AF65-F5344CB8AC3E}">
        <p14:creationId xmlns:p14="http://schemas.microsoft.com/office/powerpoint/2010/main" val="26651226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Images</a:t>
            </a:r>
          </a:p>
        </p:txBody>
      </p:sp>
      <p:sp>
        <p:nvSpPr>
          <p:cNvPr id="3" name="Content Placeholder 2"/>
          <p:cNvSpPr>
            <a:spLocks noGrp="1"/>
          </p:cNvSpPr>
          <p:nvPr>
            <p:ph idx="1"/>
          </p:nvPr>
        </p:nvSpPr>
        <p:spPr/>
        <p:txBody>
          <a:bodyPr>
            <a:normAutofit/>
          </a:bodyPr>
          <a:lstStyle/>
          <a:p>
            <a:r>
              <a:rPr lang="fr-FR" sz="1400" dirty="0"/>
              <a:t>Image 1: </a:t>
            </a:r>
            <a:r>
              <a:rPr lang="en-GB" sz="1400" dirty="0"/>
              <a:t>The life is like a </a:t>
            </a:r>
            <a:r>
              <a:rPr lang="en-GB" sz="1400" dirty="0">
                <a:hlinkClick r:id="rId2" tooltip="en:tightrope walking"/>
              </a:rPr>
              <a:t>tightrope walking</a:t>
            </a:r>
            <a:r>
              <a:rPr lang="en-GB" sz="1400" dirty="0"/>
              <a:t>. </a:t>
            </a:r>
            <a:r>
              <a:rPr lang="en-GB" sz="1400" dirty="0" err="1"/>
              <a:t>Handcolored</a:t>
            </a:r>
            <a:r>
              <a:rPr lang="en-GB" sz="1400" dirty="0"/>
              <a:t> </a:t>
            </a:r>
            <a:r>
              <a:rPr lang="en-GB" sz="1400" dirty="0">
                <a:hlinkClick r:id="rId3" tooltip="en:Etching"/>
              </a:rPr>
              <a:t>etching</a:t>
            </a:r>
            <a:r>
              <a:rPr lang="en-GB" sz="1400" dirty="0"/>
              <a:t> «</a:t>
            </a:r>
            <a:r>
              <a:rPr lang="en-GB" sz="1400" dirty="0" err="1"/>
              <a:t>Lebenslauf</a:t>
            </a:r>
            <a:r>
              <a:rPr lang="en-GB" sz="1400" dirty="0"/>
              <a:t>» (English: «Life» or even «Biography») by </a:t>
            </a:r>
            <a:r>
              <a:rPr lang="en-GB" sz="1400" dirty="0" err="1">
                <a:hlinkClick r:id="rId4" tooltip="de:Adi Holzer"/>
              </a:rPr>
              <a:t>Adi</a:t>
            </a:r>
            <a:r>
              <a:rPr lang="en-GB" sz="1400" dirty="0">
                <a:hlinkClick r:id="rId4" tooltip="de:Adi Holzer"/>
              </a:rPr>
              <a:t> </a:t>
            </a:r>
            <a:r>
              <a:rPr lang="en-GB" sz="1400" dirty="0" err="1">
                <a:hlinkClick r:id="rId4" tooltip="de:Adi Holzer"/>
              </a:rPr>
              <a:t>Holzer</a:t>
            </a:r>
            <a:r>
              <a:rPr lang="en-GB" sz="1400" dirty="0"/>
              <a:t> 1997 (Work number 850). This work is </a:t>
            </a:r>
            <a:r>
              <a:rPr lang="en-GB" sz="1400" dirty="0">
                <a:hlinkClick r:id="rId5" tooltip="freedomdefined:Definition"/>
              </a:rPr>
              <a:t>free</a:t>
            </a:r>
            <a:r>
              <a:rPr lang="en-GB" sz="1400" dirty="0"/>
              <a:t> and may be used by anyone for any purpose</a:t>
            </a:r>
          </a:p>
          <a:p>
            <a:r>
              <a:rPr lang="en-GB" sz="1400" dirty="0">
                <a:hlinkClick r:id="rId6"/>
              </a:rPr>
              <a:t>Image A  </a:t>
            </a:r>
            <a:r>
              <a:rPr lang="en-GB" sz="1400" u="sng" dirty="0">
                <a:hlinkClick r:id="rId6"/>
              </a:rPr>
              <a:t>Nik Wallenda Trains for June 23, 2013 Grand Canyon Walk at Nathan Benderson Park, Sarasota, Fla., June 14, 2013</a:t>
            </a:r>
            <a:r>
              <a:rPr lang="en-GB" sz="1400" u="sng" dirty="0"/>
              <a:t> by </a:t>
            </a:r>
            <a:r>
              <a:rPr lang="en-GB" sz="1400" u="sng" dirty="0">
                <a:hlinkClick r:id="rId7" tooltip="flickruser:41906900@N00"/>
              </a:rPr>
              <a:t>Jennifer Huber</a:t>
            </a:r>
            <a:r>
              <a:rPr lang="en-GB" sz="1400" u="sng" dirty="0"/>
              <a:t>, licensed under </a:t>
            </a:r>
            <a:r>
              <a:rPr lang="en-GB" sz="1400" u="sng" dirty="0">
                <a:hlinkClick r:id="rId8"/>
              </a:rPr>
              <a:t>CC BY-SA 2.0</a:t>
            </a:r>
            <a:endParaRPr lang="en-GB" sz="1400" u="sng" dirty="0"/>
          </a:p>
          <a:p>
            <a:r>
              <a:rPr lang="en-GB" sz="1400" i="1" dirty="0">
                <a:hlinkClick r:id="rId9"/>
              </a:rPr>
              <a:t>Image B "A tight rope"</a:t>
            </a:r>
            <a:r>
              <a:rPr lang="en-GB" sz="1400" i="1" dirty="0"/>
              <a:t> by </a:t>
            </a:r>
            <a:r>
              <a:rPr lang="en-GB" sz="1400" i="1" dirty="0">
                <a:hlinkClick r:id="rId10"/>
              </a:rPr>
              <a:t>Iain Farrell</a:t>
            </a:r>
            <a:r>
              <a:rPr lang="en-GB" sz="1400" i="1" dirty="0"/>
              <a:t> is licensed under </a:t>
            </a:r>
            <a:r>
              <a:rPr lang="en-GB" sz="1400" i="1" cap="all" dirty="0">
                <a:hlinkClick r:id="rId11"/>
              </a:rPr>
              <a:t>CC BY-ND 2.0</a:t>
            </a:r>
            <a:endParaRPr lang="fr-FR" sz="1400" dirty="0"/>
          </a:p>
          <a:p>
            <a:r>
              <a:rPr lang="de-DE" sz="1400" dirty="0"/>
              <a:t>Image C Hochseilartisten im Zirkus. Truppe Tsisov aus Russland. By </a:t>
            </a:r>
            <a:r>
              <a:rPr lang="fr-FR" sz="1400" u="sng" dirty="0" err="1">
                <a:hlinkClick r:id="rId12" tooltip="User:Usien"/>
              </a:rPr>
              <a:t>Usien</a:t>
            </a:r>
            <a:r>
              <a:rPr lang="fr-FR" sz="1400" u="sng" dirty="0"/>
              <a:t>. </a:t>
            </a:r>
            <a:r>
              <a:rPr lang="fr-FR" sz="1400" u="sng" dirty="0" err="1"/>
              <a:t>Licensed</a:t>
            </a:r>
            <a:r>
              <a:rPr lang="fr-FR" sz="1400" u="sng" dirty="0"/>
              <a:t> </a:t>
            </a:r>
            <a:r>
              <a:rPr lang="en-GB" sz="1400" dirty="0"/>
              <a:t>under the </a:t>
            </a:r>
            <a:r>
              <a:rPr lang="en-GB" sz="1400" dirty="0">
                <a:hlinkClick r:id="rId13" tooltip="w:en:Creative Commons"/>
              </a:rPr>
              <a:t>Creative Commons</a:t>
            </a:r>
            <a:r>
              <a:rPr lang="en-GB" sz="1400" dirty="0"/>
              <a:t> Attribution-Share Alike </a:t>
            </a:r>
            <a:r>
              <a:rPr lang="en-GB" sz="1400" dirty="0">
                <a:hlinkClick r:id="rId14"/>
              </a:rPr>
              <a:t>3.0 </a:t>
            </a:r>
            <a:r>
              <a:rPr lang="en-GB" sz="1400" dirty="0" err="1">
                <a:hlinkClick r:id="rId14"/>
              </a:rPr>
              <a:t>Unported</a:t>
            </a:r>
            <a:r>
              <a:rPr lang="en-GB" sz="1400" dirty="0"/>
              <a:t>, </a:t>
            </a:r>
            <a:r>
              <a:rPr lang="en-GB" sz="1400" dirty="0">
                <a:hlinkClick r:id="rId15"/>
              </a:rPr>
              <a:t>2.5 Generic</a:t>
            </a:r>
            <a:r>
              <a:rPr lang="en-GB" sz="1400" dirty="0"/>
              <a:t>, </a:t>
            </a:r>
            <a:r>
              <a:rPr lang="en-GB" sz="1400" dirty="0">
                <a:hlinkClick r:id="rId8"/>
              </a:rPr>
              <a:t>2.0 Generic</a:t>
            </a:r>
            <a:r>
              <a:rPr lang="en-GB" sz="1400" dirty="0"/>
              <a:t> and </a:t>
            </a:r>
            <a:r>
              <a:rPr lang="en-GB" sz="1400" dirty="0">
                <a:hlinkClick r:id="rId16"/>
              </a:rPr>
              <a:t>1.0 Generic</a:t>
            </a:r>
            <a:r>
              <a:rPr lang="en-GB" sz="1400" dirty="0"/>
              <a:t> license.</a:t>
            </a:r>
          </a:p>
          <a:p>
            <a:r>
              <a:rPr lang="en-US" sz="1400" dirty="0"/>
              <a:t>Image 2: </a:t>
            </a:r>
            <a:r>
              <a:rPr lang="en-GB" sz="1400" dirty="0"/>
              <a:t>Europe time zones map de by </a:t>
            </a:r>
            <a:r>
              <a:rPr lang="en-GB" sz="1400" u="sng" dirty="0">
                <a:hlinkClick r:id="rId17" tooltip="User:San Jose"/>
              </a:rPr>
              <a:t>San Jose</a:t>
            </a:r>
            <a:r>
              <a:rPr lang="en-GB" sz="1400" u="sng" dirty="0"/>
              <a:t> </a:t>
            </a:r>
            <a:r>
              <a:rPr lang="en-GB" sz="1400" dirty="0"/>
              <a:t>is licensed under </a:t>
            </a:r>
            <a:r>
              <a:rPr lang="en-GB" sz="1400" dirty="0">
                <a:hlinkClick r:id="rId13" tooltip="w:en:Creative Commons"/>
              </a:rPr>
              <a:t>Creative Commons</a:t>
            </a:r>
            <a:r>
              <a:rPr lang="en-GB" sz="1400" dirty="0"/>
              <a:t> </a:t>
            </a:r>
            <a:r>
              <a:rPr lang="en-GB" sz="1400" dirty="0">
                <a:hlinkClick r:id="rId14"/>
              </a:rPr>
              <a:t>Attribution-Share Alike 3.0 </a:t>
            </a:r>
            <a:r>
              <a:rPr lang="en-GB" sz="1400" dirty="0" err="1">
                <a:hlinkClick r:id="rId14"/>
              </a:rPr>
              <a:t>Unported</a:t>
            </a:r>
            <a:endParaRPr lang="en-GB" sz="1400" dirty="0"/>
          </a:p>
          <a:p>
            <a:r>
              <a:rPr lang="en-GB" sz="1400" dirty="0"/>
              <a:t>Image 3: </a:t>
            </a:r>
            <a:r>
              <a:rPr lang="en-GB" sz="1400" dirty="0" err="1"/>
              <a:t>Autofreier</a:t>
            </a:r>
            <a:r>
              <a:rPr lang="en-GB" sz="1400" dirty="0"/>
              <a:t> </a:t>
            </a:r>
            <a:r>
              <a:rPr lang="en-GB" sz="1400" dirty="0" err="1"/>
              <a:t>Mainkai</a:t>
            </a:r>
            <a:r>
              <a:rPr lang="en-GB" sz="1400" dirty="0"/>
              <a:t> in Frankfurt by </a:t>
            </a:r>
            <a:r>
              <a:rPr lang="en-GB" sz="1400" dirty="0">
                <a:hlinkClick r:id="rId18" tooltip="User:LudwigSebastianMicheler"/>
              </a:rPr>
              <a:t>Ludwig Sebastian </a:t>
            </a:r>
            <a:r>
              <a:rPr lang="en-GB" sz="1400" dirty="0" err="1">
                <a:hlinkClick r:id="rId18" tooltip="User:LudwigSebastianMicheler"/>
              </a:rPr>
              <a:t>Micheler</a:t>
            </a:r>
            <a:r>
              <a:rPr lang="en-GB" sz="1400" dirty="0"/>
              <a:t> is licensed under  </a:t>
            </a:r>
            <a:r>
              <a:rPr lang="en-GB" sz="1400" dirty="0">
                <a:hlinkClick r:id="rId13" tooltip="w:en:Creative Commons"/>
              </a:rPr>
              <a:t>Creative Commons</a:t>
            </a:r>
            <a:r>
              <a:rPr lang="en-GB" sz="1400" dirty="0"/>
              <a:t> </a:t>
            </a:r>
            <a:r>
              <a:rPr lang="en-GB" sz="1400" u="sng" dirty="0">
                <a:hlinkClick r:id="rId19"/>
              </a:rPr>
              <a:t>Attribution-Share Alike 4.0 International</a:t>
            </a:r>
            <a:endParaRPr lang="en-GB" sz="1400" u="sng" dirty="0"/>
          </a:p>
          <a:p>
            <a:r>
              <a:rPr lang="en-GB" sz="1400" dirty="0"/>
              <a:t>Image 4: Middle East Map by </a:t>
            </a:r>
            <a:r>
              <a:rPr lang="en-GB" sz="1400" u="sng" dirty="0">
                <a:hlinkClick r:id="rId20" tooltip="User:AntonisGreece2015 (page does not exist)"/>
              </a:rPr>
              <a:t>AntonisGreece2015</a:t>
            </a:r>
            <a:r>
              <a:rPr lang="en-GB" sz="1400" u="sng" dirty="0"/>
              <a:t> </a:t>
            </a:r>
            <a:r>
              <a:rPr lang="en-GB" sz="1400" dirty="0"/>
              <a:t>is licensed under </a:t>
            </a:r>
            <a:r>
              <a:rPr lang="en-GB" sz="1400" dirty="0">
                <a:hlinkClick r:id="rId13" tooltip="w:en:Creative Commons"/>
              </a:rPr>
              <a:t>Creative Commons</a:t>
            </a:r>
            <a:r>
              <a:rPr lang="en-GB" sz="1400" dirty="0"/>
              <a:t> </a:t>
            </a:r>
            <a:r>
              <a:rPr lang="en-GB" sz="1400" dirty="0">
                <a:hlinkClick r:id="rId19"/>
              </a:rPr>
              <a:t>Attribution-Share Alike 4.0 International</a:t>
            </a:r>
            <a:endParaRPr lang="en-GB" sz="1400" dirty="0"/>
          </a:p>
          <a:p>
            <a:r>
              <a:rPr lang="en-GB" sz="1400" dirty="0"/>
              <a:t>Image 5 </a:t>
            </a:r>
            <a:r>
              <a:rPr lang="fr-FR" sz="1400" dirty="0"/>
              <a:t>Cette image illustre la diversité des cultures et leur intégration et le résultat de la mondialisation, by </a:t>
            </a:r>
            <a:r>
              <a:rPr lang="ka-GE" sz="1400" u="sng" dirty="0">
                <a:hlinkClick r:id="rId21" tooltip="User:მარიამ იაკობაძე (page does not exist)"/>
              </a:rPr>
              <a:t>მარიამ იაკობაძე</a:t>
            </a:r>
            <a:r>
              <a:rPr lang="en-GB" sz="1400" u="sng" dirty="0"/>
              <a:t>. Licensed </a:t>
            </a:r>
            <a:r>
              <a:rPr lang="en-GB" sz="1400" dirty="0"/>
              <a:t>under the </a:t>
            </a:r>
            <a:r>
              <a:rPr lang="en-GB" sz="1400" dirty="0">
                <a:hlinkClick r:id="rId13" tooltip="w:en:Creative Commons"/>
              </a:rPr>
              <a:t>Creative Commons</a:t>
            </a:r>
            <a:r>
              <a:rPr lang="en-GB" sz="1400" dirty="0"/>
              <a:t> </a:t>
            </a:r>
            <a:r>
              <a:rPr lang="en-GB" sz="1400" dirty="0">
                <a:hlinkClick r:id="rId19"/>
              </a:rPr>
              <a:t>Attribution-Share Alike 4.0 International</a:t>
            </a:r>
            <a:r>
              <a:rPr lang="en-GB" sz="1400" dirty="0"/>
              <a:t> license</a:t>
            </a:r>
          </a:p>
          <a:p>
            <a:r>
              <a:rPr lang="en-GB" sz="1400" dirty="0"/>
              <a:t>Slide 21: Clipart: </a:t>
            </a:r>
            <a:r>
              <a:rPr lang="en-GB" sz="1400" dirty="0">
                <a:hlinkClick r:id="rId22"/>
              </a:rPr>
              <a:t>http://clipartmag.com/magnifying-glass-detective-clipart</a:t>
            </a:r>
            <a:endParaRPr lang="fr-FR" sz="1400" dirty="0"/>
          </a:p>
        </p:txBody>
      </p:sp>
      <p:sp>
        <p:nvSpPr>
          <p:cNvPr id="4" name="Slide Number Placeholder 3"/>
          <p:cNvSpPr>
            <a:spLocks noGrp="1"/>
          </p:cNvSpPr>
          <p:nvPr>
            <p:ph type="sldNum" sz="quarter" idx="12"/>
          </p:nvPr>
        </p:nvSpPr>
        <p:spPr/>
        <p:txBody>
          <a:bodyPr/>
          <a:lstStyle/>
          <a:p>
            <a:fld id="{38059A5A-4A28-4641-9856-838DAA7E7EC8}" type="slidenum">
              <a:rPr lang="" smtClean="0"/>
              <a:t>29</a:t>
            </a:fld>
            <a:endParaRPr lang=""/>
          </a:p>
        </p:txBody>
      </p:sp>
    </p:spTree>
    <p:extLst>
      <p:ext uri="{BB962C8B-B14F-4D97-AF65-F5344CB8AC3E}">
        <p14:creationId xmlns:p14="http://schemas.microsoft.com/office/powerpoint/2010/main" val="4259245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45E09-48AC-4AF7-9AC4-C57B9701A986}"/>
              </a:ext>
            </a:extLst>
          </p:cNvPr>
          <p:cNvSpPr>
            <a:spLocks noGrp="1"/>
          </p:cNvSpPr>
          <p:nvPr>
            <p:ph type="title"/>
          </p:nvPr>
        </p:nvSpPr>
        <p:spPr>
          <a:xfrm>
            <a:off x="3753453" y="565608"/>
            <a:ext cx="6212182" cy="1187777"/>
          </a:xfrm>
        </p:spPr>
        <p:txBody>
          <a:bodyPr>
            <a:normAutofit/>
          </a:bodyPr>
          <a:lstStyle/>
          <a:p>
            <a:r>
              <a:rPr lang="en-GB" b="1" dirty="0" err="1"/>
              <a:t>Seht</a:t>
            </a:r>
            <a:r>
              <a:rPr lang="en-GB" b="1" dirty="0"/>
              <a:t> </a:t>
            </a:r>
            <a:r>
              <a:rPr lang="en-GB" b="1" dirty="0" err="1"/>
              <a:t>euch</a:t>
            </a:r>
            <a:r>
              <a:rPr lang="en-GB" b="1" dirty="0"/>
              <a:t> dieses Video an: </a:t>
            </a:r>
            <a:endParaRPr lang="" b="1" dirty="0"/>
          </a:p>
        </p:txBody>
      </p:sp>
      <p:sp>
        <p:nvSpPr>
          <p:cNvPr id="4" name="Title 1">
            <a:extLst>
              <a:ext uri="{FF2B5EF4-FFF2-40B4-BE49-F238E27FC236}">
                <a16:creationId xmlns:a16="http://schemas.microsoft.com/office/drawing/2014/main" id="{12116495-3DF5-4B24-85F8-3CF925FDE492}"/>
              </a:ext>
            </a:extLst>
          </p:cNvPr>
          <p:cNvSpPr txBox="1">
            <a:spLocks/>
          </p:cNvSpPr>
          <p:nvPr/>
        </p:nvSpPr>
        <p:spPr>
          <a:xfrm>
            <a:off x="462895" y="2971604"/>
            <a:ext cx="11729105" cy="1282046"/>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11200" b="1" dirty="0">
              <a:hlinkClick r:id="rId2"/>
            </a:endParaRPr>
          </a:p>
          <a:p>
            <a:r>
              <a:rPr lang="en-GB" sz="11200" b="1" dirty="0">
                <a:hlinkClick r:id="rId2"/>
              </a:rPr>
              <a:t>https://www.youtube.com/watch?v=f5TwNKkumqI</a:t>
            </a:r>
          </a:p>
          <a:p>
            <a:endParaRPr lang="en-GB" b="1" dirty="0">
              <a:hlinkClick r:id="rId2"/>
            </a:endParaRPr>
          </a:p>
          <a:p>
            <a:endParaRPr lang="en-GB" b="1" dirty="0">
              <a:hlinkClick r:id="rId2"/>
            </a:endParaRPr>
          </a:p>
          <a:p>
            <a:endParaRPr lang="en-GB" b="1" dirty="0">
              <a:hlinkClick r:id="rId2"/>
            </a:endParaRPr>
          </a:p>
          <a:p>
            <a:r>
              <a:rPr lang="en-GB" sz="11200" b="1" dirty="0"/>
              <a:t>Was </a:t>
            </a:r>
            <a:r>
              <a:rPr lang="en-GB" sz="11200" b="1" dirty="0" err="1"/>
              <a:t>macht</a:t>
            </a:r>
            <a:r>
              <a:rPr lang="en-GB" sz="11200" b="1" dirty="0"/>
              <a:t> die Person auf </a:t>
            </a:r>
            <a:r>
              <a:rPr lang="en-GB" sz="11200" b="1" dirty="0" err="1"/>
              <a:t>dem</a:t>
            </a:r>
            <a:r>
              <a:rPr lang="en-GB" sz="11200" b="1" dirty="0"/>
              <a:t> </a:t>
            </a:r>
            <a:r>
              <a:rPr lang="en-GB" sz="11200" b="1" dirty="0" err="1"/>
              <a:t>Seil</a:t>
            </a:r>
            <a:r>
              <a:rPr lang="en-GB" sz="11200" b="1" dirty="0"/>
              <a:t>?</a:t>
            </a:r>
          </a:p>
          <a:p>
            <a:endParaRPr lang="en-GB" sz="11200" b="1" dirty="0"/>
          </a:p>
          <a:p>
            <a:r>
              <a:rPr lang="en-GB" sz="11200" b="1" dirty="0">
                <a:solidFill>
                  <a:srgbClr val="FF0000"/>
                </a:solidFill>
              </a:rPr>
              <a:t>1: </a:t>
            </a:r>
            <a:r>
              <a:rPr lang="en-GB" sz="11200" b="1" dirty="0" err="1">
                <a:solidFill>
                  <a:srgbClr val="FF0000"/>
                </a:solidFill>
              </a:rPr>
              <a:t>Tanzen</a:t>
            </a:r>
            <a:r>
              <a:rPr lang="en-GB" sz="11200" b="1" dirty="0">
                <a:solidFill>
                  <a:srgbClr val="FF0000"/>
                </a:solidFill>
              </a:rPr>
              <a:t>  -&gt; SEILTANZEN</a:t>
            </a:r>
          </a:p>
          <a:p>
            <a:endParaRPr lang="en-GB" sz="11200" b="1" dirty="0"/>
          </a:p>
          <a:p>
            <a:r>
              <a:rPr lang="en-GB" sz="11200" b="1" dirty="0"/>
              <a:t>2: </a:t>
            </a:r>
            <a:r>
              <a:rPr lang="en-GB" sz="11200" b="1" dirty="0" err="1"/>
              <a:t>Schlafen</a:t>
            </a:r>
            <a:endParaRPr lang="en-GB" sz="11200" b="1" dirty="0"/>
          </a:p>
          <a:p>
            <a:endParaRPr lang="en-GB" sz="11200" b="1" dirty="0"/>
          </a:p>
          <a:p>
            <a:r>
              <a:rPr lang="en-GB" sz="11200" b="1" dirty="0"/>
              <a:t>3: </a:t>
            </a:r>
            <a:r>
              <a:rPr lang="en-GB" sz="11200" b="1" dirty="0" err="1"/>
              <a:t>Gehen</a:t>
            </a:r>
            <a:endParaRPr lang="en-GB" sz="11200" b="1" dirty="0"/>
          </a:p>
          <a:p>
            <a:endParaRPr lang="en-GB" sz="11200" b="1" dirty="0"/>
          </a:p>
          <a:p>
            <a:r>
              <a:rPr lang="en-GB" sz="11200" b="1" dirty="0"/>
              <a:t>4: </a:t>
            </a:r>
            <a:r>
              <a:rPr lang="en-GB" sz="11200" b="1" dirty="0" err="1"/>
              <a:t>Laufen</a:t>
            </a:r>
            <a:r>
              <a:rPr lang="en-GB" sz="11200" b="1" dirty="0"/>
              <a:t>   </a:t>
            </a:r>
            <a:endParaRPr lang="" sz="11200" b="1" dirty="0"/>
          </a:p>
        </p:txBody>
      </p:sp>
      <p:sp>
        <p:nvSpPr>
          <p:cNvPr id="3" name="Slide Number Placeholder 2">
            <a:extLst>
              <a:ext uri="{FF2B5EF4-FFF2-40B4-BE49-F238E27FC236}">
                <a16:creationId xmlns:a16="http://schemas.microsoft.com/office/drawing/2014/main" id="{3BAA4243-EB02-4DE2-A6BE-826288E15691}"/>
              </a:ext>
            </a:extLst>
          </p:cNvPr>
          <p:cNvSpPr>
            <a:spLocks noGrp="1"/>
          </p:cNvSpPr>
          <p:nvPr>
            <p:ph type="sldNum" sz="quarter" idx="12"/>
          </p:nvPr>
        </p:nvSpPr>
        <p:spPr/>
        <p:txBody>
          <a:bodyPr/>
          <a:lstStyle/>
          <a:p>
            <a:fld id="{38059A5A-4A28-4641-9856-838DAA7E7EC8}" type="slidenum">
              <a:rPr lang="" smtClean="0"/>
              <a:t>3</a:t>
            </a:fld>
            <a:endParaRPr lang=""/>
          </a:p>
        </p:txBody>
      </p:sp>
    </p:spTree>
    <p:extLst>
      <p:ext uri="{BB962C8B-B14F-4D97-AF65-F5344CB8AC3E}">
        <p14:creationId xmlns:p14="http://schemas.microsoft.com/office/powerpoint/2010/main" val="1846247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B61CB52-33CB-4407-82E0-684DB474C95D}"/>
              </a:ext>
            </a:extLst>
          </p:cNvPr>
          <p:cNvCxnSpPr>
            <a:cxnSpLocks/>
          </p:cNvCxnSpPr>
          <p:nvPr/>
        </p:nvCxnSpPr>
        <p:spPr>
          <a:xfrm flipV="1">
            <a:off x="7894170" y="1138173"/>
            <a:ext cx="1255959" cy="621442"/>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8CE314C-62E8-453C-A1EB-23EC51910937}"/>
              </a:ext>
            </a:extLst>
          </p:cNvPr>
          <p:cNvCxnSpPr>
            <a:cxnSpLocks/>
          </p:cNvCxnSpPr>
          <p:nvPr/>
        </p:nvCxnSpPr>
        <p:spPr>
          <a:xfrm flipV="1">
            <a:off x="7958569" y="2562590"/>
            <a:ext cx="1544858" cy="6707"/>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963592A-B828-45D5-BD6D-7A00B3CACB82}"/>
              </a:ext>
            </a:extLst>
          </p:cNvPr>
          <p:cNvCxnSpPr>
            <a:cxnSpLocks/>
          </p:cNvCxnSpPr>
          <p:nvPr/>
        </p:nvCxnSpPr>
        <p:spPr>
          <a:xfrm>
            <a:off x="7516623" y="3749898"/>
            <a:ext cx="1084038" cy="863622"/>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FF5C40D-320A-429B-8432-3FC173900884}"/>
              </a:ext>
            </a:extLst>
          </p:cNvPr>
          <p:cNvCxnSpPr>
            <a:cxnSpLocks/>
          </p:cNvCxnSpPr>
          <p:nvPr/>
        </p:nvCxnSpPr>
        <p:spPr>
          <a:xfrm flipV="1">
            <a:off x="2822019" y="3324048"/>
            <a:ext cx="1082690" cy="930429"/>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7E82473-AC4C-4085-B80B-ED775FDDE7E0}"/>
              </a:ext>
            </a:extLst>
          </p:cNvPr>
          <p:cNvCxnSpPr>
            <a:cxnSpLocks/>
          </p:cNvCxnSpPr>
          <p:nvPr/>
        </p:nvCxnSpPr>
        <p:spPr>
          <a:xfrm>
            <a:off x="2378920" y="2562590"/>
            <a:ext cx="1375406"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D89A243-690D-4B94-9AD6-DEF0085B568F}"/>
              </a:ext>
            </a:extLst>
          </p:cNvPr>
          <p:cNvCxnSpPr>
            <a:cxnSpLocks/>
          </p:cNvCxnSpPr>
          <p:nvPr/>
        </p:nvCxnSpPr>
        <p:spPr>
          <a:xfrm>
            <a:off x="2909007" y="1097258"/>
            <a:ext cx="890436" cy="605471"/>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3" name="Title 2"/>
          <p:cNvSpPr>
            <a:spLocks noGrp="1"/>
          </p:cNvSpPr>
          <p:nvPr>
            <p:ph type="title"/>
          </p:nvPr>
        </p:nvSpPr>
        <p:spPr>
          <a:xfrm>
            <a:off x="838200" y="365125"/>
            <a:ext cx="10333383" cy="392617"/>
          </a:xfrm>
        </p:spPr>
        <p:txBody>
          <a:bodyPr>
            <a:noAutofit/>
          </a:bodyPr>
          <a:lstStyle/>
          <a:p>
            <a:pPr algn="ctr"/>
            <a:r>
              <a:rPr lang="en-GB" sz="3200" b="1" dirty="0"/>
              <a:t>Was </a:t>
            </a:r>
            <a:r>
              <a:rPr lang="en-GB" sz="3200" b="1" dirty="0" err="1"/>
              <a:t>symbolisiert</a:t>
            </a:r>
            <a:r>
              <a:rPr lang="en-GB" sz="3200" b="1" dirty="0"/>
              <a:t> </a:t>
            </a:r>
            <a:r>
              <a:rPr lang="en-GB" sz="3200" b="1" dirty="0" err="1"/>
              <a:t>Seiltanzen</a:t>
            </a:r>
            <a:r>
              <a:rPr lang="en-GB" sz="3200" b="1" dirty="0"/>
              <a:t>? </a:t>
            </a:r>
            <a:endParaRPr lang="" sz="3200" b="1" dirty="0"/>
          </a:p>
        </p:txBody>
      </p:sp>
      <p:sp>
        <p:nvSpPr>
          <p:cNvPr id="15" name="TextBox 14"/>
          <p:cNvSpPr txBox="1"/>
          <p:nvPr/>
        </p:nvSpPr>
        <p:spPr>
          <a:xfrm>
            <a:off x="586409" y="5233913"/>
            <a:ext cx="11035748" cy="1384995"/>
          </a:xfrm>
          <a:prstGeom prst="rect">
            <a:avLst/>
          </a:prstGeom>
          <a:noFill/>
          <a:ln>
            <a:solidFill>
              <a:schemeClr val="tx1"/>
            </a:solidFill>
          </a:ln>
        </p:spPr>
        <p:txBody>
          <a:bodyPr wrap="square" rtlCol="0">
            <a:spAutoFit/>
          </a:bodyPr>
          <a:lstStyle/>
          <a:p>
            <a:pPr algn="ctr">
              <a:lnSpc>
                <a:spcPct val="150000"/>
              </a:lnSpc>
            </a:pPr>
            <a:r>
              <a:rPr lang="en-GB" sz="2800" dirty="0" err="1"/>
              <a:t>Risiko</a:t>
            </a:r>
            <a:r>
              <a:rPr lang="en-GB" sz="2800" dirty="0"/>
              <a:t>  </a:t>
            </a:r>
            <a:r>
              <a:rPr lang="en-GB" sz="2800" dirty="0" err="1"/>
              <a:t>Lernen</a:t>
            </a:r>
            <a:r>
              <a:rPr lang="en-GB" sz="2800" dirty="0"/>
              <a:t> </a:t>
            </a:r>
            <a:r>
              <a:rPr lang="en-GB" sz="2800" dirty="0" err="1"/>
              <a:t>Balanceakt</a:t>
            </a:r>
            <a:r>
              <a:rPr lang="en-GB" sz="2800" dirty="0"/>
              <a:t>  </a:t>
            </a:r>
            <a:r>
              <a:rPr lang="en-GB" sz="2800" dirty="0" err="1"/>
              <a:t>Kontrolle</a:t>
            </a:r>
            <a:r>
              <a:rPr lang="en-GB" sz="2800" dirty="0"/>
              <a:t>  </a:t>
            </a:r>
            <a:r>
              <a:rPr lang="en-GB" sz="2800" dirty="0" err="1"/>
              <a:t>Leichtigkeit</a:t>
            </a:r>
            <a:r>
              <a:rPr lang="en-GB" sz="2800" dirty="0"/>
              <a:t>  Angst</a:t>
            </a:r>
          </a:p>
          <a:p>
            <a:pPr algn="ctr">
              <a:lnSpc>
                <a:spcPct val="150000"/>
              </a:lnSpc>
            </a:pPr>
            <a:r>
              <a:rPr lang="en-GB" sz="2800" dirty="0"/>
              <a:t>Fall  </a:t>
            </a:r>
            <a:r>
              <a:rPr lang="en-GB" sz="2800" dirty="0" err="1"/>
              <a:t>Diplomatie</a:t>
            </a:r>
            <a:r>
              <a:rPr lang="en-GB" sz="2800" dirty="0"/>
              <a:t>  </a:t>
            </a:r>
            <a:r>
              <a:rPr lang="en-GB" sz="2800" dirty="0" err="1"/>
              <a:t>Spannung</a:t>
            </a:r>
            <a:r>
              <a:rPr lang="en-GB" sz="2800" dirty="0"/>
              <a:t>  </a:t>
            </a:r>
            <a:r>
              <a:rPr lang="en-GB" sz="2800" dirty="0" err="1"/>
              <a:t>Beziehungen</a:t>
            </a:r>
            <a:r>
              <a:rPr lang="en-GB" sz="2800" dirty="0"/>
              <a:t>  </a:t>
            </a:r>
            <a:r>
              <a:rPr lang="en-GB" sz="2800" dirty="0" err="1"/>
              <a:t>Gefahr</a:t>
            </a:r>
            <a:r>
              <a:rPr lang="en-GB" sz="2800" dirty="0"/>
              <a:t>  </a:t>
            </a:r>
            <a:r>
              <a:rPr lang="en-GB" sz="2800" dirty="0" err="1"/>
              <a:t>Fremdheit</a:t>
            </a:r>
            <a:r>
              <a:rPr lang="en-GB" sz="2800" dirty="0"/>
              <a:t>   </a:t>
            </a:r>
          </a:p>
        </p:txBody>
      </p:sp>
      <p:sp>
        <p:nvSpPr>
          <p:cNvPr id="2" name="Slide Number Placeholder 1">
            <a:extLst>
              <a:ext uri="{FF2B5EF4-FFF2-40B4-BE49-F238E27FC236}">
                <a16:creationId xmlns:a16="http://schemas.microsoft.com/office/drawing/2014/main" id="{E3B105CF-FE4D-49AE-A0A1-1319B7ECE415}"/>
              </a:ext>
            </a:extLst>
          </p:cNvPr>
          <p:cNvSpPr>
            <a:spLocks noGrp="1"/>
          </p:cNvSpPr>
          <p:nvPr>
            <p:ph type="sldNum" sz="quarter" idx="12"/>
          </p:nvPr>
        </p:nvSpPr>
        <p:spPr/>
        <p:txBody>
          <a:bodyPr/>
          <a:lstStyle/>
          <a:p>
            <a:fld id="{38059A5A-4A28-4641-9856-838DAA7E7EC8}" type="slidenum">
              <a:rPr lang="" smtClean="0"/>
              <a:t>4</a:t>
            </a:fld>
            <a:endParaRPr lang=""/>
          </a:p>
        </p:txBody>
      </p:sp>
      <p:pic>
        <p:nvPicPr>
          <p:cNvPr id="17" name="Picture 2" descr="https://upload.wikimedia.org/wikipedia/commons/thumb/2/26/Adi_Holzer_Werksverzeichnis_850_Lebenslauf.jpg/256px-Adi_Holzer_Werksverzeichnis_850_Lebenslau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9099" y="1129892"/>
            <a:ext cx="3452258" cy="336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666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B61CB52-33CB-4407-82E0-684DB474C95D}"/>
              </a:ext>
            </a:extLst>
          </p:cNvPr>
          <p:cNvCxnSpPr>
            <a:cxnSpLocks/>
          </p:cNvCxnSpPr>
          <p:nvPr/>
        </p:nvCxnSpPr>
        <p:spPr>
          <a:xfrm flipV="1">
            <a:off x="7839987" y="1561486"/>
            <a:ext cx="1255959" cy="621442"/>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8CE314C-62E8-453C-A1EB-23EC51910937}"/>
              </a:ext>
            </a:extLst>
          </p:cNvPr>
          <p:cNvCxnSpPr>
            <a:cxnSpLocks/>
          </p:cNvCxnSpPr>
          <p:nvPr/>
        </p:nvCxnSpPr>
        <p:spPr>
          <a:xfrm flipV="1">
            <a:off x="7839987" y="3075498"/>
            <a:ext cx="1544858" cy="6707"/>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963592A-B828-45D5-BD6D-7A00B3CACB82}"/>
              </a:ext>
            </a:extLst>
          </p:cNvPr>
          <p:cNvCxnSpPr>
            <a:cxnSpLocks/>
          </p:cNvCxnSpPr>
          <p:nvPr/>
        </p:nvCxnSpPr>
        <p:spPr>
          <a:xfrm>
            <a:off x="7516623" y="3749898"/>
            <a:ext cx="1084038" cy="863622"/>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FF5C40D-320A-429B-8432-3FC173900884}"/>
              </a:ext>
            </a:extLst>
          </p:cNvPr>
          <p:cNvCxnSpPr>
            <a:cxnSpLocks/>
          </p:cNvCxnSpPr>
          <p:nvPr/>
        </p:nvCxnSpPr>
        <p:spPr>
          <a:xfrm flipV="1">
            <a:off x="2648388" y="3626377"/>
            <a:ext cx="1082690" cy="930429"/>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7E82473-AC4C-4085-B80B-ED775FDDE7E0}"/>
              </a:ext>
            </a:extLst>
          </p:cNvPr>
          <p:cNvCxnSpPr>
            <a:cxnSpLocks/>
          </p:cNvCxnSpPr>
          <p:nvPr/>
        </p:nvCxnSpPr>
        <p:spPr>
          <a:xfrm>
            <a:off x="2355672" y="2808440"/>
            <a:ext cx="1375406"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D89A243-690D-4B94-9AD6-DEF0085B568F}"/>
              </a:ext>
            </a:extLst>
          </p:cNvPr>
          <p:cNvCxnSpPr>
            <a:cxnSpLocks/>
          </p:cNvCxnSpPr>
          <p:nvPr/>
        </p:nvCxnSpPr>
        <p:spPr>
          <a:xfrm>
            <a:off x="2840642" y="1435423"/>
            <a:ext cx="890436" cy="605471"/>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3" name="Title 2"/>
          <p:cNvSpPr>
            <a:spLocks noGrp="1"/>
          </p:cNvSpPr>
          <p:nvPr>
            <p:ph type="title"/>
          </p:nvPr>
        </p:nvSpPr>
        <p:spPr>
          <a:xfrm>
            <a:off x="838200" y="365125"/>
            <a:ext cx="10333383" cy="392617"/>
          </a:xfrm>
        </p:spPr>
        <p:txBody>
          <a:bodyPr>
            <a:noAutofit/>
          </a:bodyPr>
          <a:lstStyle/>
          <a:p>
            <a:pPr algn="ctr"/>
            <a:r>
              <a:rPr lang="en-GB" sz="3200" b="1" dirty="0"/>
              <a:t>Was </a:t>
            </a:r>
            <a:r>
              <a:rPr lang="en-GB" sz="3200" b="1" dirty="0" err="1"/>
              <a:t>symbolisiert</a:t>
            </a:r>
            <a:r>
              <a:rPr lang="en-GB" sz="3200" b="1" dirty="0"/>
              <a:t> </a:t>
            </a:r>
            <a:r>
              <a:rPr lang="en-GB" sz="3200" b="1" dirty="0" err="1"/>
              <a:t>Seiltanzen</a:t>
            </a:r>
            <a:r>
              <a:rPr lang="en-GB" sz="3200" b="1" dirty="0"/>
              <a:t>? </a:t>
            </a:r>
            <a:endParaRPr lang="" sz="3200" b="1" dirty="0"/>
          </a:p>
        </p:txBody>
      </p:sp>
      <p:sp>
        <p:nvSpPr>
          <p:cNvPr id="2" name="Slide Number Placeholder 1">
            <a:extLst>
              <a:ext uri="{FF2B5EF4-FFF2-40B4-BE49-F238E27FC236}">
                <a16:creationId xmlns:a16="http://schemas.microsoft.com/office/drawing/2014/main" id="{E3B105CF-FE4D-49AE-A0A1-1319B7ECE415}"/>
              </a:ext>
            </a:extLst>
          </p:cNvPr>
          <p:cNvSpPr>
            <a:spLocks noGrp="1"/>
          </p:cNvSpPr>
          <p:nvPr>
            <p:ph type="sldNum" sz="quarter" idx="12"/>
          </p:nvPr>
        </p:nvSpPr>
        <p:spPr/>
        <p:txBody>
          <a:bodyPr/>
          <a:lstStyle/>
          <a:p>
            <a:fld id="{38059A5A-4A28-4641-9856-838DAA7E7EC8}" type="slidenum">
              <a:rPr lang="" smtClean="0"/>
              <a:t>5</a:t>
            </a:fld>
            <a:endParaRPr lang=""/>
          </a:p>
        </p:txBody>
      </p:sp>
      <p:sp>
        <p:nvSpPr>
          <p:cNvPr id="14" name="Rectangle: Rounded Corners 13">
            <a:extLst>
              <a:ext uri="{FF2B5EF4-FFF2-40B4-BE49-F238E27FC236}">
                <a16:creationId xmlns:a16="http://schemas.microsoft.com/office/drawing/2014/main" id="{E22FE36E-5D57-40FA-94A2-1FF51EAA11DE}"/>
              </a:ext>
            </a:extLst>
          </p:cNvPr>
          <p:cNvSpPr/>
          <p:nvPr/>
        </p:nvSpPr>
        <p:spPr>
          <a:xfrm>
            <a:off x="8058642" y="4875779"/>
            <a:ext cx="3910291" cy="918342"/>
          </a:xfrm>
          <a:prstGeom prst="roundRect">
            <a:avLst>
              <a:gd name="adj"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n>
                  <a:solidFill>
                    <a:schemeClr val="tx1"/>
                  </a:solidFill>
                </a:ln>
              </a:rPr>
              <a:t>und was </a:t>
            </a:r>
            <a:r>
              <a:rPr lang="en-GB" sz="2800" dirty="0" err="1">
                <a:ln>
                  <a:solidFill>
                    <a:schemeClr val="tx1"/>
                  </a:solidFill>
                </a:ln>
              </a:rPr>
              <a:t>noch</a:t>
            </a:r>
            <a:r>
              <a:rPr lang="en-GB" sz="2800" dirty="0">
                <a:ln>
                  <a:solidFill>
                    <a:schemeClr val="tx1"/>
                  </a:solidFill>
                </a:ln>
              </a:rPr>
              <a:t>?</a:t>
            </a:r>
            <a:endParaRPr lang="" sz="2800" dirty="0">
              <a:ln>
                <a:solidFill>
                  <a:schemeClr val="tx1"/>
                </a:solidFill>
              </a:ln>
            </a:endParaRPr>
          </a:p>
        </p:txBody>
      </p:sp>
      <p:sp>
        <p:nvSpPr>
          <p:cNvPr id="3" name="Rectangle 2">
            <a:extLst>
              <a:ext uri="{FF2B5EF4-FFF2-40B4-BE49-F238E27FC236}">
                <a16:creationId xmlns:a16="http://schemas.microsoft.com/office/drawing/2014/main" id="{B83186B0-0F05-4382-9374-E87456956B5B}"/>
              </a:ext>
            </a:extLst>
          </p:cNvPr>
          <p:cNvSpPr/>
          <p:nvPr/>
        </p:nvSpPr>
        <p:spPr>
          <a:xfrm>
            <a:off x="9294640" y="1339872"/>
            <a:ext cx="1375120" cy="461665"/>
          </a:xfrm>
          <a:prstGeom prst="rect">
            <a:avLst/>
          </a:prstGeom>
        </p:spPr>
        <p:txBody>
          <a:bodyPr wrap="none">
            <a:spAutoFit/>
          </a:bodyPr>
          <a:lstStyle/>
          <a:p>
            <a:r>
              <a:rPr lang="en-GB" sz="2400" dirty="0" err="1"/>
              <a:t>Kontrolle</a:t>
            </a:r>
            <a:r>
              <a:rPr lang="en-GB" dirty="0"/>
              <a:t> </a:t>
            </a:r>
          </a:p>
        </p:txBody>
      </p:sp>
      <p:sp>
        <p:nvSpPr>
          <p:cNvPr id="5" name="Rectangle 4">
            <a:extLst>
              <a:ext uri="{FF2B5EF4-FFF2-40B4-BE49-F238E27FC236}">
                <a16:creationId xmlns:a16="http://schemas.microsoft.com/office/drawing/2014/main" id="{2DEDA0E5-2509-4BDD-8BB4-3A1818B503C3}"/>
              </a:ext>
            </a:extLst>
          </p:cNvPr>
          <p:cNvSpPr/>
          <p:nvPr/>
        </p:nvSpPr>
        <p:spPr>
          <a:xfrm>
            <a:off x="616818" y="1195295"/>
            <a:ext cx="1619482" cy="461665"/>
          </a:xfrm>
          <a:prstGeom prst="rect">
            <a:avLst/>
          </a:prstGeom>
        </p:spPr>
        <p:txBody>
          <a:bodyPr wrap="none">
            <a:spAutoFit/>
          </a:bodyPr>
          <a:lstStyle/>
          <a:p>
            <a:r>
              <a:rPr lang="en-GB" sz="2400" dirty="0" err="1"/>
              <a:t>Balanceakt</a:t>
            </a:r>
            <a:r>
              <a:rPr lang="en-GB" sz="2400" dirty="0"/>
              <a:t> </a:t>
            </a:r>
          </a:p>
        </p:txBody>
      </p:sp>
      <p:sp>
        <p:nvSpPr>
          <p:cNvPr id="6" name="Rectangle 5">
            <a:extLst>
              <a:ext uri="{FF2B5EF4-FFF2-40B4-BE49-F238E27FC236}">
                <a16:creationId xmlns:a16="http://schemas.microsoft.com/office/drawing/2014/main" id="{47E57111-9FA0-47CC-8502-C6298BFC5586}"/>
              </a:ext>
            </a:extLst>
          </p:cNvPr>
          <p:cNvSpPr/>
          <p:nvPr/>
        </p:nvSpPr>
        <p:spPr>
          <a:xfrm>
            <a:off x="9605373" y="2808440"/>
            <a:ext cx="972574" cy="461665"/>
          </a:xfrm>
          <a:prstGeom prst="rect">
            <a:avLst/>
          </a:prstGeom>
        </p:spPr>
        <p:txBody>
          <a:bodyPr wrap="none">
            <a:spAutoFit/>
          </a:bodyPr>
          <a:lstStyle/>
          <a:p>
            <a:r>
              <a:rPr lang="en-GB" sz="2400" dirty="0" err="1"/>
              <a:t>Risiko</a:t>
            </a:r>
            <a:r>
              <a:rPr lang="en-GB" sz="2400" dirty="0"/>
              <a:t> </a:t>
            </a:r>
          </a:p>
        </p:txBody>
      </p:sp>
      <p:sp>
        <p:nvSpPr>
          <p:cNvPr id="7" name="Rectangle 6">
            <a:extLst>
              <a:ext uri="{FF2B5EF4-FFF2-40B4-BE49-F238E27FC236}">
                <a16:creationId xmlns:a16="http://schemas.microsoft.com/office/drawing/2014/main" id="{51F39E59-98E8-4370-998F-006D597FECE9}"/>
              </a:ext>
            </a:extLst>
          </p:cNvPr>
          <p:cNvSpPr/>
          <p:nvPr/>
        </p:nvSpPr>
        <p:spPr>
          <a:xfrm>
            <a:off x="617892" y="2669940"/>
            <a:ext cx="1479892" cy="461665"/>
          </a:xfrm>
          <a:prstGeom prst="rect">
            <a:avLst/>
          </a:prstGeom>
        </p:spPr>
        <p:txBody>
          <a:bodyPr wrap="none">
            <a:spAutoFit/>
          </a:bodyPr>
          <a:lstStyle/>
          <a:p>
            <a:r>
              <a:rPr lang="en-GB" sz="2400" dirty="0" err="1"/>
              <a:t>Spannung</a:t>
            </a:r>
            <a:r>
              <a:rPr lang="en-GB" dirty="0"/>
              <a:t> </a:t>
            </a:r>
          </a:p>
        </p:txBody>
      </p:sp>
      <p:sp>
        <p:nvSpPr>
          <p:cNvPr id="8" name="Rectangle 7">
            <a:extLst>
              <a:ext uri="{FF2B5EF4-FFF2-40B4-BE49-F238E27FC236}">
                <a16:creationId xmlns:a16="http://schemas.microsoft.com/office/drawing/2014/main" id="{8B16AA42-84CD-493E-B6D7-1DB21EF3050C}"/>
              </a:ext>
            </a:extLst>
          </p:cNvPr>
          <p:cNvSpPr/>
          <p:nvPr/>
        </p:nvSpPr>
        <p:spPr>
          <a:xfrm>
            <a:off x="616818" y="4504937"/>
            <a:ext cx="1555554" cy="461665"/>
          </a:xfrm>
          <a:prstGeom prst="rect">
            <a:avLst/>
          </a:prstGeom>
        </p:spPr>
        <p:txBody>
          <a:bodyPr wrap="none">
            <a:spAutoFit/>
          </a:bodyPr>
          <a:lstStyle/>
          <a:p>
            <a:r>
              <a:rPr lang="en-GB" sz="2400" dirty="0" err="1"/>
              <a:t>Diplomatie</a:t>
            </a:r>
            <a:endParaRPr lang="en-GB" sz="2400" dirty="0"/>
          </a:p>
        </p:txBody>
      </p:sp>
      <p:pic>
        <p:nvPicPr>
          <p:cNvPr id="18" name="Picture 2" descr="https://upload.wikimedia.org/wikipedia/commons/thumb/2/26/Adi_Holzer_Werksverzeichnis_850_Lebenslauf.jpg/256px-Adi_Holzer_Werksverzeichnis_850_Lebenslau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5499" y="1435423"/>
            <a:ext cx="3521777" cy="3433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149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583" y="1"/>
            <a:ext cx="11380304" cy="781878"/>
          </a:xfrm>
        </p:spPr>
        <p:txBody>
          <a:bodyPr>
            <a:normAutofit/>
          </a:bodyPr>
          <a:lstStyle/>
          <a:p>
            <a:r>
              <a:rPr lang="en-GB" sz="3200" b="1" dirty="0"/>
              <a:t>Menschen </a:t>
            </a:r>
            <a:r>
              <a:rPr lang="en-GB" sz="3200" b="1" dirty="0" err="1"/>
              <a:t>mit</a:t>
            </a:r>
            <a:r>
              <a:rPr lang="en-GB" sz="3200" b="1" dirty="0"/>
              <a:t> </a:t>
            </a:r>
            <a:r>
              <a:rPr lang="en-GB" sz="3200" b="1" dirty="0" err="1"/>
              <a:t>Migrationshintergrund</a:t>
            </a:r>
            <a:r>
              <a:rPr lang="en-GB" sz="3200" b="1" dirty="0"/>
              <a:t> in Deutschland</a:t>
            </a:r>
          </a:p>
        </p:txBody>
      </p:sp>
      <p:sp>
        <p:nvSpPr>
          <p:cNvPr id="5" name="TextBox 4"/>
          <p:cNvSpPr txBox="1"/>
          <p:nvPr/>
        </p:nvSpPr>
        <p:spPr>
          <a:xfrm>
            <a:off x="171450" y="781880"/>
            <a:ext cx="11861524" cy="5878532"/>
          </a:xfrm>
          <a:prstGeom prst="rect">
            <a:avLst/>
          </a:prstGeom>
          <a:noFill/>
        </p:spPr>
        <p:txBody>
          <a:bodyPr wrap="square" rtlCol="0">
            <a:spAutoFit/>
          </a:bodyPr>
          <a:lstStyle/>
          <a:p>
            <a:pPr marL="457200" indent="-457200">
              <a:buFont typeface="Arial" panose="020B0604020202020204" pitchFamily="34" charset="0"/>
              <a:buChar char="•"/>
            </a:pPr>
            <a:r>
              <a:rPr lang="de-DE" sz="2800" dirty="0"/>
              <a:t>17 Millionen Menschen mit Migrationshintergrund in Deutschland</a:t>
            </a:r>
          </a:p>
          <a:p>
            <a:pPr marL="457200" indent="-457200">
              <a:buFont typeface="Arial" panose="020B0604020202020204" pitchFamily="34" charset="0"/>
              <a:buChar char="•"/>
            </a:pPr>
            <a:endParaRPr lang="de-DE" sz="2800" dirty="0"/>
          </a:p>
          <a:p>
            <a:pPr marL="457200" indent="-457200">
              <a:buFont typeface="Arial" panose="020B0604020202020204" pitchFamily="34" charset="0"/>
              <a:buChar char="•"/>
            </a:pPr>
            <a:r>
              <a:rPr lang="de-DE" sz="2800" dirty="0"/>
              <a:t>Rangliste</a:t>
            </a:r>
            <a:r>
              <a:rPr lang="en-GB" sz="2800" dirty="0"/>
              <a:t>: (1) </a:t>
            </a:r>
            <a:r>
              <a:rPr lang="en-GB" sz="2800" dirty="0" err="1"/>
              <a:t>Türkei</a:t>
            </a:r>
            <a:r>
              <a:rPr lang="en-GB" sz="2800" dirty="0"/>
              <a:t> (2) </a:t>
            </a:r>
            <a:r>
              <a:rPr lang="en-GB" sz="2800" dirty="0" err="1"/>
              <a:t>Polen</a:t>
            </a:r>
            <a:endParaRPr lang="en-GB" sz="2800" dirty="0"/>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err="1"/>
              <a:t>Besonders</a:t>
            </a:r>
            <a:r>
              <a:rPr lang="en-GB" sz="2800" dirty="0"/>
              <a:t> </a:t>
            </a:r>
            <a:r>
              <a:rPr lang="en-GB" sz="2800" dirty="0" err="1"/>
              <a:t>viele</a:t>
            </a:r>
            <a:r>
              <a:rPr lang="en-GB" sz="2800" dirty="0"/>
              <a:t> Kinder</a:t>
            </a:r>
          </a:p>
          <a:p>
            <a:endParaRPr lang="de-DE" sz="2800" dirty="0"/>
          </a:p>
          <a:p>
            <a:pPr marL="285750" indent="-285750">
              <a:buFont typeface="Arial" panose="020B0604020202020204" pitchFamily="34" charset="0"/>
              <a:buChar char="•"/>
            </a:pPr>
            <a:r>
              <a:rPr lang="de-DE" sz="2800" dirty="0"/>
              <a:t>  36% aller Kinder unter fünf Jahren </a:t>
            </a:r>
          </a:p>
          <a:p>
            <a:pPr marL="285750" indent="-285750">
              <a:buFont typeface="Arial" panose="020B0604020202020204" pitchFamily="34" charset="0"/>
              <a:buChar char="•"/>
            </a:pPr>
            <a:endParaRPr lang="de-DE" sz="2800" dirty="0"/>
          </a:p>
          <a:p>
            <a:pPr marL="285750" indent="-285750">
              <a:buFont typeface="Arial" panose="020B0604020202020204" pitchFamily="34" charset="0"/>
              <a:buChar char="•"/>
            </a:pPr>
            <a:r>
              <a:rPr lang="de-DE" sz="2800" dirty="0"/>
              <a:t>  2 Kulturen und oft 2 Sprachen  </a:t>
            </a:r>
          </a:p>
          <a:p>
            <a:pPr marL="457200" indent="-457200">
              <a:buFont typeface="Arial" panose="020B0604020202020204" pitchFamily="34" charset="0"/>
              <a:buChar char="•"/>
            </a:pPr>
            <a:endParaRPr lang="de-DE" sz="2800" dirty="0"/>
          </a:p>
          <a:p>
            <a:endParaRPr lang="de-DE" sz="1600" dirty="0"/>
          </a:p>
          <a:p>
            <a:endParaRPr lang="de-DE" sz="1600" dirty="0"/>
          </a:p>
          <a:p>
            <a:endParaRPr lang="de-DE" sz="1600" dirty="0"/>
          </a:p>
          <a:p>
            <a:endParaRPr lang="de-DE" sz="1600" dirty="0"/>
          </a:p>
          <a:p>
            <a:endParaRPr lang="de-DE" sz="1600" dirty="0"/>
          </a:p>
          <a:p>
            <a:r>
              <a:rPr lang="de-DE" sz="1600" dirty="0"/>
              <a:t>Quelle: </a:t>
            </a:r>
            <a:r>
              <a:rPr lang="de-DE" sz="1600" dirty="0">
                <a:hlinkClick r:id="rId2"/>
              </a:rPr>
              <a:t>http://www.bpb.de/nachschlagen/zahlen-und-fakten/soziale-situation-in-deutschland/61646/migrationshintergrund-i</a:t>
            </a:r>
            <a:endParaRPr lang="de-DE" sz="2800" dirty="0"/>
          </a:p>
        </p:txBody>
      </p:sp>
      <p:sp>
        <p:nvSpPr>
          <p:cNvPr id="3" name="Slide Number Placeholder 2">
            <a:extLst>
              <a:ext uri="{FF2B5EF4-FFF2-40B4-BE49-F238E27FC236}">
                <a16:creationId xmlns:a16="http://schemas.microsoft.com/office/drawing/2014/main" id="{373CBAB4-FB2B-43C9-A308-14E6E63FA636}"/>
              </a:ext>
            </a:extLst>
          </p:cNvPr>
          <p:cNvSpPr>
            <a:spLocks noGrp="1"/>
          </p:cNvSpPr>
          <p:nvPr>
            <p:ph type="sldNum" sz="quarter" idx="12"/>
          </p:nvPr>
        </p:nvSpPr>
        <p:spPr>
          <a:xfrm>
            <a:off x="8610600" y="6356350"/>
            <a:ext cx="2743200" cy="365125"/>
          </a:xfrm>
        </p:spPr>
        <p:txBody>
          <a:bodyPr/>
          <a:lstStyle/>
          <a:p>
            <a:fld id="{38059A5A-4A28-4641-9856-838DAA7E7EC8}" type="slidenum">
              <a:rPr lang="" smtClean="0"/>
              <a:t>6</a:t>
            </a:fld>
            <a:endParaRPr lang=""/>
          </a:p>
        </p:txBody>
      </p:sp>
      <p:pic>
        <p:nvPicPr>
          <p:cNvPr id="6" name="Picture 5">
            <a:extLst>
              <a:ext uri="{FF2B5EF4-FFF2-40B4-BE49-F238E27FC236}">
                <a16:creationId xmlns:a16="http://schemas.microsoft.com/office/drawing/2014/main" id="{F7847A76-EDBB-4173-9FA7-FE0AA1F9232A}"/>
              </a:ext>
            </a:extLst>
          </p:cNvPr>
          <p:cNvPicPr>
            <a:picLocks noChangeAspect="1"/>
          </p:cNvPicPr>
          <p:nvPr/>
        </p:nvPicPr>
        <p:blipFill>
          <a:blip r:embed="rId3"/>
          <a:stretch>
            <a:fillRect/>
          </a:stretch>
        </p:blipFill>
        <p:spPr>
          <a:xfrm>
            <a:off x="6360354" y="1470991"/>
            <a:ext cx="5640337" cy="4639631"/>
          </a:xfrm>
          <a:prstGeom prst="rect">
            <a:avLst/>
          </a:prstGeom>
        </p:spPr>
      </p:pic>
      <p:pic>
        <p:nvPicPr>
          <p:cNvPr id="1026" name="Picture 2" descr="Türkei">
            <a:extLst>
              <a:ext uri="{FF2B5EF4-FFF2-40B4-BE49-F238E27FC236}">
                <a16:creationId xmlns:a16="http://schemas.microsoft.com/office/drawing/2014/main" id="{0CDEBEC9-36C6-4D50-A2FB-A5A3DB0EBD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9050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Polen">
            <a:extLst>
              <a:ext uri="{FF2B5EF4-FFF2-40B4-BE49-F238E27FC236}">
                <a16:creationId xmlns:a16="http://schemas.microsoft.com/office/drawing/2014/main" id="{16986689-EECF-40DB-AFBB-08AB5A7D5A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71450" cy="1047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talien">
            <a:extLst>
              <a:ext uri="{FF2B5EF4-FFF2-40B4-BE49-F238E27FC236}">
                <a16:creationId xmlns:a16="http://schemas.microsoft.com/office/drawing/2014/main" id="{C0E47263-AA71-465D-BF6B-42EC80677A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714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Rumänien">
            <a:extLst>
              <a:ext uri="{FF2B5EF4-FFF2-40B4-BE49-F238E27FC236}">
                <a16:creationId xmlns:a16="http://schemas.microsoft.com/office/drawing/2014/main" id="{DFBAFF37-081A-4A4E-A321-E7984AB973D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9050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riechenland">
            <a:extLst>
              <a:ext uri="{FF2B5EF4-FFF2-40B4-BE49-F238E27FC236}">
                <a16:creationId xmlns:a16="http://schemas.microsoft.com/office/drawing/2014/main" id="{032D2C59-AA14-4605-9DCC-50866A8E975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0500" cy="12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153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79065744"/>
              </p:ext>
            </p:extLst>
          </p:nvPr>
        </p:nvGraphicFramePr>
        <p:xfrm>
          <a:off x="301658" y="808383"/>
          <a:ext cx="11890342" cy="5045464"/>
        </p:xfrm>
        <a:graphic>
          <a:graphicData uri="http://schemas.openxmlformats.org/drawingml/2006/table">
            <a:tbl>
              <a:tblPr firstRow="1" bandRow="1">
                <a:tableStyleId>{5940675A-B579-460E-94D1-54222C63F5DA}</a:tableStyleId>
              </a:tblPr>
              <a:tblGrid>
                <a:gridCol w="5859638">
                  <a:extLst>
                    <a:ext uri="{9D8B030D-6E8A-4147-A177-3AD203B41FA5}">
                      <a16:colId xmlns:a16="http://schemas.microsoft.com/office/drawing/2014/main" val="587014936"/>
                    </a:ext>
                  </a:extLst>
                </a:gridCol>
                <a:gridCol w="6030704">
                  <a:extLst>
                    <a:ext uri="{9D8B030D-6E8A-4147-A177-3AD203B41FA5}">
                      <a16:colId xmlns:a16="http://schemas.microsoft.com/office/drawing/2014/main" val="422596422"/>
                    </a:ext>
                  </a:extLst>
                </a:gridCol>
              </a:tblGrid>
              <a:tr h="558293">
                <a:tc>
                  <a:txBody>
                    <a:bodyPr/>
                    <a:lstStyle/>
                    <a:p>
                      <a:r>
                        <a:rPr lang="en-GB" sz="3200" dirty="0"/>
                        <a:t>DEUTSCH  </a:t>
                      </a:r>
                      <a:endParaRPr lang="en-GB" sz="3200" dirty="0">
                        <a:solidFill>
                          <a:schemeClr val="tx1"/>
                        </a:solidFill>
                      </a:endParaRPr>
                    </a:p>
                  </a:txBody>
                  <a:tcPr/>
                </a:tc>
                <a:tc>
                  <a:txBody>
                    <a:bodyPr/>
                    <a:lstStyle/>
                    <a:p>
                      <a:r>
                        <a:rPr lang="en-GB" sz="3200" dirty="0"/>
                        <a:t>ENGLISCH</a:t>
                      </a:r>
                      <a:endParaRPr lang="en-GB" sz="3200" dirty="0">
                        <a:solidFill>
                          <a:schemeClr val="tx1"/>
                        </a:solidFill>
                      </a:endParaRPr>
                    </a:p>
                  </a:txBody>
                  <a:tcPr/>
                </a:tc>
                <a:extLst>
                  <a:ext uri="{0D108BD9-81ED-4DB2-BD59-A6C34878D82A}">
                    <a16:rowId xmlns:a16="http://schemas.microsoft.com/office/drawing/2014/main" val="3989603118"/>
                  </a:ext>
                </a:extLst>
              </a:tr>
              <a:tr h="5582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kern="1200" dirty="0"/>
                        <a:t>1. der </a:t>
                      </a:r>
                      <a:r>
                        <a:rPr lang="en-GB" sz="2800" kern="1200" dirty="0" err="1"/>
                        <a:t>Seiltanz</a:t>
                      </a:r>
                      <a:endParaRPr lang="en-GB" sz="2800" kern="1200" dirty="0">
                        <a:solidFill>
                          <a:schemeClr val="dk1"/>
                        </a:solidFill>
                        <a:latin typeface="+mn-lt"/>
                        <a:ea typeface="+mn-ea"/>
                        <a:cs typeface="+mn-cs"/>
                      </a:endParaRPr>
                    </a:p>
                  </a:txBody>
                  <a:tcPr/>
                </a:tc>
                <a:tc>
                  <a:txBody>
                    <a:bodyPr/>
                    <a:lstStyle/>
                    <a:p>
                      <a:r>
                        <a:rPr lang="en-GB" sz="2800" dirty="0"/>
                        <a:t>the tightrope walk</a:t>
                      </a:r>
                    </a:p>
                  </a:txBody>
                  <a:tcPr/>
                </a:tc>
                <a:extLst>
                  <a:ext uri="{0D108BD9-81ED-4DB2-BD59-A6C34878D82A}">
                    <a16:rowId xmlns:a16="http://schemas.microsoft.com/office/drawing/2014/main" val="3611783955"/>
                  </a:ext>
                </a:extLst>
              </a:tr>
              <a:tr h="5582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kern="1200" dirty="0">
                          <a:solidFill>
                            <a:schemeClr val="dk1"/>
                          </a:solidFill>
                          <a:latin typeface="+mn-lt"/>
                          <a:ea typeface="+mn-ea"/>
                          <a:cs typeface="+mn-cs"/>
                        </a:rPr>
                        <a:t>2. </a:t>
                      </a:r>
                      <a:r>
                        <a:rPr lang="en-GB" sz="2800" kern="1200" dirty="0" err="1">
                          <a:solidFill>
                            <a:schemeClr val="dk1"/>
                          </a:solidFill>
                          <a:latin typeface="+mn-lt"/>
                          <a:ea typeface="+mn-ea"/>
                          <a:cs typeface="+mn-cs"/>
                        </a:rPr>
                        <a:t>weder</a:t>
                      </a:r>
                      <a:r>
                        <a:rPr lang="en-GB" sz="2800" kern="1200" dirty="0">
                          <a:solidFill>
                            <a:schemeClr val="dk1"/>
                          </a:solidFill>
                          <a:latin typeface="+mn-lt"/>
                          <a:ea typeface="+mn-ea"/>
                          <a:cs typeface="+mn-cs"/>
                        </a:rPr>
                        <a:t>…</a:t>
                      </a:r>
                      <a:r>
                        <a:rPr lang="en-GB" sz="2800" kern="1200" dirty="0" err="1">
                          <a:solidFill>
                            <a:schemeClr val="dk1"/>
                          </a:solidFill>
                          <a:latin typeface="+mn-lt"/>
                          <a:ea typeface="+mn-ea"/>
                          <a:cs typeface="+mn-cs"/>
                        </a:rPr>
                        <a:t>noch</a:t>
                      </a:r>
                      <a:endParaRPr lang="en-GB" sz="2800" kern="1200" dirty="0">
                        <a:solidFill>
                          <a:schemeClr val="dk1"/>
                        </a:solidFill>
                        <a:latin typeface="+mn-lt"/>
                        <a:ea typeface="+mn-ea"/>
                        <a:cs typeface="+mn-cs"/>
                      </a:endParaRPr>
                    </a:p>
                  </a:txBody>
                  <a:tcPr/>
                </a:tc>
                <a:tc>
                  <a:txBody>
                    <a:bodyPr/>
                    <a:lstStyle/>
                    <a:p>
                      <a:r>
                        <a:rPr lang="en-GB" sz="2800" dirty="0"/>
                        <a:t>neither…nor</a:t>
                      </a:r>
                    </a:p>
                  </a:txBody>
                  <a:tcPr/>
                </a:tc>
                <a:extLst>
                  <a:ext uri="{0D108BD9-81ED-4DB2-BD59-A6C34878D82A}">
                    <a16:rowId xmlns:a16="http://schemas.microsoft.com/office/drawing/2014/main" val="3309358814"/>
                  </a:ext>
                </a:extLst>
              </a:tr>
              <a:tr h="5582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kern="1200" dirty="0"/>
                        <a:t>3. fremd</a:t>
                      </a:r>
                      <a:endParaRPr lang="en-GB" sz="2800" kern="1200" dirty="0">
                        <a:solidFill>
                          <a:schemeClr val="dk1"/>
                        </a:solidFill>
                        <a:latin typeface="+mn-lt"/>
                        <a:ea typeface="+mn-ea"/>
                        <a:cs typeface="+mn-cs"/>
                      </a:endParaRPr>
                    </a:p>
                  </a:txBody>
                  <a:tcPr/>
                </a:tc>
                <a:tc>
                  <a:txBody>
                    <a:bodyPr/>
                    <a:lstStyle/>
                    <a:p>
                      <a:r>
                        <a:rPr lang="en-GB" sz="2800" dirty="0"/>
                        <a:t>foreign</a:t>
                      </a:r>
                    </a:p>
                  </a:txBody>
                  <a:tcPr/>
                </a:tc>
                <a:extLst>
                  <a:ext uri="{0D108BD9-81ED-4DB2-BD59-A6C34878D82A}">
                    <a16:rowId xmlns:a16="http://schemas.microsoft.com/office/drawing/2014/main" val="3555524609"/>
                  </a:ext>
                </a:extLst>
              </a:tr>
              <a:tr h="5582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kern="1200" dirty="0"/>
                        <a:t>4. der </a:t>
                      </a:r>
                      <a:r>
                        <a:rPr lang="en-GB" sz="2800" kern="1200" dirty="0" err="1"/>
                        <a:t>Osten</a:t>
                      </a:r>
                      <a:endParaRPr lang="en-GB" sz="2800" kern="1200" dirty="0">
                        <a:solidFill>
                          <a:schemeClr val="dk1"/>
                        </a:solidFill>
                        <a:latin typeface="+mn-lt"/>
                        <a:ea typeface="+mn-ea"/>
                        <a:cs typeface="+mn-cs"/>
                      </a:endParaRPr>
                    </a:p>
                  </a:txBody>
                  <a:tcPr/>
                </a:tc>
                <a:tc>
                  <a:txBody>
                    <a:bodyPr/>
                    <a:lstStyle/>
                    <a:p>
                      <a:r>
                        <a:rPr lang="en-GB" sz="2800" dirty="0"/>
                        <a:t>the East</a:t>
                      </a:r>
                    </a:p>
                  </a:txBody>
                  <a:tcPr/>
                </a:tc>
                <a:extLst>
                  <a:ext uri="{0D108BD9-81ED-4DB2-BD59-A6C34878D82A}">
                    <a16:rowId xmlns:a16="http://schemas.microsoft.com/office/drawing/2014/main" val="2659773558"/>
                  </a:ext>
                </a:extLst>
              </a:tr>
              <a:tr h="558293">
                <a:tc>
                  <a:txBody>
                    <a:bodyPr/>
                    <a:lstStyle/>
                    <a:p>
                      <a:pPr marL="0" algn="l" defTabSz="914400" rtl="0" eaLnBrk="1" latinLnBrk="0" hangingPunct="1"/>
                      <a:r>
                        <a:rPr lang="en-GB" sz="2800" kern="1200" dirty="0"/>
                        <a:t>5. </a:t>
                      </a:r>
                      <a:r>
                        <a:rPr lang="en-GB" sz="2800" kern="1200" dirty="0" err="1"/>
                        <a:t>fragen</a:t>
                      </a:r>
                      <a:endParaRPr lang="en-GB" sz="2800" kern="1200" dirty="0">
                        <a:solidFill>
                          <a:schemeClr val="dk1"/>
                        </a:solidFill>
                        <a:latin typeface="+mn-lt"/>
                        <a:ea typeface="+mn-ea"/>
                        <a:cs typeface="+mn-cs"/>
                      </a:endParaRPr>
                    </a:p>
                  </a:txBody>
                  <a:tcPr/>
                </a:tc>
                <a:tc>
                  <a:txBody>
                    <a:bodyPr/>
                    <a:lstStyle/>
                    <a:p>
                      <a:r>
                        <a:rPr lang="en-GB" sz="2800" dirty="0"/>
                        <a:t>to ask</a:t>
                      </a:r>
                    </a:p>
                  </a:txBody>
                  <a:tcPr/>
                </a:tc>
                <a:extLst>
                  <a:ext uri="{0D108BD9-81ED-4DB2-BD59-A6C34878D82A}">
                    <a16:rowId xmlns:a16="http://schemas.microsoft.com/office/drawing/2014/main" val="503384489"/>
                  </a:ext>
                </a:extLst>
              </a:tr>
              <a:tr h="558293">
                <a:tc>
                  <a:txBody>
                    <a:bodyPr/>
                    <a:lstStyle/>
                    <a:p>
                      <a:pPr marL="0" algn="l" defTabSz="914400" rtl="0" eaLnBrk="1" latinLnBrk="0" hangingPunct="1"/>
                      <a:r>
                        <a:rPr lang="en-GB" sz="2800" kern="1200" dirty="0">
                          <a:solidFill>
                            <a:schemeClr val="dk1"/>
                          </a:solidFill>
                          <a:latin typeface="+mn-lt"/>
                          <a:ea typeface="+mn-ea"/>
                          <a:cs typeface="+mn-cs"/>
                        </a:rPr>
                        <a:t>6. die </a:t>
                      </a:r>
                      <a:r>
                        <a:rPr lang="en-GB" sz="2800" kern="1200" dirty="0" err="1">
                          <a:solidFill>
                            <a:schemeClr val="dk1"/>
                          </a:solidFill>
                          <a:latin typeface="+mn-lt"/>
                          <a:ea typeface="+mn-ea"/>
                          <a:cs typeface="+mn-cs"/>
                        </a:rPr>
                        <a:t>Lage</a:t>
                      </a:r>
                      <a:endParaRPr lang="en-GB" sz="2800" kern="1200" dirty="0">
                        <a:solidFill>
                          <a:schemeClr val="dk1"/>
                        </a:solidFill>
                        <a:latin typeface="+mn-lt"/>
                        <a:ea typeface="+mn-ea"/>
                        <a:cs typeface="+mn-cs"/>
                      </a:endParaRPr>
                    </a:p>
                  </a:txBody>
                  <a:tcPr/>
                </a:tc>
                <a:tc>
                  <a:txBody>
                    <a:bodyPr/>
                    <a:lstStyle/>
                    <a:p>
                      <a:r>
                        <a:rPr lang="en-GB" sz="2800" dirty="0"/>
                        <a:t>the situation</a:t>
                      </a:r>
                    </a:p>
                  </a:txBody>
                  <a:tcPr/>
                </a:tc>
                <a:extLst>
                  <a:ext uri="{0D108BD9-81ED-4DB2-BD59-A6C34878D82A}">
                    <a16:rowId xmlns:a16="http://schemas.microsoft.com/office/drawing/2014/main" val="1327847569"/>
                  </a:ext>
                </a:extLst>
              </a:tr>
              <a:tr h="558293">
                <a:tc>
                  <a:txBody>
                    <a:bodyPr/>
                    <a:lstStyle/>
                    <a:p>
                      <a:r>
                        <a:rPr lang="en-GB" sz="2800" kern="1200" dirty="0"/>
                        <a:t>7. die </a:t>
                      </a:r>
                      <a:r>
                        <a:rPr lang="en-GB" sz="2800" kern="1200" dirty="0" err="1"/>
                        <a:t>Sprache</a:t>
                      </a:r>
                      <a:endParaRPr lang="en-GB" sz="2800" kern="1200" dirty="0">
                        <a:solidFill>
                          <a:schemeClr val="dk1"/>
                        </a:solidFill>
                        <a:latin typeface="+mn-lt"/>
                        <a:ea typeface="+mn-ea"/>
                        <a:cs typeface="+mn-cs"/>
                      </a:endParaRPr>
                    </a:p>
                  </a:txBody>
                  <a:tcPr/>
                </a:tc>
                <a:tc>
                  <a:txBody>
                    <a:bodyPr/>
                    <a:lstStyle/>
                    <a:p>
                      <a:r>
                        <a:rPr lang="en-GB" sz="2800" dirty="0"/>
                        <a:t>the language</a:t>
                      </a:r>
                    </a:p>
                  </a:txBody>
                  <a:tcPr/>
                </a:tc>
                <a:extLst>
                  <a:ext uri="{0D108BD9-81ED-4DB2-BD59-A6C34878D82A}">
                    <a16:rowId xmlns:a16="http://schemas.microsoft.com/office/drawing/2014/main" val="264340530"/>
                  </a:ext>
                </a:extLst>
              </a:tr>
              <a:tr h="558293">
                <a:tc>
                  <a:txBody>
                    <a:bodyPr/>
                    <a:lstStyle/>
                    <a:p>
                      <a:r>
                        <a:rPr lang="en-GB" sz="2800" dirty="0"/>
                        <a:t>8. der </a:t>
                      </a:r>
                      <a:r>
                        <a:rPr lang="en-GB" sz="2800" dirty="0" err="1"/>
                        <a:t>Balanceakt</a:t>
                      </a:r>
                      <a:endParaRPr lang="en-GB" sz="2800" dirty="0"/>
                    </a:p>
                  </a:txBody>
                  <a:tcPr/>
                </a:tc>
                <a:tc>
                  <a:txBody>
                    <a:bodyPr/>
                    <a:lstStyle/>
                    <a:p>
                      <a:r>
                        <a:rPr lang="en-GB" sz="2800" dirty="0"/>
                        <a:t>the balancing act</a:t>
                      </a:r>
                    </a:p>
                  </a:txBody>
                  <a:tcPr/>
                </a:tc>
                <a:extLst>
                  <a:ext uri="{0D108BD9-81ED-4DB2-BD59-A6C34878D82A}">
                    <a16:rowId xmlns:a16="http://schemas.microsoft.com/office/drawing/2014/main" val="1648926159"/>
                  </a:ext>
                </a:extLst>
              </a:tr>
            </a:tbl>
          </a:graphicData>
        </a:graphic>
      </p:graphicFrame>
      <p:sp>
        <p:nvSpPr>
          <p:cNvPr id="2" name="TextBox 1"/>
          <p:cNvSpPr txBox="1"/>
          <p:nvPr/>
        </p:nvSpPr>
        <p:spPr>
          <a:xfrm>
            <a:off x="301658" y="145774"/>
            <a:ext cx="5873855" cy="523220"/>
          </a:xfrm>
          <a:prstGeom prst="rect">
            <a:avLst/>
          </a:prstGeom>
          <a:noFill/>
        </p:spPr>
        <p:txBody>
          <a:bodyPr wrap="square" rtlCol="0">
            <a:spAutoFit/>
          </a:bodyPr>
          <a:lstStyle/>
          <a:p>
            <a:r>
              <a:rPr lang="en-GB" sz="2800" b="1" dirty="0" err="1"/>
              <a:t>Wichtige</a:t>
            </a:r>
            <a:r>
              <a:rPr lang="en-GB" sz="2800" b="1" dirty="0"/>
              <a:t> </a:t>
            </a:r>
            <a:r>
              <a:rPr lang="en-GB" sz="2800" b="1" dirty="0" err="1"/>
              <a:t>Wörter</a:t>
            </a:r>
            <a:r>
              <a:rPr lang="en-GB" sz="2800" b="1" dirty="0"/>
              <a:t> </a:t>
            </a:r>
          </a:p>
        </p:txBody>
      </p:sp>
      <p:sp>
        <p:nvSpPr>
          <p:cNvPr id="3" name="Slide Number Placeholder 2">
            <a:extLst>
              <a:ext uri="{FF2B5EF4-FFF2-40B4-BE49-F238E27FC236}">
                <a16:creationId xmlns:a16="http://schemas.microsoft.com/office/drawing/2014/main" id="{C1707BCF-A006-442F-8C36-D566DD8D6FAA}"/>
              </a:ext>
            </a:extLst>
          </p:cNvPr>
          <p:cNvSpPr>
            <a:spLocks noGrp="1"/>
          </p:cNvSpPr>
          <p:nvPr>
            <p:ph type="sldNum" sz="quarter" idx="12"/>
          </p:nvPr>
        </p:nvSpPr>
        <p:spPr/>
        <p:txBody>
          <a:bodyPr/>
          <a:lstStyle/>
          <a:p>
            <a:fld id="{38059A5A-4A28-4641-9856-838DAA7E7EC8}" type="slidenum">
              <a:rPr lang="" smtClean="0"/>
              <a:t>7</a:t>
            </a:fld>
            <a:endParaRPr lang=""/>
          </a:p>
        </p:txBody>
      </p:sp>
    </p:spTree>
    <p:extLst>
      <p:ext uri="{BB962C8B-B14F-4D97-AF65-F5344CB8AC3E}">
        <p14:creationId xmlns:p14="http://schemas.microsoft.com/office/powerpoint/2010/main" val="292085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CD9BB3-5E1C-4036-8E63-73E88A42F844}"/>
              </a:ext>
            </a:extLst>
          </p:cNvPr>
          <p:cNvSpPr>
            <a:spLocks noGrp="1"/>
          </p:cNvSpPr>
          <p:nvPr>
            <p:ph idx="1"/>
          </p:nvPr>
        </p:nvSpPr>
        <p:spPr>
          <a:xfrm>
            <a:off x="1074656" y="565608"/>
            <a:ext cx="9162853" cy="5052768"/>
          </a:xfrm>
        </p:spPr>
        <p:txBody>
          <a:bodyPr/>
          <a:lstStyle/>
          <a:p>
            <a:pPr marL="0" indent="0">
              <a:buNone/>
            </a:pPr>
            <a:r>
              <a:rPr lang="en-GB" b="1" dirty="0"/>
              <a:t>Was </a:t>
            </a:r>
            <a:r>
              <a:rPr lang="en-GB" b="1" dirty="0" err="1"/>
              <a:t>sind</a:t>
            </a:r>
            <a:r>
              <a:rPr lang="en-GB" b="1" dirty="0"/>
              <a:t> die </a:t>
            </a:r>
            <a:r>
              <a:rPr lang="en-GB" b="1" dirty="0" err="1"/>
              <a:t>Themen</a:t>
            </a:r>
            <a:r>
              <a:rPr lang="en-GB" b="1" dirty="0"/>
              <a:t> </a:t>
            </a:r>
            <a:r>
              <a:rPr lang="en-GB" b="1" dirty="0" err="1"/>
              <a:t>im</a:t>
            </a:r>
            <a:r>
              <a:rPr lang="en-GB" b="1" dirty="0"/>
              <a:t> </a:t>
            </a:r>
            <a:r>
              <a:rPr lang="en-GB" b="1" dirty="0" err="1"/>
              <a:t>Artikel</a:t>
            </a:r>
            <a:r>
              <a:rPr lang="en-GB" b="1" dirty="0"/>
              <a:t>?</a:t>
            </a:r>
          </a:p>
          <a:p>
            <a:pPr marL="0" indent="0">
              <a:buNone/>
            </a:pPr>
            <a:endParaRPr lang="en-GB" b="1" dirty="0"/>
          </a:p>
          <a:p>
            <a:pPr marL="0" indent="0">
              <a:buNone/>
            </a:pPr>
            <a:endParaRPr lang="en-GB" b="1" dirty="0"/>
          </a:p>
        </p:txBody>
      </p:sp>
      <p:sp>
        <p:nvSpPr>
          <p:cNvPr id="4" name="TextBox 3"/>
          <p:cNvSpPr txBox="1"/>
          <p:nvPr/>
        </p:nvSpPr>
        <p:spPr>
          <a:xfrm>
            <a:off x="138208" y="2293257"/>
            <a:ext cx="8472392" cy="2677656"/>
          </a:xfrm>
          <a:prstGeom prst="rect">
            <a:avLst/>
          </a:prstGeom>
          <a:noFill/>
          <a:ln>
            <a:solidFill>
              <a:schemeClr val="tx1"/>
            </a:solidFill>
          </a:ln>
        </p:spPr>
        <p:txBody>
          <a:bodyPr wrap="square" rtlCol="0">
            <a:spAutoFit/>
          </a:bodyPr>
          <a:lstStyle/>
          <a:p>
            <a:pPr algn="ctr">
              <a:lnSpc>
                <a:spcPct val="150000"/>
              </a:lnSpc>
            </a:pPr>
            <a:r>
              <a:rPr lang="en-GB" sz="2800" dirty="0" err="1"/>
              <a:t>Risiko</a:t>
            </a:r>
            <a:r>
              <a:rPr lang="en-GB" sz="2800" dirty="0"/>
              <a:t>  </a:t>
            </a:r>
            <a:r>
              <a:rPr lang="en-GB" sz="2800" dirty="0" err="1"/>
              <a:t>Lernen</a:t>
            </a:r>
            <a:r>
              <a:rPr lang="en-GB" sz="2800" dirty="0"/>
              <a:t> </a:t>
            </a:r>
            <a:r>
              <a:rPr lang="en-GB" sz="2800" dirty="0" err="1"/>
              <a:t>Balanceakt</a:t>
            </a:r>
            <a:r>
              <a:rPr lang="en-GB" sz="2800" dirty="0"/>
              <a:t>  </a:t>
            </a:r>
            <a:r>
              <a:rPr lang="en-GB" sz="2800" dirty="0" err="1"/>
              <a:t>Kontrolle</a:t>
            </a:r>
            <a:r>
              <a:rPr lang="en-GB" sz="2800" dirty="0"/>
              <a:t>  </a:t>
            </a:r>
            <a:r>
              <a:rPr lang="en-GB" sz="2800" dirty="0" err="1"/>
              <a:t>Leichtigkeit</a:t>
            </a:r>
            <a:r>
              <a:rPr lang="en-GB" sz="2800" dirty="0"/>
              <a:t>  </a:t>
            </a:r>
          </a:p>
          <a:p>
            <a:pPr algn="ctr">
              <a:lnSpc>
                <a:spcPct val="150000"/>
              </a:lnSpc>
            </a:pPr>
            <a:r>
              <a:rPr lang="en-GB" sz="2800" dirty="0"/>
              <a:t>Fall  </a:t>
            </a:r>
            <a:r>
              <a:rPr lang="en-GB" sz="2800" dirty="0" err="1"/>
              <a:t>Diplomatie</a:t>
            </a:r>
            <a:r>
              <a:rPr lang="en-GB" sz="2800" dirty="0"/>
              <a:t>  </a:t>
            </a:r>
            <a:r>
              <a:rPr lang="en-GB" sz="2800" dirty="0" err="1"/>
              <a:t>Spannung</a:t>
            </a:r>
            <a:r>
              <a:rPr lang="en-GB" sz="2800" dirty="0"/>
              <a:t>  </a:t>
            </a:r>
            <a:r>
              <a:rPr lang="en-GB" sz="2800" dirty="0" err="1"/>
              <a:t>Beziehungen</a:t>
            </a:r>
            <a:r>
              <a:rPr lang="en-GB" sz="2800" dirty="0"/>
              <a:t>  </a:t>
            </a:r>
            <a:r>
              <a:rPr lang="en-GB" sz="2800" dirty="0" err="1"/>
              <a:t>Gefahr</a:t>
            </a:r>
            <a:r>
              <a:rPr lang="en-GB" sz="2800" dirty="0"/>
              <a:t>  </a:t>
            </a:r>
            <a:r>
              <a:rPr lang="en-GB" sz="2800" dirty="0" err="1"/>
              <a:t>Fremdheit</a:t>
            </a:r>
            <a:r>
              <a:rPr lang="en-GB" sz="2800" dirty="0"/>
              <a:t>   </a:t>
            </a:r>
            <a:r>
              <a:rPr lang="en-GB" sz="2800" dirty="0" err="1"/>
              <a:t>Kulturen</a:t>
            </a:r>
            <a:r>
              <a:rPr lang="en-GB" sz="2800" dirty="0"/>
              <a:t>  Angst </a:t>
            </a:r>
            <a:r>
              <a:rPr lang="en-GB" sz="2800" dirty="0" err="1"/>
              <a:t>Familie</a:t>
            </a:r>
            <a:r>
              <a:rPr lang="en-GB" sz="2800" dirty="0"/>
              <a:t>  </a:t>
            </a:r>
            <a:r>
              <a:rPr lang="en-GB" sz="2800" dirty="0" err="1"/>
              <a:t>Freiheit</a:t>
            </a:r>
            <a:r>
              <a:rPr lang="en-GB" sz="2800" dirty="0"/>
              <a:t>  Migration</a:t>
            </a:r>
          </a:p>
          <a:p>
            <a:pPr algn="ctr">
              <a:lnSpc>
                <a:spcPct val="150000"/>
              </a:lnSpc>
            </a:pPr>
            <a:endParaRPr lang="en-GB" sz="2800" dirty="0"/>
          </a:p>
        </p:txBody>
      </p:sp>
      <p:sp>
        <p:nvSpPr>
          <p:cNvPr id="5" name="Slide Number Placeholder 4">
            <a:extLst>
              <a:ext uri="{FF2B5EF4-FFF2-40B4-BE49-F238E27FC236}">
                <a16:creationId xmlns:a16="http://schemas.microsoft.com/office/drawing/2014/main" id="{CBE9501A-82E6-4F1C-951A-C69275CDB456}"/>
              </a:ext>
            </a:extLst>
          </p:cNvPr>
          <p:cNvSpPr>
            <a:spLocks noGrp="1"/>
          </p:cNvSpPr>
          <p:nvPr>
            <p:ph type="sldNum" sz="quarter" idx="12"/>
          </p:nvPr>
        </p:nvSpPr>
        <p:spPr/>
        <p:txBody>
          <a:bodyPr/>
          <a:lstStyle/>
          <a:p>
            <a:fld id="{38059A5A-4A28-4641-9856-838DAA7E7EC8}" type="slidenum">
              <a:rPr lang="" smtClean="0"/>
              <a:t>8</a:t>
            </a:fld>
            <a:endParaRPr lang=""/>
          </a:p>
        </p:txBody>
      </p:sp>
      <p:pic>
        <p:nvPicPr>
          <p:cNvPr id="7" name="Picture 2" descr="https://upload.wikimedia.org/wikipedia/commons/thumb/2/26/Adi_Holzer_Werksverzeichnis_850_Lebenslauf.jpg/256px-Adi_Holzer_Werksverzeichnis_850_Lebenslauf.jpg">
            <a:extLst>
              <a:ext uri="{FF2B5EF4-FFF2-40B4-BE49-F238E27FC236}">
                <a16:creationId xmlns:a16="http://schemas.microsoft.com/office/drawing/2014/main" id="{11B499D4-A09C-401B-97A6-C8C4C92D61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9565" y="576272"/>
            <a:ext cx="3258832" cy="3177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901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93234E5-97FF-4840-8701-B11BB8DABFD2}"/>
              </a:ext>
            </a:extLst>
          </p:cNvPr>
          <p:cNvSpPr txBox="1"/>
          <p:nvPr/>
        </p:nvSpPr>
        <p:spPr>
          <a:xfrm>
            <a:off x="10365723" y="3028156"/>
            <a:ext cx="1628975" cy="3693319"/>
          </a:xfrm>
          <a:prstGeom prst="rect">
            <a:avLst/>
          </a:prstGeom>
          <a:noFill/>
          <a:ln>
            <a:solidFill>
              <a:schemeClr val="tx1"/>
            </a:solidFill>
          </a:ln>
        </p:spPr>
        <p:txBody>
          <a:bodyPr wrap="square" rtlCol="0">
            <a:spAutoFit/>
          </a:bodyPr>
          <a:lstStyle/>
          <a:p>
            <a:r>
              <a:rPr lang="de-DE" b="1" u="sng" dirty="0"/>
              <a:t>Ostens</a:t>
            </a:r>
          </a:p>
          <a:p>
            <a:endParaRPr lang="de-DE" b="1" u="sng" dirty="0"/>
          </a:p>
          <a:p>
            <a:r>
              <a:rPr lang="de-DE" b="1" u="sng" dirty="0"/>
              <a:t>Chancen</a:t>
            </a:r>
          </a:p>
          <a:p>
            <a:endParaRPr lang="de-DE" b="1" u="sng" dirty="0"/>
          </a:p>
          <a:p>
            <a:r>
              <a:rPr lang="de-DE" b="1" u="sng" dirty="0"/>
              <a:t>leben</a:t>
            </a:r>
          </a:p>
          <a:p>
            <a:endParaRPr lang="de-DE" b="1" u="sng" dirty="0"/>
          </a:p>
          <a:p>
            <a:r>
              <a:rPr lang="de-DE" b="1" u="sng" dirty="0"/>
              <a:t>fremd</a:t>
            </a:r>
          </a:p>
          <a:p>
            <a:endParaRPr lang="de-DE" b="1" u="sng" dirty="0"/>
          </a:p>
          <a:p>
            <a:r>
              <a:rPr lang="de-DE" b="1" u="sng" dirty="0"/>
              <a:t>Seiltanz</a:t>
            </a:r>
          </a:p>
          <a:p>
            <a:endParaRPr lang="de-DE" b="1" u="sng" dirty="0"/>
          </a:p>
          <a:p>
            <a:r>
              <a:rPr lang="de-DE" b="1" u="sng" dirty="0"/>
              <a:t>Schule</a:t>
            </a:r>
          </a:p>
          <a:p>
            <a:endParaRPr lang="de-DE" b="1" u="sng" dirty="0"/>
          </a:p>
          <a:p>
            <a:r>
              <a:rPr lang="de-DE" b="1" u="sng" dirty="0"/>
              <a:t>sagt</a:t>
            </a:r>
            <a:endParaRPr lang="en-GB" dirty="0"/>
          </a:p>
        </p:txBody>
      </p:sp>
      <p:sp>
        <p:nvSpPr>
          <p:cNvPr id="7" name="Rectangle 6">
            <a:extLst>
              <a:ext uri="{FF2B5EF4-FFF2-40B4-BE49-F238E27FC236}">
                <a16:creationId xmlns:a16="http://schemas.microsoft.com/office/drawing/2014/main" id="{26E73A72-E81A-494F-8FE7-8CC6F1F1BDD2}"/>
              </a:ext>
            </a:extLst>
          </p:cNvPr>
          <p:cNvSpPr/>
          <p:nvPr/>
        </p:nvSpPr>
        <p:spPr>
          <a:xfrm>
            <a:off x="90547" y="170290"/>
            <a:ext cx="9437765" cy="369332"/>
          </a:xfrm>
          <a:prstGeom prst="rect">
            <a:avLst/>
          </a:prstGeom>
        </p:spPr>
        <p:txBody>
          <a:bodyPr wrap="square">
            <a:spAutoFit/>
          </a:bodyPr>
          <a:lstStyle/>
          <a:p>
            <a:r>
              <a:rPr lang="en-GB" b="1" dirty="0"/>
              <a:t>Ich lese </a:t>
            </a:r>
            <a:r>
              <a:rPr lang="en-GB" b="1" dirty="0" err="1"/>
              <a:t>jetzt</a:t>
            </a:r>
            <a:r>
              <a:rPr lang="en-GB" b="1" dirty="0"/>
              <a:t> den Text </a:t>
            </a:r>
            <a:r>
              <a:rPr lang="en-GB" b="1" dirty="0" err="1"/>
              <a:t>vor</a:t>
            </a:r>
            <a:r>
              <a:rPr lang="en-GB" b="1" dirty="0"/>
              <a:t>. </a:t>
            </a:r>
            <a:r>
              <a:rPr lang="en-GB" b="1" dirty="0" err="1"/>
              <a:t>Hört</a:t>
            </a:r>
            <a:r>
              <a:rPr lang="en-GB" b="1" dirty="0"/>
              <a:t> gut </a:t>
            </a:r>
            <a:r>
              <a:rPr lang="en-GB" b="1" dirty="0" err="1"/>
              <a:t>zu</a:t>
            </a:r>
            <a:r>
              <a:rPr lang="en-GB" b="1" dirty="0"/>
              <a:t> und </a:t>
            </a:r>
            <a:r>
              <a:rPr lang="en-GB" b="1" dirty="0" err="1"/>
              <a:t>füllt</a:t>
            </a:r>
            <a:r>
              <a:rPr lang="en-GB" b="1" dirty="0"/>
              <a:t> die </a:t>
            </a:r>
            <a:r>
              <a:rPr lang="en-GB" b="1" dirty="0" err="1"/>
              <a:t>Lücken</a:t>
            </a:r>
            <a:r>
              <a:rPr lang="en-GB" b="1" dirty="0"/>
              <a:t> </a:t>
            </a:r>
            <a:r>
              <a:rPr lang="en-GB" b="1" dirty="0" err="1"/>
              <a:t>aus.</a:t>
            </a:r>
            <a:r>
              <a:rPr lang="en-GB" b="1" dirty="0"/>
              <a:t> </a:t>
            </a:r>
            <a:endParaRPr lang="" b="1" dirty="0"/>
          </a:p>
        </p:txBody>
      </p:sp>
      <p:sp>
        <p:nvSpPr>
          <p:cNvPr id="3" name="Slide Number Placeholder 2">
            <a:extLst>
              <a:ext uri="{FF2B5EF4-FFF2-40B4-BE49-F238E27FC236}">
                <a16:creationId xmlns:a16="http://schemas.microsoft.com/office/drawing/2014/main" id="{8CAD9DEC-2EC4-4E85-BB1A-F07BF1ADB967}"/>
              </a:ext>
            </a:extLst>
          </p:cNvPr>
          <p:cNvSpPr>
            <a:spLocks noGrp="1"/>
          </p:cNvSpPr>
          <p:nvPr>
            <p:ph type="sldNum" sz="quarter" idx="12"/>
          </p:nvPr>
        </p:nvSpPr>
        <p:spPr>
          <a:xfrm>
            <a:off x="6785112" y="6356350"/>
            <a:ext cx="2743200" cy="365125"/>
          </a:xfrm>
        </p:spPr>
        <p:txBody>
          <a:bodyPr/>
          <a:lstStyle/>
          <a:p>
            <a:fld id="{38059A5A-4A28-4641-9856-838DAA7E7EC8}" type="slidenum">
              <a:rPr lang="" smtClean="0"/>
              <a:t>9</a:t>
            </a:fld>
            <a:endParaRPr lang="" dirty="0"/>
          </a:p>
        </p:txBody>
      </p:sp>
      <p:sp>
        <p:nvSpPr>
          <p:cNvPr id="2" name="Rectangle 1">
            <a:extLst>
              <a:ext uri="{FF2B5EF4-FFF2-40B4-BE49-F238E27FC236}">
                <a16:creationId xmlns:a16="http://schemas.microsoft.com/office/drawing/2014/main" id="{8EAB76F8-0920-44A4-B013-F67D29D329F5}"/>
              </a:ext>
            </a:extLst>
          </p:cNvPr>
          <p:cNvSpPr/>
          <p:nvPr/>
        </p:nvSpPr>
        <p:spPr>
          <a:xfrm>
            <a:off x="450574" y="1524000"/>
            <a:ext cx="8693426" cy="4401205"/>
          </a:xfrm>
          <a:prstGeom prst="rect">
            <a:avLst/>
          </a:prstGeom>
        </p:spPr>
        <p:txBody>
          <a:bodyPr wrap="square">
            <a:spAutoFit/>
          </a:bodyPr>
          <a:lstStyle/>
          <a:p>
            <a:pPr>
              <a:lnSpc>
                <a:spcPct val="200000"/>
              </a:lnSpc>
              <a:spcAft>
                <a:spcPts val="800"/>
              </a:spcAft>
            </a:pPr>
            <a:r>
              <a:rPr lang="en-GB" sz="2000" dirty="0">
                <a:solidFill>
                  <a:srgbClr val="222222"/>
                </a:solidFill>
                <a:ea typeface="Calibri" panose="020F0502020204030204" pitchFamily="34" charset="0"/>
                <a:cs typeface="Times New Roman" panose="02020603050405020304" pitchFamily="18" charset="0"/>
              </a:rPr>
              <a:t>Ein Report (1) _____: </a:t>
            </a:r>
            <a:r>
              <a:rPr lang="en-GB" sz="2000" dirty="0" err="1">
                <a:solidFill>
                  <a:srgbClr val="222222"/>
                </a:solidFill>
                <a:ea typeface="Calibri" panose="020F0502020204030204" pitchFamily="34" charset="0"/>
                <a:cs typeface="Times New Roman" panose="02020603050405020304" pitchFamily="18" charset="0"/>
              </a:rPr>
              <a:t>Jeder</a:t>
            </a:r>
            <a:r>
              <a:rPr lang="en-GB" sz="2000" dirty="0">
                <a:solidFill>
                  <a:srgbClr val="222222"/>
                </a:solidFill>
                <a:ea typeface="Calibri" panose="020F0502020204030204" pitchFamily="34" charset="0"/>
                <a:cs typeface="Times New Roman" panose="02020603050405020304" pitchFamily="18" charset="0"/>
              </a:rPr>
              <a:t> </a:t>
            </a:r>
            <a:r>
              <a:rPr lang="en-GB" sz="2000" dirty="0" err="1">
                <a:solidFill>
                  <a:srgbClr val="222222"/>
                </a:solidFill>
                <a:ea typeface="Calibri" panose="020F0502020204030204" pitchFamily="34" charset="0"/>
                <a:cs typeface="Times New Roman" panose="02020603050405020304" pitchFamily="18" charset="0"/>
              </a:rPr>
              <a:t>fünfte</a:t>
            </a:r>
            <a:r>
              <a:rPr lang="en-GB" sz="2000" dirty="0">
                <a:solidFill>
                  <a:srgbClr val="222222"/>
                </a:solidFill>
                <a:ea typeface="Calibri" panose="020F0502020204030204" pitchFamily="34" charset="0"/>
                <a:cs typeface="Times New Roman" panose="02020603050405020304" pitchFamily="18" charset="0"/>
              </a:rPr>
              <a:t> Deutsche </a:t>
            </a:r>
            <a:r>
              <a:rPr lang="en-GB" sz="2000" dirty="0" err="1">
                <a:solidFill>
                  <a:srgbClr val="222222"/>
                </a:solidFill>
                <a:ea typeface="Calibri" panose="020F0502020204030204" pitchFamily="34" charset="0"/>
                <a:cs typeface="Times New Roman" panose="02020603050405020304" pitchFamily="18" charset="0"/>
              </a:rPr>
              <a:t>ist</a:t>
            </a:r>
            <a:r>
              <a:rPr lang="en-GB" sz="2000" dirty="0">
                <a:solidFill>
                  <a:srgbClr val="222222"/>
                </a:solidFill>
                <a:ea typeface="Calibri" panose="020F0502020204030204" pitchFamily="34" charset="0"/>
                <a:cs typeface="Times New Roman" panose="02020603050405020304" pitchFamily="18" charset="0"/>
              </a:rPr>
              <a:t> </a:t>
            </a:r>
            <a:r>
              <a:rPr lang="en-GB" sz="2000" dirty="0" err="1">
                <a:solidFill>
                  <a:srgbClr val="222222"/>
                </a:solidFill>
                <a:ea typeface="Calibri" panose="020F0502020204030204" pitchFamily="34" charset="0"/>
                <a:cs typeface="Times New Roman" panose="02020603050405020304" pitchFamily="18" charset="0"/>
              </a:rPr>
              <a:t>ein</a:t>
            </a:r>
            <a:r>
              <a:rPr lang="en-GB" sz="2000" dirty="0">
                <a:solidFill>
                  <a:srgbClr val="222222"/>
                </a:solidFill>
                <a:ea typeface="Calibri" panose="020F0502020204030204" pitchFamily="34" charset="0"/>
                <a:cs typeface="Times New Roman" panose="02020603050405020304" pitchFamily="18" charset="0"/>
              </a:rPr>
              <a:t> Kind von </a:t>
            </a:r>
            <a:r>
              <a:rPr lang="en-GB" sz="2000" dirty="0" err="1">
                <a:solidFill>
                  <a:srgbClr val="222222"/>
                </a:solidFill>
                <a:ea typeface="Calibri" panose="020F0502020204030204" pitchFamily="34" charset="0"/>
                <a:cs typeface="Times New Roman" panose="02020603050405020304" pitchFamily="18" charset="0"/>
              </a:rPr>
              <a:t>Migranten</a:t>
            </a:r>
            <a:r>
              <a:rPr lang="en-GB" sz="2000" dirty="0">
                <a:solidFill>
                  <a:srgbClr val="222222"/>
                </a:solidFill>
                <a:ea typeface="Calibri" panose="020F0502020204030204" pitchFamily="34" charset="0"/>
                <a:cs typeface="Times New Roman" panose="02020603050405020304" pitchFamily="18" charset="0"/>
              </a:rPr>
              <a:t>. Das </a:t>
            </a:r>
            <a:r>
              <a:rPr lang="en-GB" sz="2000" dirty="0" err="1">
                <a:solidFill>
                  <a:srgbClr val="222222"/>
                </a:solidFill>
                <a:ea typeface="Calibri" panose="020F0502020204030204" pitchFamily="34" charset="0"/>
                <a:cs typeface="Times New Roman" panose="02020603050405020304" pitchFamily="18" charset="0"/>
              </a:rPr>
              <a:t>heißt</a:t>
            </a:r>
            <a:r>
              <a:rPr lang="en-GB" sz="2000" dirty="0">
                <a:solidFill>
                  <a:srgbClr val="222222"/>
                </a:solidFill>
                <a:ea typeface="Calibri" panose="020F0502020204030204" pitchFamily="34" charset="0"/>
                <a:cs typeface="Times New Roman" panose="02020603050405020304" pitchFamily="18" charset="0"/>
              </a:rPr>
              <a:t>: </a:t>
            </a:r>
            <a:r>
              <a:rPr lang="en-GB" sz="2000" dirty="0" err="1">
                <a:solidFill>
                  <a:srgbClr val="222222"/>
                </a:solidFill>
                <a:ea typeface="Calibri" panose="020F0502020204030204" pitchFamily="34" charset="0"/>
                <a:cs typeface="Times New Roman" panose="02020603050405020304" pitchFamily="18" charset="0"/>
              </a:rPr>
              <a:t>Viele</a:t>
            </a:r>
            <a:r>
              <a:rPr lang="en-GB" sz="2000" dirty="0">
                <a:solidFill>
                  <a:srgbClr val="222222"/>
                </a:solidFill>
                <a:ea typeface="Calibri" panose="020F0502020204030204" pitchFamily="34" charset="0"/>
                <a:cs typeface="Times New Roman" panose="02020603050405020304" pitchFamily="18" charset="0"/>
              </a:rPr>
              <a:t> Kinder (2) _____ </a:t>
            </a:r>
            <a:r>
              <a:rPr lang="en-GB" sz="2000" dirty="0" err="1">
                <a:solidFill>
                  <a:srgbClr val="222222"/>
                </a:solidFill>
                <a:ea typeface="Calibri" panose="020F0502020204030204" pitchFamily="34" charset="0"/>
                <a:cs typeface="Times New Roman" panose="02020603050405020304" pitchFamily="18" charset="0"/>
              </a:rPr>
              <a:t>mit</a:t>
            </a:r>
            <a:r>
              <a:rPr lang="en-GB" sz="2000" dirty="0">
                <a:solidFill>
                  <a:srgbClr val="222222"/>
                </a:solidFill>
                <a:ea typeface="Calibri" panose="020F0502020204030204" pitchFamily="34" charset="0"/>
                <a:cs typeface="Times New Roman" panose="02020603050405020304" pitchFamily="18" charset="0"/>
              </a:rPr>
              <a:t> </a:t>
            </a:r>
            <a:r>
              <a:rPr lang="en-GB" sz="2000" dirty="0" err="1">
                <a:solidFill>
                  <a:srgbClr val="222222"/>
                </a:solidFill>
                <a:ea typeface="Calibri" panose="020F0502020204030204" pitchFamily="34" charset="0"/>
                <a:cs typeface="Times New Roman" panose="02020603050405020304" pitchFamily="18" charset="0"/>
              </a:rPr>
              <a:t>mehr</a:t>
            </a:r>
            <a:r>
              <a:rPr lang="en-GB" sz="2000" dirty="0">
                <a:solidFill>
                  <a:srgbClr val="222222"/>
                </a:solidFill>
                <a:ea typeface="Calibri" panose="020F0502020204030204" pitchFamily="34" charset="0"/>
                <a:cs typeface="Times New Roman" panose="02020603050405020304" pitchFamily="18" charset="0"/>
              </a:rPr>
              <a:t> </a:t>
            </a:r>
            <a:r>
              <a:rPr lang="en-GB" sz="2000" dirty="0" err="1">
                <a:solidFill>
                  <a:srgbClr val="222222"/>
                </a:solidFill>
                <a:ea typeface="Calibri" panose="020F0502020204030204" pitchFamily="34" charset="0"/>
                <a:cs typeface="Times New Roman" panose="02020603050405020304" pitchFamily="18" charset="0"/>
              </a:rPr>
              <a:t>als</a:t>
            </a:r>
            <a:r>
              <a:rPr lang="en-GB" sz="2000" dirty="0">
                <a:solidFill>
                  <a:srgbClr val="222222"/>
                </a:solidFill>
                <a:ea typeface="Calibri" panose="020F0502020204030204" pitchFamily="34" charset="0"/>
                <a:cs typeface="Times New Roman" panose="02020603050405020304" pitchFamily="18" charset="0"/>
              </a:rPr>
              <a:t> </a:t>
            </a:r>
            <a:r>
              <a:rPr lang="en-GB" sz="2000" dirty="0" err="1">
                <a:solidFill>
                  <a:srgbClr val="222222"/>
                </a:solidFill>
                <a:ea typeface="Calibri" panose="020F0502020204030204" pitchFamily="34" charset="0"/>
                <a:cs typeface="Times New Roman" panose="02020603050405020304" pitchFamily="18" charset="0"/>
              </a:rPr>
              <a:t>einer</a:t>
            </a:r>
            <a:r>
              <a:rPr lang="en-GB" sz="2000" dirty="0">
                <a:solidFill>
                  <a:srgbClr val="222222"/>
                </a:solidFill>
                <a:ea typeface="Calibri" panose="020F0502020204030204" pitchFamily="34" charset="0"/>
                <a:cs typeface="Times New Roman" panose="02020603050405020304" pitchFamily="18" charset="0"/>
              </a:rPr>
              <a:t> </a:t>
            </a:r>
            <a:r>
              <a:rPr lang="en-GB" sz="2000" dirty="0" err="1">
                <a:solidFill>
                  <a:srgbClr val="222222"/>
                </a:solidFill>
                <a:ea typeface="Calibri" panose="020F0502020204030204" pitchFamily="34" charset="0"/>
                <a:cs typeface="Times New Roman" panose="02020603050405020304" pitchFamily="18" charset="0"/>
              </a:rPr>
              <a:t>Kultur</a:t>
            </a:r>
            <a:r>
              <a:rPr lang="en-GB" sz="2000" dirty="0">
                <a:solidFill>
                  <a:srgbClr val="222222"/>
                </a:solidFill>
                <a:ea typeface="Calibri" panose="020F0502020204030204" pitchFamily="34" charset="0"/>
                <a:cs typeface="Times New Roman" panose="02020603050405020304" pitchFamily="18" charset="0"/>
              </a:rPr>
              <a:t>. Das </a:t>
            </a:r>
            <a:r>
              <a:rPr lang="en-GB" sz="2000" dirty="0" err="1">
                <a:solidFill>
                  <a:srgbClr val="222222"/>
                </a:solidFill>
                <a:ea typeface="Calibri" panose="020F0502020204030204" pitchFamily="34" charset="0"/>
                <a:cs typeface="Times New Roman" panose="02020603050405020304" pitchFamily="18" charset="0"/>
              </a:rPr>
              <a:t>ist</a:t>
            </a:r>
            <a:r>
              <a:rPr lang="en-GB" sz="2000" dirty="0">
                <a:solidFill>
                  <a:srgbClr val="222222"/>
                </a:solidFill>
                <a:ea typeface="Calibri" panose="020F0502020204030204" pitchFamily="34" charset="0"/>
                <a:cs typeface="Times New Roman" panose="02020603050405020304" pitchFamily="18" charset="0"/>
              </a:rPr>
              <a:t> </a:t>
            </a:r>
            <a:r>
              <a:rPr lang="en-GB" sz="2000" dirty="0" err="1">
                <a:solidFill>
                  <a:srgbClr val="222222"/>
                </a:solidFill>
                <a:ea typeface="Calibri" panose="020F0502020204030204" pitchFamily="34" charset="0"/>
                <a:cs typeface="Times New Roman" panose="02020603050405020304" pitchFamily="18" charset="0"/>
              </a:rPr>
              <a:t>ein</a:t>
            </a:r>
            <a:r>
              <a:rPr lang="en-GB" sz="2000" dirty="0">
                <a:solidFill>
                  <a:srgbClr val="222222"/>
                </a:solidFill>
                <a:ea typeface="Calibri" panose="020F0502020204030204" pitchFamily="34" charset="0"/>
                <a:cs typeface="Times New Roman" panose="02020603050405020304" pitchFamily="18" charset="0"/>
              </a:rPr>
              <a:t> (3) _______. </a:t>
            </a:r>
            <a:r>
              <a:rPr lang="en-GB" sz="2000" dirty="0" err="1">
                <a:solidFill>
                  <a:srgbClr val="222222"/>
                </a:solidFill>
                <a:ea typeface="Calibri" panose="020F0502020204030204" pitchFamily="34" charset="0"/>
                <a:cs typeface="Times New Roman" panose="02020603050405020304" pitchFamily="18" charset="0"/>
              </a:rPr>
              <a:t>Denn</a:t>
            </a:r>
            <a:r>
              <a:rPr lang="en-GB" sz="2000" dirty="0">
                <a:solidFill>
                  <a:srgbClr val="222222"/>
                </a:solidFill>
                <a:ea typeface="Calibri" panose="020F0502020204030204" pitchFamily="34" charset="0"/>
                <a:cs typeface="Times New Roman" panose="02020603050405020304" pitchFamily="18" charset="0"/>
              </a:rPr>
              <a:t> </a:t>
            </a:r>
            <a:r>
              <a:rPr lang="en-GB" sz="2000" dirty="0" err="1">
                <a:solidFill>
                  <a:srgbClr val="222222"/>
                </a:solidFill>
                <a:ea typeface="Calibri" panose="020F0502020204030204" pitchFamily="34" charset="0"/>
                <a:cs typeface="Times New Roman" panose="02020603050405020304" pitchFamily="18" charset="0"/>
              </a:rPr>
              <a:t>viele</a:t>
            </a:r>
            <a:r>
              <a:rPr lang="en-GB" sz="2000" dirty="0">
                <a:solidFill>
                  <a:srgbClr val="222222"/>
                </a:solidFill>
                <a:ea typeface="Calibri" panose="020F0502020204030204" pitchFamily="34" charset="0"/>
                <a:cs typeface="Times New Roman" panose="02020603050405020304" pitchFamily="18" charset="0"/>
              </a:rPr>
              <a:t> </a:t>
            </a:r>
            <a:r>
              <a:rPr lang="en-GB" sz="2000" dirty="0" err="1">
                <a:solidFill>
                  <a:srgbClr val="222222"/>
                </a:solidFill>
                <a:ea typeface="Calibri" panose="020F0502020204030204" pitchFamily="34" charset="0"/>
                <a:cs typeface="Times New Roman" panose="02020603050405020304" pitchFamily="18" charset="0"/>
              </a:rPr>
              <a:t>fühlen</a:t>
            </a:r>
            <a:r>
              <a:rPr lang="en-GB" sz="2000" dirty="0">
                <a:solidFill>
                  <a:srgbClr val="222222"/>
                </a:solidFill>
                <a:ea typeface="Calibri" panose="020F0502020204030204" pitchFamily="34" charset="0"/>
                <a:cs typeface="Times New Roman" panose="02020603050405020304" pitchFamily="18" charset="0"/>
              </a:rPr>
              <a:t> </a:t>
            </a:r>
            <a:r>
              <a:rPr lang="en-GB" sz="2000" dirty="0" err="1">
                <a:solidFill>
                  <a:srgbClr val="222222"/>
                </a:solidFill>
                <a:ea typeface="Calibri" panose="020F0502020204030204" pitchFamily="34" charset="0"/>
                <a:cs typeface="Times New Roman" panose="02020603050405020304" pitchFamily="18" charset="0"/>
              </a:rPr>
              <a:t>sich</a:t>
            </a:r>
            <a:r>
              <a:rPr lang="en-GB" sz="2000" dirty="0">
                <a:solidFill>
                  <a:srgbClr val="222222"/>
                </a:solidFill>
                <a:ea typeface="Calibri" panose="020F0502020204030204" pitchFamily="34" charset="0"/>
                <a:cs typeface="Times New Roman" panose="02020603050405020304" pitchFamily="18" charset="0"/>
              </a:rPr>
              <a:t> in </a:t>
            </a:r>
            <a:r>
              <a:rPr lang="en-GB" sz="2000" dirty="0" err="1">
                <a:solidFill>
                  <a:srgbClr val="222222"/>
                </a:solidFill>
                <a:ea typeface="Calibri" panose="020F0502020204030204" pitchFamily="34" charset="0"/>
                <a:cs typeface="Times New Roman" panose="02020603050405020304" pitchFamily="18" charset="0"/>
              </a:rPr>
              <a:t>beiden</a:t>
            </a:r>
            <a:r>
              <a:rPr lang="en-GB" sz="2000" dirty="0">
                <a:solidFill>
                  <a:srgbClr val="222222"/>
                </a:solidFill>
                <a:ea typeface="Calibri" panose="020F0502020204030204" pitchFamily="34" charset="0"/>
                <a:cs typeface="Times New Roman" panose="02020603050405020304" pitchFamily="18" charset="0"/>
              </a:rPr>
              <a:t> </a:t>
            </a:r>
            <a:r>
              <a:rPr lang="en-GB" sz="2000" dirty="0" err="1">
                <a:solidFill>
                  <a:srgbClr val="222222"/>
                </a:solidFill>
                <a:ea typeface="Calibri" panose="020F0502020204030204" pitchFamily="34" charset="0"/>
                <a:cs typeface="Times New Roman" panose="02020603050405020304" pitchFamily="18" charset="0"/>
              </a:rPr>
              <a:t>Kulturen</a:t>
            </a:r>
            <a:r>
              <a:rPr lang="en-GB" sz="2000" dirty="0">
                <a:solidFill>
                  <a:srgbClr val="222222"/>
                </a:solidFill>
                <a:ea typeface="Calibri" panose="020F0502020204030204" pitchFamily="34" charset="0"/>
                <a:cs typeface="Times New Roman" panose="02020603050405020304" pitchFamily="18" charset="0"/>
              </a:rPr>
              <a:t> (4) _____. </a:t>
            </a:r>
            <a:r>
              <a:rPr lang="en-GB" sz="2000" dirty="0" err="1">
                <a:solidFill>
                  <a:srgbClr val="222222"/>
                </a:solidFill>
                <a:ea typeface="Calibri" panose="020F0502020204030204" pitchFamily="34" charset="0"/>
                <a:cs typeface="Times New Roman" panose="02020603050405020304" pitchFamily="18" charset="0"/>
              </a:rPr>
              <a:t>Meist</a:t>
            </a:r>
            <a:r>
              <a:rPr lang="en-GB" sz="2000" dirty="0">
                <a:solidFill>
                  <a:srgbClr val="222222"/>
                </a:solidFill>
                <a:ea typeface="Calibri" panose="020F0502020204030204" pitchFamily="34" charset="0"/>
                <a:cs typeface="Times New Roman" panose="02020603050405020304" pitchFamily="18" charset="0"/>
              </a:rPr>
              <a:t> </a:t>
            </a:r>
            <a:r>
              <a:rPr lang="en-GB" sz="2000" dirty="0" err="1">
                <a:solidFill>
                  <a:srgbClr val="222222"/>
                </a:solidFill>
                <a:ea typeface="Calibri" panose="020F0502020204030204" pitchFamily="34" charset="0"/>
                <a:cs typeface="Times New Roman" panose="02020603050405020304" pitchFamily="18" charset="0"/>
              </a:rPr>
              <a:t>findet</a:t>
            </a:r>
            <a:r>
              <a:rPr lang="en-GB" sz="2000" dirty="0">
                <a:solidFill>
                  <a:srgbClr val="222222"/>
                </a:solidFill>
                <a:ea typeface="Calibri" panose="020F0502020204030204" pitchFamily="34" charset="0"/>
                <a:cs typeface="Times New Roman" panose="02020603050405020304" pitchFamily="18" charset="0"/>
              </a:rPr>
              <a:t> Migration von Ost </a:t>
            </a:r>
            <a:r>
              <a:rPr lang="en-GB" sz="2000" dirty="0" err="1">
                <a:solidFill>
                  <a:srgbClr val="222222"/>
                </a:solidFill>
                <a:ea typeface="Calibri" panose="020F0502020204030204" pitchFamily="34" charset="0"/>
                <a:cs typeface="Times New Roman" panose="02020603050405020304" pitchFamily="18" charset="0"/>
              </a:rPr>
              <a:t>nach</a:t>
            </a:r>
            <a:r>
              <a:rPr lang="en-GB" sz="2000" dirty="0">
                <a:solidFill>
                  <a:srgbClr val="222222"/>
                </a:solidFill>
                <a:ea typeface="Calibri" panose="020F0502020204030204" pitchFamily="34" charset="0"/>
                <a:cs typeface="Times New Roman" panose="02020603050405020304" pitchFamily="18" charset="0"/>
              </a:rPr>
              <a:t> West </a:t>
            </a:r>
            <a:r>
              <a:rPr lang="en-GB" sz="2000" dirty="0" err="1">
                <a:solidFill>
                  <a:srgbClr val="222222"/>
                </a:solidFill>
                <a:ea typeface="Calibri" panose="020F0502020204030204" pitchFamily="34" charset="0"/>
                <a:cs typeface="Times New Roman" panose="02020603050405020304" pitchFamily="18" charset="0"/>
              </a:rPr>
              <a:t>statt</a:t>
            </a:r>
            <a:r>
              <a:rPr lang="en-GB" sz="2000" dirty="0">
                <a:solidFill>
                  <a:srgbClr val="222222"/>
                </a:solidFill>
                <a:ea typeface="Calibri" panose="020F0502020204030204" pitchFamily="34" charset="0"/>
                <a:cs typeface="Times New Roman" panose="02020603050405020304" pitchFamily="18" charset="0"/>
              </a:rPr>
              <a:t>. Die Kinder von </a:t>
            </a:r>
            <a:r>
              <a:rPr lang="en-GB" sz="2000" dirty="0" err="1">
                <a:solidFill>
                  <a:srgbClr val="222222"/>
                </a:solidFill>
                <a:ea typeface="Calibri" panose="020F0502020204030204" pitchFamily="34" charset="0"/>
                <a:cs typeface="Times New Roman" panose="02020603050405020304" pitchFamily="18" charset="0"/>
              </a:rPr>
              <a:t>Migranten</a:t>
            </a:r>
            <a:r>
              <a:rPr lang="en-GB" sz="2000" dirty="0">
                <a:solidFill>
                  <a:srgbClr val="222222"/>
                </a:solidFill>
                <a:ea typeface="Calibri" panose="020F0502020204030204" pitchFamily="34" charset="0"/>
                <a:cs typeface="Times New Roman" panose="02020603050405020304" pitchFamily="18" charset="0"/>
              </a:rPr>
              <a:t> </a:t>
            </a:r>
            <a:r>
              <a:rPr lang="en-GB" sz="2000" dirty="0" err="1">
                <a:solidFill>
                  <a:srgbClr val="222222"/>
                </a:solidFill>
                <a:ea typeface="Calibri" panose="020F0502020204030204" pitchFamily="34" charset="0"/>
                <a:cs typeface="Times New Roman" panose="02020603050405020304" pitchFamily="18" charset="0"/>
              </a:rPr>
              <a:t>sind</a:t>
            </a:r>
            <a:r>
              <a:rPr lang="en-GB" sz="2000" dirty="0">
                <a:solidFill>
                  <a:srgbClr val="222222"/>
                </a:solidFill>
                <a:ea typeface="Calibri" panose="020F0502020204030204" pitchFamily="34" charset="0"/>
                <a:cs typeface="Times New Roman" panose="02020603050405020304" pitchFamily="18" charset="0"/>
              </a:rPr>
              <a:t> </a:t>
            </a:r>
            <a:r>
              <a:rPr lang="en-GB" sz="2000" dirty="0" err="1">
                <a:solidFill>
                  <a:srgbClr val="222222"/>
                </a:solidFill>
                <a:ea typeface="Calibri" panose="020F0502020204030204" pitchFamily="34" charset="0"/>
                <a:cs typeface="Times New Roman" panose="02020603050405020304" pitchFamily="18" charset="0"/>
              </a:rPr>
              <a:t>weder</a:t>
            </a:r>
            <a:r>
              <a:rPr lang="en-GB" sz="2000" dirty="0">
                <a:solidFill>
                  <a:srgbClr val="222222"/>
                </a:solidFill>
                <a:ea typeface="Calibri" panose="020F0502020204030204" pitchFamily="34" charset="0"/>
                <a:cs typeface="Times New Roman" panose="02020603050405020304" pitchFamily="18" charset="0"/>
              </a:rPr>
              <a:t> in der </a:t>
            </a:r>
            <a:r>
              <a:rPr lang="en-GB" sz="2000" dirty="0" err="1">
                <a:solidFill>
                  <a:srgbClr val="222222"/>
                </a:solidFill>
                <a:ea typeface="Calibri" panose="020F0502020204030204" pitchFamily="34" charset="0"/>
                <a:cs typeface="Times New Roman" panose="02020603050405020304" pitchFamily="18" charset="0"/>
              </a:rPr>
              <a:t>Kultur</a:t>
            </a:r>
            <a:r>
              <a:rPr lang="en-GB" sz="2000" dirty="0">
                <a:solidFill>
                  <a:srgbClr val="222222"/>
                </a:solidFill>
                <a:ea typeface="Calibri" panose="020F0502020204030204" pitchFamily="34" charset="0"/>
                <a:cs typeface="Times New Roman" panose="02020603050405020304" pitchFamily="18" charset="0"/>
              </a:rPr>
              <a:t> des (5) ______, </a:t>
            </a:r>
            <a:r>
              <a:rPr lang="en-GB" sz="2000" dirty="0" err="1">
                <a:solidFill>
                  <a:srgbClr val="222222"/>
                </a:solidFill>
                <a:ea typeface="Calibri" panose="020F0502020204030204" pitchFamily="34" charset="0"/>
                <a:cs typeface="Times New Roman" panose="02020603050405020304" pitchFamily="18" charset="0"/>
              </a:rPr>
              <a:t>noch</a:t>
            </a:r>
            <a:r>
              <a:rPr lang="en-GB" sz="2000" dirty="0">
                <a:solidFill>
                  <a:srgbClr val="222222"/>
                </a:solidFill>
                <a:ea typeface="Calibri" panose="020F0502020204030204" pitchFamily="34" charset="0"/>
                <a:cs typeface="Times New Roman" panose="02020603050405020304" pitchFamily="18" charset="0"/>
              </a:rPr>
              <a:t> in der </a:t>
            </a:r>
            <a:r>
              <a:rPr lang="en-GB" sz="2000" dirty="0" err="1">
                <a:solidFill>
                  <a:srgbClr val="222222"/>
                </a:solidFill>
                <a:ea typeface="Calibri" panose="020F0502020204030204" pitchFamily="34" charset="0"/>
                <a:cs typeface="Times New Roman" panose="02020603050405020304" pitchFamily="18" charset="0"/>
              </a:rPr>
              <a:t>Kultur</a:t>
            </a:r>
            <a:r>
              <a:rPr lang="en-GB" sz="2000" dirty="0">
                <a:solidFill>
                  <a:srgbClr val="222222"/>
                </a:solidFill>
                <a:ea typeface="Calibri" panose="020F0502020204030204" pitchFamily="34" charset="0"/>
                <a:cs typeface="Times New Roman" panose="02020603050405020304" pitchFamily="18" charset="0"/>
              </a:rPr>
              <a:t> des </a:t>
            </a:r>
            <a:r>
              <a:rPr lang="en-GB" sz="2000" dirty="0" err="1">
                <a:solidFill>
                  <a:srgbClr val="222222"/>
                </a:solidFill>
                <a:ea typeface="Calibri" panose="020F0502020204030204" pitchFamily="34" charset="0"/>
                <a:cs typeface="Times New Roman" panose="02020603050405020304" pitchFamily="18" charset="0"/>
              </a:rPr>
              <a:t>Westens</a:t>
            </a:r>
            <a:r>
              <a:rPr lang="en-GB" sz="2000" dirty="0">
                <a:solidFill>
                  <a:srgbClr val="222222"/>
                </a:solidFill>
                <a:ea typeface="Calibri" panose="020F0502020204030204" pitchFamily="34" charset="0"/>
                <a:cs typeface="Times New Roman" panose="02020603050405020304" pitchFamily="18" charset="0"/>
              </a:rPr>
              <a:t> </a:t>
            </a:r>
            <a:r>
              <a:rPr lang="en-GB" sz="2000" dirty="0" err="1">
                <a:solidFill>
                  <a:srgbClr val="222222"/>
                </a:solidFill>
                <a:ea typeface="Calibri" panose="020F0502020204030204" pitchFamily="34" charset="0"/>
                <a:cs typeface="Times New Roman" panose="02020603050405020304" pitchFamily="18" charset="0"/>
              </a:rPr>
              <a:t>daheim</a:t>
            </a:r>
            <a:r>
              <a:rPr lang="en-GB" sz="2000" dirty="0">
                <a:solidFill>
                  <a:srgbClr val="222222"/>
                </a:solidFill>
                <a:ea typeface="Calibri" panose="020F0502020204030204" pitchFamily="34" charset="0"/>
                <a:cs typeface="Times New Roman" panose="02020603050405020304" pitchFamily="18" charset="0"/>
              </a:rPr>
              <a:t>. </a:t>
            </a:r>
            <a:r>
              <a:rPr lang="en-GB" sz="2000" dirty="0" err="1">
                <a:solidFill>
                  <a:srgbClr val="222222"/>
                </a:solidFill>
                <a:ea typeface="Calibri" panose="020F0502020204030204" pitchFamily="34" charset="0"/>
                <a:cs typeface="Times New Roman" panose="02020603050405020304" pitchFamily="18" charset="0"/>
              </a:rPr>
              <a:t>Zudem</a:t>
            </a:r>
            <a:r>
              <a:rPr lang="en-GB" sz="2000" dirty="0">
                <a:solidFill>
                  <a:srgbClr val="222222"/>
                </a:solidFill>
                <a:ea typeface="Calibri" panose="020F0502020204030204" pitchFamily="34" charset="0"/>
                <a:cs typeface="Times New Roman" panose="02020603050405020304" pitchFamily="18" charset="0"/>
              </a:rPr>
              <a:t> </a:t>
            </a:r>
            <a:r>
              <a:rPr lang="en-GB" sz="2000" dirty="0" err="1">
                <a:solidFill>
                  <a:srgbClr val="222222"/>
                </a:solidFill>
                <a:ea typeface="Calibri" panose="020F0502020204030204" pitchFamily="34" charset="0"/>
                <a:cs typeface="Times New Roman" panose="02020603050405020304" pitchFamily="18" charset="0"/>
              </a:rPr>
              <a:t>haben</a:t>
            </a:r>
            <a:r>
              <a:rPr lang="en-GB" sz="2000" dirty="0">
                <a:solidFill>
                  <a:srgbClr val="222222"/>
                </a:solidFill>
                <a:ea typeface="Calibri" panose="020F0502020204030204" pitchFamily="34" charset="0"/>
                <a:cs typeface="Times New Roman" panose="02020603050405020304" pitchFamily="18" charset="0"/>
              </a:rPr>
              <a:t> </a:t>
            </a:r>
            <a:r>
              <a:rPr lang="en-GB" sz="2000" dirty="0" err="1">
                <a:solidFill>
                  <a:srgbClr val="222222"/>
                </a:solidFill>
                <a:ea typeface="Calibri" panose="020F0502020204030204" pitchFamily="34" charset="0"/>
                <a:cs typeface="Times New Roman" panose="02020603050405020304" pitchFamily="18" charset="0"/>
              </a:rPr>
              <a:t>sie</a:t>
            </a:r>
            <a:r>
              <a:rPr lang="en-GB" sz="2000" dirty="0">
                <a:solidFill>
                  <a:srgbClr val="222222"/>
                </a:solidFill>
                <a:ea typeface="Calibri" panose="020F0502020204030204" pitchFamily="34" charset="0"/>
                <a:cs typeface="Times New Roman" panose="02020603050405020304" pitchFamily="18" charset="0"/>
              </a:rPr>
              <a:t> </a:t>
            </a:r>
            <a:r>
              <a:rPr lang="en-GB" sz="2000" dirty="0" err="1">
                <a:solidFill>
                  <a:srgbClr val="222222"/>
                </a:solidFill>
                <a:ea typeface="Calibri" panose="020F0502020204030204" pitchFamily="34" charset="0"/>
                <a:cs typeface="Times New Roman" panose="02020603050405020304" pitchFamily="18" charset="0"/>
              </a:rPr>
              <a:t>es</a:t>
            </a:r>
            <a:r>
              <a:rPr lang="en-GB" sz="2000" dirty="0">
                <a:solidFill>
                  <a:srgbClr val="222222"/>
                </a:solidFill>
                <a:ea typeface="Calibri" panose="020F0502020204030204" pitchFamily="34" charset="0"/>
                <a:cs typeface="Times New Roman" panose="02020603050405020304" pitchFamily="18" charset="0"/>
              </a:rPr>
              <a:t> oft </a:t>
            </a:r>
            <a:r>
              <a:rPr lang="en-GB" sz="2000" dirty="0" err="1">
                <a:solidFill>
                  <a:srgbClr val="222222"/>
                </a:solidFill>
                <a:ea typeface="Calibri" panose="020F0502020204030204" pitchFamily="34" charset="0"/>
                <a:cs typeface="Times New Roman" panose="02020603050405020304" pitchFamily="18" charset="0"/>
              </a:rPr>
              <a:t>schwerer</a:t>
            </a:r>
            <a:r>
              <a:rPr lang="en-GB" sz="2000" dirty="0">
                <a:solidFill>
                  <a:srgbClr val="222222"/>
                </a:solidFill>
                <a:ea typeface="Calibri" panose="020F0502020204030204" pitchFamily="34" charset="0"/>
                <a:cs typeface="Times New Roman" panose="02020603050405020304" pitchFamily="18" charset="0"/>
              </a:rPr>
              <a:t> in der (6) ______ </a:t>
            </a:r>
            <a:r>
              <a:rPr lang="en-GB" sz="2000" dirty="0" err="1">
                <a:solidFill>
                  <a:srgbClr val="222222"/>
                </a:solidFill>
                <a:ea typeface="Calibri" panose="020F0502020204030204" pitchFamily="34" charset="0"/>
                <a:cs typeface="Times New Roman" panose="02020603050405020304" pitchFamily="18" charset="0"/>
              </a:rPr>
              <a:t>als</a:t>
            </a:r>
            <a:r>
              <a:rPr lang="en-GB" sz="2000" dirty="0">
                <a:solidFill>
                  <a:srgbClr val="222222"/>
                </a:solidFill>
                <a:ea typeface="Calibri" panose="020F0502020204030204" pitchFamily="34" charset="0"/>
                <a:cs typeface="Times New Roman" panose="02020603050405020304" pitchFamily="18" charset="0"/>
              </a:rPr>
              <a:t> </a:t>
            </a:r>
            <a:r>
              <a:rPr lang="en-GB" sz="2000" dirty="0" err="1">
                <a:solidFill>
                  <a:srgbClr val="222222"/>
                </a:solidFill>
                <a:ea typeface="Calibri" panose="020F0502020204030204" pitchFamily="34" charset="0"/>
                <a:cs typeface="Times New Roman" panose="02020603050405020304" pitchFamily="18" charset="0"/>
              </a:rPr>
              <a:t>andere</a:t>
            </a:r>
            <a:r>
              <a:rPr lang="en-GB" sz="2000" dirty="0">
                <a:solidFill>
                  <a:srgbClr val="222222"/>
                </a:solidFill>
                <a:ea typeface="Calibri" panose="020F0502020204030204" pitchFamily="34" charset="0"/>
                <a:cs typeface="Times New Roman" panose="02020603050405020304" pitchFamily="18" charset="0"/>
              </a:rPr>
              <a:t> Kinder. Der Report </a:t>
            </a:r>
            <a:r>
              <a:rPr lang="en-GB" sz="2000" dirty="0" err="1">
                <a:solidFill>
                  <a:srgbClr val="222222"/>
                </a:solidFill>
                <a:ea typeface="Calibri" panose="020F0502020204030204" pitchFamily="34" charset="0"/>
                <a:cs typeface="Times New Roman" panose="02020603050405020304" pitchFamily="18" charset="0"/>
              </a:rPr>
              <a:t>fragt</a:t>
            </a:r>
            <a:r>
              <a:rPr lang="en-GB" sz="2000" dirty="0">
                <a:solidFill>
                  <a:srgbClr val="222222"/>
                </a:solidFill>
                <a:ea typeface="Calibri" panose="020F0502020204030204" pitchFamily="34" charset="0"/>
                <a:cs typeface="Times New Roman" panose="02020603050405020304" pitchFamily="18" charset="0"/>
              </a:rPr>
              <a:t>: </a:t>
            </a:r>
            <a:r>
              <a:rPr lang="en-GB" sz="2000" dirty="0" err="1">
                <a:solidFill>
                  <a:srgbClr val="222222"/>
                </a:solidFill>
                <a:ea typeface="Calibri" panose="020F0502020204030204" pitchFamily="34" charset="0"/>
                <a:cs typeface="Times New Roman" panose="02020603050405020304" pitchFamily="18" charset="0"/>
              </a:rPr>
              <a:t>Wie</a:t>
            </a:r>
            <a:r>
              <a:rPr lang="en-GB" sz="2000" dirty="0">
                <a:solidFill>
                  <a:srgbClr val="222222"/>
                </a:solidFill>
                <a:ea typeface="Calibri" panose="020F0502020204030204" pitchFamily="34" charset="0"/>
                <a:cs typeface="Times New Roman" panose="02020603050405020304" pitchFamily="18" charset="0"/>
              </a:rPr>
              <a:t> </a:t>
            </a:r>
            <a:r>
              <a:rPr lang="en-GB" sz="2000" dirty="0" err="1">
                <a:solidFill>
                  <a:srgbClr val="222222"/>
                </a:solidFill>
                <a:ea typeface="Calibri" panose="020F0502020204030204" pitchFamily="34" charset="0"/>
                <a:cs typeface="Times New Roman" panose="02020603050405020304" pitchFamily="18" charset="0"/>
              </a:rPr>
              <a:t>kann</a:t>
            </a:r>
            <a:r>
              <a:rPr lang="en-GB" sz="2000" dirty="0">
                <a:solidFill>
                  <a:srgbClr val="222222"/>
                </a:solidFill>
                <a:ea typeface="Calibri" panose="020F0502020204030204" pitchFamily="34" charset="0"/>
                <a:cs typeface="Times New Roman" panose="02020603050405020304" pitchFamily="18" charset="0"/>
              </a:rPr>
              <a:t> die </a:t>
            </a:r>
            <a:r>
              <a:rPr lang="en-GB" sz="2000" dirty="0" err="1">
                <a:solidFill>
                  <a:srgbClr val="222222"/>
                </a:solidFill>
                <a:ea typeface="Calibri" panose="020F0502020204030204" pitchFamily="34" charset="0"/>
                <a:cs typeface="Times New Roman" panose="02020603050405020304" pitchFamily="18" charset="0"/>
              </a:rPr>
              <a:t>Lage</a:t>
            </a:r>
            <a:r>
              <a:rPr lang="en-GB" sz="2000" dirty="0">
                <a:solidFill>
                  <a:srgbClr val="222222"/>
                </a:solidFill>
                <a:ea typeface="Calibri" panose="020F0502020204030204" pitchFamily="34" charset="0"/>
                <a:cs typeface="Times New Roman" panose="02020603050405020304" pitchFamily="18" charset="0"/>
              </a:rPr>
              <a:t> der Kinder von </a:t>
            </a:r>
            <a:r>
              <a:rPr lang="en-GB" sz="2000" dirty="0" err="1">
                <a:solidFill>
                  <a:srgbClr val="222222"/>
                </a:solidFill>
                <a:ea typeface="Calibri" panose="020F0502020204030204" pitchFamily="34" charset="0"/>
                <a:cs typeface="Times New Roman" panose="02020603050405020304" pitchFamily="18" charset="0"/>
              </a:rPr>
              <a:t>Migranten</a:t>
            </a:r>
            <a:r>
              <a:rPr lang="en-GB" sz="2000" dirty="0">
                <a:solidFill>
                  <a:srgbClr val="222222"/>
                </a:solidFill>
                <a:ea typeface="Calibri" panose="020F0502020204030204" pitchFamily="34" charset="0"/>
                <a:cs typeface="Times New Roman" panose="02020603050405020304" pitchFamily="18" charset="0"/>
              </a:rPr>
              <a:t> </a:t>
            </a:r>
            <a:r>
              <a:rPr lang="en-GB" sz="2000" dirty="0" err="1">
                <a:solidFill>
                  <a:srgbClr val="222222"/>
                </a:solidFill>
                <a:ea typeface="Calibri" panose="020F0502020204030204" pitchFamily="34" charset="0"/>
                <a:cs typeface="Times New Roman" panose="02020603050405020304" pitchFamily="18" charset="0"/>
              </a:rPr>
              <a:t>besser</a:t>
            </a:r>
            <a:r>
              <a:rPr lang="en-GB" sz="2000" dirty="0">
                <a:solidFill>
                  <a:srgbClr val="222222"/>
                </a:solidFill>
                <a:ea typeface="Calibri" panose="020F0502020204030204" pitchFamily="34" charset="0"/>
                <a:cs typeface="Times New Roman" panose="02020603050405020304" pitchFamily="18" charset="0"/>
              </a:rPr>
              <a:t> </a:t>
            </a:r>
            <a:r>
              <a:rPr lang="en-GB" sz="2000" dirty="0" err="1">
                <a:solidFill>
                  <a:srgbClr val="222222"/>
                </a:solidFill>
                <a:ea typeface="Calibri" panose="020F0502020204030204" pitchFamily="34" charset="0"/>
                <a:cs typeface="Times New Roman" panose="02020603050405020304" pitchFamily="18" charset="0"/>
              </a:rPr>
              <a:t>werden</a:t>
            </a:r>
            <a:r>
              <a:rPr lang="en-GB" sz="2000" dirty="0">
                <a:solidFill>
                  <a:srgbClr val="222222"/>
                </a:solidFill>
                <a:ea typeface="Calibri" panose="020F0502020204030204" pitchFamily="34" charset="0"/>
                <a:cs typeface="Times New Roman" panose="02020603050405020304" pitchFamily="18" charset="0"/>
              </a:rPr>
              <a:t>?</a:t>
            </a:r>
            <a:endParaRPr lang="en-GB" sz="2000" dirty="0">
              <a:effectLst/>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86720D80-B6B4-4D69-A104-F18BF836CAB4}"/>
              </a:ext>
            </a:extLst>
          </p:cNvPr>
          <p:cNvSpPr/>
          <p:nvPr/>
        </p:nvSpPr>
        <p:spPr>
          <a:xfrm>
            <a:off x="450574" y="847145"/>
            <a:ext cx="5159746" cy="400110"/>
          </a:xfrm>
          <a:prstGeom prst="rect">
            <a:avLst/>
          </a:prstGeom>
        </p:spPr>
        <p:txBody>
          <a:bodyPr wrap="none">
            <a:spAutoFit/>
          </a:bodyPr>
          <a:lstStyle/>
          <a:p>
            <a:r>
              <a:rPr lang="en-GB" sz="2000" b="1" dirty="0"/>
              <a:t>Migration – </a:t>
            </a:r>
            <a:r>
              <a:rPr lang="en-GB" sz="2000" b="1" dirty="0" err="1"/>
              <a:t>ein</a:t>
            </a:r>
            <a:r>
              <a:rPr lang="en-GB" sz="2000" b="1" dirty="0"/>
              <a:t> </a:t>
            </a:r>
            <a:r>
              <a:rPr lang="en-GB" sz="2000" b="1" dirty="0" err="1"/>
              <a:t>Seiltanz</a:t>
            </a:r>
            <a:r>
              <a:rPr lang="en-GB" sz="2000" b="1" dirty="0"/>
              <a:t> </a:t>
            </a:r>
            <a:r>
              <a:rPr lang="en-GB" sz="2000" b="1" dirty="0" err="1"/>
              <a:t>zwischen</a:t>
            </a:r>
            <a:r>
              <a:rPr lang="en-GB" sz="2000" b="1" dirty="0"/>
              <a:t> den </a:t>
            </a:r>
            <a:r>
              <a:rPr lang="en-GB" sz="2000" b="1" dirty="0" err="1"/>
              <a:t>Kulturen</a:t>
            </a:r>
            <a:endParaRPr lang="en-GB" sz="2000" dirty="0"/>
          </a:p>
        </p:txBody>
      </p:sp>
      <p:pic>
        <p:nvPicPr>
          <p:cNvPr id="10" name="Picture 2" descr="https://upload.wikimedia.org/wikipedia/commons/thumb/2/26/Adi_Holzer_Werksverzeichnis_850_Lebenslauf.jpg/256px-Adi_Holzer_Werksverzeichnis_850_Lebenslauf.jpg">
            <a:extLst>
              <a:ext uri="{FF2B5EF4-FFF2-40B4-BE49-F238E27FC236}">
                <a16:creationId xmlns:a16="http://schemas.microsoft.com/office/drawing/2014/main" id="{4189995E-EE06-4E95-BFA2-0AAE019820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6184" y="202374"/>
            <a:ext cx="2668514" cy="2601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66371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2057</TotalTime>
  <Words>2552</Words>
  <Application>Microsoft Office PowerPoint</Application>
  <PresentationFormat>Widescreen</PresentationFormat>
  <Paragraphs>371</Paragraphs>
  <Slides>29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Sylfaen</vt:lpstr>
      <vt:lpstr>Office Theme</vt:lpstr>
      <vt:lpstr>Migration – ein Seiltanz zwischen den Kulturen</vt:lpstr>
      <vt:lpstr>Seht euch dieses Video an: </vt:lpstr>
      <vt:lpstr>Seht euch dieses Video an: </vt:lpstr>
      <vt:lpstr>Was symbolisiert Seiltanzen? </vt:lpstr>
      <vt:lpstr>Was symbolisiert Seiltanzen? </vt:lpstr>
      <vt:lpstr>Menschen mit Migrationshintergrund in Deutschland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Konjunktionen: Koordination</vt:lpstr>
      <vt:lpstr>Konjunktionen: Koordination</vt:lpstr>
      <vt:lpstr>Konjunktionen: Koordination</vt:lpstr>
      <vt:lpstr>Verbindet diese Sätze und beschreibt den Seiltanz von Migrantenkindern!</vt:lpstr>
      <vt:lpstr>PowerPoint Presentation</vt:lpstr>
      <vt:lpstr>Metaphern in verschiedenen Kulturen </vt:lpstr>
      <vt:lpstr>Spruch: “Mit jeder neuen Sprache erwirbt man auch eine neue Seele.” Proverb: “With every new language you also acquire a new soul.” -&gt; People in different cultures see the world differently!  Was bedeuten diese Wörter auf englisch?   </vt:lpstr>
      <vt:lpstr>Spruch: “Mit jeder neuen Sprache erwirbt man auch eine neue Seele.” Proverb: “With every new language you also acquire a new soul.”  Was bedeuten diese Wörter?   </vt:lpstr>
      <vt:lpstr>PowerPoint Presentation</vt:lpstr>
      <vt:lpstr>Hausaufgabe 1: Metaphern in Deutsch und Englisch</vt:lpstr>
      <vt:lpstr>Hausaufgabe 2: Metaphern in Deutsch und Englisch</vt:lpstr>
      <vt:lpstr>PowerPoint Presentation</vt:lpstr>
      <vt:lpstr>Images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 Schmetterling</dc:title>
  <dc:creator>Heike</dc:creator>
  <cp:lastModifiedBy>Suzanne Graham</cp:lastModifiedBy>
  <cp:revision>382</cp:revision>
  <dcterms:created xsi:type="dcterms:W3CDTF">2017-09-01T14:59:06Z</dcterms:created>
  <dcterms:modified xsi:type="dcterms:W3CDTF">2019-12-11T11:08:36Z</dcterms:modified>
</cp:coreProperties>
</file>