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2"/>
  </p:notesMasterIdLst>
  <p:handoutMasterIdLst>
    <p:handoutMasterId r:id="rId33"/>
  </p:handoutMasterIdLst>
  <p:sldIdLst>
    <p:sldId id="286" r:id="rId2"/>
    <p:sldId id="327" r:id="rId3"/>
    <p:sldId id="314" r:id="rId4"/>
    <p:sldId id="295" r:id="rId5"/>
    <p:sldId id="325" r:id="rId6"/>
    <p:sldId id="296" r:id="rId7"/>
    <p:sldId id="297" r:id="rId8"/>
    <p:sldId id="312" r:id="rId9"/>
    <p:sldId id="322" r:id="rId10"/>
    <p:sldId id="323" r:id="rId11"/>
    <p:sldId id="341" r:id="rId12"/>
    <p:sldId id="331" r:id="rId13"/>
    <p:sldId id="316" r:id="rId14"/>
    <p:sldId id="317" r:id="rId15"/>
    <p:sldId id="351" r:id="rId16"/>
    <p:sldId id="339" r:id="rId17"/>
    <p:sldId id="349" r:id="rId18"/>
    <p:sldId id="348" r:id="rId19"/>
    <p:sldId id="347" r:id="rId20"/>
    <p:sldId id="334" r:id="rId21"/>
    <p:sldId id="356" r:id="rId22"/>
    <p:sldId id="315" r:id="rId23"/>
    <p:sldId id="318" r:id="rId24"/>
    <p:sldId id="281" r:id="rId25"/>
    <p:sldId id="305" r:id="rId26"/>
    <p:sldId id="308" r:id="rId27"/>
    <p:sldId id="320" r:id="rId28"/>
    <p:sldId id="321" r:id="rId29"/>
    <p:sldId id="258" r:id="rId30"/>
    <p:sldId id="326" r:id="rId31"/>
  </p:sldIdLst>
  <p:sldSz cx="9144000" cy="6858000" type="letter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49" autoAdjust="0"/>
    <p:restoredTop sz="86333" autoAdjust="0"/>
  </p:normalViewPr>
  <p:slideViewPr>
    <p:cSldViewPr>
      <p:cViewPr varScale="1">
        <p:scale>
          <a:sx n="57" d="100"/>
          <a:sy n="57" d="100"/>
        </p:scale>
        <p:origin x="9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E5806-81BC-4225-81B7-DC0A5599DAF1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FE0009-8745-4FF8-925B-7D27506D1F2E}">
      <dgm:prSet phldrT="[Text]" custT="1"/>
      <dgm:spPr/>
      <dgm:t>
        <a:bodyPr/>
        <a:lstStyle/>
        <a:p>
          <a:r>
            <a:rPr lang="fr-FR" sz="1800" dirty="0"/>
            <a:t>Féminin</a:t>
          </a:r>
        </a:p>
        <a:p>
          <a:r>
            <a:rPr lang="fr-FR" sz="1800" dirty="0"/>
            <a:t>singulier</a:t>
          </a:r>
          <a:endParaRPr lang="en-GB" sz="1800" dirty="0"/>
        </a:p>
      </dgm:t>
    </dgm:pt>
    <dgm:pt modelId="{2CD2A822-308E-4F35-8F45-A0714B085C7A}" type="parTrans" cxnId="{3B7CEDB1-C032-41D2-88AB-605709D096F4}">
      <dgm:prSet/>
      <dgm:spPr/>
      <dgm:t>
        <a:bodyPr/>
        <a:lstStyle/>
        <a:p>
          <a:endParaRPr lang="en-GB"/>
        </a:p>
      </dgm:t>
    </dgm:pt>
    <dgm:pt modelId="{B216D72C-E6A4-4488-95A5-545FA4A3894B}" type="sibTrans" cxnId="{3B7CEDB1-C032-41D2-88AB-605709D096F4}">
      <dgm:prSet/>
      <dgm:spPr/>
      <dgm:t>
        <a:bodyPr/>
        <a:lstStyle/>
        <a:p>
          <a:endParaRPr lang="en-GB"/>
        </a:p>
      </dgm:t>
    </dgm:pt>
    <dgm:pt modelId="{7DA00AC6-B0D2-48C7-9A72-0995D18BB792}">
      <dgm:prSet phldrT="[Text]" custT="1"/>
      <dgm:spPr/>
      <dgm:t>
        <a:bodyPr/>
        <a:lstStyle/>
        <a:p>
          <a:r>
            <a:rPr lang="fr-FR" sz="3200" dirty="0"/>
            <a:t>+e</a:t>
          </a:r>
          <a:endParaRPr lang="en-GB" sz="3200" dirty="0"/>
        </a:p>
      </dgm:t>
    </dgm:pt>
    <dgm:pt modelId="{3B1352A7-6A23-4418-85C0-0738A67FD86B}" type="parTrans" cxnId="{C99461DF-65E4-41C1-9973-BB1D0607E55A}">
      <dgm:prSet/>
      <dgm:spPr/>
      <dgm:t>
        <a:bodyPr/>
        <a:lstStyle/>
        <a:p>
          <a:endParaRPr lang="en-GB"/>
        </a:p>
      </dgm:t>
    </dgm:pt>
    <dgm:pt modelId="{D13059C4-B384-43D9-8EA4-CA677BE45E49}" type="sibTrans" cxnId="{C99461DF-65E4-41C1-9973-BB1D0607E55A}">
      <dgm:prSet/>
      <dgm:spPr/>
      <dgm:t>
        <a:bodyPr/>
        <a:lstStyle/>
        <a:p>
          <a:endParaRPr lang="en-GB"/>
        </a:p>
      </dgm:t>
    </dgm:pt>
    <dgm:pt modelId="{6A035042-DF6D-4E7B-9DB5-439854243F00}">
      <dgm:prSet phldrT="[Text]"/>
      <dgm:spPr/>
      <dgm:t>
        <a:bodyPr/>
        <a:lstStyle/>
        <a:p>
          <a:r>
            <a:rPr lang="fr-FR" dirty="0"/>
            <a:t>Masculin singulier</a:t>
          </a:r>
          <a:endParaRPr lang="en-GB" dirty="0"/>
        </a:p>
      </dgm:t>
    </dgm:pt>
    <dgm:pt modelId="{6576F1B4-A1E6-4A30-8B38-0553F7CFC62B}" type="parTrans" cxnId="{69E45893-6BD0-434E-A5A2-39F081355128}">
      <dgm:prSet/>
      <dgm:spPr/>
      <dgm:t>
        <a:bodyPr/>
        <a:lstStyle/>
        <a:p>
          <a:endParaRPr lang="en-GB"/>
        </a:p>
      </dgm:t>
    </dgm:pt>
    <dgm:pt modelId="{80EAAA71-F2D1-4FF8-B13F-D2B8ED883DE8}" type="sibTrans" cxnId="{69E45893-6BD0-434E-A5A2-39F081355128}">
      <dgm:prSet/>
      <dgm:spPr/>
      <dgm:t>
        <a:bodyPr/>
        <a:lstStyle/>
        <a:p>
          <a:endParaRPr lang="en-GB"/>
        </a:p>
      </dgm:t>
    </dgm:pt>
    <dgm:pt modelId="{856C6D0C-6B38-4768-81F5-F0E2CF6E90A1}">
      <dgm:prSet phldrT="[Text]"/>
      <dgm:spPr/>
      <dgm:t>
        <a:bodyPr/>
        <a:lstStyle/>
        <a:p>
          <a:r>
            <a:rPr lang="en-GB" dirty="0"/>
            <a:t>-</a:t>
          </a:r>
        </a:p>
      </dgm:t>
    </dgm:pt>
    <dgm:pt modelId="{F4D26B83-565A-49D6-80C7-6C0DF3C12DD8}" type="parTrans" cxnId="{DCDC2BEA-A9C5-4E19-B54F-312D6402D208}">
      <dgm:prSet/>
      <dgm:spPr/>
      <dgm:t>
        <a:bodyPr/>
        <a:lstStyle/>
        <a:p>
          <a:endParaRPr lang="en-GB"/>
        </a:p>
      </dgm:t>
    </dgm:pt>
    <dgm:pt modelId="{6F983DD9-58C6-4B3E-85B0-F6DBA1CA8E4E}" type="sibTrans" cxnId="{DCDC2BEA-A9C5-4E19-B54F-312D6402D208}">
      <dgm:prSet/>
      <dgm:spPr/>
      <dgm:t>
        <a:bodyPr/>
        <a:lstStyle/>
        <a:p>
          <a:endParaRPr lang="en-GB"/>
        </a:p>
      </dgm:t>
    </dgm:pt>
    <dgm:pt modelId="{44E2E54D-3A96-437E-B48F-3218879A8274}">
      <dgm:prSet phldrT="[Text]"/>
      <dgm:spPr/>
      <dgm:t>
        <a:bodyPr/>
        <a:lstStyle/>
        <a:p>
          <a:r>
            <a:rPr lang="fr-FR" dirty="0"/>
            <a:t>Masculin pluriel</a:t>
          </a:r>
          <a:endParaRPr lang="en-GB" dirty="0"/>
        </a:p>
      </dgm:t>
    </dgm:pt>
    <dgm:pt modelId="{D9940AFE-08B5-4890-9094-3F132AD43AB0}" type="parTrans" cxnId="{CF763018-9DB2-4D0F-847D-31FD9EFB48FC}">
      <dgm:prSet/>
      <dgm:spPr/>
      <dgm:t>
        <a:bodyPr/>
        <a:lstStyle/>
        <a:p>
          <a:endParaRPr lang="en-GB"/>
        </a:p>
      </dgm:t>
    </dgm:pt>
    <dgm:pt modelId="{8D4708E0-527F-4D72-A875-0FEF60338BD9}" type="sibTrans" cxnId="{CF763018-9DB2-4D0F-847D-31FD9EFB48FC}">
      <dgm:prSet/>
      <dgm:spPr/>
      <dgm:t>
        <a:bodyPr/>
        <a:lstStyle/>
        <a:p>
          <a:endParaRPr lang="en-GB"/>
        </a:p>
      </dgm:t>
    </dgm:pt>
    <dgm:pt modelId="{8CB1B3BF-232D-4A6A-9C0B-D354AAB39D89}">
      <dgm:prSet phldrT="[Text]"/>
      <dgm:spPr/>
      <dgm:t>
        <a:bodyPr/>
        <a:lstStyle/>
        <a:p>
          <a:r>
            <a:rPr lang="en-GB" dirty="0"/>
            <a:t>+s</a:t>
          </a:r>
        </a:p>
      </dgm:t>
    </dgm:pt>
    <dgm:pt modelId="{0620E646-2169-4A28-9E57-87DE3382900D}" type="parTrans" cxnId="{6CD048C3-D13D-43E2-A871-611CCDAFE48D}">
      <dgm:prSet/>
      <dgm:spPr/>
      <dgm:t>
        <a:bodyPr/>
        <a:lstStyle/>
        <a:p>
          <a:endParaRPr lang="en-GB"/>
        </a:p>
      </dgm:t>
    </dgm:pt>
    <dgm:pt modelId="{3527A1E7-B68D-4940-AB36-2719DBE677A2}" type="sibTrans" cxnId="{6CD048C3-D13D-43E2-A871-611CCDAFE48D}">
      <dgm:prSet/>
      <dgm:spPr/>
      <dgm:t>
        <a:bodyPr/>
        <a:lstStyle/>
        <a:p>
          <a:endParaRPr lang="en-GB"/>
        </a:p>
      </dgm:t>
    </dgm:pt>
    <dgm:pt modelId="{9592FF8C-F2C1-4C89-9651-DFE79026DD07}">
      <dgm:prSet phldrT="[Text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/>
            <a:t>Féminin pluriel</a:t>
          </a:r>
          <a:endParaRPr lang="en-GB" dirty="0"/>
        </a:p>
      </dgm:t>
    </dgm:pt>
    <dgm:pt modelId="{C7AB328B-C568-4A89-9B19-86F82D6B3002}" type="parTrans" cxnId="{0DD1EC6A-646C-4583-94D5-CFB40ED046FE}">
      <dgm:prSet/>
      <dgm:spPr/>
      <dgm:t>
        <a:bodyPr/>
        <a:lstStyle/>
        <a:p>
          <a:endParaRPr lang="en-GB"/>
        </a:p>
      </dgm:t>
    </dgm:pt>
    <dgm:pt modelId="{BDD5AF18-BF2E-4423-BB32-CB882897E775}" type="sibTrans" cxnId="{0DD1EC6A-646C-4583-94D5-CFB40ED046FE}">
      <dgm:prSet/>
      <dgm:spPr/>
      <dgm:t>
        <a:bodyPr/>
        <a:lstStyle/>
        <a:p>
          <a:endParaRPr lang="en-GB"/>
        </a:p>
      </dgm:t>
    </dgm:pt>
    <dgm:pt modelId="{8F061EC4-309C-4925-994D-067D24620998}">
      <dgm:prSet phldrT="[Text]" custT="1"/>
      <dgm:spPr/>
      <dgm:t>
        <a:bodyPr/>
        <a:lstStyle/>
        <a:p>
          <a:r>
            <a:rPr lang="en-GB" sz="3200" dirty="0"/>
            <a:t>+</a:t>
          </a:r>
          <a:r>
            <a:rPr lang="en-GB" sz="3200" dirty="0" err="1"/>
            <a:t>es</a:t>
          </a:r>
          <a:endParaRPr lang="en-GB" sz="3200" dirty="0"/>
        </a:p>
      </dgm:t>
    </dgm:pt>
    <dgm:pt modelId="{AE519E24-1EA0-4952-98D4-E8D71D8C38D2}" type="parTrans" cxnId="{A794D43E-7B09-4233-A50B-0E6FB6530DC7}">
      <dgm:prSet/>
      <dgm:spPr/>
      <dgm:t>
        <a:bodyPr/>
        <a:lstStyle/>
        <a:p>
          <a:endParaRPr lang="en-GB"/>
        </a:p>
      </dgm:t>
    </dgm:pt>
    <dgm:pt modelId="{D394C972-BAAC-468C-81AD-E088FB1534FE}" type="sibTrans" cxnId="{A794D43E-7B09-4233-A50B-0E6FB6530DC7}">
      <dgm:prSet/>
      <dgm:spPr/>
      <dgm:t>
        <a:bodyPr/>
        <a:lstStyle/>
        <a:p>
          <a:endParaRPr lang="en-GB"/>
        </a:p>
      </dgm:t>
    </dgm:pt>
    <dgm:pt modelId="{E320FDF3-05B3-4E17-B0D1-D2768399F568}" type="pres">
      <dgm:prSet presAssocID="{686E5806-81BC-4225-81B7-DC0A5599DAF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F6B59FD-829D-4BF4-B45C-AAB872CF7AB7}" type="pres">
      <dgm:prSet presAssocID="{686E5806-81BC-4225-81B7-DC0A5599DAF1}" presName="children" presStyleCnt="0"/>
      <dgm:spPr/>
    </dgm:pt>
    <dgm:pt modelId="{814809E1-5FAC-4AB8-AFD2-92926A110363}" type="pres">
      <dgm:prSet presAssocID="{686E5806-81BC-4225-81B7-DC0A5599DAF1}" presName="child1group" presStyleCnt="0"/>
      <dgm:spPr/>
    </dgm:pt>
    <dgm:pt modelId="{D9922257-CDF9-4D25-A3DB-AE3FBC1AD55F}" type="pres">
      <dgm:prSet presAssocID="{686E5806-81BC-4225-81B7-DC0A5599DAF1}" presName="child1" presStyleLbl="bgAcc1" presStyleIdx="0" presStyleCnt="4" custLinFactNeighborY="1488"/>
      <dgm:spPr/>
    </dgm:pt>
    <dgm:pt modelId="{83414BB6-A6FF-4167-99F1-54239CF7B3F8}" type="pres">
      <dgm:prSet presAssocID="{686E5806-81BC-4225-81B7-DC0A5599DAF1}" presName="child1Text" presStyleLbl="bgAcc1" presStyleIdx="0" presStyleCnt="4">
        <dgm:presLayoutVars>
          <dgm:bulletEnabled val="1"/>
        </dgm:presLayoutVars>
      </dgm:prSet>
      <dgm:spPr/>
    </dgm:pt>
    <dgm:pt modelId="{F86ED84C-BC85-4B52-B791-D92479B1591F}" type="pres">
      <dgm:prSet presAssocID="{686E5806-81BC-4225-81B7-DC0A5599DAF1}" presName="child2group" presStyleCnt="0"/>
      <dgm:spPr/>
    </dgm:pt>
    <dgm:pt modelId="{3714CAD9-09E6-46CF-8935-FD95B9BEFF36}" type="pres">
      <dgm:prSet presAssocID="{686E5806-81BC-4225-81B7-DC0A5599DAF1}" presName="child2" presStyleLbl="bgAcc1" presStyleIdx="1" presStyleCnt="4"/>
      <dgm:spPr/>
    </dgm:pt>
    <dgm:pt modelId="{1C44272E-FAE5-4377-89F5-0E544564261C}" type="pres">
      <dgm:prSet presAssocID="{686E5806-81BC-4225-81B7-DC0A5599DAF1}" presName="child2Text" presStyleLbl="bgAcc1" presStyleIdx="1" presStyleCnt="4">
        <dgm:presLayoutVars>
          <dgm:bulletEnabled val="1"/>
        </dgm:presLayoutVars>
      </dgm:prSet>
      <dgm:spPr/>
    </dgm:pt>
    <dgm:pt modelId="{02A58B60-FF7F-455C-8BA5-717BC21CF269}" type="pres">
      <dgm:prSet presAssocID="{686E5806-81BC-4225-81B7-DC0A5599DAF1}" presName="child3group" presStyleCnt="0"/>
      <dgm:spPr/>
    </dgm:pt>
    <dgm:pt modelId="{C376345B-3A11-45D4-9853-6D546431DB85}" type="pres">
      <dgm:prSet presAssocID="{686E5806-81BC-4225-81B7-DC0A5599DAF1}" presName="child3" presStyleLbl="bgAcc1" presStyleIdx="2" presStyleCnt="4"/>
      <dgm:spPr/>
    </dgm:pt>
    <dgm:pt modelId="{77298238-37D3-4B1C-9C10-DED07BB4341A}" type="pres">
      <dgm:prSet presAssocID="{686E5806-81BC-4225-81B7-DC0A5599DAF1}" presName="child3Text" presStyleLbl="bgAcc1" presStyleIdx="2" presStyleCnt="4">
        <dgm:presLayoutVars>
          <dgm:bulletEnabled val="1"/>
        </dgm:presLayoutVars>
      </dgm:prSet>
      <dgm:spPr/>
    </dgm:pt>
    <dgm:pt modelId="{33285879-79F0-4557-BC24-E5005C7B4622}" type="pres">
      <dgm:prSet presAssocID="{686E5806-81BC-4225-81B7-DC0A5599DAF1}" presName="child4group" presStyleCnt="0"/>
      <dgm:spPr/>
    </dgm:pt>
    <dgm:pt modelId="{496154AB-74B8-4EE8-8F8F-B353BC6BD32F}" type="pres">
      <dgm:prSet presAssocID="{686E5806-81BC-4225-81B7-DC0A5599DAF1}" presName="child4" presStyleLbl="bgAcc1" presStyleIdx="3" presStyleCnt="4"/>
      <dgm:spPr/>
    </dgm:pt>
    <dgm:pt modelId="{1FFF4FF0-3B5E-4A8F-B211-196A4EE72348}" type="pres">
      <dgm:prSet presAssocID="{686E5806-81BC-4225-81B7-DC0A5599DAF1}" presName="child4Text" presStyleLbl="bgAcc1" presStyleIdx="3" presStyleCnt="4">
        <dgm:presLayoutVars>
          <dgm:bulletEnabled val="1"/>
        </dgm:presLayoutVars>
      </dgm:prSet>
      <dgm:spPr/>
    </dgm:pt>
    <dgm:pt modelId="{C5AF6265-5F1D-4529-BF28-0DA0696B8BC1}" type="pres">
      <dgm:prSet presAssocID="{686E5806-81BC-4225-81B7-DC0A5599DAF1}" presName="childPlaceholder" presStyleCnt="0"/>
      <dgm:spPr/>
    </dgm:pt>
    <dgm:pt modelId="{5FF06133-074D-4584-8B02-8264894BE0EB}" type="pres">
      <dgm:prSet presAssocID="{686E5806-81BC-4225-81B7-DC0A5599DAF1}" presName="circle" presStyleCnt="0"/>
      <dgm:spPr/>
    </dgm:pt>
    <dgm:pt modelId="{7DDC36E4-4783-4E4E-8429-17223EE1AD73}" type="pres">
      <dgm:prSet presAssocID="{686E5806-81BC-4225-81B7-DC0A5599DAF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5DE4A51-BE5D-4E8E-8677-D44C00EFF547}" type="pres">
      <dgm:prSet presAssocID="{686E5806-81BC-4225-81B7-DC0A5599DAF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13C5A2F-D55A-4299-A710-9C5E3C96F655}" type="pres">
      <dgm:prSet presAssocID="{686E5806-81BC-4225-81B7-DC0A5599DAF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C6D5336-016C-4E74-A452-739E21A5DED9}" type="pres">
      <dgm:prSet presAssocID="{686E5806-81BC-4225-81B7-DC0A5599DAF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B5F051C-2EF1-43A7-8751-47A08EDBB9B3}" type="pres">
      <dgm:prSet presAssocID="{686E5806-81BC-4225-81B7-DC0A5599DAF1}" presName="quadrantPlaceholder" presStyleCnt="0"/>
      <dgm:spPr/>
    </dgm:pt>
    <dgm:pt modelId="{D74E4307-A857-41BA-976D-ECA251F8F8E7}" type="pres">
      <dgm:prSet presAssocID="{686E5806-81BC-4225-81B7-DC0A5599DAF1}" presName="center1" presStyleLbl="fgShp" presStyleIdx="0" presStyleCnt="2"/>
      <dgm:spPr/>
    </dgm:pt>
    <dgm:pt modelId="{4ECCC303-63F1-4659-8589-B6096B3355C5}" type="pres">
      <dgm:prSet presAssocID="{686E5806-81BC-4225-81B7-DC0A5599DAF1}" presName="center2" presStyleLbl="fgShp" presStyleIdx="1" presStyleCnt="2"/>
      <dgm:spPr/>
    </dgm:pt>
  </dgm:ptLst>
  <dgm:cxnLst>
    <dgm:cxn modelId="{426B070C-B0B2-4BCD-8D34-807F1B9C406C}" type="presOf" srcId="{686E5806-81BC-4225-81B7-DC0A5599DAF1}" destId="{E320FDF3-05B3-4E17-B0D1-D2768399F568}" srcOrd="0" destOrd="0" presId="urn:microsoft.com/office/officeart/2005/8/layout/cycle4"/>
    <dgm:cxn modelId="{CF763018-9DB2-4D0F-847D-31FD9EFB48FC}" srcId="{686E5806-81BC-4225-81B7-DC0A5599DAF1}" destId="{44E2E54D-3A96-437E-B48F-3218879A8274}" srcOrd="2" destOrd="0" parTransId="{D9940AFE-08B5-4890-9094-3F132AD43AB0}" sibTransId="{8D4708E0-527F-4D72-A875-0FEF60338BD9}"/>
    <dgm:cxn modelId="{DC4E1F1C-9BC8-422F-BA78-D5BFA5FA59B0}" type="presOf" srcId="{856C6D0C-6B38-4768-81F5-F0E2CF6E90A1}" destId="{3714CAD9-09E6-46CF-8935-FD95B9BEFF36}" srcOrd="0" destOrd="0" presId="urn:microsoft.com/office/officeart/2005/8/layout/cycle4"/>
    <dgm:cxn modelId="{E996DB33-3302-4097-8252-256EFFFEA614}" type="presOf" srcId="{44E2E54D-3A96-437E-B48F-3218879A8274}" destId="{213C5A2F-D55A-4299-A710-9C5E3C96F655}" srcOrd="0" destOrd="0" presId="urn:microsoft.com/office/officeart/2005/8/layout/cycle4"/>
    <dgm:cxn modelId="{A794D43E-7B09-4233-A50B-0E6FB6530DC7}" srcId="{9592FF8C-F2C1-4C89-9651-DFE79026DD07}" destId="{8F061EC4-309C-4925-994D-067D24620998}" srcOrd="0" destOrd="0" parTransId="{AE519E24-1EA0-4952-98D4-E8D71D8C38D2}" sibTransId="{D394C972-BAAC-468C-81AD-E088FB1534FE}"/>
    <dgm:cxn modelId="{8B1F2E3F-07B2-445F-B8B2-9631815BD2CE}" type="presOf" srcId="{8CB1B3BF-232D-4A6A-9C0B-D354AAB39D89}" destId="{77298238-37D3-4B1C-9C10-DED07BB4341A}" srcOrd="1" destOrd="0" presId="urn:microsoft.com/office/officeart/2005/8/layout/cycle4"/>
    <dgm:cxn modelId="{5276F265-E0AB-4326-9287-E9FC62611031}" type="presOf" srcId="{8F061EC4-309C-4925-994D-067D24620998}" destId="{1FFF4FF0-3B5E-4A8F-B211-196A4EE72348}" srcOrd="1" destOrd="0" presId="urn:microsoft.com/office/officeart/2005/8/layout/cycle4"/>
    <dgm:cxn modelId="{0DD1EC6A-646C-4583-94D5-CFB40ED046FE}" srcId="{686E5806-81BC-4225-81B7-DC0A5599DAF1}" destId="{9592FF8C-F2C1-4C89-9651-DFE79026DD07}" srcOrd="3" destOrd="0" parTransId="{C7AB328B-C568-4A89-9B19-86F82D6B3002}" sibTransId="{BDD5AF18-BF2E-4423-BB32-CB882897E775}"/>
    <dgm:cxn modelId="{2E96777B-D64D-4C3D-9915-BEC42F3E9CEC}" type="presOf" srcId="{A2FE0009-8745-4FF8-925B-7D27506D1F2E}" destId="{7DDC36E4-4783-4E4E-8429-17223EE1AD73}" srcOrd="0" destOrd="0" presId="urn:microsoft.com/office/officeart/2005/8/layout/cycle4"/>
    <dgm:cxn modelId="{0C5A9483-F696-4F93-8538-6EAF5C80E3D1}" type="presOf" srcId="{7DA00AC6-B0D2-48C7-9A72-0995D18BB792}" destId="{D9922257-CDF9-4D25-A3DB-AE3FBC1AD55F}" srcOrd="0" destOrd="0" presId="urn:microsoft.com/office/officeart/2005/8/layout/cycle4"/>
    <dgm:cxn modelId="{64F5BE89-15D9-4097-AA7C-5470823457CF}" type="presOf" srcId="{856C6D0C-6B38-4768-81F5-F0E2CF6E90A1}" destId="{1C44272E-FAE5-4377-89F5-0E544564261C}" srcOrd="1" destOrd="0" presId="urn:microsoft.com/office/officeart/2005/8/layout/cycle4"/>
    <dgm:cxn modelId="{69E45893-6BD0-434E-A5A2-39F081355128}" srcId="{686E5806-81BC-4225-81B7-DC0A5599DAF1}" destId="{6A035042-DF6D-4E7B-9DB5-439854243F00}" srcOrd="1" destOrd="0" parTransId="{6576F1B4-A1E6-4A30-8B38-0553F7CFC62B}" sibTransId="{80EAAA71-F2D1-4FF8-B13F-D2B8ED883DE8}"/>
    <dgm:cxn modelId="{9C1BD39D-08F0-40FD-9E78-28005FCF85CB}" type="presOf" srcId="{6A035042-DF6D-4E7B-9DB5-439854243F00}" destId="{A5DE4A51-BE5D-4E8E-8677-D44C00EFF547}" srcOrd="0" destOrd="0" presId="urn:microsoft.com/office/officeart/2005/8/layout/cycle4"/>
    <dgm:cxn modelId="{3B7CEDB1-C032-41D2-88AB-605709D096F4}" srcId="{686E5806-81BC-4225-81B7-DC0A5599DAF1}" destId="{A2FE0009-8745-4FF8-925B-7D27506D1F2E}" srcOrd="0" destOrd="0" parTransId="{2CD2A822-308E-4F35-8F45-A0714B085C7A}" sibTransId="{B216D72C-E6A4-4488-95A5-545FA4A3894B}"/>
    <dgm:cxn modelId="{911705BA-DF95-4F9E-AEBB-2A5A2AC20352}" type="presOf" srcId="{9592FF8C-F2C1-4C89-9651-DFE79026DD07}" destId="{6C6D5336-016C-4E74-A452-739E21A5DED9}" srcOrd="0" destOrd="0" presId="urn:microsoft.com/office/officeart/2005/8/layout/cycle4"/>
    <dgm:cxn modelId="{6CD048C3-D13D-43E2-A871-611CCDAFE48D}" srcId="{44E2E54D-3A96-437E-B48F-3218879A8274}" destId="{8CB1B3BF-232D-4A6A-9C0B-D354AAB39D89}" srcOrd="0" destOrd="0" parTransId="{0620E646-2169-4A28-9E57-87DE3382900D}" sibTransId="{3527A1E7-B68D-4940-AB36-2719DBE677A2}"/>
    <dgm:cxn modelId="{7EFA16D6-D766-4D29-ADB2-D7838B8A4F16}" type="presOf" srcId="{7DA00AC6-B0D2-48C7-9A72-0995D18BB792}" destId="{83414BB6-A6FF-4167-99F1-54239CF7B3F8}" srcOrd="1" destOrd="0" presId="urn:microsoft.com/office/officeart/2005/8/layout/cycle4"/>
    <dgm:cxn modelId="{88DEBEDB-E2B0-4F34-89E6-90E3B6EE28FB}" type="presOf" srcId="{8F061EC4-309C-4925-994D-067D24620998}" destId="{496154AB-74B8-4EE8-8F8F-B353BC6BD32F}" srcOrd="0" destOrd="0" presId="urn:microsoft.com/office/officeart/2005/8/layout/cycle4"/>
    <dgm:cxn modelId="{C99461DF-65E4-41C1-9973-BB1D0607E55A}" srcId="{A2FE0009-8745-4FF8-925B-7D27506D1F2E}" destId="{7DA00AC6-B0D2-48C7-9A72-0995D18BB792}" srcOrd="0" destOrd="0" parTransId="{3B1352A7-6A23-4418-85C0-0738A67FD86B}" sibTransId="{D13059C4-B384-43D9-8EA4-CA677BE45E49}"/>
    <dgm:cxn modelId="{6C6118E1-750A-42C3-A6B5-9F32D855E5A9}" type="presOf" srcId="{8CB1B3BF-232D-4A6A-9C0B-D354AAB39D89}" destId="{C376345B-3A11-45D4-9853-6D546431DB85}" srcOrd="0" destOrd="0" presId="urn:microsoft.com/office/officeart/2005/8/layout/cycle4"/>
    <dgm:cxn modelId="{DCDC2BEA-A9C5-4E19-B54F-312D6402D208}" srcId="{6A035042-DF6D-4E7B-9DB5-439854243F00}" destId="{856C6D0C-6B38-4768-81F5-F0E2CF6E90A1}" srcOrd="0" destOrd="0" parTransId="{F4D26B83-565A-49D6-80C7-6C0DF3C12DD8}" sibTransId="{6F983DD9-58C6-4B3E-85B0-F6DBA1CA8E4E}"/>
    <dgm:cxn modelId="{A3F37EEA-3216-489A-9685-D3F72B1BDF13}" type="presParOf" srcId="{E320FDF3-05B3-4E17-B0D1-D2768399F568}" destId="{BF6B59FD-829D-4BF4-B45C-AAB872CF7AB7}" srcOrd="0" destOrd="0" presId="urn:microsoft.com/office/officeart/2005/8/layout/cycle4"/>
    <dgm:cxn modelId="{1FD8D2C5-9E39-4EC2-9EAD-7901FECBE7CC}" type="presParOf" srcId="{BF6B59FD-829D-4BF4-B45C-AAB872CF7AB7}" destId="{814809E1-5FAC-4AB8-AFD2-92926A110363}" srcOrd="0" destOrd="0" presId="urn:microsoft.com/office/officeart/2005/8/layout/cycle4"/>
    <dgm:cxn modelId="{4FD3936F-33F1-49C7-98F0-C7BFA60DE0B5}" type="presParOf" srcId="{814809E1-5FAC-4AB8-AFD2-92926A110363}" destId="{D9922257-CDF9-4D25-A3DB-AE3FBC1AD55F}" srcOrd="0" destOrd="0" presId="urn:microsoft.com/office/officeart/2005/8/layout/cycle4"/>
    <dgm:cxn modelId="{30785D31-FF0D-4D5C-90BB-A0FA7C4ECDA6}" type="presParOf" srcId="{814809E1-5FAC-4AB8-AFD2-92926A110363}" destId="{83414BB6-A6FF-4167-99F1-54239CF7B3F8}" srcOrd="1" destOrd="0" presId="urn:microsoft.com/office/officeart/2005/8/layout/cycle4"/>
    <dgm:cxn modelId="{C0A6D6B7-0A83-469E-BC93-77B1CB6DC947}" type="presParOf" srcId="{BF6B59FD-829D-4BF4-B45C-AAB872CF7AB7}" destId="{F86ED84C-BC85-4B52-B791-D92479B1591F}" srcOrd="1" destOrd="0" presId="urn:microsoft.com/office/officeart/2005/8/layout/cycle4"/>
    <dgm:cxn modelId="{5CC0B59A-8885-4A5A-BDA7-093C5DA23495}" type="presParOf" srcId="{F86ED84C-BC85-4B52-B791-D92479B1591F}" destId="{3714CAD9-09E6-46CF-8935-FD95B9BEFF36}" srcOrd="0" destOrd="0" presId="urn:microsoft.com/office/officeart/2005/8/layout/cycle4"/>
    <dgm:cxn modelId="{73E2E00A-4D99-43A2-95A7-D1D0D3D7F80C}" type="presParOf" srcId="{F86ED84C-BC85-4B52-B791-D92479B1591F}" destId="{1C44272E-FAE5-4377-89F5-0E544564261C}" srcOrd="1" destOrd="0" presId="urn:microsoft.com/office/officeart/2005/8/layout/cycle4"/>
    <dgm:cxn modelId="{E47C67DA-E991-4805-8CEE-7C6D0579D20D}" type="presParOf" srcId="{BF6B59FD-829D-4BF4-B45C-AAB872CF7AB7}" destId="{02A58B60-FF7F-455C-8BA5-717BC21CF269}" srcOrd="2" destOrd="0" presId="urn:microsoft.com/office/officeart/2005/8/layout/cycle4"/>
    <dgm:cxn modelId="{03339D4E-9F1F-4E7D-9D8D-D8D33A82464E}" type="presParOf" srcId="{02A58B60-FF7F-455C-8BA5-717BC21CF269}" destId="{C376345B-3A11-45D4-9853-6D546431DB85}" srcOrd="0" destOrd="0" presId="urn:microsoft.com/office/officeart/2005/8/layout/cycle4"/>
    <dgm:cxn modelId="{6176DF25-3083-4818-AE0D-9611BFDB3478}" type="presParOf" srcId="{02A58B60-FF7F-455C-8BA5-717BC21CF269}" destId="{77298238-37D3-4B1C-9C10-DED07BB4341A}" srcOrd="1" destOrd="0" presId="urn:microsoft.com/office/officeart/2005/8/layout/cycle4"/>
    <dgm:cxn modelId="{3E4F7FEC-CE19-47F1-9BE9-D759F0BB9983}" type="presParOf" srcId="{BF6B59FD-829D-4BF4-B45C-AAB872CF7AB7}" destId="{33285879-79F0-4557-BC24-E5005C7B4622}" srcOrd="3" destOrd="0" presId="urn:microsoft.com/office/officeart/2005/8/layout/cycle4"/>
    <dgm:cxn modelId="{B5567244-C9D8-4CD9-9FEA-C686CFCBD266}" type="presParOf" srcId="{33285879-79F0-4557-BC24-E5005C7B4622}" destId="{496154AB-74B8-4EE8-8F8F-B353BC6BD32F}" srcOrd="0" destOrd="0" presId="urn:microsoft.com/office/officeart/2005/8/layout/cycle4"/>
    <dgm:cxn modelId="{A0790053-72F2-4C3D-8912-F81EF596806C}" type="presParOf" srcId="{33285879-79F0-4557-BC24-E5005C7B4622}" destId="{1FFF4FF0-3B5E-4A8F-B211-196A4EE72348}" srcOrd="1" destOrd="0" presId="urn:microsoft.com/office/officeart/2005/8/layout/cycle4"/>
    <dgm:cxn modelId="{CB0DA653-6438-4A1C-B7D5-5A2DA17FD7FB}" type="presParOf" srcId="{BF6B59FD-829D-4BF4-B45C-AAB872CF7AB7}" destId="{C5AF6265-5F1D-4529-BF28-0DA0696B8BC1}" srcOrd="4" destOrd="0" presId="urn:microsoft.com/office/officeart/2005/8/layout/cycle4"/>
    <dgm:cxn modelId="{8FCC81E0-1CE1-446B-9743-39582DA1645F}" type="presParOf" srcId="{E320FDF3-05B3-4E17-B0D1-D2768399F568}" destId="{5FF06133-074D-4584-8B02-8264894BE0EB}" srcOrd="1" destOrd="0" presId="urn:microsoft.com/office/officeart/2005/8/layout/cycle4"/>
    <dgm:cxn modelId="{90896C9F-E2CC-4859-91B6-0E206805548B}" type="presParOf" srcId="{5FF06133-074D-4584-8B02-8264894BE0EB}" destId="{7DDC36E4-4783-4E4E-8429-17223EE1AD73}" srcOrd="0" destOrd="0" presId="urn:microsoft.com/office/officeart/2005/8/layout/cycle4"/>
    <dgm:cxn modelId="{07CC37CB-3FA4-4916-8802-FCC35FD72084}" type="presParOf" srcId="{5FF06133-074D-4584-8B02-8264894BE0EB}" destId="{A5DE4A51-BE5D-4E8E-8677-D44C00EFF547}" srcOrd="1" destOrd="0" presId="urn:microsoft.com/office/officeart/2005/8/layout/cycle4"/>
    <dgm:cxn modelId="{E7279EC5-AC42-4209-AD6B-FA833C930159}" type="presParOf" srcId="{5FF06133-074D-4584-8B02-8264894BE0EB}" destId="{213C5A2F-D55A-4299-A710-9C5E3C96F655}" srcOrd="2" destOrd="0" presId="urn:microsoft.com/office/officeart/2005/8/layout/cycle4"/>
    <dgm:cxn modelId="{37D546E9-C62B-4758-9D4A-2DC8D4DC8981}" type="presParOf" srcId="{5FF06133-074D-4584-8B02-8264894BE0EB}" destId="{6C6D5336-016C-4E74-A452-739E21A5DED9}" srcOrd="3" destOrd="0" presId="urn:microsoft.com/office/officeart/2005/8/layout/cycle4"/>
    <dgm:cxn modelId="{5CA69A30-0DB0-455B-BD71-2442BC5A30B1}" type="presParOf" srcId="{5FF06133-074D-4584-8B02-8264894BE0EB}" destId="{3B5F051C-2EF1-43A7-8751-47A08EDBB9B3}" srcOrd="4" destOrd="0" presId="urn:microsoft.com/office/officeart/2005/8/layout/cycle4"/>
    <dgm:cxn modelId="{A85FE5B2-6304-4D2D-A8A6-399726B5AF26}" type="presParOf" srcId="{E320FDF3-05B3-4E17-B0D1-D2768399F568}" destId="{D74E4307-A857-41BA-976D-ECA251F8F8E7}" srcOrd="2" destOrd="0" presId="urn:microsoft.com/office/officeart/2005/8/layout/cycle4"/>
    <dgm:cxn modelId="{FCB42A15-E42C-44B4-9A49-025EBDED2C59}" type="presParOf" srcId="{E320FDF3-05B3-4E17-B0D1-D2768399F568}" destId="{4ECCC303-63F1-4659-8589-B6096B3355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6345B-3A11-45D4-9853-6D546431DB85}">
      <dsp:nvSpPr>
        <dsp:cNvPr id="0" name=""/>
        <dsp:cNvSpPr/>
      </dsp:nvSpPr>
      <dsp:spPr>
        <a:xfrm>
          <a:off x="2812632" y="2428331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+s</a:t>
          </a:r>
        </a:p>
      </dsp:txBody>
      <dsp:txXfrm>
        <a:off x="3354323" y="2732030"/>
        <a:ext cx="1157650" cy="788448"/>
      </dsp:txXfrm>
    </dsp:sp>
    <dsp:sp modelId="{496154AB-74B8-4EE8-8F8F-B353BC6BD32F}">
      <dsp:nvSpPr>
        <dsp:cNvPr id="0" name=""/>
        <dsp:cNvSpPr/>
      </dsp:nvSpPr>
      <dsp:spPr>
        <a:xfrm>
          <a:off x="0" y="2428331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+</a:t>
          </a:r>
          <a:r>
            <a:rPr lang="en-GB" sz="3200" kern="1200" dirty="0" err="1"/>
            <a:t>es</a:t>
          </a:r>
          <a:endParaRPr lang="en-GB" sz="3200" kern="1200" dirty="0"/>
        </a:p>
      </dsp:txBody>
      <dsp:txXfrm>
        <a:off x="24530" y="2732030"/>
        <a:ext cx="1157650" cy="788448"/>
      </dsp:txXfrm>
    </dsp:sp>
    <dsp:sp modelId="{3714CAD9-09E6-46CF-8935-FD95B9BEFF36}">
      <dsp:nvSpPr>
        <dsp:cNvPr id="0" name=""/>
        <dsp:cNvSpPr/>
      </dsp:nvSpPr>
      <dsp:spPr>
        <a:xfrm>
          <a:off x="2812632" y="55390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-</a:t>
          </a:r>
        </a:p>
      </dsp:txBody>
      <dsp:txXfrm>
        <a:off x="3354323" y="79920"/>
        <a:ext cx="1157650" cy="788448"/>
      </dsp:txXfrm>
    </dsp:sp>
    <dsp:sp modelId="{D9922257-CDF9-4D25-A3DB-AE3FBC1AD55F}">
      <dsp:nvSpPr>
        <dsp:cNvPr id="0" name=""/>
        <dsp:cNvSpPr/>
      </dsp:nvSpPr>
      <dsp:spPr>
        <a:xfrm>
          <a:off x="0" y="72006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+e</a:t>
          </a:r>
          <a:endParaRPr lang="en-GB" sz="3200" kern="1200" dirty="0"/>
        </a:p>
      </dsp:txBody>
      <dsp:txXfrm>
        <a:off x="24530" y="96536"/>
        <a:ext cx="1157650" cy="788448"/>
      </dsp:txXfrm>
    </dsp:sp>
    <dsp:sp modelId="{7DDC36E4-4783-4E4E-8429-17223EE1AD73}">
      <dsp:nvSpPr>
        <dsp:cNvPr id="0" name=""/>
        <dsp:cNvSpPr/>
      </dsp:nvSpPr>
      <dsp:spPr>
        <a:xfrm>
          <a:off x="722351" y="254299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Féminin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singulier</a:t>
          </a:r>
          <a:endParaRPr lang="en-GB" sz="1800" kern="1200" dirty="0"/>
        </a:p>
      </dsp:txBody>
      <dsp:txXfrm>
        <a:off x="1164914" y="696862"/>
        <a:ext cx="1068441" cy="1068441"/>
      </dsp:txXfrm>
    </dsp:sp>
    <dsp:sp modelId="{A5DE4A51-BE5D-4E8E-8677-D44C00EFF547}">
      <dsp:nvSpPr>
        <dsp:cNvPr id="0" name=""/>
        <dsp:cNvSpPr/>
      </dsp:nvSpPr>
      <dsp:spPr>
        <a:xfrm rot="5400000">
          <a:off x="2303148" y="254299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Masculin singulier</a:t>
          </a:r>
          <a:endParaRPr lang="en-GB" sz="1700" kern="1200" dirty="0"/>
        </a:p>
      </dsp:txBody>
      <dsp:txXfrm rot="-5400000">
        <a:off x="2303148" y="696862"/>
        <a:ext cx="1068441" cy="1068441"/>
      </dsp:txXfrm>
    </dsp:sp>
    <dsp:sp modelId="{213C5A2F-D55A-4299-A710-9C5E3C96F655}">
      <dsp:nvSpPr>
        <dsp:cNvPr id="0" name=""/>
        <dsp:cNvSpPr/>
      </dsp:nvSpPr>
      <dsp:spPr>
        <a:xfrm rot="10800000">
          <a:off x="2303148" y="1835096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Masculin pluriel</a:t>
          </a:r>
          <a:endParaRPr lang="en-GB" sz="1700" kern="1200" dirty="0"/>
        </a:p>
      </dsp:txBody>
      <dsp:txXfrm rot="10800000">
        <a:off x="2303148" y="1835096"/>
        <a:ext cx="1068441" cy="1068441"/>
      </dsp:txXfrm>
    </dsp:sp>
    <dsp:sp modelId="{6C6D5336-016C-4E74-A452-739E21A5DED9}">
      <dsp:nvSpPr>
        <dsp:cNvPr id="0" name=""/>
        <dsp:cNvSpPr/>
      </dsp:nvSpPr>
      <dsp:spPr>
        <a:xfrm rot="16200000">
          <a:off x="722351" y="1835096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Féminin pluriel</a:t>
          </a:r>
          <a:endParaRPr lang="en-GB" sz="1700" kern="1200" dirty="0"/>
        </a:p>
      </dsp:txBody>
      <dsp:txXfrm rot="5400000">
        <a:off x="1164914" y="1835096"/>
        <a:ext cx="1068441" cy="1068441"/>
      </dsp:txXfrm>
    </dsp:sp>
    <dsp:sp modelId="{D74E4307-A857-41BA-976D-ECA251F8F8E7}">
      <dsp:nvSpPr>
        <dsp:cNvPr id="0" name=""/>
        <dsp:cNvSpPr/>
      </dsp:nvSpPr>
      <dsp:spPr>
        <a:xfrm>
          <a:off x="2007403" y="1486134"/>
          <a:ext cx="521697" cy="4536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CC303-63F1-4659-8589-B6096B3355C5}">
      <dsp:nvSpPr>
        <dsp:cNvPr id="0" name=""/>
        <dsp:cNvSpPr/>
      </dsp:nvSpPr>
      <dsp:spPr>
        <a:xfrm rot="10800000">
          <a:off x="2007403" y="1660615"/>
          <a:ext cx="521697" cy="4536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54D4-738F-46A3-82D7-932E34F53C8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94041-0482-421C-B30D-812B5E693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693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39AC-B002-4921-8ACA-5B6AB0E585ED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109E-6B49-44E7-B81C-3C707F0B3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149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9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1A109E-6B49-44E7-B81C-3C707F0B3C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2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1A109E-6B49-44E7-B81C-3C707F0B3CF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9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0501-83ED-470A-866A-C66749DB005B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1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915D-CD26-47FB-AD9A-AE6A99372A3E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6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6C4-23FE-49D5-897B-554EB53D35CE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99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F7E9-3259-4408-96CF-2B9BAD37A007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1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B370-3F9D-4D5F-9CBA-E0EF50269555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155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CE98-CF1A-4DB0-AF7D-7105B8F8B2B7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5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C101-FF75-44D1-97C6-8DAE78DD4E7B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B49-AECE-43BA-A462-4AFC4B995C2A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8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422-70DF-4E48-A010-EED39D8F034A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1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3EBA-281D-40F5-8D63-60FEBEF3D7E1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93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E1AD-4E1F-481A-A6E9-5E46356E510B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B370-3F9D-4D5F-9CBA-E0EF50269555}" type="datetime1">
              <a:rPr lang="en-GB" smtClean="0"/>
              <a:t>13/01/2020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8E8-790E-4619-9EB6-8D3B525F4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58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25200369@N02/2398034183" TargetMode="External"/><Relationship Id="rId13" Type="http://schemas.openxmlformats.org/officeDocument/2006/relationships/hyperlink" Target="https://creativecommons.org/licenses/by/2.0/" TargetMode="External"/><Relationship Id="rId18" Type="http://schemas.openxmlformats.org/officeDocument/2006/relationships/hyperlink" Target="https://en.wikipedia.org/wiki/Sorbonne" TargetMode="External"/><Relationship Id="rId26" Type="http://schemas.openxmlformats.org/officeDocument/2006/relationships/hyperlink" Target="https://www.flickr.com/photos/127726808@N04" TargetMode="External"/><Relationship Id="rId3" Type="http://schemas.openxmlformats.org/officeDocument/2006/relationships/hyperlink" Target="https://en.wikipedia.org/wiki/User:Alakazou1978" TargetMode="External"/><Relationship Id="rId21" Type="http://schemas.openxmlformats.org/officeDocument/2006/relationships/hyperlink" Target="https://commons.wikimedia.org/wiki/File:Marie_Curie_1900_-_DIG17379.jpg" TargetMode="External"/><Relationship Id="rId34" Type="http://schemas.openxmlformats.org/officeDocument/2006/relationships/hyperlink" Target="https://www.flickr.com/photos/17406669@N00/9368539129" TargetMode="External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s://www.flickr.com/photos/82213220@N02/16929210483/" TargetMode="External"/><Relationship Id="rId17" Type="http://schemas.openxmlformats.org/officeDocument/2006/relationships/hyperlink" Target="https://www.saatchiart.com/szabogyula" TargetMode="External"/><Relationship Id="rId25" Type="http://schemas.openxmlformats.org/officeDocument/2006/relationships/hyperlink" Target="https://www.flickr.com/photos/127726808@N04/15088338964" TargetMode="External"/><Relationship Id="rId33" Type="http://schemas.openxmlformats.org/officeDocument/2006/relationships/hyperlink" Target="https://creativecommons.org/licenses/by-sa/2.0/?ref=ccsearch&amp;atype=rich" TargetMode="External"/><Relationship Id="rId2" Type="http://schemas.openxmlformats.org/officeDocument/2006/relationships/hyperlink" Target="https://de.wikipedia.org/wiki/Swat_(Fluss)#/media/File:Swat_River_Pakistan.JPG" TargetMode="External"/><Relationship Id="rId16" Type="http://schemas.openxmlformats.org/officeDocument/2006/relationships/hyperlink" Target="https://creativecommons.org/licenses/by-nc/2.0/?ref=ccsearch&amp;atype=rich" TargetMode="External"/><Relationship Id="rId20" Type="http://schemas.openxmlformats.org/officeDocument/2006/relationships/hyperlink" Target="https://creativecommons.org/licenses/by/4.0/deed.en" TargetMode="External"/><Relationship Id="rId29" Type="http://schemas.openxmlformats.org/officeDocument/2006/relationships/hyperlink" Target="https://www.flickr.com/photos/43541636@N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Brian_W._Schaller" TargetMode="External"/><Relationship Id="rId11" Type="http://schemas.openxmlformats.org/officeDocument/2006/relationships/hyperlink" Target="https://www.flickr.com/photos/meminick/" TargetMode="External"/><Relationship Id="rId24" Type="http://schemas.openxmlformats.org/officeDocument/2006/relationships/hyperlink" Target="https://www.flickr.com/photos/46206561@N00" TargetMode="External"/><Relationship Id="rId32" Type="http://schemas.openxmlformats.org/officeDocument/2006/relationships/hyperlink" Target="https://www.flickr.com/photos/95632040@N00" TargetMode="External"/><Relationship Id="rId5" Type="http://schemas.openxmlformats.org/officeDocument/2006/relationships/hyperlink" Target="https://en.wikipedia.org/wiki/Sequoia_National_Park" TargetMode="External"/><Relationship Id="rId15" Type="http://schemas.openxmlformats.org/officeDocument/2006/relationships/hyperlink" Target="https://www.flickr.com/photos/45724323@N00" TargetMode="External"/><Relationship Id="rId23" Type="http://schemas.openxmlformats.org/officeDocument/2006/relationships/hyperlink" Target="https://www.flickr.com/photos/46206561@N00/2541503096" TargetMode="External"/><Relationship Id="rId28" Type="http://schemas.openxmlformats.org/officeDocument/2006/relationships/hyperlink" Target="https://www.flickr.com/photos/43541636@N00/18205101349" TargetMode="External"/><Relationship Id="rId36" Type="http://schemas.openxmlformats.org/officeDocument/2006/relationships/hyperlink" Target="https://en.wikipedia.org/wiki/TARDIS" TargetMode="External"/><Relationship Id="rId10" Type="http://schemas.openxmlformats.org/officeDocument/2006/relationships/hyperlink" Target="https://creativecommons.org/licenses/by-nc-nd/2.0/?ref=ccsearch&amp;atype=rich" TargetMode="External"/><Relationship Id="rId19" Type="http://schemas.openxmlformats.org/officeDocument/2006/relationships/hyperlink" Target="https://en.wikipedia.org/wiki/en:Creative_Commons" TargetMode="External"/><Relationship Id="rId31" Type="http://schemas.openxmlformats.org/officeDocument/2006/relationships/hyperlink" Target="https://www.flickr.com/photos/95632040@N00/1851610115" TargetMode="External"/><Relationship Id="rId4" Type="http://schemas.openxmlformats.org/officeDocument/2006/relationships/hyperlink" Target="https://creativecommons.org/licenses/by-sa/3.0" TargetMode="External"/><Relationship Id="rId9" Type="http://schemas.openxmlformats.org/officeDocument/2006/relationships/hyperlink" Target="https://www.flickr.com/photos/25200369@N02" TargetMode="External"/><Relationship Id="rId14" Type="http://schemas.openxmlformats.org/officeDocument/2006/relationships/hyperlink" Target="https://www.flickr.com/photos/45724323@N00/51837499" TargetMode="External"/><Relationship Id="rId22" Type="http://schemas.openxmlformats.org/officeDocument/2006/relationships/hyperlink" Target="https://creativecommons.org/licenses/by/2.0/deed.en" TargetMode="External"/><Relationship Id="rId27" Type="http://schemas.openxmlformats.org/officeDocument/2006/relationships/hyperlink" Target="https://creativecommons.org/licenses/by-nc-nd/2.0" TargetMode="External"/><Relationship Id="rId30" Type="http://schemas.openxmlformats.org/officeDocument/2006/relationships/hyperlink" Target="https://creativecommons.org/licenses/by/2.0/?ref=ccsearch&amp;atype=rich" TargetMode="External"/><Relationship Id="rId35" Type="http://schemas.openxmlformats.org/officeDocument/2006/relationships/hyperlink" Target="https://www.flickr.com/photos/17406669@N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_FpZxao-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484784"/>
            <a:ext cx="3962400" cy="21336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Marie Curie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4077816" cy="99972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Femme de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0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06489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err="1"/>
              <a:t>Réponses</a:t>
            </a:r>
            <a:r>
              <a:rPr lang="en-GB" sz="3600" dirty="0"/>
              <a:t>: </a:t>
            </a:r>
            <a:r>
              <a:rPr lang="en-GB" sz="3100" dirty="0"/>
              <a:t>1J/2K/3E/4C/5A/6I/7H/8G/9D/10F/11B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68" y="1042828"/>
            <a:ext cx="418680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dirty="0"/>
              <a:t>1.Marie Curie est née en Pologne. </a:t>
            </a:r>
          </a:p>
          <a:p>
            <a:pPr marL="0" indent="0">
              <a:buNone/>
            </a:pPr>
            <a:r>
              <a:rPr lang="fr-FR" sz="1800" dirty="0"/>
              <a:t>2.Elle est venue à Paris où elle s’est mariée avec Pierre Curie.</a:t>
            </a:r>
          </a:p>
          <a:p>
            <a:pPr marL="0" indent="0">
              <a:buNone/>
            </a:pPr>
            <a:r>
              <a:rPr lang="fr-FR" sz="1800" dirty="0"/>
              <a:t>3. Ensemble ils ont ouvert la porte à l’étude de la radioactivité. </a:t>
            </a:r>
          </a:p>
          <a:p>
            <a:pPr marL="0" indent="0">
              <a:buNone/>
            </a:pPr>
            <a:r>
              <a:rPr lang="fr-FR" sz="1800" dirty="0"/>
              <a:t>4.Marie est la première femme à avoir deux Prix Nobel.</a:t>
            </a:r>
          </a:p>
          <a:p>
            <a:pPr marL="0" indent="0">
              <a:buNone/>
            </a:pPr>
            <a:r>
              <a:rPr lang="fr-FR" sz="1800" dirty="0"/>
              <a:t>5. Elle a perdu son mari jeune. </a:t>
            </a:r>
          </a:p>
          <a:p>
            <a:pPr marL="0" indent="0">
              <a:buNone/>
            </a:pPr>
            <a:r>
              <a:rPr lang="fr-FR" sz="1800" dirty="0"/>
              <a:t>6.En 1906 Pierre est mort sur une route qu’il a traversée. </a:t>
            </a:r>
          </a:p>
          <a:p>
            <a:pPr marL="0" indent="0">
              <a:buNone/>
            </a:pPr>
            <a:r>
              <a:rPr lang="fr-FR" sz="1800" dirty="0"/>
              <a:t>7. Les découvertes de Marie ont sauvé la vie de millions d’hommes. </a:t>
            </a:r>
          </a:p>
          <a:p>
            <a:pPr marL="0" indent="0">
              <a:buNone/>
            </a:pPr>
            <a:r>
              <a:rPr lang="fr-FR" sz="1800" dirty="0"/>
              <a:t>8. Mais Marie est tuée par la science qu’elle a renversée.</a:t>
            </a:r>
          </a:p>
          <a:p>
            <a:pPr marL="0" indent="0">
              <a:buNone/>
            </a:pPr>
            <a:r>
              <a:rPr lang="fr-FR" sz="1800" dirty="0"/>
              <a:t>9. En 1934 elle est morte d’une leucémie que la radioactivité a causée. </a:t>
            </a:r>
          </a:p>
          <a:p>
            <a:pPr marL="0" indent="0">
              <a:buNone/>
            </a:pPr>
            <a:r>
              <a:rPr lang="fr-FR" sz="1800" dirty="0"/>
              <a:t>10.Sa vie a pris fin à l’hôpital où elle est morte. </a:t>
            </a:r>
          </a:p>
          <a:p>
            <a:pPr marL="0" indent="0">
              <a:buNone/>
            </a:pPr>
            <a:r>
              <a:rPr lang="fr-FR" sz="1800" dirty="0"/>
              <a:t>11.Son œuvre continue à inspirer.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2804" y="1350504"/>
            <a:ext cx="4464496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700" dirty="0"/>
              <a:t>J. Marie Curie was born in Poland.</a:t>
            </a:r>
          </a:p>
          <a:p>
            <a:pPr marL="0" indent="0">
              <a:buNone/>
            </a:pPr>
            <a:r>
              <a:rPr lang="en-GB" sz="1700" dirty="0"/>
              <a:t>K. She came to Paris where she got married to Pierre Curie</a:t>
            </a:r>
          </a:p>
          <a:p>
            <a:pPr marL="0" indent="0">
              <a:buNone/>
            </a:pPr>
            <a:r>
              <a:rPr lang="en-GB" sz="1700" dirty="0"/>
              <a:t>E. Together they opened the door to the study of radioactivity.</a:t>
            </a:r>
          </a:p>
          <a:p>
            <a:pPr marL="0" indent="0">
              <a:buNone/>
            </a:pPr>
            <a:r>
              <a:rPr lang="en-GB" sz="1700" dirty="0"/>
              <a:t>C. Marie is the first woman to have two Nobel prizes.</a:t>
            </a:r>
          </a:p>
          <a:p>
            <a:pPr marL="0" indent="0">
              <a:buNone/>
            </a:pPr>
            <a:r>
              <a:rPr lang="en-GB" sz="1700" dirty="0"/>
              <a:t>A. She lost her husband at a young age.</a:t>
            </a:r>
          </a:p>
          <a:p>
            <a:pPr marL="0" indent="0">
              <a:buNone/>
            </a:pPr>
            <a:r>
              <a:rPr lang="en-GB" sz="1700" dirty="0"/>
              <a:t>I. In 1906 Pierre died on a road that he was crossing</a:t>
            </a:r>
          </a:p>
          <a:p>
            <a:pPr marL="0" indent="0">
              <a:buNone/>
            </a:pPr>
            <a:r>
              <a:rPr lang="en-GB" sz="1700" dirty="0"/>
              <a:t>H. Marie’s discovery saved the lives of millions of men.</a:t>
            </a:r>
          </a:p>
          <a:p>
            <a:pPr marL="0" indent="0">
              <a:buNone/>
            </a:pPr>
            <a:r>
              <a:rPr lang="en-GB" sz="1700" dirty="0"/>
              <a:t>G. But Marie was killed by the science that she overturned.</a:t>
            </a:r>
          </a:p>
          <a:p>
            <a:pPr marL="0" indent="0">
              <a:buNone/>
            </a:pPr>
            <a:r>
              <a:rPr lang="en-GB" sz="1700" dirty="0"/>
              <a:t>D. In 1934 she died from a leukaemia caused by radioactivity.</a:t>
            </a:r>
          </a:p>
          <a:p>
            <a:pPr marL="0" indent="0">
              <a:buNone/>
            </a:pPr>
            <a:r>
              <a:rPr lang="en-GB" sz="1700" dirty="0"/>
              <a:t>F. Her life ended in the hospital where she died.</a:t>
            </a:r>
          </a:p>
          <a:p>
            <a:pPr marL="0" indent="0">
              <a:buNone/>
            </a:pPr>
            <a:r>
              <a:rPr lang="en-GB" sz="1700" dirty="0"/>
              <a:t>B. Her work continues to inspire.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53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25625"/>
            <a:ext cx="8263830" cy="4351338"/>
          </a:xfrm>
        </p:spPr>
        <p:txBody>
          <a:bodyPr>
            <a:normAutofit/>
          </a:bodyPr>
          <a:lstStyle/>
          <a:p>
            <a:r>
              <a:rPr lang="fr-FR" sz="2800" dirty="0"/>
              <a:t>Marie Curie est n</a:t>
            </a:r>
            <a:r>
              <a:rPr lang="en-GB" sz="2800" dirty="0"/>
              <a:t>é </a:t>
            </a:r>
            <a:r>
              <a:rPr lang="en-GB" sz="2800" dirty="0" err="1"/>
              <a:t>en</a:t>
            </a:r>
            <a:r>
              <a:rPr lang="en-GB" sz="2800" dirty="0"/>
              <a:t> France</a:t>
            </a:r>
            <a:r>
              <a:rPr lang="fr-FR" sz="2800" dirty="0"/>
              <a:t>.</a:t>
            </a:r>
            <a:endParaRPr lang="en-GB" sz="2800" dirty="0"/>
          </a:p>
          <a:p>
            <a:r>
              <a:rPr lang="en-GB" sz="2800" dirty="0"/>
              <a:t>Marie Curie a </a:t>
            </a:r>
            <a:r>
              <a:rPr lang="en-GB" sz="2800" dirty="0" err="1"/>
              <a:t>découvert</a:t>
            </a:r>
            <a:r>
              <a:rPr lang="en-GB" sz="2800" dirty="0"/>
              <a:t> la </a:t>
            </a:r>
            <a:r>
              <a:rPr lang="en-GB" sz="2800" dirty="0" err="1"/>
              <a:t>loi</a:t>
            </a:r>
            <a:r>
              <a:rPr lang="en-GB" sz="2800" dirty="0"/>
              <a:t> de la </a:t>
            </a:r>
            <a:r>
              <a:rPr lang="en-GB" sz="2800" dirty="0" err="1"/>
              <a:t>gravité</a:t>
            </a:r>
            <a:r>
              <a:rPr lang="en-GB" sz="2800" dirty="0"/>
              <a:t>.</a:t>
            </a:r>
          </a:p>
          <a:p>
            <a:r>
              <a:rPr lang="fr-FR" sz="2800" dirty="0"/>
              <a:t>Marie Curie n’a jamais </a:t>
            </a:r>
            <a:r>
              <a:rPr lang="en-GB" sz="2800" dirty="0" err="1"/>
              <a:t>été</a:t>
            </a:r>
            <a:r>
              <a:rPr lang="en-GB" sz="2800" dirty="0"/>
              <a:t> </a:t>
            </a:r>
            <a:r>
              <a:rPr lang="en-GB" sz="2800" dirty="0" err="1"/>
              <a:t>mariée</a:t>
            </a:r>
            <a:r>
              <a:rPr lang="fr-FR" sz="2800" dirty="0"/>
              <a:t>.</a:t>
            </a:r>
            <a:endParaRPr lang="en-GB" sz="2800" dirty="0"/>
          </a:p>
          <a:p>
            <a:r>
              <a:rPr lang="en-GB" sz="2800" dirty="0"/>
              <a:t>Marie Curie </a:t>
            </a:r>
            <a:r>
              <a:rPr lang="en-GB" sz="2800" dirty="0" err="1"/>
              <a:t>est</a:t>
            </a:r>
            <a:r>
              <a:rPr lang="en-GB" sz="2800" dirty="0"/>
              <a:t> </a:t>
            </a:r>
            <a:r>
              <a:rPr lang="en-GB" sz="2800" dirty="0" err="1"/>
              <a:t>morte</a:t>
            </a:r>
            <a:r>
              <a:rPr lang="en-GB" sz="2800" dirty="0"/>
              <a:t> suite à un accident de la route.</a:t>
            </a:r>
          </a:p>
          <a:p>
            <a:r>
              <a:rPr lang="en-GB" sz="2800" dirty="0"/>
              <a:t>Marie Curie a </a:t>
            </a:r>
            <a:r>
              <a:rPr lang="en-GB" sz="2800" dirty="0" err="1"/>
              <a:t>reçu</a:t>
            </a:r>
            <a:r>
              <a:rPr lang="en-GB" sz="2800" dirty="0"/>
              <a:t> le Prix de Nobel.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35838" cy="4351338"/>
          </a:xfrm>
        </p:spPr>
        <p:txBody>
          <a:bodyPr>
            <a:normAutofit/>
          </a:bodyPr>
          <a:lstStyle/>
          <a:p>
            <a:r>
              <a:rPr lang="fr-FR" sz="2800" dirty="0"/>
              <a:t>Marie Curie est n</a:t>
            </a:r>
            <a:r>
              <a:rPr lang="en-GB" sz="2800" dirty="0"/>
              <a:t>é </a:t>
            </a:r>
            <a:r>
              <a:rPr lang="en-GB" sz="2800" dirty="0" err="1"/>
              <a:t>en</a:t>
            </a:r>
            <a:r>
              <a:rPr lang="en-GB" sz="2800" dirty="0"/>
              <a:t> France</a:t>
            </a:r>
            <a:r>
              <a:rPr lang="fr-FR" sz="2800" dirty="0"/>
              <a:t>. F</a:t>
            </a:r>
            <a:endParaRPr lang="en-GB" sz="2800" dirty="0"/>
          </a:p>
          <a:p>
            <a:r>
              <a:rPr lang="en-GB" sz="2800" dirty="0"/>
              <a:t>Marie Curie a </a:t>
            </a:r>
            <a:r>
              <a:rPr lang="en-GB" sz="2800" dirty="0" err="1"/>
              <a:t>découvert</a:t>
            </a:r>
            <a:r>
              <a:rPr lang="en-GB" sz="2800" dirty="0"/>
              <a:t> la </a:t>
            </a:r>
            <a:r>
              <a:rPr lang="en-GB" sz="2800" dirty="0" err="1"/>
              <a:t>loi</a:t>
            </a:r>
            <a:r>
              <a:rPr lang="en-GB" sz="2800" dirty="0"/>
              <a:t> de la </a:t>
            </a:r>
            <a:r>
              <a:rPr lang="en-GB" sz="2800" dirty="0" err="1"/>
              <a:t>gravité</a:t>
            </a:r>
            <a:r>
              <a:rPr lang="en-GB" sz="2800" dirty="0"/>
              <a:t>. F</a:t>
            </a:r>
          </a:p>
          <a:p>
            <a:r>
              <a:rPr lang="fr-FR" sz="2800" dirty="0"/>
              <a:t>Marie Curie n’a jamais </a:t>
            </a:r>
            <a:r>
              <a:rPr lang="en-GB" sz="2800" dirty="0" err="1"/>
              <a:t>été</a:t>
            </a:r>
            <a:r>
              <a:rPr lang="en-GB" sz="2800" dirty="0"/>
              <a:t> </a:t>
            </a:r>
            <a:r>
              <a:rPr lang="en-GB" sz="2800" dirty="0" err="1"/>
              <a:t>mariée</a:t>
            </a:r>
            <a:r>
              <a:rPr lang="fr-FR" sz="2800" dirty="0"/>
              <a:t>. F</a:t>
            </a:r>
            <a:endParaRPr lang="en-GB" sz="2800" dirty="0"/>
          </a:p>
          <a:p>
            <a:r>
              <a:rPr lang="en-GB" sz="2800" dirty="0"/>
              <a:t>Marie Curie </a:t>
            </a:r>
            <a:r>
              <a:rPr lang="en-GB" sz="2800" dirty="0" err="1"/>
              <a:t>est</a:t>
            </a:r>
            <a:r>
              <a:rPr lang="en-GB" sz="2800" dirty="0"/>
              <a:t> </a:t>
            </a:r>
            <a:r>
              <a:rPr lang="en-GB" sz="2800" dirty="0" err="1"/>
              <a:t>morte</a:t>
            </a:r>
            <a:r>
              <a:rPr lang="en-GB" sz="2800" dirty="0"/>
              <a:t> suite à un accident de la route. F</a:t>
            </a:r>
          </a:p>
          <a:p>
            <a:r>
              <a:rPr lang="en-GB" sz="2800" dirty="0"/>
              <a:t>Marie Curie a </a:t>
            </a:r>
            <a:r>
              <a:rPr lang="en-GB" sz="2800" dirty="0" err="1"/>
              <a:t>reçu</a:t>
            </a:r>
            <a:r>
              <a:rPr lang="en-GB" sz="2800" dirty="0"/>
              <a:t> le Prix de Nobel. 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2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9" y="423793"/>
            <a:ext cx="6359416" cy="490066"/>
          </a:xfrm>
        </p:spPr>
        <p:txBody>
          <a:bodyPr>
            <a:noAutofit/>
          </a:bodyPr>
          <a:lstStyle/>
          <a:p>
            <a:r>
              <a:rPr lang="fr-FR" sz="2400" b="1" dirty="0"/>
              <a:t>Liez les images aux lignes du texte.</a:t>
            </a:r>
            <a:br>
              <a:rPr lang="fr-FR" sz="2400" dirty="0"/>
            </a:br>
            <a:br>
              <a:rPr lang="en-GB" sz="2400" b="1" dirty="0"/>
            </a:br>
            <a:endParaRPr lang="en-GB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74" y="157648"/>
            <a:ext cx="1401553" cy="2492896"/>
          </a:xfrm>
          <a:prstGeom prst="rect">
            <a:avLst/>
          </a:prstGeom>
        </p:spPr>
      </p:pic>
      <p:pic>
        <p:nvPicPr>
          <p:cNvPr id="4096" name="Picture 40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14" y="4779950"/>
            <a:ext cx="1640471" cy="19089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13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141A78-B34E-4082-A409-97AF4E5F6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91" y="3919715"/>
            <a:ext cx="1898985" cy="2512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7044F1-D668-46DA-B350-C157E4061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78" y="2711382"/>
            <a:ext cx="1359437" cy="1872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30931-3324-439C-8AEC-43D89FE2AD6A}"/>
              </a:ext>
            </a:extLst>
          </p:cNvPr>
          <p:cNvSpPr txBox="1"/>
          <p:nvPr/>
        </p:nvSpPr>
        <p:spPr>
          <a:xfrm>
            <a:off x="4575480" y="2754237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81E15-3A37-437D-A8EE-88035E04AC29}"/>
              </a:ext>
            </a:extLst>
          </p:cNvPr>
          <p:cNvSpPr txBox="1"/>
          <p:nvPr/>
        </p:nvSpPr>
        <p:spPr>
          <a:xfrm>
            <a:off x="5087747" y="157648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414E7-B893-42BF-A8CD-41E7FDA82EE4}"/>
              </a:ext>
            </a:extLst>
          </p:cNvPr>
          <p:cNvSpPr txBox="1"/>
          <p:nvPr/>
        </p:nvSpPr>
        <p:spPr>
          <a:xfrm>
            <a:off x="7079454" y="1519277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AA2E1-3721-454A-A160-3F6BE5C31B05}"/>
              </a:ext>
            </a:extLst>
          </p:cNvPr>
          <p:cNvSpPr txBox="1"/>
          <p:nvPr/>
        </p:nvSpPr>
        <p:spPr>
          <a:xfrm>
            <a:off x="6854414" y="4150454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25872-70D3-40E5-8212-C25BC7A6B54A}"/>
              </a:ext>
            </a:extLst>
          </p:cNvPr>
          <p:cNvSpPr txBox="1"/>
          <p:nvPr/>
        </p:nvSpPr>
        <p:spPr>
          <a:xfrm>
            <a:off x="4746424" y="4779950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3671D4-408F-4879-B8A1-D20864A5AED5}"/>
              </a:ext>
            </a:extLst>
          </p:cNvPr>
          <p:cNvSpPr txBox="1"/>
          <p:nvPr/>
        </p:nvSpPr>
        <p:spPr>
          <a:xfrm>
            <a:off x="7308611" y="77060"/>
            <a:ext cx="31139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B9DD-FF66-47CB-BE40-47CB2ECDD007}"/>
              </a:ext>
            </a:extLst>
          </p:cNvPr>
          <p:cNvSpPr/>
          <p:nvPr/>
        </p:nvSpPr>
        <p:spPr>
          <a:xfrm>
            <a:off x="107029" y="1176771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1. Marie Curie est née en Pologne. </a:t>
            </a:r>
          </a:p>
          <a:p>
            <a:r>
              <a:rPr lang="fr-FR" dirty="0"/>
              <a:t>2. Elle est venue à Paris où elle s’est mariée avec Pierre Curie.</a:t>
            </a:r>
          </a:p>
          <a:p>
            <a:r>
              <a:rPr lang="fr-FR" dirty="0"/>
              <a:t>3. Ensemble ils ont ouvert la porte à l’étude de la radioactivité. </a:t>
            </a:r>
          </a:p>
          <a:p>
            <a:r>
              <a:rPr lang="fr-FR" dirty="0"/>
              <a:t>4.Marie est la première femme à avoir deux Prix Nobel.</a:t>
            </a:r>
          </a:p>
          <a:p>
            <a:r>
              <a:rPr lang="fr-FR" dirty="0"/>
              <a:t>5. Elle a perdu son mari jeune. </a:t>
            </a:r>
          </a:p>
          <a:p>
            <a:r>
              <a:rPr lang="fr-FR" dirty="0"/>
              <a:t>6. En 1906 Pierre est mort sur une route qu’il a traversée. </a:t>
            </a:r>
          </a:p>
          <a:p>
            <a:r>
              <a:rPr lang="fr-FR" dirty="0"/>
              <a:t>7. Les découvertes de Marie ont sauvé la vie de millions d’hommes. </a:t>
            </a:r>
          </a:p>
          <a:p>
            <a:r>
              <a:rPr lang="fr-FR" dirty="0"/>
              <a:t>8. Mais Marie est tuée par la science qu’elle a renversée.</a:t>
            </a:r>
          </a:p>
          <a:p>
            <a:r>
              <a:rPr lang="fr-FR" dirty="0"/>
              <a:t>9. En 1934 elle est morte d’une leucémie que la radioactivité a causée. </a:t>
            </a:r>
          </a:p>
          <a:p>
            <a:r>
              <a:rPr lang="fr-FR" dirty="0"/>
              <a:t>10. Sa vie a pris fin à l’hôpital où elle est morte. </a:t>
            </a:r>
          </a:p>
          <a:p>
            <a:r>
              <a:rPr lang="fr-FR" dirty="0"/>
              <a:t>11. Son œuvre continue à inspirer.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70" y="141788"/>
            <a:ext cx="1387663" cy="12623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6" y="1841631"/>
            <a:ext cx="2135431" cy="19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9" y="423793"/>
            <a:ext cx="6359416" cy="490066"/>
          </a:xfrm>
        </p:spPr>
        <p:txBody>
          <a:bodyPr>
            <a:noAutofit/>
          </a:bodyPr>
          <a:lstStyle/>
          <a:p>
            <a:r>
              <a:rPr lang="fr-FR" sz="2400" b="1" dirty="0"/>
              <a:t>Liez les images aux lignes du texte.</a:t>
            </a:r>
            <a:br>
              <a:rPr lang="fr-FR" sz="2400" dirty="0"/>
            </a:br>
            <a:br>
              <a:rPr lang="en-GB" sz="2400" b="1" dirty="0"/>
            </a:br>
            <a:endParaRPr lang="en-GB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45" y="2158196"/>
            <a:ext cx="1401553" cy="2492896"/>
          </a:xfrm>
          <a:prstGeom prst="rect">
            <a:avLst/>
          </a:prstGeom>
        </p:spPr>
      </p:pic>
      <p:pic>
        <p:nvPicPr>
          <p:cNvPr id="4096" name="Picture 40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26" y="4766474"/>
            <a:ext cx="1640471" cy="19089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14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141A78-B34E-4082-A409-97AF4E5F6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29" y="3843847"/>
            <a:ext cx="1898985" cy="2512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7044F1-D668-46DA-B350-C157E4061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58" y="1851118"/>
            <a:ext cx="1359437" cy="187220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6488E1-B928-44D8-AC74-57733FDFA219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825625"/>
          <a:ext cx="1368152" cy="259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172180603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411139885"/>
                    </a:ext>
                  </a:extLst>
                </a:gridCol>
              </a:tblGrid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ligne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353745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423591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28681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0680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49138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675800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r>
                        <a:rPr lang="fr-FR" dirty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283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C30931-3324-439C-8AEC-43D89FE2AD6A}"/>
              </a:ext>
            </a:extLst>
          </p:cNvPr>
          <p:cNvSpPr txBox="1"/>
          <p:nvPr/>
        </p:nvSpPr>
        <p:spPr>
          <a:xfrm>
            <a:off x="2533064" y="1484784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81E15-3A37-437D-A8EE-88035E04AC29}"/>
              </a:ext>
            </a:extLst>
          </p:cNvPr>
          <p:cNvSpPr txBox="1"/>
          <p:nvPr/>
        </p:nvSpPr>
        <p:spPr>
          <a:xfrm>
            <a:off x="4575789" y="2158196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414E7-B893-42BF-A8CD-41E7FDA82EE4}"/>
              </a:ext>
            </a:extLst>
          </p:cNvPr>
          <p:cNvSpPr txBox="1"/>
          <p:nvPr/>
        </p:nvSpPr>
        <p:spPr>
          <a:xfrm>
            <a:off x="7336822" y="1313960"/>
            <a:ext cx="25613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AA2E1-3721-454A-A160-3F6BE5C31B05}"/>
              </a:ext>
            </a:extLst>
          </p:cNvPr>
          <p:cNvSpPr txBox="1"/>
          <p:nvPr/>
        </p:nvSpPr>
        <p:spPr>
          <a:xfrm>
            <a:off x="6660233" y="3723325"/>
            <a:ext cx="27389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25872-70D3-40E5-8212-C25BC7A6B54A}"/>
              </a:ext>
            </a:extLst>
          </p:cNvPr>
          <p:cNvSpPr txBox="1"/>
          <p:nvPr/>
        </p:nvSpPr>
        <p:spPr>
          <a:xfrm>
            <a:off x="4294156" y="4708753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3671D4-408F-4879-B8A1-D20864A5AED5}"/>
              </a:ext>
            </a:extLst>
          </p:cNvPr>
          <p:cNvSpPr txBox="1"/>
          <p:nvPr/>
        </p:nvSpPr>
        <p:spPr>
          <a:xfrm>
            <a:off x="5133553" y="745271"/>
            <a:ext cx="274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33" y="601479"/>
            <a:ext cx="1479803" cy="1350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48" y="1734962"/>
            <a:ext cx="1873377" cy="17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3C55-1208-4850-B122-3BEFE597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805"/>
            <a:ext cx="7886700" cy="1325563"/>
          </a:xfrm>
        </p:spPr>
        <p:txBody>
          <a:bodyPr/>
          <a:lstStyle/>
          <a:p>
            <a:r>
              <a:rPr lang="en-GB" b="1" dirty="0"/>
              <a:t>Les </a:t>
            </a:r>
            <a:r>
              <a:rPr lang="en-GB" b="1" dirty="0" err="1"/>
              <a:t>pronoms</a:t>
            </a:r>
            <a:r>
              <a:rPr lang="en-GB" b="1" dirty="0"/>
              <a:t> </a:t>
            </a:r>
            <a:r>
              <a:rPr lang="en-GB" b="1" dirty="0" err="1"/>
              <a:t>relatifs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3387-DEBB-4E86-A71F-43F3008F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060" y="1325511"/>
            <a:ext cx="9144000" cy="4620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err="1">
                <a:solidFill>
                  <a:srgbClr val="FF0000"/>
                </a:solidFill>
              </a:rPr>
              <a:t>Sujet</a:t>
            </a:r>
            <a:r>
              <a:rPr lang="en-GB" sz="2600" dirty="0">
                <a:solidFill>
                  <a:srgbClr val="FF0000"/>
                </a:solidFill>
              </a:rPr>
              <a:t> (who):</a:t>
            </a:r>
          </a:p>
          <a:p>
            <a:pPr marL="0" indent="0">
              <a:buNone/>
            </a:pPr>
            <a:r>
              <a:rPr lang="en-GB" sz="2600" dirty="0"/>
              <a:t>Marie Curie </a:t>
            </a:r>
            <a:r>
              <a:rPr lang="en-GB" sz="2600" dirty="0" err="1"/>
              <a:t>est</a:t>
            </a:r>
            <a:r>
              <a:rPr lang="en-GB" sz="2600" dirty="0"/>
              <a:t> </a:t>
            </a:r>
            <a:r>
              <a:rPr lang="en-GB" sz="2600" dirty="0" err="1"/>
              <a:t>une</a:t>
            </a:r>
            <a:r>
              <a:rPr lang="en-GB" sz="2600" dirty="0"/>
              <a:t> femme. </a:t>
            </a:r>
            <a:r>
              <a:rPr lang="en-GB" sz="2600" dirty="0">
                <a:solidFill>
                  <a:srgbClr val="FF0000"/>
                </a:solidFill>
              </a:rPr>
              <a:t>Marie Curie</a:t>
            </a:r>
            <a:r>
              <a:rPr lang="en-GB" sz="2600" dirty="0"/>
              <a:t> a </a:t>
            </a:r>
            <a:r>
              <a:rPr lang="en-GB" sz="2600" dirty="0" err="1"/>
              <a:t>découvert</a:t>
            </a:r>
            <a:r>
              <a:rPr lang="en-GB" sz="2600" dirty="0"/>
              <a:t> la </a:t>
            </a:r>
            <a:r>
              <a:rPr lang="en-GB" sz="2600" dirty="0" err="1"/>
              <a:t>radioactivité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r>
              <a:rPr lang="en-GB" sz="2600" dirty="0"/>
              <a:t>Marie Curie </a:t>
            </a:r>
            <a:r>
              <a:rPr lang="en-GB" sz="2600" dirty="0" err="1"/>
              <a:t>est</a:t>
            </a:r>
            <a:r>
              <a:rPr lang="en-GB" sz="2600" dirty="0"/>
              <a:t> la femme </a:t>
            </a:r>
            <a:r>
              <a:rPr lang="en-GB" sz="2600" dirty="0">
                <a:solidFill>
                  <a:srgbClr val="FF0000"/>
                </a:solidFill>
              </a:rPr>
              <a:t>qui</a:t>
            </a:r>
            <a:r>
              <a:rPr lang="en-GB" sz="2600" dirty="0"/>
              <a:t> a </a:t>
            </a:r>
            <a:r>
              <a:rPr lang="en-GB" sz="2600" dirty="0" err="1"/>
              <a:t>découvert</a:t>
            </a:r>
            <a:r>
              <a:rPr lang="en-GB" sz="2600" dirty="0"/>
              <a:t> la </a:t>
            </a:r>
            <a:r>
              <a:rPr lang="en-GB" sz="2600" dirty="0" err="1"/>
              <a:t>radioactivité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>
                <a:solidFill>
                  <a:srgbClr val="00B050"/>
                </a:solidFill>
              </a:rPr>
              <a:t>Objet</a:t>
            </a:r>
            <a:r>
              <a:rPr lang="en-GB" sz="2600" dirty="0">
                <a:solidFill>
                  <a:srgbClr val="00B050"/>
                </a:solidFill>
              </a:rPr>
              <a:t> (whom):</a:t>
            </a:r>
          </a:p>
          <a:p>
            <a:pPr marL="0" indent="0">
              <a:buNone/>
            </a:pPr>
            <a:r>
              <a:rPr lang="en-GB" sz="2600" dirty="0"/>
              <a:t>Marie Curie </a:t>
            </a:r>
            <a:r>
              <a:rPr lang="en-GB" sz="2600" dirty="0" err="1"/>
              <a:t>est</a:t>
            </a:r>
            <a:r>
              <a:rPr lang="en-GB" sz="2600" dirty="0"/>
              <a:t> </a:t>
            </a:r>
            <a:r>
              <a:rPr lang="en-GB" sz="2600" dirty="0" err="1"/>
              <a:t>une</a:t>
            </a:r>
            <a:r>
              <a:rPr lang="en-GB" sz="2600" dirty="0"/>
              <a:t> femme. </a:t>
            </a:r>
            <a:r>
              <a:rPr lang="en-GB" sz="2600" dirty="0" err="1"/>
              <a:t>J’ai</a:t>
            </a:r>
            <a:r>
              <a:rPr lang="en-GB" sz="2600" dirty="0"/>
              <a:t> </a:t>
            </a:r>
            <a:r>
              <a:rPr lang="en-GB" sz="2600" dirty="0" err="1"/>
              <a:t>connu</a:t>
            </a:r>
            <a:r>
              <a:rPr lang="en-GB" sz="2600" dirty="0"/>
              <a:t> </a:t>
            </a:r>
            <a:r>
              <a:rPr lang="en-GB" sz="2600" dirty="0" err="1">
                <a:solidFill>
                  <a:srgbClr val="00B050"/>
                </a:solidFill>
              </a:rPr>
              <a:t>cette</a:t>
            </a:r>
            <a:r>
              <a:rPr lang="en-GB" sz="2600" dirty="0">
                <a:solidFill>
                  <a:srgbClr val="00B050"/>
                </a:solidFill>
              </a:rPr>
              <a:t> femme</a:t>
            </a:r>
            <a:r>
              <a:rPr lang="en-GB" sz="2600" dirty="0"/>
              <a:t>.</a:t>
            </a:r>
            <a:endParaRPr lang="en-GB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600" dirty="0"/>
              <a:t>Marie Curie </a:t>
            </a:r>
            <a:r>
              <a:rPr lang="en-GB" sz="2600" dirty="0" err="1"/>
              <a:t>est</a:t>
            </a:r>
            <a:r>
              <a:rPr lang="en-GB" sz="2600" dirty="0"/>
              <a:t> </a:t>
            </a:r>
            <a:r>
              <a:rPr lang="en-GB" sz="2600" dirty="0" err="1"/>
              <a:t>une</a:t>
            </a:r>
            <a:r>
              <a:rPr lang="en-GB" sz="2600" dirty="0"/>
              <a:t> femme </a:t>
            </a:r>
            <a:r>
              <a:rPr lang="en-GB" sz="2600" dirty="0">
                <a:solidFill>
                  <a:srgbClr val="00B050"/>
                </a:solidFill>
              </a:rPr>
              <a:t>que</a:t>
            </a:r>
            <a:r>
              <a:rPr lang="en-GB" sz="2600" dirty="0"/>
              <a:t> </a:t>
            </a:r>
            <a:r>
              <a:rPr lang="en-GB" sz="2600" dirty="0" err="1"/>
              <a:t>j’ai</a:t>
            </a:r>
            <a:r>
              <a:rPr lang="en-GB" sz="2600" dirty="0"/>
              <a:t> </a:t>
            </a:r>
            <a:r>
              <a:rPr lang="en-GB" sz="2600" dirty="0" err="1"/>
              <a:t>connue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>
                <a:solidFill>
                  <a:schemeClr val="accent2">
                    <a:lumMod val="75000"/>
                  </a:schemeClr>
                </a:solidFill>
              </a:rPr>
              <a:t>Endroit</a:t>
            </a:r>
            <a:r>
              <a:rPr lang="en-GB" sz="2600" dirty="0">
                <a:solidFill>
                  <a:schemeClr val="accent2">
                    <a:lumMod val="75000"/>
                  </a:schemeClr>
                </a:solidFill>
              </a:rPr>
              <a:t> (where):</a:t>
            </a:r>
          </a:p>
          <a:p>
            <a:pPr marL="0" indent="0">
              <a:buNone/>
            </a:pPr>
            <a:r>
              <a:rPr lang="en-GB" sz="2600" dirty="0"/>
              <a:t>Paris </a:t>
            </a:r>
            <a:r>
              <a:rPr lang="en-GB" sz="2600" dirty="0" err="1"/>
              <a:t>est</a:t>
            </a:r>
            <a:r>
              <a:rPr lang="en-GB" sz="2600" dirty="0"/>
              <a:t> </a:t>
            </a:r>
            <a:r>
              <a:rPr lang="en-GB" sz="2600" dirty="0" err="1"/>
              <a:t>une</a:t>
            </a:r>
            <a:r>
              <a:rPr lang="en-GB" sz="2600" dirty="0"/>
              <a:t> </a:t>
            </a:r>
            <a:r>
              <a:rPr lang="en-GB" sz="2600" dirty="0" err="1"/>
              <a:t>ville</a:t>
            </a:r>
            <a:r>
              <a:rPr lang="en-GB" sz="2600" dirty="0"/>
              <a:t>. Marie Curie a fait </a:t>
            </a:r>
            <a:r>
              <a:rPr lang="en-GB" sz="2600" dirty="0" err="1"/>
              <a:t>ses</a:t>
            </a:r>
            <a:r>
              <a:rPr lang="en-GB" sz="2600" dirty="0"/>
              <a:t> études </a:t>
            </a:r>
            <a:r>
              <a:rPr lang="fr-FR" sz="2600" dirty="0">
                <a:solidFill>
                  <a:schemeClr val="accent2">
                    <a:lumMod val="75000"/>
                  </a:schemeClr>
                </a:solidFill>
              </a:rPr>
              <a:t>à Paris</a:t>
            </a:r>
            <a:r>
              <a:rPr lang="fr-FR" sz="2600" dirty="0"/>
              <a:t>.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r>
              <a:rPr lang="en-GB" sz="2600" dirty="0"/>
              <a:t>Paris </a:t>
            </a:r>
            <a:r>
              <a:rPr lang="en-GB" sz="2600" dirty="0" err="1"/>
              <a:t>est</a:t>
            </a:r>
            <a:r>
              <a:rPr lang="en-GB" sz="2600" dirty="0"/>
              <a:t> la </a:t>
            </a:r>
            <a:r>
              <a:rPr lang="en-GB" sz="2600" dirty="0" err="1"/>
              <a:t>ville</a:t>
            </a:r>
            <a:r>
              <a:rPr lang="en-GB" sz="2600" dirty="0"/>
              <a:t> </a:t>
            </a:r>
            <a:r>
              <a:rPr lang="fr-FR" sz="2600" dirty="0">
                <a:solidFill>
                  <a:schemeClr val="accent2">
                    <a:lumMod val="75000"/>
                  </a:schemeClr>
                </a:solidFill>
              </a:rPr>
              <a:t>où</a:t>
            </a:r>
            <a:r>
              <a:rPr lang="fr-FR" sz="2600" dirty="0"/>
              <a:t> Marie Curie a</a:t>
            </a:r>
            <a:r>
              <a:rPr lang="en-GB" sz="2600" dirty="0"/>
              <a:t> fait </a:t>
            </a:r>
            <a:r>
              <a:rPr lang="en-GB" sz="2600" dirty="0" err="1"/>
              <a:t>ses</a:t>
            </a:r>
            <a:r>
              <a:rPr lang="en-GB" sz="2600" dirty="0"/>
              <a:t> études.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65F55-2A38-4996-8FFB-D64B76BC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18326"/>
            <a:ext cx="5671864" cy="6549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dirty="0"/>
              <a:t>Pourquoi  cette différence?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800" dirty="0"/>
              <a:t>Quelqu’un a découvert </a:t>
            </a:r>
            <a:r>
              <a:rPr lang="fr-FR" sz="2800" b="1" dirty="0">
                <a:solidFill>
                  <a:srgbClr val="0070C0"/>
                </a:solidFill>
              </a:rPr>
              <a:t>le</a:t>
            </a:r>
            <a:r>
              <a:rPr lang="fr-FR" sz="2800" dirty="0"/>
              <a:t> danger.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70C0"/>
                </a:solidFill>
              </a:rPr>
              <a:t>Le</a:t>
            </a:r>
            <a:r>
              <a:rPr lang="fr-FR" sz="2800" dirty="0"/>
              <a:t> danger </a:t>
            </a:r>
            <a:r>
              <a:rPr lang="fr-FR" sz="2800" b="1" dirty="0"/>
              <a:t>que</a:t>
            </a:r>
            <a:r>
              <a:rPr lang="fr-FR" sz="2800" dirty="0"/>
              <a:t> quelqu’un a découvert.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Comment traduire?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Quelqu’un a découvert </a:t>
            </a:r>
            <a:r>
              <a:rPr lang="fr-FR" sz="2800" b="1" dirty="0">
                <a:solidFill>
                  <a:srgbClr val="FF0000"/>
                </a:solidFill>
              </a:rPr>
              <a:t>la</a:t>
            </a:r>
            <a:r>
              <a:rPr lang="fr-FR" sz="2800" dirty="0"/>
              <a:t> radioactivité.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La</a:t>
            </a:r>
            <a:r>
              <a:rPr lang="fr-FR" sz="2800" dirty="0"/>
              <a:t> radioactivité </a:t>
            </a:r>
            <a:r>
              <a:rPr lang="fr-FR" sz="2800" b="1" dirty="0"/>
              <a:t>que</a:t>
            </a:r>
            <a:r>
              <a:rPr lang="fr-FR" sz="2800" dirty="0"/>
              <a:t> quelqu’un a découvert</a:t>
            </a:r>
            <a:r>
              <a:rPr lang="fr-FR" sz="2800" b="1" dirty="0">
                <a:solidFill>
                  <a:srgbClr val="FF0000"/>
                </a:solidFill>
              </a:rPr>
              <a:t>e.</a:t>
            </a: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800" dirty="0"/>
              <a:t>Pourquoi y </a:t>
            </a:r>
            <a:r>
              <a:rPr lang="fr-FR" sz="2800" dirty="0" err="1"/>
              <a:t>a-t-il</a:t>
            </a:r>
            <a:r>
              <a:rPr lang="fr-FR" sz="2800" dirty="0"/>
              <a:t> « e » à la fin de la deuxième phrase?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Formulez la règle!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94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Après le </a:t>
            </a:r>
            <a:r>
              <a:rPr lang="en-GB" dirty="0" err="1"/>
              <a:t>pr</a:t>
            </a:r>
            <a:r>
              <a:rPr lang="fr-FR" dirty="0"/>
              <a:t>o</a:t>
            </a:r>
            <a:r>
              <a:rPr lang="en-GB" dirty="0"/>
              <a:t>nom </a:t>
            </a:r>
            <a:r>
              <a:rPr lang="en-GB" dirty="0" err="1"/>
              <a:t>relatif</a:t>
            </a:r>
            <a:r>
              <a:rPr lang="en-GB" dirty="0"/>
              <a:t> “que” nous </a:t>
            </a:r>
            <a:r>
              <a:rPr lang="en-GB" dirty="0" err="1"/>
              <a:t>rajoutons</a:t>
            </a:r>
            <a:r>
              <a:rPr lang="en-GB" dirty="0"/>
              <a:t> au </a:t>
            </a:r>
            <a:r>
              <a:rPr lang="en-GB" dirty="0" err="1"/>
              <a:t>participe</a:t>
            </a:r>
            <a:r>
              <a:rPr lang="en-GB" dirty="0"/>
              <a:t> pass</a:t>
            </a:r>
            <a:r>
              <a:rPr lang="fr-FR" dirty="0"/>
              <a:t>é……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710401"/>
          <a:ext cx="45365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02424" y="1890421"/>
          <a:ext cx="338437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180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FF0000"/>
                          </a:solidFill>
                        </a:rPr>
                        <a:t>La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 porte </a:t>
                      </a:r>
                      <a:r>
                        <a:rPr lang="fr-FR" sz="2800" baseline="0" dirty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 j’ai ouvert</a:t>
                      </a:r>
                      <a:r>
                        <a:rPr lang="fr-FR" sz="2800" u="sng" baseline="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GB" sz="2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Le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 livre 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que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 j’ai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lu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180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rgbClr val="FF0000"/>
                          </a:solidFill>
                        </a:rPr>
                        <a:t>Les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portes 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j’ai ouvert</a:t>
                      </a:r>
                      <a:r>
                        <a:rPr lang="fr-FR" sz="2800" b="1" u="sng" dirty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GB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Les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livres 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que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j’ai lu</a:t>
                      </a:r>
                      <a:r>
                        <a:rPr lang="fr-FR" sz="2800" b="1" u="sng" dirty="0">
                          <a:solidFill>
                            <a:srgbClr val="0070C0"/>
                          </a:solidFill>
                        </a:rPr>
                        <a:t>s</a:t>
                      </a:r>
                      <a:endParaRPr lang="en-GB" sz="2800" b="1" u="sng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7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064896" cy="1008112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/>
              <a:t>Trouvez</a:t>
            </a:r>
            <a:r>
              <a:rPr lang="en-GB" sz="3600" dirty="0"/>
              <a:t> des </a:t>
            </a:r>
            <a:r>
              <a:rPr lang="en-GB" sz="3600" dirty="0" err="1"/>
              <a:t>exemples</a:t>
            </a:r>
            <a:r>
              <a:rPr lang="en-GB" sz="3600" dirty="0"/>
              <a:t> </a:t>
            </a:r>
            <a:r>
              <a:rPr lang="en-GB" sz="3600" dirty="0" err="1"/>
              <a:t>dans</a:t>
            </a:r>
            <a:r>
              <a:rPr lang="en-GB" sz="3600" dirty="0"/>
              <a:t> le </a:t>
            </a:r>
            <a:r>
              <a:rPr lang="en-GB" sz="3600" dirty="0" err="1"/>
              <a:t>texte</a:t>
            </a:r>
            <a:r>
              <a:rPr lang="en-GB" sz="3600" dirty="0"/>
              <a:t>: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186808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600" dirty="0"/>
              <a:t>Marie Curie est née en Pologne. </a:t>
            </a:r>
          </a:p>
          <a:p>
            <a:pPr marL="0" indent="0">
              <a:buNone/>
            </a:pPr>
            <a:r>
              <a:rPr lang="fr-FR" sz="2600" dirty="0"/>
              <a:t>Elle est venue à Paris où elle s’est mariée avec Pierre Curie.</a:t>
            </a:r>
          </a:p>
          <a:p>
            <a:pPr marL="0" indent="0">
              <a:buNone/>
            </a:pPr>
            <a:r>
              <a:rPr lang="fr-FR" sz="2600" dirty="0"/>
              <a:t>Ensemble ils ont ouvert la porte à l’étude de la radioactivité. </a:t>
            </a:r>
          </a:p>
          <a:p>
            <a:pPr marL="0" indent="0">
              <a:buNone/>
            </a:pPr>
            <a:r>
              <a:rPr lang="fr-FR" sz="2600" dirty="0"/>
              <a:t>Marie est la première femme à avoir deux Prix Nobel.</a:t>
            </a:r>
          </a:p>
          <a:p>
            <a:pPr marL="0" indent="0">
              <a:buNone/>
            </a:pPr>
            <a:r>
              <a:rPr lang="fr-FR" sz="2600" dirty="0"/>
              <a:t>Elle a perdu son mari jeune. </a:t>
            </a:r>
          </a:p>
          <a:p>
            <a:pPr marL="0" indent="0">
              <a:buNone/>
            </a:pPr>
            <a:r>
              <a:rPr lang="fr-FR" sz="2600" dirty="0"/>
              <a:t>En 1906 Pierre est mort sur une route qu’il a traversée. </a:t>
            </a:r>
          </a:p>
          <a:p>
            <a:pPr marL="0" indent="0">
              <a:buNone/>
            </a:pPr>
            <a:r>
              <a:rPr lang="fr-FR" sz="2600" dirty="0"/>
              <a:t>Les découvertes de Marie ont sauvé la vie de millions d’hommes. </a:t>
            </a:r>
          </a:p>
          <a:p>
            <a:pPr marL="0" indent="0">
              <a:buNone/>
            </a:pPr>
            <a:r>
              <a:rPr lang="fr-FR" sz="2600" dirty="0"/>
              <a:t>Mais Marie est tuée par la science qu’elle a renversée.</a:t>
            </a:r>
          </a:p>
          <a:p>
            <a:pPr marL="0" indent="0">
              <a:buNone/>
            </a:pPr>
            <a:r>
              <a:rPr lang="fr-FR" sz="2600" dirty="0"/>
              <a:t>En 1934 elle est morte d’une leucémie que la radioactivité a causée. </a:t>
            </a:r>
          </a:p>
          <a:p>
            <a:pPr marL="0" indent="0">
              <a:buNone/>
            </a:pPr>
            <a:r>
              <a:rPr lang="fr-FR" sz="2600" dirty="0"/>
              <a:t>Sa vie a pris fin à  l’hôpital où elle est morte. </a:t>
            </a:r>
          </a:p>
          <a:p>
            <a:pPr marL="0" indent="0">
              <a:buNone/>
            </a:pPr>
            <a:r>
              <a:rPr lang="fr-FR" sz="2600" dirty="0"/>
              <a:t>Son œuvre continue à inspirer.</a:t>
            </a:r>
            <a:endParaRPr lang="en-GB" sz="26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4651" y="1556792"/>
            <a:ext cx="4392488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dirty="0"/>
              <a:t>Marie Curie was born in Poland.</a:t>
            </a:r>
          </a:p>
          <a:p>
            <a:pPr marL="0" indent="0">
              <a:buNone/>
            </a:pPr>
            <a:r>
              <a:rPr lang="en-GB" sz="2400" dirty="0"/>
              <a:t>She came to Paris where she got married to Pierre Curie</a:t>
            </a:r>
          </a:p>
          <a:p>
            <a:pPr marL="0" indent="0">
              <a:buNone/>
            </a:pPr>
            <a:r>
              <a:rPr lang="en-GB" sz="2400" dirty="0"/>
              <a:t>Together they opened the door to the study of radioactivity.</a:t>
            </a:r>
          </a:p>
          <a:p>
            <a:pPr marL="0" indent="0">
              <a:buNone/>
            </a:pPr>
            <a:r>
              <a:rPr lang="en-GB" sz="2400" dirty="0"/>
              <a:t>Marie is the first woman to have two Nobel prizes.</a:t>
            </a:r>
          </a:p>
          <a:p>
            <a:pPr marL="0" indent="0">
              <a:buNone/>
            </a:pPr>
            <a:r>
              <a:rPr lang="en-GB" sz="2400" dirty="0"/>
              <a:t>She lost her husband at a young age.</a:t>
            </a:r>
          </a:p>
          <a:p>
            <a:pPr marL="0" indent="0">
              <a:buNone/>
            </a:pPr>
            <a:r>
              <a:rPr lang="en-GB" sz="2400" dirty="0"/>
              <a:t>In 1906 Pierre died on a road that he was crossing</a:t>
            </a:r>
          </a:p>
          <a:p>
            <a:pPr marL="0" indent="0">
              <a:buNone/>
            </a:pPr>
            <a:r>
              <a:rPr lang="en-GB" sz="2400" dirty="0"/>
              <a:t>Marie’s discovery saved the lives of millions of men.</a:t>
            </a:r>
          </a:p>
          <a:p>
            <a:pPr marL="0" indent="0">
              <a:buNone/>
            </a:pPr>
            <a:r>
              <a:rPr lang="en-GB" sz="2400" dirty="0"/>
              <a:t>But Marie was killed by the science that she overturned.</a:t>
            </a:r>
          </a:p>
          <a:p>
            <a:pPr marL="0" indent="0">
              <a:buNone/>
            </a:pPr>
            <a:r>
              <a:rPr lang="en-GB" sz="2400" dirty="0"/>
              <a:t>In 1934 she died from a leukaemia caused by radioactivity.</a:t>
            </a:r>
          </a:p>
          <a:p>
            <a:pPr marL="0" indent="0">
              <a:buNone/>
            </a:pPr>
            <a:r>
              <a:rPr lang="en-GB" sz="2400" dirty="0"/>
              <a:t>Her life ended in the hospital where she died.</a:t>
            </a:r>
          </a:p>
          <a:p>
            <a:pPr marL="0" indent="0">
              <a:buNone/>
            </a:pPr>
            <a:r>
              <a:rPr lang="en-GB" sz="2400" dirty="0"/>
              <a:t>Her work continues to inspire.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lphaU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064896" cy="1008112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/>
              <a:t>Trouvez</a:t>
            </a:r>
            <a:r>
              <a:rPr lang="en-GB" sz="3600" dirty="0"/>
              <a:t> des </a:t>
            </a:r>
            <a:r>
              <a:rPr lang="en-GB" sz="3600" dirty="0" err="1"/>
              <a:t>exemples</a:t>
            </a:r>
            <a:r>
              <a:rPr lang="en-GB" sz="3600" dirty="0"/>
              <a:t> </a:t>
            </a:r>
            <a:r>
              <a:rPr lang="en-GB" sz="3600" dirty="0" err="1"/>
              <a:t>dans</a:t>
            </a:r>
            <a:r>
              <a:rPr lang="en-GB" sz="3600" dirty="0"/>
              <a:t> le </a:t>
            </a:r>
            <a:r>
              <a:rPr lang="en-GB" sz="3600" dirty="0" err="1"/>
              <a:t>texte</a:t>
            </a:r>
            <a:r>
              <a:rPr lang="en-GB" sz="3600" dirty="0"/>
              <a:t>: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07840"/>
            <a:ext cx="432048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200" dirty="0"/>
              <a:t>Marie Curie est née en Pologne. </a:t>
            </a:r>
          </a:p>
          <a:p>
            <a:pPr marL="0" indent="0">
              <a:buNone/>
            </a:pPr>
            <a:r>
              <a:rPr lang="fr-FR" sz="2200" dirty="0"/>
              <a:t>Elle est venue à Paris où elle s’est mariée avec Pierre Curie.</a:t>
            </a:r>
          </a:p>
          <a:p>
            <a:pPr marL="0" indent="0">
              <a:buNone/>
            </a:pPr>
            <a:r>
              <a:rPr lang="fr-FR" sz="2200" dirty="0"/>
              <a:t>Ensemble ils ont ouvert la porte à l’étude de la radioactivité. </a:t>
            </a:r>
          </a:p>
          <a:p>
            <a:pPr marL="0" indent="0">
              <a:buNone/>
            </a:pPr>
            <a:r>
              <a:rPr lang="fr-FR" sz="2200" dirty="0"/>
              <a:t>Marie est la première femme à avoir deux Prix Nobel.</a:t>
            </a:r>
          </a:p>
          <a:p>
            <a:pPr marL="0" indent="0">
              <a:buNone/>
            </a:pPr>
            <a:r>
              <a:rPr lang="fr-FR" sz="2200" dirty="0"/>
              <a:t>Elle a perdu son mari jeune. </a:t>
            </a:r>
          </a:p>
          <a:p>
            <a:pPr marL="0" indent="0">
              <a:buNone/>
            </a:pPr>
            <a:r>
              <a:rPr lang="fr-FR" sz="2200" dirty="0"/>
              <a:t>En 1906 Pierre est mort sur </a:t>
            </a:r>
            <a:r>
              <a:rPr lang="fr-FR" sz="2200" b="1" dirty="0">
                <a:solidFill>
                  <a:srgbClr val="FF0000"/>
                </a:solidFill>
              </a:rPr>
              <a:t>une</a:t>
            </a:r>
            <a:r>
              <a:rPr lang="fr-FR" sz="2200" b="1" dirty="0"/>
              <a:t> route qu’il a travers</a:t>
            </a:r>
            <a:r>
              <a:rPr lang="fr-FR" sz="2200" b="1" dirty="0">
                <a:solidFill>
                  <a:srgbClr val="FF0000"/>
                </a:solidFill>
              </a:rPr>
              <a:t>ée</a:t>
            </a:r>
            <a:r>
              <a:rPr lang="fr-FR" sz="2200" dirty="0"/>
              <a:t>. </a:t>
            </a:r>
          </a:p>
          <a:p>
            <a:pPr marL="0" indent="0">
              <a:buNone/>
            </a:pPr>
            <a:r>
              <a:rPr lang="fr-FR" sz="2200" dirty="0"/>
              <a:t>Les découvertes de Marie ont sauvé la vie de millions d’hommes. </a:t>
            </a:r>
          </a:p>
          <a:p>
            <a:pPr marL="0" indent="0">
              <a:buNone/>
            </a:pPr>
            <a:r>
              <a:rPr lang="fr-FR" sz="2200" dirty="0"/>
              <a:t>Mais Marie est tuée par </a:t>
            </a:r>
            <a:r>
              <a:rPr lang="fr-FR" sz="2200" b="1" dirty="0">
                <a:solidFill>
                  <a:srgbClr val="FF0000"/>
                </a:solidFill>
              </a:rPr>
              <a:t>la </a:t>
            </a:r>
            <a:r>
              <a:rPr lang="fr-FR" sz="2200" b="1" dirty="0"/>
              <a:t>science qu’elle a renvers</a:t>
            </a:r>
            <a:r>
              <a:rPr lang="fr-FR" sz="2200" b="1" dirty="0">
                <a:solidFill>
                  <a:srgbClr val="FF0000"/>
                </a:solidFill>
              </a:rPr>
              <a:t>ée</a:t>
            </a:r>
            <a:r>
              <a:rPr lang="fr-FR" sz="2200" dirty="0"/>
              <a:t>.</a:t>
            </a:r>
          </a:p>
          <a:p>
            <a:pPr marL="0" indent="0">
              <a:buNone/>
            </a:pPr>
            <a:r>
              <a:rPr lang="fr-FR" sz="2200" dirty="0"/>
              <a:t>En 1934 elle est morte d’</a:t>
            </a:r>
            <a:r>
              <a:rPr lang="fr-FR" sz="2200" b="1" dirty="0">
                <a:solidFill>
                  <a:srgbClr val="FF0000"/>
                </a:solidFill>
              </a:rPr>
              <a:t>une</a:t>
            </a:r>
            <a:r>
              <a:rPr lang="fr-FR" sz="2200" b="1" dirty="0"/>
              <a:t> leucémie que la radioactivité a caus</a:t>
            </a:r>
            <a:r>
              <a:rPr lang="fr-FR" sz="2200" b="1" dirty="0">
                <a:solidFill>
                  <a:srgbClr val="FF0000"/>
                </a:solidFill>
              </a:rPr>
              <a:t>ée</a:t>
            </a:r>
            <a:r>
              <a:rPr lang="fr-FR" sz="2200" b="1" dirty="0"/>
              <a:t>. </a:t>
            </a:r>
          </a:p>
          <a:p>
            <a:pPr marL="0" indent="0">
              <a:buNone/>
            </a:pPr>
            <a:r>
              <a:rPr lang="fr-FR" sz="2200" dirty="0"/>
              <a:t>Sa vie a pris fin </a:t>
            </a:r>
            <a:r>
              <a:rPr lang="fr-FR" sz="2400" dirty="0"/>
              <a:t>à</a:t>
            </a:r>
            <a:r>
              <a:rPr lang="fr-FR" sz="2200" dirty="0"/>
              <a:t> l’hôpital où elle est morte. </a:t>
            </a:r>
          </a:p>
          <a:p>
            <a:pPr marL="0" indent="0">
              <a:buNone/>
            </a:pPr>
            <a:r>
              <a:rPr lang="fr-FR" sz="2200" dirty="0"/>
              <a:t>Son œuvre continue à inspirer.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547773"/>
            <a:ext cx="4182616" cy="50592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Marie Curie was born in Poland.</a:t>
            </a:r>
          </a:p>
          <a:p>
            <a:pPr marL="0" indent="0">
              <a:buNone/>
            </a:pPr>
            <a:r>
              <a:rPr lang="en-GB" sz="2000" dirty="0"/>
              <a:t>She came to Paris where she got married to Pierre Curie</a:t>
            </a:r>
          </a:p>
          <a:p>
            <a:pPr marL="0" indent="0">
              <a:buNone/>
            </a:pPr>
            <a:r>
              <a:rPr lang="en-GB" sz="2000" dirty="0"/>
              <a:t>Together they opened the door to the study of radioactivity.</a:t>
            </a:r>
          </a:p>
          <a:p>
            <a:pPr marL="0" indent="0">
              <a:buNone/>
            </a:pPr>
            <a:r>
              <a:rPr lang="en-GB" sz="2000" dirty="0"/>
              <a:t>Marie is the first woman to have two Nobel prizes.</a:t>
            </a:r>
          </a:p>
          <a:p>
            <a:pPr marL="0" indent="0">
              <a:buNone/>
            </a:pPr>
            <a:r>
              <a:rPr lang="en-GB" sz="2000" dirty="0"/>
              <a:t>She lost her husband at a young age.</a:t>
            </a:r>
          </a:p>
          <a:p>
            <a:pPr marL="0" indent="0">
              <a:buNone/>
            </a:pPr>
            <a:r>
              <a:rPr lang="en-GB" sz="2000" dirty="0"/>
              <a:t>In 1906 Pierre died on a road that he was crossing</a:t>
            </a:r>
          </a:p>
          <a:p>
            <a:pPr marL="0" indent="0">
              <a:buNone/>
            </a:pPr>
            <a:r>
              <a:rPr lang="en-GB" sz="2000" dirty="0"/>
              <a:t>Marie’s discovery saved the lives of millions of men.</a:t>
            </a:r>
          </a:p>
          <a:p>
            <a:pPr marL="0" indent="0">
              <a:buNone/>
            </a:pPr>
            <a:r>
              <a:rPr lang="en-GB" sz="2000" dirty="0"/>
              <a:t>But Marie was killed by the science that she overturned.</a:t>
            </a:r>
          </a:p>
          <a:p>
            <a:pPr marL="0" indent="0">
              <a:buNone/>
            </a:pPr>
            <a:r>
              <a:rPr lang="en-GB" sz="2000" dirty="0"/>
              <a:t>In 1934 she died from a leukaemia caused by radioactivity.</a:t>
            </a:r>
          </a:p>
          <a:p>
            <a:pPr marL="0" indent="0">
              <a:buNone/>
            </a:pPr>
            <a:r>
              <a:rPr lang="en-GB" sz="2000" dirty="0"/>
              <a:t>Her life ended in the hospital where she died.</a:t>
            </a:r>
          </a:p>
          <a:p>
            <a:pPr marL="0" indent="0">
              <a:buNone/>
            </a:pPr>
            <a:r>
              <a:rPr lang="en-GB" sz="2000" dirty="0"/>
              <a:t>Her work continues to inspire.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55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74" y="1069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Voil</a:t>
            </a:r>
            <a:r>
              <a:rPr lang="fr-FR" sz="2800" b="1" dirty="0"/>
              <a:t>à</a:t>
            </a:r>
            <a:r>
              <a:rPr lang="en-GB" sz="2800" b="1" dirty="0"/>
              <a:t> </a:t>
            </a:r>
            <a:r>
              <a:rPr lang="en-GB" sz="2800" b="1" dirty="0" err="1"/>
              <a:t>quelques</a:t>
            </a:r>
            <a:r>
              <a:rPr lang="en-GB" sz="2800" b="1" dirty="0"/>
              <a:t> </a:t>
            </a:r>
            <a:r>
              <a:rPr lang="en-GB" sz="2800" b="1" dirty="0" err="1"/>
              <a:t>objets</a:t>
            </a:r>
            <a:r>
              <a:rPr lang="en-GB" sz="2800" b="1" dirty="0"/>
              <a:t> qui </a:t>
            </a:r>
            <a:r>
              <a:rPr lang="en-GB" sz="2800" b="1" dirty="0" err="1"/>
              <a:t>figurent</a:t>
            </a:r>
            <a:r>
              <a:rPr lang="en-GB" sz="2800" b="1" dirty="0"/>
              <a:t> </a:t>
            </a:r>
            <a:r>
              <a:rPr lang="en-GB" sz="2800" b="1" dirty="0" err="1"/>
              <a:t>dans</a:t>
            </a:r>
            <a:r>
              <a:rPr lang="en-GB" sz="2800" b="1" dirty="0"/>
              <a:t> le </a:t>
            </a:r>
            <a:r>
              <a:rPr lang="en-GB" sz="2800" b="1" dirty="0" err="1"/>
              <a:t>texte</a:t>
            </a:r>
            <a:r>
              <a:rPr lang="fr-FR" sz="2800" b="1" dirty="0"/>
              <a:t>. </a:t>
            </a:r>
            <a:br>
              <a:rPr lang="fr-FR" sz="2800" b="1" dirty="0"/>
            </a:br>
            <a:r>
              <a:rPr lang="fr-FR" sz="2800" b="1" dirty="0"/>
              <a:t>Liez les </a:t>
            </a:r>
            <a:r>
              <a:rPr lang="fr-FR" sz="2800" b="1" dirty="0" err="1"/>
              <a:t>évène</a:t>
            </a:r>
            <a:r>
              <a:rPr lang="en-GB" sz="2800" b="1" dirty="0"/>
              <a:t>m</a:t>
            </a:r>
            <a:r>
              <a:rPr lang="fr-FR" sz="2800" b="1" dirty="0" err="1"/>
              <a:t>ents</a:t>
            </a:r>
            <a:r>
              <a:rPr lang="fr-FR" sz="2800" b="1" dirty="0"/>
              <a:t> aux i</a:t>
            </a:r>
            <a:r>
              <a:rPr lang="en-GB" sz="2800" b="1" dirty="0"/>
              <a:t>mages.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71" y="1562450"/>
            <a:ext cx="438829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un accident</a:t>
            </a:r>
          </a:p>
          <a:p>
            <a:pPr marL="0" indent="0">
              <a:buNone/>
            </a:pPr>
            <a:r>
              <a:rPr lang="en-GB" dirty="0"/>
              <a:t>un voyage</a:t>
            </a:r>
          </a:p>
          <a:p>
            <a:pPr marL="0" indent="0">
              <a:buNone/>
            </a:pPr>
            <a:r>
              <a:rPr lang="en-GB" dirty="0" err="1"/>
              <a:t>une</a:t>
            </a:r>
            <a:r>
              <a:rPr lang="en-GB" dirty="0"/>
              <a:t> mort</a:t>
            </a:r>
          </a:p>
          <a:p>
            <a:pPr marL="0" indent="0">
              <a:buNone/>
            </a:pPr>
            <a:r>
              <a:rPr lang="en-GB" dirty="0"/>
              <a:t>un d</a:t>
            </a:r>
            <a:r>
              <a:rPr lang="fr-FR" dirty="0"/>
              <a:t>épart</a:t>
            </a:r>
          </a:p>
          <a:p>
            <a:pPr marL="0" indent="0">
              <a:buNone/>
            </a:pPr>
            <a:r>
              <a:rPr lang="fr-FR" dirty="0"/>
              <a:t>un mariage</a:t>
            </a:r>
          </a:p>
          <a:p>
            <a:pPr marL="0" indent="0">
              <a:buNone/>
            </a:pPr>
            <a:r>
              <a:rPr lang="fr-FR" dirty="0"/>
              <a:t>la science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07059" y="16335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59433" y="1139290"/>
            <a:ext cx="48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6381328"/>
            <a:ext cx="4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6687" y="1398012"/>
            <a:ext cx="4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pic>
        <p:nvPicPr>
          <p:cNvPr id="4104" name="Picture 8" descr="C:\Users\Rach\AppData\Local\Microsoft\Windows\INetCache\IE\CIRHJ75J\Swat_River_Pakist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1" y="1977928"/>
            <a:ext cx="1974894" cy="14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EB025E-501C-46DB-8828-2FFD01760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58" y="4644801"/>
            <a:ext cx="1136264" cy="113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E8023C-D830-4CE1-B8F7-4F71806062DA}"/>
              </a:ext>
            </a:extLst>
          </p:cNvPr>
          <p:cNvSpPr/>
          <p:nvPr/>
        </p:nvSpPr>
        <p:spPr>
          <a:xfrm>
            <a:off x="6991334" y="4525467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1704" y="452546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</a:p>
        </p:txBody>
      </p:sp>
      <p:pic>
        <p:nvPicPr>
          <p:cNvPr id="1026" name="Picture 2" descr="Secret 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86" y="768953"/>
            <a:ext cx="1775141" cy="26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50" y="4570365"/>
            <a:ext cx="1720120" cy="190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45" y="4281903"/>
            <a:ext cx="2737120" cy="1995984"/>
          </a:xfrm>
          <a:prstGeom prst="rect">
            <a:avLst/>
          </a:prstGeom>
        </p:spPr>
      </p:pic>
      <p:pic>
        <p:nvPicPr>
          <p:cNvPr id="20" name="Picture 19" descr="https://upload.wikimedia.org/wikipedia/commons/6/69/A014%2C_Sequoia_National_Park%2C_California%2C_USA%2C_199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44" y="1398012"/>
            <a:ext cx="1605915" cy="203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78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Changez les phrases suivantes</a:t>
            </a:r>
            <a:br>
              <a:rPr lang="fr-FR" sz="4000" dirty="0"/>
            </a:br>
            <a:r>
              <a:rPr lang="fr-FR" sz="4000" dirty="0"/>
              <a:t> comme dans l’exemple</a:t>
            </a:r>
            <a:br>
              <a:rPr lang="fr-F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8" y="1303337"/>
            <a:ext cx="8229600" cy="543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Quelqu’un a mangé le gâteau. </a:t>
            </a:r>
          </a:p>
          <a:p>
            <a:pPr marL="0" indent="0">
              <a:buNone/>
            </a:pPr>
            <a:r>
              <a:rPr lang="fr-FR" sz="2800" dirty="0"/>
              <a:t>    =   </a:t>
            </a:r>
            <a:r>
              <a:rPr lang="fr-FR" sz="2800" i="1" dirty="0"/>
              <a:t>Le gâteau que quelqu’un a mangé.</a:t>
            </a:r>
          </a:p>
          <a:p>
            <a:pPr marL="0" indent="0">
              <a:buNone/>
            </a:pPr>
            <a:r>
              <a:rPr lang="fr-FR" sz="2800" dirty="0"/>
              <a:t>Quelqu’un a caressé </a:t>
            </a:r>
            <a:r>
              <a:rPr lang="fr-FR" sz="2800" dirty="0">
                <a:solidFill>
                  <a:srgbClr val="C00000"/>
                </a:solidFill>
              </a:rPr>
              <a:t>le</a:t>
            </a:r>
            <a:r>
              <a:rPr lang="fr-FR" sz="2800" dirty="0"/>
              <a:t> chat.</a:t>
            </a:r>
          </a:p>
          <a:p>
            <a:pPr marL="0" indent="0">
              <a:buNone/>
            </a:pPr>
            <a:r>
              <a:rPr lang="fr-FR" sz="2800" dirty="0"/>
              <a:t>Quelqu’un a pris </a:t>
            </a:r>
            <a:r>
              <a:rPr lang="fr-FR" sz="2800" dirty="0">
                <a:solidFill>
                  <a:srgbClr val="FF0000"/>
                </a:solidFill>
              </a:rPr>
              <a:t>la</a:t>
            </a:r>
            <a:r>
              <a:rPr lang="fr-FR" sz="2800" dirty="0"/>
              <a:t> photo.</a:t>
            </a:r>
          </a:p>
          <a:p>
            <a:pPr marL="0" indent="0">
              <a:buNone/>
            </a:pPr>
            <a:r>
              <a:rPr lang="fr-FR" sz="2800" dirty="0"/>
              <a:t>Quelqu’un a pris </a:t>
            </a:r>
            <a:r>
              <a:rPr lang="fr-FR" sz="2800" dirty="0">
                <a:solidFill>
                  <a:srgbClr val="FF0000"/>
                </a:solidFill>
              </a:rPr>
              <a:t>les</a:t>
            </a:r>
            <a:r>
              <a:rPr lang="fr-FR" sz="2800" dirty="0"/>
              <a:t> photos.</a:t>
            </a:r>
          </a:p>
          <a:p>
            <a:pPr marL="0" indent="0">
              <a:buNone/>
            </a:pPr>
            <a:r>
              <a:rPr lang="fr-FR" sz="2800" dirty="0"/>
              <a:t>Quelqu’un a traversé </a:t>
            </a:r>
            <a:r>
              <a:rPr lang="fr-FR" sz="2800" dirty="0">
                <a:solidFill>
                  <a:srgbClr val="002060"/>
                </a:solidFill>
              </a:rPr>
              <a:t>le</a:t>
            </a:r>
            <a:r>
              <a:rPr lang="fr-FR" sz="2800" dirty="0"/>
              <a:t> bois.</a:t>
            </a:r>
          </a:p>
          <a:p>
            <a:pPr marL="0" indent="0">
              <a:buNone/>
            </a:pPr>
            <a:r>
              <a:rPr lang="fr-FR" sz="2800" dirty="0"/>
              <a:t>Quelqu’un a aidé </a:t>
            </a:r>
            <a:r>
              <a:rPr lang="fr-FR" sz="2800" dirty="0">
                <a:solidFill>
                  <a:srgbClr val="002060"/>
                </a:solidFill>
              </a:rPr>
              <a:t>les</a:t>
            </a:r>
            <a:r>
              <a:rPr lang="fr-FR" sz="2800" dirty="0"/>
              <a:t> enfants.</a:t>
            </a:r>
            <a:endParaRPr lang="en-GB" sz="2800" dirty="0"/>
          </a:p>
        </p:txBody>
      </p:sp>
      <p:pic>
        <p:nvPicPr>
          <p:cNvPr id="8194" name="Picture 2" descr="Where they don't quite be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0" y="4837372"/>
            <a:ext cx="1865524" cy="12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xmoor _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81" y="4870246"/>
            <a:ext cx="1886158" cy="12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iramis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14" y="4782018"/>
            <a:ext cx="1944216" cy="1641221"/>
          </a:xfrm>
          <a:prstGeom prst="rect">
            <a:avLst/>
          </a:prstGeom>
          <a:noFill/>
        </p:spPr>
      </p:pic>
      <p:pic>
        <p:nvPicPr>
          <p:cNvPr id="15" name="Picture 14" descr="the professiona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12" y="2566696"/>
            <a:ext cx="1776988" cy="172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appy Ca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5122"/>
            <a:ext cx="1944217" cy="1826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0341" y="6272332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9267" y="6372518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7799" y="6518553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2303" y="4430972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2303" y="2279812"/>
            <a:ext cx="1692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17</a:t>
            </a:r>
          </a:p>
        </p:txBody>
      </p:sp>
    </p:spTree>
    <p:extLst>
      <p:ext uri="{BB962C8B-B14F-4D97-AF65-F5344CB8AC3E}">
        <p14:creationId xmlns:p14="http://schemas.microsoft.com/office/powerpoint/2010/main" val="82086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2" y="332656"/>
            <a:ext cx="8229600" cy="1143000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8" y="1303337"/>
            <a:ext cx="8229600" cy="543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Le gâteau que quelqu’un a mangé.</a:t>
            </a:r>
          </a:p>
          <a:p>
            <a:pPr marL="0" indent="0">
              <a:buNone/>
            </a:pPr>
            <a:r>
              <a:rPr lang="fr-FR" sz="2800" dirty="0"/>
              <a:t>Le chat que quelqu’un a caressé.</a:t>
            </a:r>
          </a:p>
          <a:p>
            <a:pPr marL="0" indent="0">
              <a:buNone/>
            </a:pPr>
            <a:r>
              <a:rPr lang="fr-FR" sz="2800" dirty="0"/>
              <a:t>La photo que quelqu’un a pris</a:t>
            </a:r>
            <a:r>
              <a:rPr lang="fr-FR" sz="2800" dirty="0">
                <a:solidFill>
                  <a:srgbClr val="FF0000"/>
                </a:solidFill>
              </a:rPr>
              <a:t>e</a:t>
            </a:r>
            <a:r>
              <a:rPr lang="fr-FR" sz="2800" dirty="0"/>
              <a:t>.</a:t>
            </a:r>
          </a:p>
          <a:p>
            <a:pPr marL="0" indent="0">
              <a:buNone/>
            </a:pPr>
            <a:r>
              <a:rPr lang="fr-FR" sz="2800" dirty="0"/>
              <a:t>Les photos que quelqu’un a pris</a:t>
            </a:r>
            <a:r>
              <a:rPr lang="fr-FR" sz="2800" dirty="0">
                <a:solidFill>
                  <a:srgbClr val="FF0000"/>
                </a:solidFill>
              </a:rPr>
              <a:t>es</a:t>
            </a:r>
            <a:r>
              <a:rPr lang="fr-FR" sz="2800" dirty="0"/>
              <a:t>.</a:t>
            </a:r>
          </a:p>
          <a:p>
            <a:pPr marL="0" indent="0">
              <a:buNone/>
            </a:pPr>
            <a:r>
              <a:rPr lang="fr-FR" sz="2800" dirty="0"/>
              <a:t>Le bois que quelqu’un a traversé.</a:t>
            </a:r>
          </a:p>
          <a:p>
            <a:pPr marL="0" indent="0">
              <a:buNone/>
            </a:pPr>
            <a:r>
              <a:rPr lang="fr-FR" sz="2800" dirty="0"/>
              <a:t>Les enfants que quelqu’un a aidé</a:t>
            </a:r>
            <a:r>
              <a:rPr lang="fr-FR" sz="2800" dirty="0">
                <a:solidFill>
                  <a:srgbClr val="0070C0"/>
                </a:solidFill>
              </a:rPr>
              <a:t>s</a:t>
            </a:r>
            <a:r>
              <a:rPr lang="fr-FR" sz="2800" dirty="0"/>
              <a:t>.</a:t>
            </a:r>
            <a:endParaRPr lang="en-GB" sz="2800" dirty="0"/>
          </a:p>
        </p:txBody>
      </p:sp>
      <p:pic>
        <p:nvPicPr>
          <p:cNvPr id="8194" name="Picture 2" descr="Where they don't quite be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0" y="4837372"/>
            <a:ext cx="1865524" cy="12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xmoor _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81" y="4870246"/>
            <a:ext cx="1886158" cy="12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iramis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14" y="4782018"/>
            <a:ext cx="1944216" cy="1641221"/>
          </a:xfrm>
          <a:prstGeom prst="rect">
            <a:avLst/>
          </a:prstGeom>
          <a:noFill/>
        </p:spPr>
      </p:pic>
      <p:pic>
        <p:nvPicPr>
          <p:cNvPr id="15" name="Picture 14" descr="the professiona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12" y="2566696"/>
            <a:ext cx="1776988" cy="172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appy Ca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5122"/>
            <a:ext cx="1944217" cy="1826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0341" y="6272332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9267" y="6372518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7799" y="6518553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2303" y="4430972"/>
            <a:ext cx="140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2303" y="2279812"/>
            <a:ext cx="1692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17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453" y="502766"/>
            <a:ext cx="498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Les réponses</a:t>
            </a:r>
          </a:p>
        </p:txBody>
      </p:sp>
    </p:spTree>
    <p:extLst>
      <p:ext uri="{BB962C8B-B14F-4D97-AF65-F5344CB8AC3E}">
        <p14:creationId xmlns:p14="http://schemas.microsoft.com/office/powerpoint/2010/main" val="318485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22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01644"/>
            <a:ext cx="15121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ville</a:t>
            </a:r>
            <a:endParaRPr lang="en-GB" dirty="0"/>
          </a:p>
          <a:p>
            <a:r>
              <a:rPr lang="en-GB" dirty="0"/>
              <a:t>Le pays</a:t>
            </a:r>
          </a:p>
          <a:p>
            <a:r>
              <a:rPr lang="en-GB" dirty="0"/>
              <a:t>La r</a:t>
            </a:r>
            <a:r>
              <a:rPr lang="fr-FR" dirty="0" err="1"/>
              <a:t>égion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où/que </a:t>
            </a:r>
            <a:endParaRPr lang="en-GB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94633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Marie Curie est née est 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16080" y="836712"/>
            <a:ext cx="1604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la France</a:t>
            </a:r>
          </a:p>
          <a:p>
            <a:r>
              <a:rPr lang="fr-FR" dirty="0"/>
              <a:t>la Pologne</a:t>
            </a:r>
          </a:p>
          <a:p>
            <a:r>
              <a:rPr lang="fr-FR" dirty="0"/>
              <a:t>Paris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399365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L’invention</a:t>
            </a:r>
          </a:p>
          <a:p>
            <a:r>
              <a:rPr lang="fr-FR" dirty="0"/>
              <a:t>La profession</a:t>
            </a:r>
          </a:p>
          <a:p>
            <a:r>
              <a:rPr lang="fr-FR" dirty="0"/>
              <a:t>Le phénomène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où </a:t>
            </a:r>
            <a:r>
              <a:rPr lang="en-GB" u="sng" dirty="0"/>
              <a:t>/</a:t>
            </a:r>
            <a:r>
              <a:rPr lang="fr-FR" u="sng" dirty="0"/>
              <a:t>que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55441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Marie Curie a d</a:t>
            </a:r>
            <a:r>
              <a:rPr lang="fr-FR" dirty="0" err="1"/>
              <a:t>écouvert</a:t>
            </a:r>
            <a:r>
              <a:rPr lang="en-GB" dirty="0"/>
              <a:t>(e)</a:t>
            </a:r>
            <a:r>
              <a:rPr lang="fr-FR" dirty="0"/>
              <a:t> est…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2420888"/>
            <a:ext cx="244827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l’</a:t>
            </a:r>
            <a:r>
              <a:rPr lang="fr-FR" dirty="0" err="1"/>
              <a:t>éléctricité</a:t>
            </a:r>
            <a:endParaRPr lang="fr-FR" dirty="0"/>
          </a:p>
          <a:p>
            <a:r>
              <a:rPr lang="fr-FR"/>
              <a:t>la médecine</a:t>
            </a:r>
            <a:endParaRPr lang="fr-FR" dirty="0"/>
          </a:p>
          <a:p>
            <a:r>
              <a:rPr lang="fr-FR" dirty="0"/>
              <a:t>la radioactivité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31502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789040"/>
            <a:ext cx="1872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 collègue</a:t>
            </a:r>
          </a:p>
          <a:p>
            <a:r>
              <a:rPr lang="fr-FR" dirty="0"/>
              <a:t>L’assistant</a:t>
            </a:r>
          </a:p>
          <a:p>
            <a:r>
              <a:rPr lang="fr-FR" dirty="0"/>
              <a:t>Le professeur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où</a:t>
            </a:r>
            <a:r>
              <a:rPr lang="en-GB" u="sng" dirty="0"/>
              <a:t>/</a:t>
            </a:r>
            <a:r>
              <a:rPr lang="fr-FR" u="sng" dirty="0"/>
              <a:t>que</a:t>
            </a:r>
            <a:endParaRPr lang="en-GB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8758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Marie Curie a épousé</a:t>
            </a:r>
            <a:r>
              <a:rPr lang="en-GB" dirty="0"/>
              <a:t>(e)</a:t>
            </a:r>
            <a:r>
              <a:rPr lang="fr-FR" dirty="0"/>
              <a:t> s’appelle…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3789040"/>
            <a:ext cx="244827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Isaac Newton</a:t>
            </a:r>
          </a:p>
          <a:p>
            <a:r>
              <a:rPr lang="fr-FR" dirty="0"/>
              <a:t>Pierre Curie</a:t>
            </a:r>
          </a:p>
          <a:p>
            <a:r>
              <a:rPr lang="fr-FR" dirty="0"/>
              <a:t>Pierre Cardin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445224"/>
            <a:ext cx="1872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 prix</a:t>
            </a:r>
          </a:p>
          <a:p>
            <a:r>
              <a:rPr lang="fr-FR" dirty="0"/>
              <a:t>La compétition</a:t>
            </a:r>
          </a:p>
          <a:p>
            <a:r>
              <a:rPr lang="fr-FR" dirty="0"/>
              <a:t>Le certificat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663788" y="580526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où/que</a:t>
            </a:r>
            <a:endParaRPr lang="en-GB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558924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Marie Curie a </a:t>
            </a:r>
            <a:r>
              <a:rPr lang="en-GB" dirty="0" err="1"/>
              <a:t>gagn</a:t>
            </a:r>
            <a:r>
              <a:rPr lang="fr-FR" dirty="0"/>
              <a:t>é(e) deux fois est</a:t>
            </a:r>
            <a:r>
              <a:rPr lang="en-GB" dirty="0"/>
              <a:t>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6136" y="5528265"/>
            <a:ext cx="244827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le Tour de France</a:t>
            </a:r>
          </a:p>
          <a:p>
            <a:r>
              <a:rPr lang="en-GB" dirty="0"/>
              <a:t>Le </a:t>
            </a:r>
            <a:r>
              <a:rPr lang="en-GB" dirty="0" err="1"/>
              <a:t>baccalaur</a:t>
            </a:r>
            <a:r>
              <a:rPr lang="fr-FR" dirty="0" err="1"/>
              <a:t>éat</a:t>
            </a:r>
            <a:endParaRPr lang="en-GB" dirty="0"/>
          </a:p>
          <a:p>
            <a:r>
              <a:rPr lang="en-GB" dirty="0"/>
              <a:t>le Prix Nobel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3613"/>
            <a:ext cx="9144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Quiz Marie Curie: Créez 4 phrases vraies. Rajoutez «e» si nécessaire.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6117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48"/>
            <a:ext cx="9144000" cy="1163604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/>
              <a:t>Trouvez</a:t>
            </a:r>
            <a:r>
              <a:rPr lang="en-GB" sz="2400" b="1" dirty="0"/>
              <a:t> </a:t>
            </a:r>
            <a:r>
              <a:rPr lang="en-GB" sz="2400" b="1" dirty="0" err="1"/>
              <a:t>l’intrus</a:t>
            </a:r>
            <a:r>
              <a:rPr lang="en-GB" sz="2400" b="1" dirty="0"/>
              <a:t>. </a:t>
            </a:r>
            <a:r>
              <a:rPr lang="en-GB" sz="2400" b="1" dirty="0" err="1"/>
              <a:t>Quelles</a:t>
            </a:r>
            <a:r>
              <a:rPr lang="en-GB" sz="2400" b="1" dirty="0"/>
              <a:t> </a:t>
            </a:r>
            <a:r>
              <a:rPr lang="en-GB" sz="2400" b="1" dirty="0" err="1"/>
              <a:t>émotions</a:t>
            </a:r>
            <a:r>
              <a:rPr lang="en-GB" sz="2400" b="1" dirty="0"/>
              <a:t> ne correspondent pas à la phrase?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572000" cy="4539208"/>
          </a:xfrm>
        </p:spPr>
        <p:txBody>
          <a:bodyPr>
            <a:normAutofit/>
          </a:bodyPr>
          <a:lstStyle/>
          <a:p>
            <a:r>
              <a:rPr lang="fr-FR" sz="1900" dirty="0"/>
              <a:t>Ensemble ils ont ouvert la porte </a:t>
            </a:r>
            <a:r>
              <a:rPr lang="fr-FR" sz="2000" dirty="0"/>
              <a:t>à</a:t>
            </a:r>
            <a:r>
              <a:rPr lang="fr-FR" sz="1900" dirty="0"/>
              <a:t> l’étude de la radioactivité.</a:t>
            </a:r>
          </a:p>
          <a:p>
            <a:endParaRPr lang="fr-FR" sz="1900" dirty="0"/>
          </a:p>
          <a:p>
            <a:r>
              <a:rPr lang="fr-FR" sz="1900" dirty="0"/>
              <a:t>Marie est la première femme à avoir deux Prix Nobel.</a:t>
            </a:r>
          </a:p>
          <a:p>
            <a:endParaRPr lang="fr-FR" sz="1900" dirty="0"/>
          </a:p>
          <a:p>
            <a:r>
              <a:rPr lang="fr-FR" sz="1900" dirty="0"/>
              <a:t>Les découvertes de Marie ont sauvé la vie de millions d’hommes.</a:t>
            </a:r>
          </a:p>
          <a:p>
            <a:pPr marL="0" indent="0">
              <a:buNone/>
            </a:pPr>
            <a:endParaRPr lang="fr-FR" sz="1900" dirty="0"/>
          </a:p>
          <a:p>
            <a:r>
              <a:rPr lang="fr-FR" sz="1900" dirty="0"/>
              <a:t>Elle a perdu son mari jeune.</a:t>
            </a:r>
          </a:p>
          <a:p>
            <a:pPr marL="45720" indent="0">
              <a:buNone/>
            </a:pPr>
            <a:endParaRPr lang="fr-FR" sz="1900" dirty="0"/>
          </a:p>
          <a:p>
            <a:r>
              <a:rPr lang="fr-FR" sz="1900" dirty="0"/>
              <a:t>Marie est tuée par la science qu’elle a renversée.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43472"/>
            <a:ext cx="4427984" cy="4752528"/>
          </a:xfrm>
        </p:spPr>
        <p:txBody>
          <a:bodyPr>
            <a:noAutofit/>
          </a:bodyPr>
          <a:lstStyle/>
          <a:p>
            <a:r>
              <a:rPr lang="en-GB" sz="2000" dirty="0" err="1"/>
              <a:t>optimisme</a:t>
            </a:r>
            <a:r>
              <a:rPr lang="en-GB" sz="2000" dirty="0"/>
              <a:t>, </a:t>
            </a:r>
            <a:r>
              <a:rPr lang="en-GB" sz="2000" dirty="0" err="1"/>
              <a:t>colère</a:t>
            </a:r>
            <a:r>
              <a:rPr lang="en-GB" sz="2000" dirty="0"/>
              <a:t>, </a:t>
            </a:r>
            <a:r>
              <a:rPr lang="en-GB" sz="2000" dirty="0" err="1"/>
              <a:t>espoir</a:t>
            </a:r>
            <a:r>
              <a:rPr lang="en-GB" sz="2000" dirty="0"/>
              <a:t>, passion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fierté</a:t>
            </a:r>
            <a:r>
              <a:rPr lang="en-GB" sz="2000" dirty="0"/>
              <a:t>, </a:t>
            </a:r>
            <a:r>
              <a:rPr lang="en-GB" sz="2000" dirty="0" err="1"/>
              <a:t>désespoir</a:t>
            </a:r>
            <a:r>
              <a:rPr lang="en-GB" sz="2000" dirty="0"/>
              <a:t>, </a:t>
            </a:r>
            <a:r>
              <a:rPr lang="en-GB" sz="2000" dirty="0" err="1"/>
              <a:t>détermination</a:t>
            </a:r>
            <a:r>
              <a:rPr lang="en-GB" sz="2000" dirty="0"/>
              <a:t>, joie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satisfaction, </a:t>
            </a:r>
            <a:r>
              <a:rPr lang="en-GB" sz="2000" dirty="0" err="1"/>
              <a:t>optimisme</a:t>
            </a:r>
            <a:r>
              <a:rPr lang="en-GB" sz="2000" dirty="0"/>
              <a:t>, regret, passion</a:t>
            </a:r>
          </a:p>
          <a:p>
            <a:pPr marL="45720" indent="0">
              <a:buNone/>
            </a:pP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soulagement</a:t>
            </a:r>
            <a:r>
              <a:rPr lang="en-GB" sz="2000" dirty="0"/>
              <a:t>, </a:t>
            </a:r>
            <a:r>
              <a:rPr lang="en-GB" sz="2000" dirty="0" err="1"/>
              <a:t>tristesse</a:t>
            </a:r>
            <a:r>
              <a:rPr lang="en-GB" sz="2000" dirty="0"/>
              <a:t>, choc, chagrin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bonheur</a:t>
            </a:r>
            <a:r>
              <a:rPr lang="en-GB" sz="2000" dirty="0"/>
              <a:t>, </a:t>
            </a:r>
            <a:r>
              <a:rPr lang="en-GB" sz="2000" dirty="0" err="1"/>
              <a:t>tristesse</a:t>
            </a:r>
            <a:r>
              <a:rPr lang="en-GB" sz="2000" dirty="0"/>
              <a:t>, </a:t>
            </a:r>
            <a:r>
              <a:rPr lang="en-GB" sz="2000" dirty="0" err="1"/>
              <a:t>pitié</a:t>
            </a:r>
            <a:r>
              <a:rPr lang="en-GB" sz="2000" dirty="0"/>
              <a:t>, regret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3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56" y="188640"/>
            <a:ext cx="8768432" cy="1033620"/>
          </a:xfrm>
        </p:spPr>
        <p:txBody>
          <a:bodyPr>
            <a:normAutofit/>
          </a:bodyPr>
          <a:lstStyle/>
          <a:p>
            <a:r>
              <a:rPr lang="en-GB" dirty="0"/>
              <a:t>Quelle image </a:t>
            </a:r>
            <a:r>
              <a:rPr lang="en-GB" dirty="0" err="1"/>
              <a:t>représente</a:t>
            </a:r>
            <a:r>
              <a:rPr lang="en-GB" dirty="0"/>
              <a:t> la vie de Marie Curie?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78366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3809285"/>
            <a:ext cx="24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6877939" y="38762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196055" y="4371667"/>
            <a:ext cx="867250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Je préfère la première /deuxième /troisième image </a:t>
            </a:r>
          </a:p>
          <a:p>
            <a:r>
              <a:rPr lang="fr-FR" sz="2400" dirty="0"/>
              <a:t>parce qu’elle montre…</a:t>
            </a:r>
          </a:p>
          <a:p>
            <a:endParaRPr lang="fr-FR" sz="2400" dirty="0"/>
          </a:p>
          <a:p>
            <a:r>
              <a:rPr lang="fr-FR" sz="2400" dirty="0"/>
              <a:t>-le couple Pierre et Marie Curie</a:t>
            </a:r>
          </a:p>
          <a:p>
            <a:r>
              <a:rPr lang="fr-FR" sz="2400" dirty="0"/>
              <a:t>-les risques dans la vie de  Marie Curie</a:t>
            </a:r>
          </a:p>
          <a:p>
            <a:r>
              <a:rPr lang="fr-FR" sz="2400" dirty="0"/>
              <a:t>-la passion de Marie Curie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48" y="1811060"/>
            <a:ext cx="2097426" cy="172364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6686"/>
            <a:ext cx="3527452" cy="25145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38" y="1095367"/>
            <a:ext cx="2247900" cy="27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25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79" y="520779"/>
            <a:ext cx="9019984" cy="5663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/>
              <a:t>Focus on style </a:t>
            </a:r>
            <a:r>
              <a:rPr lang="en-GB" sz="3200" b="1" dirty="0"/>
              <a:t>: La  Juxtaposition</a:t>
            </a:r>
          </a:p>
          <a:p>
            <a:endParaRPr lang="fr-FR" dirty="0"/>
          </a:p>
          <a:p>
            <a:r>
              <a:rPr lang="fr-FR" sz="2400" b="1" dirty="0"/>
              <a:t>D</a:t>
            </a:r>
            <a:r>
              <a:rPr lang="en-GB" sz="2400" b="1" dirty="0" err="1"/>
              <a:t>éfinition</a:t>
            </a:r>
            <a:r>
              <a:rPr lang="en-GB" sz="2400" dirty="0"/>
              <a:t>: d</a:t>
            </a:r>
            <a:r>
              <a:rPr lang="fr-FR" sz="2400" dirty="0"/>
              <a:t>es notions ou des faits  différents se suivent dans un texte.</a:t>
            </a:r>
          </a:p>
          <a:p>
            <a:r>
              <a:rPr lang="fr-FR" sz="2400" b="1" i="1" dirty="0" err="1"/>
              <a:t>Definition</a:t>
            </a:r>
            <a:r>
              <a:rPr lang="fr-FR" sz="2400" i="1" dirty="0"/>
              <a:t>: Very </a:t>
            </a:r>
            <a:r>
              <a:rPr lang="fr-FR" sz="2400" i="1" dirty="0" err="1"/>
              <a:t>different</a:t>
            </a:r>
            <a:r>
              <a:rPr lang="fr-FR" sz="2400" i="1" dirty="0"/>
              <a:t> </a:t>
            </a:r>
            <a:r>
              <a:rPr lang="fr-FR" sz="2400" i="1" dirty="0" err="1"/>
              <a:t>ideas</a:t>
            </a:r>
            <a:r>
              <a:rPr lang="fr-FR" sz="2400" i="1" dirty="0"/>
              <a:t> or </a:t>
            </a:r>
            <a:r>
              <a:rPr lang="fr-FR" sz="2400" i="1" dirty="0" err="1"/>
              <a:t>facts</a:t>
            </a:r>
            <a:r>
              <a:rPr lang="fr-FR" sz="2400" i="1" dirty="0"/>
              <a:t> are </a:t>
            </a:r>
            <a:r>
              <a:rPr lang="fr-FR" sz="2400" i="1" dirty="0" err="1"/>
              <a:t>placed</a:t>
            </a:r>
            <a:r>
              <a:rPr lang="fr-FR" sz="2400" i="1" dirty="0"/>
              <a:t> </a:t>
            </a:r>
            <a:r>
              <a:rPr lang="fr-FR" sz="2400" i="1" dirty="0" err="1"/>
              <a:t>side</a:t>
            </a:r>
            <a:r>
              <a:rPr lang="fr-FR" sz="2400" i="1" dirty="0"/>
              <a:t> by </a:t>
            </a:r>
            <a:r>
              <a:rPr lang="fr-FR" sz="2400" i="1" dirty="0" err="1"/>
              <a:t>side</a:t>
            </a:r>
            <a:r>
              <a:rPr lang="fr-FR" sz="2400" i="1" dirty="0"/>
              <a:t> in a </a:t>
            </a:r>
            <a:r>
              <a:rPr lang="fr-FR" sz="2400" i="1" dirty="0" err="1"/>
              <a:t>text</a:t>
            </a:r>
            <a:r>
              <a:rPr lang="fr-FR" sz="2400" i="1" dirty="0"/>
              <a:t>.</a:t>
            </a:r>
          </a:p>
          <a:p>
            <a:endParaRPr lang="fr-FR" sz="2400" dirty="0"/>
          </a:p>
          <a:p>
            <a:r>
              <a:rPr lang="fr-FR" sz="2400" b="1" dirty="0"/>
              <a:t>Objectif</a:t>
            </a:r>
            <a:r>
              <a:rPr lang="fr-FR" sz="2400" dirty="0"/>
              <a:t>: faire des comparaisons et renforcer une idée</a:t>
            </a:r>
          </a:p>
          <a:p>
            <a:r>
              <a:rPr lang="fr-FR" sz="2400" b="1" i="1" dirty="0"/>
              <a:t>Objective:</a:t>
            </a:r>
            <a:r>
              <a:rPr lang="fr-FR" sz="2400" i="1" dirty="0"/>
              <a:t> to </a:t>
            </a:r>
            <a:r>
              <a:rPr lang="fr-FR" sz="2400" i="1" dirty="0" err="1"/>
              <a:t>make</a:t>
            </a:r>
            <a:r>
              <a:rPr lang="fr-FR" sz="2400" i="1" dirty="0"/>
              <a:t> </a:t>
            </a:r>
            <a:r>
              <a:rPr lang="fr-FR" sz="2400" i="1" dirty="0" err="1"/>
              <a:t>comparisons</a:t>
            </a:r>
            <a:r>
              <a:rPr lang="fr-FR" sz="2400" i="1" dirty="0"/>
              <a:t> and </a:t>
            </a:r>
            <a:r>
              <a:rPr lang="fr-FR" sz="2400" i="1" dirty="0" err="1"/>
              <a:t>emphasise</a:t>
            </a:r>
            <a:r>
              <a:rPr lang="fr-FR" sz="2400" i="1" dirty="0"/>
              <a:t> an </a:t>
            </a:r>
            <a:r>
              <a:rPr lang="fr-FR" sz="2400" i="1" dirty="0" err="1"/>
              <a:t>idea</a:t>
            </a:r>
            <a:r>
              <a:rPr lang="fr-FR" sz="2400" i="1" dirty="0"/>
              <a:t>        </a:t>
            </a:r>
          </a:p>
          <a:p>
            <a:endParaRPr lang="fr-FR" sz="2400" dirty="0"/>
          </a:p>
          <a:p>
            <a:r>
              <a:rPr lang="fr-FR" sz="2400" b="1" dirty="0"/>
              <a:t>Example</a:t>
            </a:r>
            <a:r>
              <a:rPr lang="fr-FR" sz="2400" dirty="0"/>
              <a:t>: </a:t>
            </a:r>
            <a:r>
              <a:rPr lang="fr-FR" sz="2400" i="1" dirty="0"/>
              <a:t>It </a:t>
            </a:r>
            <a:r>
              <a:rPr lang="fr-FR" sz="2400" i="1" dirty="0" err="1"/>
              <a:t>was</a:t>
            </a:r>
            <a:r>
              <a:rPr lang="fr-FR" sz="2400" i="1" dirty="0"/>
              <a:t> the best of times</a:t>
            </a:r>
            <a:r>
              <a:rPr lang="en-GB" sz="2400" i="1" dirty="0"/>
              <a:t>,</a:t>
            </a:r>
            <a:r>
              <a:rPr lang="fr-FR" sz="2400" i="1" dirty="0"/>
              <a:t> </a:t>
            </a:r>
            <a:r>
              <a:rPr lang="fr-FR" sz="2400" i="1" dirty="0" err="1"/>
              <a:t>it</a:t>
            </a:r>
            <a:r>
              <a:rPr lang="fr-FR" sz="2400" i="1" dirty="0"/>
              <a:t> </a:t>
            </a:r>
            <a:r>
              <a:rPr lang="fr-FR" sz="2400" i="1" dirty="0" err="1"/>
              <a:t>was</a:t>
            </a:r>
            <a:r>
              <a:rPr lang="fr-FR" sz="2400" i="1" dirty="0"/>
              <a:t> the </a:t>
            </a:r>
            <a:r>
              <a:rPr lang="fr-FR" sz="2400" i="1" dirty="0" err="1"/>
              <a:t>worst</a:t>
            </a:r>
            <a:r>
              <a:rPr lang="fr-FR" sz="2400" i="1" dirty="0"/>
              <a:t> of times</a:t>
            </a:r>
            <a:r>
              <a:rPr lang="en-GB" sz="2400" i="1" dirty="0"/>
              <a:t>. (</a:t>
            </a:r>
            <a:r>
              <a:rPr lang="en-GB" sz="2400" dirty="0"/>
              <a:t>Dickens)</a:t>
            </a:r>
            <a:endParaRPr lang="fr-FR" sz="2400" dirty="0"/>
          </a:p>
          <a:p>
            <a:endParaRPr lang="en-GB" sz="2400" dirty="0"/>
          </a:p>
          <a:p>
            <a:r>
              <a:rPr lang="en-GB" sz="2400" dirty="0" err="1"/>
              <a:t>Lisez</a:t>
            </a:r>
            <a:r>
              <a:rPr lang="en-GB" sz="2400" dirty="0"/>
              <a:t> </a:t>
            </a:r>
            <a:r>
              <a:rPr lang="en-GB" sz="2400" dirty="0" err="1"/>
              <a:t>l’article</a:t>
            </a:r>
            <a:r>
              <a:rPr lang="en-GB" sz="2400" dirty="0"/>
              <a:t> encore </a:t>
            </a: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fois</a:t>
            </a:r>
            <a:r>
              <a:rPr lang="en-GB" sz="2400" dirty="0"/>
              <a:t>. </a:t>
            </a:r>
            <a:r>
              <a:rPr lang="en-GB" sz="2400" dirty="0" err="1"/>
              <a:t>Soulignez</a:t>
            </a:r>
            <a:r>
              <a:rPr lang="en-GB" sz="2400" dirty="0"/>
              <a:t> les passages </a:t>
            </a:r>
            <a:r>
              <a:rPr lang="en-GB" sz="2400" dirty="0" err="1"/>
              <a:t>où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y a </a:t>
            </a:r>
            <a:r>
              <a:rPr lang="en-GB" sz="2400" dirty="0" err="1"/>
              <a:t>une</a:t>
            </a:r>
            <a:r>
              <a:rPr lang="en-GB" sz="2400" dirty="0"/>
              <a:t> juxtaposition </a:t>
            </a:r>
            <a:r>
              <a:rPr lang="en-GB" sz="2400" dirty="0" err="1"/>
              <a:t>d’id</a:t>
            </a:r>
            <a:r>
              <a:rPr lang="fr-FR" sz="2400" dirty="0" err="1"/>
              <a:t>ées</a:t>
            </a:r>
            <a:r>
              <a:rPr lang="en-GB" sz="2400" dirty="0"/>
              <a:t> positives et </a:t>
            </a:r>
            <a:r>
              <a:rPr lang="en-GB" sz="2400" dirty="0" err="1"/>
              <a:t>négatives</a:t>
            </a:r>
            <a:r>
              <a:rPr lang="en-GB" sz="2400" dirty="0"/>
              <a:t>.</a:t>
            </a:r>
            <a:endParaRPr lang="fr-FR" sz="2400" dirty="0"/>
          </a:p>
          <a:p>
            <a:endParaRPr lang="en-GB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389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0648"/>
            <a:ext cx="4618856" cy="5714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Marie Curie est née en Pologne. </a:t>
            </a:r>
          </a:p>
          <a:p>
            <a:pPr marL="0" indent="0">
              <a:buNone/>
            </a:pPr>
            <a:r>
              <a:rPr lang="fr-FR" dirty="0"/>
              <a:t>Elle est venue à Paris où elle s’est mariée avec Pierre Curie. Ensemble ils ont ouvert la porte à l’étude de la radioactivité. 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002060"/>
                </a:solidFill>
              </a:rPr>
              <a:t>Marie est la première femme à avoir deux Prix Nobel.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FF0000"/>
                </a:solidFill>
              </a:rPr>
              <a:t>Elle a perdu son mari jeune. </a:t>
            </a:r>
          </a:p>
          <a:p>
            <a:pPr marL="0" indent="0">
              <a:buNone/>
            </a:pPr>
            <a:r>
              <a:rPr lang="fr-FR" dirty="0"/>
              <a:t>En 1906 Pierre est mort sur une route qu’il a traversée. 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002060"/>
                </a:solidFill>
              </a:rPr>
              <a:t>Les découvertes de Marie ont sauvé la vie de millions d’hommes.  </a:t>
            </a:r>
            <a:r>
              <a:rPr lang="fr-FR" u="sng" dirty="0">
                <a:solidFill>
                  <a:srgbClr val="FF0000"/>
                </a:solidFill>
              </a:rPr>
              <a:t>Mais Marie est tuée par la science qu’elle a renversée. </a:t>
            </a:r>
            <a:r>
              <a:rPr lang="fr-FR" dirty="0"/>
              <a:t>En 1934 elle est morte d’une leucémie que la radioactivité a causée. </a:t>
            </a:r>
            <a:r>
              <a:rPr lang="fr-FR" u="sng" dirty="0">
                <a:solidFill>
                  <a:srgbClr val="FF0000"/>
                </a:solidFill>
              </a:rPr>
              <a:t>Sa vie a pris fin à l’hôpital où elle est morte. 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002060"/>
                </a:solidFill>
              </a:rPr>
              <a:t>Son œuvre continue à inspirer.</a:t>
            </a:r>
            <a:endParaRPr lang="en-GB" u="sng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26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1653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Lisez</a:t>
            </a:r>
            <a:r>
              <a:rPr lang="en-GB" sz="2800" dirty="0"/>
              <a:t> le </a:t>
            </a:r>
            <a:r>
              <a:rPr lang="en-GB" sz="2800" dirty="0" err="1"/>
              <a:t>texte</a:t>
            </a:r>
            <a:r>
              <a:rPr lang="en-GB" sz="2800" dirty="0"/>
              <a:t> </a:t>
            </a:r>
            <a:r>
              <a:rPr lang="fr-FR" sz="2800" dirty="0"/>
              <a:t>à</a:t>
            </a:r>
            <a:r>
              <a:rPr lang="en-GB" sz="2800" dirty="0"/>
              <a:t> haute </a:t>
            </a:r>
            <a:r>
              <a:rPr lang="en-GB" sz="2800" dirty="0" err="1"/>
              <a:t>voix</a:t>
            </a:r>
            <a:r>
              <a:rPr lang="en-GB" sz="2800" dirty="0"/>
              <a:t>. </a:t>
            </a:r>
            <a:r>
              <a:rPr lang="en-GB" sz="2800" dirty="0" err="1"/>
              <a:t>Exprimez</a:t>
            </a:r>
            <a:r>
              <a:rPr lang="en-GB" sz="2800" dirty="0"/>
              <a:t> </a:t>
            </a:r>
            <a:r>
              <a:rPr lang="en-GB" sz="2800" dirty="0" err="1"/>
              <a:t>vos</a:t>
            </a:r>
            <a:r>
              <a:rPr lang="en-GB" sz="2800" dirty="0"/>
              <a:t> </a:t>
            </a:r>
            <a:r>
              <a:rPr lang="fr-FR" sz="2800" dirty="0"/>
              <a:t>émotions!</a:t>
            </a:r>
            <a:r>
              <a:rPr lang="en-GB" sz="28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66" y="5301208"/>
            <a:ext cx="1245433" cy="155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26596-243A-41C8-8EA3-FD35A02B9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95" y="764704"/>
            <a:ext cx="27863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5400600" cy="130304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Que </a:t>
            </a:r>
            <a:r>
              <a:rPr lang="en-GB" b="1" dirty="0" err="1"/>
              <a:t>pensez-vous</a:t>
            </a:r>
            <a:r>
              <a:rPr lang="en-GB" b="1" dirty="0"/>
              <a:t> de Marie Curie?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/>
              <a:t>Je</a:t>
            </a:r>
            <a:r>
              <a:rPr lang="en-GB" sz="3200" dirty="0"/>
              <a:t> </a:t>
            </a:r>
            <a:r>
              <a:rPr lang="en-GB" sz="3200" dirty="0" err="1"/>
              <a:t>pense</a:t>
            </a:r>
            <a:r>
              <a:rPr lang="en-GB" sz="3200" dirty="0"/>
              <a:t> que Marie Curie </a:t>
            </a:r>
            <a:r>
              <a:rPr lang="fr-FR" sz="3200" dirty="0" err="1"/>
              <a:t>é</a:t>
            </a:r>
            <a:r>
              <a:rPr lang="en-GB" sz="3200" dirty="0" err="1"/>
              <a:t>tait</a:t>
            </a:r>
            <a:r>
              <a:rPr lang="en-GB" sz="3200" dirty="0"/>
              <a:t>  …</a:t>
            </a:r>
          </a:p>
          <a:p>
            <a:pPr marL="0" indent="0">
              <a:buNone/>
            </a:pPr>
            <a:r>
              <a:rPr lang="en-GB" sz="2400" dirty="0"/>
              <a:t>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3184" y="1687354"/>
            <a:ext cx="3526727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créative</a:t>
            </a:r>
          </a:p>
          <a:p>
            <a:r>
              <a:rPr lang="fr-FR" sz="2400" dirty="0" err="1"/>
              <a:t>brilliante</a:t>
            </a:r>
            <a:endParaRPr lang="fr-FR" sz="2400" dirty="0"/>
          </a:p>
          <a:p>
            <a:r>
              <a:rPr lang="fr-FR" sz="2400" dirty="0"/>
              <a:t>talentueuse</a:t>
            </a:r>
          </a:p>
          <a:p>
            <a:r>
              <a:rPr lang="en-GB" sz="2400" dirty="0" err="1"/>
              <a:t>optimiste</a:t>
            </a:r>
            <a:r>
              <a:rPr lang="en-GB" sz="2400" dirty="0"/>
              <a:t>                            </a:t>
            </a:r>
          </a:p>
          <a:p>
            <a:r>
              <a:rPr lang="en-GB" sz="2400" dirty="0" err="1"/>
              <a:t>courageuse</a:t>
            </a:r>
            <a:endParaRPr lang="en-GB" sz="2400" dirty="0"/>
          </a:p>
          <a:p>
            <a:r>
              <a:rPr lang="en-GB" sz="2400" dirty="0" err="1"/>
              <a:t>déterminée</a:t>
            </a:r>
            <a:r>
              <a:rPr lang="en-GB" sz="2400" dirty="0"/>
              <a:t>                       </a:t>
            </a:r>
          </a:p>
          <a:p>
            <a:r>
              <a:rPr lang="en-GB" sz="2400" dirty="0" err="1"/>
              <a:t>héroique</a:t>
            </a:r>
            <a:r>
              <a:rPr lang="en-GB" sz="2400" dirty="0"/>
              <a:t>                          </a:t>
            </a:r>
            <a:r>
              <a:rPr lang="en-GB" sz="2400" dirty="0" err="1"/>
              <a:t>motivée</a:t>
            </a:r>
            <a:r>
              <a:rPr lang="en-GB" sz="2400" dirty="0"/>
              <a:t> par la </a:t>
            </a:r>
            <a:r>
              <a:rPr lang="en-GB" sz="2400" dirty="0" err="1"/>
              <a:t>découverte</a:t>
            </a:r>
            <a:endParaRPr lang="en-GB" sz="2400" dirty="0"/>
          </a:p>
          <a:p>
            <a:r>
              <a:rPr lang="en-GB" sz="2400" dirty="0" err="1"/>
              <a:t>motiv</a:t>
            </a:r>
            <a:r>
              <a:rPr lang="fr-FR" sz="2400" dirty="0" err="1"/>
              <a:t>ée</a:t>
            </a:r>
            <a:r>
              <a:rPr lang="fr-FR" sz="2400" dirty="0"/>
              <a:t> par la gloire</a:t>
            </a:r>
            <a:endParaRPr lang="en-GB" sz="2400" dirty="0"/>
          </a:p>
          <a:p>
            <a:r>
              <a:rPr lang="en-GB" sz="2400" dirty="0" err="1"/>
              <a:t>inspirante</a:t>
            </a:r>
            <a:r>
              <a:rPr lang="en-GB" sz="2400" dirty="0"/>
              <a:t>                         </a:t>
            </a:r>
            <a:r>
              <a:rPr lang="en-GB" sz="2400" dirty="0" err="1"/>
              <a:t>passionnée</a:t>
            </a:r>
            <a:endParaRPr lang="en-GB" sz="2400" dirty="0"/>
          </a:p>
          <a:p>
            <a:r>
              <a:rPr lang="en-GB" sz="2400" dirty="0" err="1"/>
              <a:t>innovante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4272677"/>
            <a:ext cx="3106153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triste</a:t>
            </a:r>
          </a:p>
          <a:p>
            <a:r>
              <a:rPr lang="en-GB" sz="2400" dirty="0" err="1"/>
              <a:t>traqique</a:t>
            </a:r>
            <a:r>
              <a:rPr lang="en-GB" sz="2400" dirty="0"/>
              <a:t>                          </a:t>
            </a:r>
          </a:p>
          <a:p>
            <a:r>
              <a:rPr lang="en-GB" sz="2400" dirty="0" err="1"/>
              <a:t>imprudente</a:t>
            </a:r>
            <a:r>
              <a:rPr lang="en-GB" sz="2400" dirty="0"/>
              <a:t>                                          </a:t>
            </a:r>
          </a:p>
          <a:p>
            <a:r>
              <a:rPr lang="en-GB" sz="2400" dirty="0" err="1"/>
              <a:t>motivée</a:t>
            </a:r>
            <a:r>
              <a:rPr lang="en-GB" sz="2400" dirty="0"/>
              <a:t> par la </a:t>
            </a:r>
            <a:r>
              <a:rPr lang="en-GB" sz="2400" dirty="0" err="1"/>
              <a:t>gloire</a:t>
            </a:r>
            <a:r>
              <a:rPr lang="en-GB" sz="2400" dirty="0"/>
              <a:t> </a:t>
            </a:r>
            <a:r>
              <a:rPr lang="en-GB" sz="2400" dirty="0" err="1"/>
              <a:t>publique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87354"/>
            <a:ext cx="2084610" cy="24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7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4D2E-0D9B-4408-B8D6-A4BB598F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 devoirs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201E-C863-4F4B-B158-5E54DEDC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26469"/>
            <a:ext cx="8601811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Option 1:</a:t>
            </a:r>
          </a:p>
          <a:p>
            <a:pPr marL="0" indent="0">
              <a:buNone/>
            </a:pPr>
            <a:r>
              <a:rPr lang="en-GB" sz="2400" dirty="0" err="1"/>
              <a:t>Lisez</a:t>
            </a:r>
            <a:r>
              <a:rPr lang="en-GB" sz="2400" dirty="0"/>
              <a:t> le </a:t>
            </a:r>
            <a:r>
              <a:rPr lang="en-GB" sz="2400" dirty="0" err="1"/>
              <a:t>texte</a:t>
            </a:r>
            <a:r>
              <a:rPr lang="en-GB" sz="2400" dirty="0"/>
              <a:t> à haute </a:t>
            </a:r>
            <a:r>
              <a:rPr lang="en-GB" sz="2400" dirty="0" err="1"/>
              <a:t>voix</a:t>
            </a:r>
            <a:r>
              <a:rPr lang="en-GB" sz="2400" dirty="0"/>
              <a:t>. </a:t>
            </a:r>
            <a:r>
              <a:rPr lang="en-GB" sz="2400" dirty="0" err="1"/>
              <a:t>Exprimez</a:t>
            </a:r>
            <a:r>
              <a:rPr lang="en-GB" sz="2400" dirty="0"/>
              <a:t> le </a:t>
            </a:r>
            <a:r>
              <a:rPr lang="en-GB" sz="2400" dirty="0" err="1"/>
              <a:t>changement</a:t>
            </a:r>
            <a:r>
              <a:rPr lang="en-GB" sz="2400" dirty="0"/>
              <a:t> des </a:t>
            </a:r>
            <a:r>
              <a:rPr lang="fr-FR" sz="2400" dirty="0"/>
              <a:t>émotions dans le </a:t>
            </a:r>
            <a:r>
              <a:rPr lang="en-GB" sz="2400" dirty="0" err="1"/>
              <a:t>texte</a:t>
            </a:r>
            <a:r>
              <a:rPr lang="fr-FR" sz="2400" dirty="0"/>
              <a:t> (</a:t>
            </a:r>
            <a:r>
              <a:rPr lang="en-GB" sz="2400" dirty="0"/>
              <a:t>par </a:t>
            </a:r>
            <a:r>
              <a:rPr lang="en-GB" sz="2400" dirty="0" err="1"/>
              <a:t>exemple</a:t>
            </a:r>
            <a:r>
              <a:rPr lang="en-GB" sz="2400" dirty="0"/>
              <a:t>, les phrases </a:t>
            </a:r>
            <a:r>
              <a:rPr lang="en-GB" sz="2400" dirty="0" err="1"/>
              <a:t>où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y a </a:t>
            </a:r>
            <a:r>
              <a:rPr lang="en-GB" sz="2400" dirty="0" err="1"/>
              <a:t>une</a:t>
            </a:r>
            <a:r>
              <a:rPr lang="en-GB" sz="2400" dirty="0"/>
              <a:t> juxtaposition </a:t>
            </a:r>
            <a:r>
              <a:rPr lang="en-GB" sz="2400" dirty="0" err="1"/>
              <a:t>d’id</a:t>
            </a:r>
            <a:r>
              <a:rPr lang="fr-FR" sz="2400" dirty="0" err="1"/>
              <a:t>ées</a:t>
            </a:r>
            <a:r>
              <a:rPr lang="en-GB" sz="2400" dirty="0"/>
              <a:t> positives et </a:t>
            </a:r>
            <a:r>
              <a:rPr lang="en-GB" sz="2400" dirty="0" err="1"/>
              <a:t>négatives</a:t>
            </a:r>
            <a:r>
              <a:rPr lang="fr-FR" sz="2400" dirty="0"/>
              <a:t>) . Enregistrez-vous. Apportez votre enregistrement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classe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Option 2: </a:t>
            </a:r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dirty="0" err="1"/>
              <a:t>vous</a:t>
            </a:r>
            <a:r>
              <a:rPr lang="en-GB" sz="2400" dirty="0"/>
              <a:t> d’être </a:t>
            </a:r>
            <a:r>
              <a:rPr lang="en-GB" sz="2400" dirty="0" err="1"/>
              <a:t>journaliste</a:t>
            </a:r>
            <a:r>
              <a:rPr lang="en-GB" sz="2400" dirty="0"/>
              <a:t>! </a:t>
            </a:r>
            <a:r>
              <a:rPr lang="en-GB" sz="2400" dirty="0" err="1"/>
              <a:t>Ecrivez</a:t>
            </a:r>
            <a:r>
              <a:rPr lang="en-GB" sz="2400" dirty="0"/>
              <a:t> </a:t>
            </a:r>
            <a:r>
              <a:rPr lang="en-GB" sz="2400" dirty="0" err="1"/>
              <a:t>une</a:t>
            </a:r>
            <a:r>
              <a:rPr lang="en-GB" sz="2400" dirty="0"/>
              <a:t> interview avec Marie Curie!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BCDD6-E4D5-430B-9B17-C15D2ED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5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29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2287" y="333843"/>
            <a:ext cx="55433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Devoir 2</a:t>
            </a:r>
          </a:p>
          <a:p>
            <a:endParaRPr lang="en-GB" sz="2800" dirty="0"/>
          </a:p>
          <a:p>
            <a:r>
              <a:rPr lang="en-GB" sz="2000" dirty="0" err="1"/>
              <a:t>Vous</a:t>
            </a:r>
            <a:r>
              <a:rPr lang="en-GB" sz="2000" dirty="0"/>
              <a:t> </a:t>
            </a:r>
            <a:r>
              <a:rPr lang="en-GB" sz="2000" dirty="0" err="1"/>
              <a:t>avez</a:t>
            </a:r>
            <a:r>
              <a:rPr lang="en-GB" sz="2000" dirty="0"/>
              <a:t> </a:t>
            </a:r>
            <a:r>
              <a:rPr lang="en-GB" sz="2000" dirty="0" err="1"/>
              <a:t>inventé</a:t>
            </a:r>
            <a:r>
              <a:rPr lang="en-GB" sz="2000" dirty="0"/>
              <a:t> la machine à voyager </a:t>
            </a:r>
            <a:r>
              <a:rPr lang="en-GB" sz="2000" dirty="0" err="1"/>
              <a:t>dans</a:t>
            </a:r>
            <a:r>
              <a:rPr lang="en-GB" sz="2000" dirty="0"/>
              <a:t> le temps. </a:t>
            </a:r>
            <a:r>
              <a:rPr lang="en-GB" sz="2000" dirty="0" err="1"/>
              <a:t>Vous</a:t>
            </a:r>
            <a:r>
              <a:rPr lang="en-GB" sz="2000" dirty="0"/>
              <a:t> </a:t>
            </a:r>
            <a:r>
              <a:rPr lang="en-GB" sz="2000" dirty="0" err="1"/>
              <a:t>visitez</a:t>
            </a:r>
            <a:r>
              <a:rPr lang="en-GB" sz="2000" dirty="0"/>
              <a:t> le </a:t>
            </a:r>
            <a:r>
              <a:rPr lang="en-GB" sz="2000" dirty="0" err="1"/>
              <a:t>laboratoire</a:t>
            </a:r>
            <a:r>
              <a:rPr lang="en-GB" sz="2000" dirty="0"/>
              <a:t> de Marie Curie.</a:t>
            </a:r>
          </a:p>
          <a:p>
            <a:endParaRPr lang="en-GB" sz="2000" dirty="0"/>
          </a:p>
          <a:p>
            <a:r>
              <a:rPr lang="en-GB" sz="2000" dirty="0" err="1"/>
              <a:t>Demandez-lui</a:t>
            </a:r>
            <a:r>
              <a:rPr lang="en-GB" sz="2000" dirty="0"/>
              <a:t> </a:t>
            </a:r>
            <a:r>
              <a:rPr lang="en-GB" sz="2000" dirty="0" err="1"/>
              <a:t>ses</a:t>
            </a:r>
            <a:r>
              <a:rPr lang="en-GB" sz="2000" dirty="0"/>
              <a:t> </a:t>
            </a:r>
            <a:r>
              <a:rPr lang="en-GB" sz="2000" dirty="0" err="1"/>
              <a:t>réactions</a:t>
            </a:r>
            <a:r>
              <a:rPr lang="en-GB" sz="2000" dirty="0"/>
              <a:t> aux </a:t>
            </a:r>
            <a:r>
              <a:rPr lang="en-GB" sz="2000" dirty="0" err="1"/>
              <a:t>évènements</a:t>
            </a:r>
            <a:r>
              <a:rPr lang="en-GB" sz="2000" dirty="0"/>
              <a:t> de </a:t>
            </a:r>
            <a:r>
              <a:rPr lang="en-GB" sz="2000" dirty="0" err="1"/>
              <a:t>sa</a:t>
            </a:r>
            <a:r>
              <a:rPr lang="en-GB" sz="2000" dirty="0"/>
              <a:t> vie. </a:t>
            </a:r>
            <a:r>
              <a:rPr lang="en-GB" sz="2000" dirty="0" err="1"/>
              <a:t>Imaginez</a:t>
            </a:r>
            <a:r>
              <a:rPr lang="en-GB" sz="2000" dirty="0"/>
              <a:t> </a:t>
            </a:r>
            <a:r>
              <a:rPr lang="en-GB" sz="2000" dirty="0" err="1"/>
              <a:t>ses</a:t>
            </a:r>
            <a:r>
              <a:rPr lang="en-GB" sz="2000" dirty="0"/>
              <a:t> </a:t>
            </a:r>
            <a:r>
              <a:rPr lang="en-GB" sz="2000" dirty="0" err="1"/>
              <a:t>réponses</a:t>
            </a:r>
            <a:r>
              <a:rPr lang="en-GB" sz="2000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Demandez-lui</a:t>
            </a:r>
            <a:r>
              <a:rPr lang="en-GB" dirty="0"/>
              <a:t>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réactions</a:t>
            </a:r>
            <a:r>
              <a:rPr lang="en-GB" dirty="0"/>
              <a:t> aux inventions </a:t>
            </a:r>
            <a:r>
              <a:rPr lang="en-GB" dirty="0" err="1"/>
              <a:t>modernes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09" y="4327118"/>
            <a:ext cx="3007046" cy="223724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95536" y="2994770"/>
            <a:ext cx="4176464" cy="1164327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Comment </a:t>
            </a:r>
            <a:r>
              <a:rPr lang="en-GB" dirty="0" err="1"/>
              <a:t>avez-vous</a:t>
            </a:r>
            <a:r>
              <a:rPr lang="en-GB" dirty="0"/>
              <a:t> </a:t>
            </a:r>
            <a:r>
              <a:rPr lang="en-GB" dirty="0" err="1"/>
              <a:t>réagi</a:t>
            </a:r>
            <a:r>
              <a:rPr lang="en-GB" dirty="0"/>
              <a:t> </a:t>
            </a:r>
            <a:r>
              <a:rPr lang="en-GB" dirty="0" err="1"/>
              <a:t>quand</a:t>
            </a:r>
            <a:r>
              <a:rPr lang="en-GB" dirty="0"/>
              <a:t>…?</a:t>
            </a:r>
          </a:p>
          <a:p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étaient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 </a:t>
            </a:r>
            <a:r>
              <a:rPr lang="en-GB" dirty="0" err="1"/>
              <a:t>émotions</a:t>
            </a:r>
            <a:r>
              <a:rPr lang="en-GB"/>
              <a:t> quand</a:t>
            </a:r>
            <a:r>
              <a:rPr lang="en-GB" dirty="0"/>
              <a:t>…?</a:t>
            </a:r>
          </a:p>
          <a:p>
            <a:r>
              <a:rPr lang="en-GB" dirty="0"/>
              <a:t>Comment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êtes</a:t>
            </a:r>
            <a:r>
              <a:rPr lang="en-GB" dirty="0"/>
              <a:t> </a:t>
            </a:r>
            <a:r>
              <a:rPr lang="en-GB" dirty="0" err="1"/>
              <a:t>sentie</a:t>
            </a:r>
            <a:r>
              <a:rPr lang="en-GB" dirty="0"/>
              <a:t> </a:t>
            </a:r>
            <a:r>
              <a:rPr lang="en-GB" dirty="0" err="1"/>
              <a:t>quand</a:t>
            </a:r>
            <a:r>
              <a:rPr lang="en-GB" dirty="0"/>
              <a:t>…?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51520" y="5183957"/>
            <a:ext cx="4824536" cy="1169320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Etes-vous</a:t>
            </a:r>
            <a:r>
              <a:rPr lang="en-GB" dirty="0"/>
              <a:t> </a:t>
            </a:r>
            <a:r>
              <a:rPr lang="en-GB" dirty="0" err="1"/>
              <a:t>optimiste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pessimiste</a:t>
            </a:r>
            <a:r>
              <a:rPr lang="en-GB" dirty="0"/>
              <a:t> au </a:t>
            </a:r>
            <a:r>
              <a:rPr lang="en-GB" dirty="0" err="1"/>
              <a:t>sujet</a:t>
            </a:r>
            <a:r>
              <a:rPr lang="en-GB" dirty="0"/>
              <a:t> de…</a:t>
            </a:r>
          </a:p>
          <a:p>
            <a:r>
              <a:rPr lang="en-GB" dirty="0"/>
              <a:t>Que </a:t>
            </a:r>
            <a:r>
              <a:rPr lang="en-GB" dirty="0" err="1"/>
              <a:t>pensez-vous</a:t>
            </a:r>
            <a:r>
              <a:rPr lang="en-GB" dirty="0"/>
              <a:t> de 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71" y="308653"/>
            <a:ext cx="2562081" cy="3408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378904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18</a:t>
            </a:r>
          </a:p>
        </p:txBody>
      </p:sp>
    </p:spTree>
    <p:extLst>
      <p:ext uri="{BB962C8B-B14F-4D97-AF65-F5344CB8AC3E}">
        <p14:creationId xmlns:p14="http://schemas.microsoft.com/office/powerpoint/2010/main" val="48378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0238"/>
            <a:ext cx="8568952" cy="490066"/>
          </a:xfrm>
        </p:spPr>
        <p:txBody>
          <a:bodyPr>
            <a:noAutofit/>
          </a:bodyPr>
          <a:lstStyle/>
          <a:p>
            <a:r>
              <a:rPr lang="en-GB" sz="2400" b="1" dirty="0" err="1"/>
              <a:t>Voici</a:t>
            </a:r>
            <a:r>
              <a:rPr lang="fr-FR" sz="2400" b="1" dirty="0"/>
              <a:t> des sujets qui figurent dans le </a:t>
            </a:r>
            <a:r>
              <a:rPr lang="fr-FR" sz="2400" b="1" dirty="0" err="1"/>
              <a:t>text</a:t>
            </a:r>
            <a:r>
              <a:rPr lang="en-GB" sz="2400" b="1" dirty="0"/>
              <a:t>e. </a:t>
            </a:r>
            <a:br>
              <a:rPr lang="en-GB" sz="2400" b="1" dirty="0"/>
            </a:br>
            <a:r>
              <a:rPr lang="en-GB" sz="2400" b="1" dirty="0" err="1"/>
              <a:t>Liez</a:t>
            </a:r>
            <a:r>
              <a:rPr lang="en-GB" sz="2400" b="1" dirty="0"/>
              <a:t> les </a:t>
            </a:r>
            <a:r>
              <a:rPr lang="fr-FR" sz="2400" b="1" dirty="0"/>
              <a:t>é</a:t>
            </a:r>
            <a:r>
              <a:rPr lang="en-GB" sz="2400" b="1" dirty="0"/>
              <a:t>motions aux images.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71" y="1502085"/>
            <a:ext cx="1791503" cy="2492896"/>
          </a:xfrm>
          <a:prstGeom prst="rect">
            <a:avLst/>
          </a:prstGeom>
        </p:spPr>
      </p:pic>
      <p:pic>
        <p:nvPicPr>
          <p:cNvPr id="4096" name="Picture 40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71" y="4651565"/>
            <a:ext cx="1640471" cy="19089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351005"/>
            <a:ext cx="486966" cy="370472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158" y="1557387"/>
            <a:ext cx="2393928" cy="45438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400" dirty="0"/>
              <a:t>le bonheur </a:t>
            </a:r>
          </a:p>
          <a:p>
            <a:pPr marL="0" indent="0">
              <a:buNone/>
            </a:pPr>
            <a:r>
              <a:rPr lang="fr-FR" sz="4400" dirty="0"/>
              <a:t>la sérénité </a:t>
            </a:r>
          </a:p>
          <a:p>
            <a:pPr marL="0" indent="0">
              <a:buNone/>
            </a:pPr>
            <a:r>
              <a:rPr lang="fr-FR" sz="4400" dirty="0"/>
              <a:t>la tendresse </a:t>
            </a:r>
          </a:p>
          <a:p>
            <a:pPr marL="0" indent="0">
              <a:buNone/>
            </a:pPr>
            <a:r>
              <a:rPr lang="fr-FR" sz="4400" dirty="0"/>
              <a:t>le calme</a:t>
            </a:r>
          </a:p>
          <a:p>
            <a:pPr marL="0" indent="0">
              <a:buNone/>
            </a:pPr>
            <a:r>
              <a:rPr lang="fr-FR" sz="4400" dirty="0"/>
              <a:t>le choc </a:t>
            </a:r>
          </a:p>
          <a:p>
            <a:pPr marL="0" indent="0">
              <a:buNone/>
            </a:pPr>
            <a:r>
              <a:rPr lang="fr-FR" sz="4400" dirty="0"/>
              <a:t>la colère</a:t>
            </a:r>
          </a:p>
          <a:p>
            <a:pPr marL="0" indent="0">
              <a:buNone/>
            </a:pPr>
            <a:r>
              <a:rPr lang="fr-FR" sz="4400" dirty="0"/>
              <a:t>la surprise </a:t>
            </a:r>
          </a:p>
          <a:p>
            <a:pPr marL="0" indent="0">
              <a:buNone/>
            </a:pPr>
            <a:r>
              <a:rPr lang="fr-FR" sz="4400" dirty="0"/>
              <a:t>la panique </a:t>
            </a:r>
          </a:p>
          <a:p>
            <a:pPr marL="0" indent="0">
              <a:buNone/>
            </a:pPr>
            <a:r>
              <a:rPr lang="fr-FR" sz="4400" dirty="0"/>
              <a:t>la peur</a:t>
            </a:r>
          </a:p>
          <a:p>
            <a:pPr marL="0" indent="0">
              <a:buNone/>
            </a:pPr>
            <a:r>
              <a:rPr lang="fr-FR" sz="4400" dirty="0"/>
              <a:t>le désespoir </a:t>
            </a:r>
          </a:p>
          <a:p>
            <a:pPr marL="0" indent="0">
              <a:buNone/>
            </a:pPr>
            <a:r>
              <a:rPr lang="fr-FR" sz="4400" dirty="0"/>
              <a:t>la tristesse </a:t>
            </a:r>
          </a:p>
          <a:p>
            <a:pPr marL="0" indent="0">
              <a:buNone/>
            </a:pPr>
            <a:r>
              <a:rPr lang="fr-FR" sz="4400" dirty="0"/>
              <a:t>la dépression</a:t>
            </a: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141A78-B34E-4082-A409-97AF4E5F6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33" y="3637167"/>
            <a:ext cx="1898985" cy="25125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6693" y="6149671"/>
            <a:ext cx="839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09" y="3997289"/>
            <a:ext cx="2314771" cy="1723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0086" y="3460606"/>
            <a:ext cx="146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1879" y="3994981"/>
            <a:ext cx="1076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2144" y="2875807"/>
            <a:ext cx="1272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0086" y="5781251"/>
            <a:ext cx="1828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0072" y="656047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49" y="1312822"/>
            <a:ext cx="2054539" cy="20455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4" y="464979"/>
            <a:ext cx="2546826" cy="23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0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15909"/>
          </a:xfrm>
        </p:spPr>
        <p:txBody>
          <a:bodyPr>
            <a:normAutofit fontScale="90000"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60"/>
          </a:xfrm>
        </p:spPr>
        <p:txBody>
          <a:bodyPr>
            <a:normAutofit fontScale="32500" lnSpcReduction="20000"/>
          </a:bodyPr>
          <a:lstStyle/>
          <a:p>
            <a:r>
              <a:rPr lang="en-GB" sz="2800" i="1" dirty="0"/>
              <a:t>A </a:t>
            </a:r>
            <a:r>
              <a:rPr lang="fr-FR" sz="2800" dirty="0">
                <a:hlinkClick r:id="rId2"/>
              </a:rPr>
              <a:t>Swat River Pakistan </a:t>
            </a:r>
            <a:r>
              <a:rPr lang="fr-FR" sz="2800" dirty="0"/>
              <a:t>by  </a:t>
            </a:r>
            <a:r>
              <a:rPr lang="fr-FR" sz="2800" u="sng" dirty="0">
                <a:hlinkClick r:id="rId3" tooltip="en:User:Alakazou1978"/>
              </a:rPr>
              <a:t>Alakazou1978</a:t>
            </a:r>
            <a:r>
              <a:rPr lang="fr-FR" sz="2800" u="sng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licensed</a:t>
            </a:r>
            <a:r>
              <a:rPr lang="fr-FR" sz="2800" dirty="0"/>
              <a:t> </a:t>
            </a:r>
            <a:r>
              <a:rPr lang="fr-FR" sz="2800" dirty="0" err="1"/>
              <a:t>under</a:t>
            </a:r>
            <a:r>
              <a:rPr lang="fr-FR" sz="2800" dirty="0"/>
              <a:t>  </a:t>
            </a:r>
            <a:r>
              <a:rPr lang="fr-FR" sz="2800" u="sng" dirty="0">
                <a:hlinkClick r:id="rId4"/>
              </a:rPr>
              <a:t>CC BY-SA 3.0</a:t>
            </a:r>
            <a:endParaRPr lang="en-GB" sz="2800" i="1" dirty="0"/>
          </a:p>
          <a:p>
            <a:r>
              <a:rPr lang="en-GB" sz="2800" i="1" dirty="0"/>
              <a:t>B   </a:t>
            </a:r>
            <a:r>
              <a:rPr lang="fr-FR" sz="2800" u="sng" dirty="0">
                <a:hlinkClick r:id="rId5" tooltip="w:Sequoia National Park"/>
              </a:rPr>
              <a:t>Sequoia National Park</a:t>
            </a:r>
            <a:r>
              <a:rPr lang="en-GB" sz="2800" i="1" dirty="0">
                <a:hlinkClick r:id="rId5" tooltip="w:Sequoia National Park"/>
              </a:rPr>
              <a:t> </a:t>
            </a:r>
            <a:r>
              <a:rPr lang="en-GB" sz="2800" i="1" dirty="0"/>
              <a:t>by </a:t>
            </a:r>
            <a:r>
              <a:rPr lang="fr-FR" sz="2800" u="sng" dirty="0">
                <a:hlinkClick r:id="rId6" tooltip="User:Brian W. Schaller"/>
              </a:rPr>
              <a:t>Brian W. Schaller</a:t>
            </a:r>
            <a:r>
              <a:rPr lang="en-GB" sz="2800" i="1" dirty="0"/>
              <a:t>     </a:t>
            </a:r>
            <a:r>
              <a:rPr lang="en-GB" sz="2800" dirty="0"/>
              <a:t>is licensed under the Creative Commons ‘Attribution-</a:t>
            </a:r>
            <a:r>
              <a:rPr lang="en-GB" sz="2800" dirty="0" err="1"/>
              <a:t>NonCommercial</a:t>
            </a:r>
            <a:r>
              <a:rPr lang="en-GB" sz="2800" dirty="0"/>
              <a:t>-</a:t>
            </a:r>
            <a:r>
              <a:rPr lang="en-GB" sz="2800" dirty="0" err="1"/>
              <a:t>ShareAlike</a:t>
            </a:r>
            <a:r>
              <a:rPr lang="en-GB" sz="2800" dirty="0"/>
              <a:t> 3.0 </a:t>
            </a:r>
            <a:r>
              <a:rPr lang="en-GB" sz="2800" i="1" dirty="0"/>
              <a:t>License: </a:t>
            </a:r>
            <a:r>
              <a:rPr lang="en-GB" sz="2800" i="1" dirty="0">
                <a:hlinkClick r:id="rId7"/>
              </a:rPr>
              <a:t>https://creativecommons.org/licenses/by-nc-sa/3.0/</a:t>
            </a:r>
            <a:endParaRPr lang="en-GB" sz="2800" i="1" dirty="0">
              <a:hlinkClick r:id="rId8"/>
            </a:endParaRPr>
          </a:p>
          <a:p>
            <a:r>
              <a:rPr lang="en-GB" sz="2800" i="1" u="sng" dirty="0"/>
              <a:t>C</a:t>
            </a:r>
            <a:r>
              <a:rPr lang="en-GB" sz="2800" i="1" dirty="0">
                <a:hlinkClick r:id="rId8"/>
              </a:rPr>
              <a:t> Secret door"</a:t>
            </a:r>
            <a:r>
              <a:rPr lang="en-GB" sz="2800" i="1" dirty="0"/>
              <a:t> by </a:t>
            </a:r>
            <a:r>
              <a:rPr lang="en-GB" sz="2800" i="1" dirty="0" err="1">
                <a:hlinkClick r:id="rId9"/>
              </a:rPr>
              <a:t>Belopa</a:t>
            </a:r>
            <a:r>
              <a:rPr lang="en-GB" sz="2800" i="1" dirty="0"/>
              <a:t> is licensed under </a:t>
            </a:r>
            <a:r>
              <a:rPr lang="en-GB" sz="2800" i="1" cap="all" dirty="0">
                <a:hlinkClick r:id="rId10"/>
              </a:rPr>
              <a:t>CC BY-NC-ND 2.0</a:t>
            </a:r>
          </a:p>
          <a:p>
            <a:r>
              <a:rPr lang="en-GB" sz="2800" i="1" cap="all" dirty="0"/>
              <a:t> D  </a:t>
            </a:r>
            <a:r>
              <a:rPr lang="en-GB" sz="2800" i="1" dirty="0"/>
              <a:t>Money by </a:t>
            </a:r>
            <a:r>
              <a:rPr lang="fr-FR" sz="2800" b="1" u="sng" dirty="0" err="1">
                <a:hlinkClick r:id="rId11" tooltip="Go to dominique Bernardini's photostream"/>
              </a:rPr>
              <a:t>dominique</a:t>
            </a:r>
            <a:r>
              <a:rPr lang="fr-FR" sz="2800" b="1" u="sng" dirty="0">
                <a:hlinkClick r:id="rId11" tooltip="Go to dominique Bernardini's photostream"/>
              </a:rPr>
              <a:t> </a:t>
            </a:r>
            <a:r>
              <a:rPr lang="fr-FR" sz="2800" b="1" u="sng" dirty="0" err="1">
                <a:hlinkClick r:id="rId11" tooltip="Go to dominique Bernardini's photostream"/>
              </a:rPr>
              <a:t>Bernardini</a:t>
            </a:r>
            <a:br>
              <a:rPr lang="fr-FR" sz="2800" dirty="0"/>
            </a:br>
            <a:r>
              <a:rPr lang="en-GB" sz="2800" i="1" cap="all" dirty="0"/>
              <a:t>   </a:t>
            </a:r>
            <a:r>
              <a:rPr lang="fr-FR" sz="2800" dirty="0">
                <a:hlinkClick r:id="rId12"/>
              </a:rPr>
              <a:t>https://www.flickr.com/photos/82213220@N02/16929210483/</a:t>
            </a:r>
            <a:r>
              <a:rPr lang="fr-FR" sz="2800" dirty="0"/>
              <a:t> 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licensed</a:t>
            </a:r>
            <a:r>
              <a:rPr lang="fr-FR" sz="2800" dirty="0"/>
              <a:t> </a:t>
            </a:r>
            <a:r>
              <a:rPr lang="fr-FR" sz="2800" dirty="0" err="1"/>
              <a:t>under</a:t>
            </a:r>
            <a:r>
              <a:rPr lang="fr-FR" sz="2800" dirty="0"/>
              <a:t> </a:t>
            </a:r>
            <a:r>
              <a:rPr lang="en-GB" sz="2800" b="1" dirty="0">
                <a:hlinkClick r:id="rId13"/>
              </a:rPr>
              <a:t>Attribution 2.0 Generic (CC BY 2.0)</a:t>
            </a:r>
            <a:endParaRPr lang="en-GB" sz="2800" i="1" cap="all" dirty="0">
              <a:hlinkClick r:id="rId10"/>
            </a:endParaRPr>
          </a:p>
          <a:p>
            <a:r>
              <a:rPr lang="en-GB" sz="2800" i="1" cap="all" dirty="0"/>
              <a:t>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Marie and Pierre Curie https://en.wikipedia.org/wiki/Marie_Curie</a:t>
            </a:r>
            <a:endParaRPr lang="en-GB" sz="2800" i="1" cap="all" dirty="0"/>
          </a:p>
          <a:p>
            <a:r>
              <a:rPr lang="en-GB" sz="2800" i="1" cap="all" dirty="0"/>
              <a:t>F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https://en.wikipedia.org/wiki/X-ray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1 https://en.wikipedia.org/wiki/X-ray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2 Jasmine Surreal art collage freely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avaialble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 https://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www.pinterest.com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/pin/296252481722890493/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3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hlinkClick r:id="rId14"/>
              </a:rPr>
              <a:t>"Upstairs Doors"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 by 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hlinkClick r:id="rId15"/>
              </a:rPr>
              <a:t>chaim zvi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 is licensed under </a:t>
            </a:r>
            <a:r>
              <a:rPr lang="en-US" sz="2800" i="1" cap="all" dirty="0">
                <a:latin typeface="Arial" charset="0"/>
                <a:ea typeface="Arial" charset="0"/>
                <a:cs typeface="Arial" charset="0"/>
                <a:hlinkClick r:id="rId16"/>
              </a:rPr>
              <a:t>CC BY-NC 2.0 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4 http://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www.easyfreeclipart.com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/radioactive-hazard-free-cliparts-that-you-can-download-to-clipart-1784437.html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5 Original painting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Woman in the Hospital by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hlinkClick r:id="rId17" tooltip="Gyula Szabó"/>
              </a:rPr>
              <a:t>Gyula Szabó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6 Marie Curie c 1925 https://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Maria_Skłodowska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-Curie#/media/File:Annual_report_of_the_trustees_of_the_American_Museum_of_Natural_History_for_the_year_(1921)_(19341550566).jpg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7 Marie Curie https://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en.wikipedia.org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Marie_Curie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8 Image of Sorbonne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hlinkClick r:id="rId18"/>
              </a:rPr>
              <a:t>https://en.wikipedia.org/wiki/Sorbonne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9 Marie and Pierre Curie https://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en.wikipedia.org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Marie_Curie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Image 10 Marie and Pierre Curie lab the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Wellcome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CollectionThis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file is licensed under the 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hlinkClick r:id="rId19" tooltip="w:en:Creative Commons"/>
              </a:rPr>
              <a:t>Creative Commons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hlinkClick r:id="rId20"/>
              </a:rPr>
              <a:t>Attribution 4.0 International</a:t>
            </a:r>
            <a:r>
              <a:rPr lang="en-US" sz="2800" dirty="0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US" sz="2800" dirty="0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Image 11 Photo of Marie Curie </a:t>
            </a:r>
            <a:r>
              <a:rPr lang="en-US" sz="2800" dirty="0" err="1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Teniska</a:t>
            </a:r>
            <a:r>
              <a:rPr lang="en-US" sz="2800" dirty="0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Museet</a:t>
            </a:r>
            <a:r>
              <a:rPr lang="en-US" sz="2800" dirty="0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hlinkClick r:id="rId21"/>
              </a:rPr>
              <a:t>https://commons.wikimedia.org/wiki/File:Marie_Curie_1900_-_DIG17379.jpg</a:t>
            </a:r>
            <a:r>
              <a:rPr lang="en-US" sz="2800" dirty="0"/>
              <a:t> </a:t>
            </a:r>
            <a:r>
              <a:rPr lang="en-US" sz="2400" dirty="0">
                <a:solidFill>
                  <a:srgbClr val="663366"/>
                </a:solidFill>
                <a:latin typeface="Arial" charset="0"/>
                <a:hlinkClick r:id="rId19" tooltip="w:en:Creative Commons"/>
              </a:rPr>
              <a:t>Creative Commons</a:t>
            </a:r>
            <a:r>
              <a:rPr lang="en-US" sz="2400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sz="2400" dirty="0">
                <a:solidFill>
                  <a:srgbClr val="663366"/>
                </a:solidFill>
                <a:latin typeface="Arial" charset="0"/>
                <a:hlinkClick r:id="rId22"/>
              </a:rPr>
              <a:t>Attribution 2.0 Generic</a:t>
            </a:r>
            <a:endParaRPr lang="en-US" sz="2300" dirty="0">
              <a:solidFill>
                <a:srgbClr val="663366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Image 12 Stamp commemorating Marie and Pierre Curie </a:t>
            </a:r>
            <a:r>
              <a:rPr lang="en-US" sz="2400" dirty="0"/>
              <a:t>This work is in the public domain in its country of origin and other countries and areas where the copyright term is the author's life plus 70 years or less.</a:t>
            </a:r>
            <a:endParaRPr lang="en-US" sz="2400" dirty="0">
              <a:solidFill>
                <a:srgbClr val="22222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222222"/>
                </a:solidFill>
                <a:latin typeface="Arial" charset="0"/>
                <a:ea typeface="Arial" charset="0"/>
                <a:cs typeface="Arial" charset="0"/>
              </a:rPr>
              <a:t>Image 13 </a:t>
            </a:r>
            <a:r>
              <a:rPr lang="en-GB" sz="2800" i="1" dirty="0">
                <a:hlinkClick r:id="rId23"/>
              </a:rPr>
              <a:t>"Where they don't quite belong"</a:t>
            </a:r>
            <a:r>
              <a:rPr lang="en-GB" sz="2800" i="1" dirty="0"/>
              <a:t> by </a:t>
            </a:r>
            <a:r>
              <a:rPr lang="en-GB" sz="2800" i="1" dirty="0" err="1">
                <a:hlinkClick r:id="rId24"/>
              </a:rPr>
              <a:t>qqarynne</a:t>
            </a:r>
            <a:r>
              <a:rPr lang="en-GB" sz="2800" i="1" dirty="0"/>
              <a:t> is licensed under </a:t>
            </a:r>
            <a:r>
              <a:rPr lang="en-GB" sz="2800" i="1" cap="all" dirty="0">
                <a:hlinkClick r:id="rId16"/>
              </a:rPr>
              <a:t>CC BY-NC 2.0</a:t>
            </a:r>
            <a:endParaRPr lang="en-GB" sz="2800" i="1" cap="all" dirty="0"/>
          </a:p>
          <a:p>
            <a:r>
              <a:rPr lang="en-GB" sz="2800" i="1" dirty="0"/>
              <a:t>Image 14   </a:t>
            </a:r>
            <a:r>
              <a:rPr lang="fr-FR" altLang="fr-FR" sz="2800" i="1" dirty="0">
                <a:solidFill>
                  <a:srgbClr val="1779BA"/>
                </a:solidFill>
                <a:latin typeface="source sans pro"/>
                <a:hlinkClick r:id="rId25"/>
              </a:rPr>
              <a:t>Exmoor _23"</a:t>
            </a:r>
            <a:r>
              <a:rPr lang="fr-FR" altLang="fr-FR" sz="2800" i="1" dirty="0">
                <a:solidFill>
                  <a:srgbClr val="0A0A0A"/>
                </a:solidFill>
                <a:latin typeface="source sans pro"/>
              </a:rPr>
              <a:t> by </a:t>
            </a:r>
            <a:r>
              <a:rPr lang="fr-FR" altLang="fr-FR" sz="2800" i="1" dirty="0" err="1">
                <a:solidFill>
                  <a:srgbClr val="1468A0"/>
                </a:solidFill>
                <a:latin typeface="source sans pro"/>
                <a:hlinkClick r:id="rId26"/>
              </a:rPr>
              <a:t>visit_exmoor</a:t>
            </a:r>
            <a:r>
              <a:rPr lang="fr-FR" altLang="fr-FR" sz="2800" i="1" dirty="0">
                <a:solidFill>
                  <a:srgbClr val="0A0A0A"/>
                </a:solidFill>
                <a:latin typeface="source sans pro"/>
              </a:rPr>
              <a:t> </a:t>
            </a:r>
            <a:r>
              <a:rPr lang="fr-FR" altLang="fr-FR" sz="2800" i="1" dirty="0" err="1">
                <a:solidFill>
                  <a:srgbClr val="0A0A0A"/>
                </a:solidFill>
                <a:latin typeface="source sans pro"/>
              </a:rPr>
              <a:t>is</a:t>
            </a:r>
            <a:r>
              <a:rPr lang="fr-FR" altLang="fr-FR" sz="2800" i="1" dirty="0">
                <a:solidFill>
                  <a:srgbClr val="0A0A0A"/>
                </a:solidFill>
                <a:latin typeface="source sans pro"/>
              </a:rPr>
              <a:t> </a:t>
            </a:r>
            <a:r>
              <a:rPr lang="fr-FR" altLang="fr-FR" sz="2800" i="1" dirty="0" err="1">
                <a:solidFill>
                  <a:srgbClr val="0A0A0A"/>
                </a:solidFill>
                <a:latin typeface="source sans pro"/>
              </a:rPr>
              <a:t>licensed</a:t>
            </a:r>
            <a:r>
              <a:rPr lang="fr-FR" altLang="fr-FR" sz="2800" i="1" dirty="0">
                <a:solidFill>
                  <a:srgbClr val="0A0A0A"/>
                </a:solidFill>
                <a:latin typeface="source sans pro"/>
              </a:rPr>
              <a:t> </a:t>
            </a:r>
            <a:r>
              <a:rPr lang="fr-FR" altLang="fr-FR" sz="2800" i="1" dirty="0" err="1">
                <a:solidFill>
                  <a:srgbClr val="0A0A0A"/>
                </a:solidFill>
                <a:latin typeface="source sans pro"/>
              </a:rPr>
              <a:t>under</a:t>
            </a:r>
            <a:r>
              <a:rPr lang="fr-FR" altLang="fr-FR" sz="2800" i="1" dirty="0">
                <a:solidFill>
                  <a:srgbClr val="0A0A0A"/>
                </a:solidFill>
                <a:latin typeface="source sans pro"/>
              </a:rPr>
              <a:t> </a:t>
            </a:r>
            <a:r>
              <a:rPr lang="fr-FR" altLang="fr-FR" sz="2800" i="1" dirty="0">
                <a:solidFill>
                  <a:srgbClr val="1779BA"/>
                </a:solidFill>
                <a:latin typeface="source sans pro"/>
                <a:hlinkClick r:id="rId10"/>
              </a:rPr>
              <a:t>CC BY-NC-ND 2.</a:t>
            </a:r>
            <a:r>
              <a:rPr lang="fr-FR" altLang="fr-FR" sz="2800" i="1" dirty="0">
                <a:solidFill>
                  <a:srgbClr val="1779BA"/>
                </a:solidFill>
                <a:latin typeface="source sans pro"/>
                <a:hlinkClick r:id="rId27"/>
              </a:rPr>
              <a:t>0   </a:t>
            </a:r>
            <a:r>
              <a:rPr lang="fr-FR" altLang="fr-FR" sz="4400" i="1" dirty="0">
                <a:solidFill>
                  <a:srgbClr val="1779BA"/>
                </a:solidFill>
                <a:latin typeface="source sans pro"/>
                <a:hlinkClick r:id="rId27"/>
              </a:rPr>
              <a:t> </a:t>
            </a:r>
            <a:r>
              <a:rPr lang="fr-FR" altLang="fr-FR" sz="2800" i="1" dirty="0">
                <a:solidFill>
                  <a:srgbClr val="1779BA"/>
                </a:solidFill>
                <a:latin typeface="source sans pro"/>
                <a:hlinkClick r:id="rId27"/>
              </a:rPr>
              <a:t> </a:t>
            </a:r>
            <a:r>
              <a:rPr lang="fr-FR" altLang="fr-FR" sz="4400" i="1" dirty="0">
                <a:solidFill>
                  <a:srgbClr val="1779BA"/>
                </a:solidFill>
                <a:latin typeface="source sans pro"/>
                <a:hlinkClick r:id="rId27"/>
              </a:rPr>
              <a:t> </a:t>
            </a:r>
            <a:r>
              <a:rPr lang="fr-FR" altLang="fr-FR" sz="2800" i="1" dirty="0">
                <a:solidFill>
                  <a:srgbClr val="1779BA"/>
                </a:solidFill>
                <a:latin typeface="source sans pro"/>
                <a:hlinkClick r:id="rId27"/>
              </a:rPr>
              <a:t> </a:t>
            </a:r>
            <a:r>
              <a:rPr lang="fr-FR" altLang="fr-FR" sz="4400" i="1" dirty="0">
                <a:solidFill>
                  <a:srgbClr val="1779BA"/>
                </a:solidFill>
                <a:latin typeface="source sans pro"/>
                <a:hlinkClick r:id="rId27"/>
              </a:rPr>
              <a:t> </a:t>
            </a:r>
            <a:r>
              <a:rPr lang="fr-FR" altLang="fr-FR" sz="2800" i="1" dirty="0">
                <a:solidFill>
                  <a:srgbClr val="1779BA"/>
                </a:solidFill>
                <a:latin typeface="source sans pro"/>
                <a:hlinkClick r:id="rId27"/>
              </a:rPr>
              <a:t> </a:t>
            </a:r>
            <a:r>
              <a:rPr lang="fr-FR" altLang="fr-FR" sz="4400" dirty="0"/>
              <a:t> </a:t>
            </a:r>
            <a:endParaRPr lang="en-GB" sz="2800" i="1" dirty="0"/>
          </a:p>
          <a:p>
            <a:r>
              <a:rPr lang="en-GB" sz="2800" i="1" dirty="0"/>
              <a:t>Image 15  </a:t>
            </a:r>
            <a:r>
              <a:rPr lang="en-GB" sz="2800" i="1" dirty="0">
                <a:hlinkClick r:id="rId28"/>
              </a:rPr>
              <a:t>"Tiramisu"</a:t>
            </a:r>
            <a:r>
              <a:rPr lang="en-GB" sz="2800" i="1" dirty="0"/>
              <a:t> by </a:t>
            </a:r>
            <a:r>
              <a:rPr lang="en-GB" sz="2800" i="1" dirty="0" err="1">
                <a:hlinkClick r:id="rId29"/>
              </a:rPr>
              <a:t>Smoobs</a:t>
            </a:r>
            <a:r>
              <a:rPr lang="en-GB" sz="2800" i="1" dirty="0"/>
              <a:t> is licensed under </a:t>
            </a:r>
            <a:r>
              <a:rPr lang="en-GB" sz="2800" i="1" cap="all" dirty="0">
                <a:hlinkClick r:id="rId30"/>
              </a:rPr>
              <a:t>CC BY 2.0</a:t>
            </a:r>
            <a:endParaRPr lang="en-GB" sz="2800" i="1" cap="all" dirty="0"/>
          </a:p>
          <a:p>
            <a:r>
              <a:rPr lang="en-GB" sz="2800" i="1" dirty="0"/>
              <a:t>Image 16  </a:t>
            </a:r>
            <a:r>
              <a:rPr lang="en-GB" sz="2800" i="1" dirty="0">
                <a:hlinkClick r:id="rId31"/>
              </a:rPr>
              <a:t>the professional"</a:t>
            </a:r>
            <a:r>
              <a:rPr lang="en-GB" sz="2800" i="1" dirty="0"/>
              <a:t> by </a:t>
            </a:r>
            <a:r>
              <a:rPr lang="en-GB" sz="2800" i="1" dirty="0">
                <a:hlinkClick r:id="rId32"/>
              </a:rPr>
              <a:t>☻☺</a:t>
            </a:r>
            <a:r>
              <a:rPr lang="en-GB" sz="2800" i="1" dirty="0"/>
              <a:t> is licensed under </a:t>
            </a:r>
            <a:r>
              <a:rPr lang="en-GB" sz="2800" i="1" cap="all" dirty="0">
                <a:hlinkClick r:id="rId33"/>
              </a:rPr>
              <a:t>CC BY-SA 2.0</a:t>
            </a:r>
            <a:endParaRPr lang="en-GB" sz="2800" i="1" cap="all" dirty="0"/>
          </a:p>
          <a:p>
            <a:r>
              <a:rPr lang="en-GB" sz="2800" i="1" dirty="0"/>
              <a:t>Image 17 </a:t>
            </a:r>
            <a:r>
              <a:rPr lang="en-GB" sz="2800" i="1" dirty="0">
                <a:hlinkClick r:id="rId34"/>
              </a:rPr>
              <a:t>"Happy Cat"</a:t>
            </a:r>
            <a:r>
              <a:rPr lang="en-GB" sz="2800" i="1" dirty="0"/>
              <a:t> by </a:t>
            </a:r>
            <a:r>
              <a:rPr lang="en-GB" sz="2800" i="1" dirty="0">
                <a:hlinkClick r:id="rId35"/>
              </a:rPr>
              <a:t>Hammond</a:t>
            </a:r>
            <a:r>
              <a:rPr lang="en-GB" sz="2800" i="1" dirty="0"/>
              <a:t> is licensed under </a:t>
            </a:r>
            <a:r>
              <a:rPr lang="en-GB" sz="2800" i="1" cap="all" dirty="0">
                <a:hlinkClick r:id="rId16"/>
              </a:rPr>
              <a:t>CC BY-NC 2.0</a:t>
            </a:r>
            <a:endParaRPr lang="en-GB" sz="2800" i="1" cap="all" dirty="0"/>
          </a:p>
          <a:p>
            <a:r>
              <a:rPr lang="en-GB" sz="2800" i="1" dirty="0"/>
              <a:t>Image 18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hlinkClick r:id="rId36"/>
              </a:rPr>
              <a:t>https://en.wikipedia.org/wiki/TARDIS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fr-FR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8E8-790E-4619-9EB6-8D3B525F4C1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9997" y="908720"/>
            <a:ext cx="89776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Marie Curie  1867 – 1934</a:t>
            </a:r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1867 naissance à Varsovie en Pologne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 femmes ne sont pas acceptées dans les universités en Pologne.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1891-1994: études des sciences en physique à l’Université de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1895 mariage avec Pierre Curie -&gt; collaboration scientifique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Laboratoire Curie: recherche sur la radioactivité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1903 Prix Nobel de Physique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482" y="6515211"/>
            <a:ext cx="2439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charset="0"/>
              </a:rPr>
              <a:t>Image 7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18" y="4516133"/>
            <a:ext cx="2531702" cy="1484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59" y="4265227"/>
            <a:ext cx="2172071" cy="2405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25" y="4386260"/>
            <a:ext cx="2290947" cy="2198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7" y="4557752"/>
            <a:ext cx="1868586" cy="20142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16183" y="6614493"/>
            <a:ext cx="1434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1390" y="6646016"/>
            <a:ext cx="1605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4266" y="6210045"/>
            <a:ext cx="1356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10</a:t>
            </a:r>
          </a:p>
        </p:txBody>
      </p:sp>
    </p:spTree>
    <p:extLst>
      <p:ext uri="{BB962C8B-B14F-4D97-AF65-F5344CB8AC3E}">
        <p14:creationId xmlns:p14="http://schemas.microsoft.com/office/powerpoint/2010/main" val="295369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Mots importants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où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where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renverser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overturn, knock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traverser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</a:t>
                      </a:r>
                      <a:r>
                        <a:rPr lang="en-GB" sz="2800" baseline="0" dirty="0"/>
                        <a:t> cross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l’hôpital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that,</a:t>
                      </a:r>
                      <a:r>
                        <a:rPr lang="en-GB" sz="2800" baseline="0" dirty="0"/>
                        <a:t> which, whom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9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le bois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wood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2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le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sujet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figurer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1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err="1"/>
              <a:t>Maintenant</a:t>
            </a:r>
            <a:r>
              <a:rPr lang="en-GB" sz="3600" dirty="0"/>
              <a:t>, </a:t>
            </a:r>
            <a:r>
              <a:rPr lang="en-GB" sz="3600" dirty="0" err="1"/>
              <a:t>je</a:t>
            </a:r>
            <a:r>
              <a:rPr lang="en-GB" sz="3600" dirty="0"/>
              <a:t> </a:t>
            </a:r>
            <a:r>
              <a:rPr lang="en-GB" sz="3600" dirty="0" err="1"/>
              <a:t>vous</a:t>
            </a:r>
            <a:r>
              <a:rPr lang="en-GB" sz="3600" dirty="0"/>
              <a:t> </a:t>
            </a:r>
            <a:r>
              <a:rPr lang="en-GB" sz="3600" dirty="0" err="1"/>
              <a:t>lis</a:t>
            </a:r>
            <a:r>
              <a:rPr lang="en-GB" sz="3600" dirty="0"/>
              <a:t> le </a:t>
            </a:r>
            <a:r>
              <a:rPr lang="en-GB" sz="3600" dirty="0" err="1"/>
              <a:t>texte</a:t>
            </a:r>
            <a:r>
              <a:rPr lang="en-GB" sz="3600" dirty="0"/>
              <a:t>.</a:t>
            </a:r>
            <a:endParaRPr lang="en-GB" sz="3600" dirty="0">
              <a:hlinkClick r:id="rId2"/>
            </a:endParaRPr>
          </a:p>
          <a:p>
            <a:pPr marL="0" indent="0">
              <a:buNone/>
            </a:pPr>
            <a:r>
              <a:rPr lang="en-GB" sz="3600" dirty="0" err="1"/>
              <a:t>Ecoutez</a:t>
            </a:r>
            <a:r>
              <a:rPr lang="en-GB" sz="3600" dirty="0"/>
              <a:t> </a:t>
            </a:r>
            <a:r>
              <a:rPr lang="en-GB" sz="3600" dirty="0" err="1"/>
              <a:t>bien</a:t>
            </a:r>
            <a:r>
              <a:rPr lang="en-GB" sz="3600" dirty="0"/>
              <a:t>!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écoutant</a:t>
            </a:r>
            <a:r>
              <a:rPr lang="en-GB" sz="3600" dirty="0"/>
              <a:t>…</a:t>
            </a:r>
          </a:p>
          <a:p>
            <a:pPr marL="0" indent="0">
              <a:buNone/>
            </a:pPr>
            <a:r>
              <a:rPr lang="en-GB" sz="3600" dirty="0" err="1"/>
              <a:t>Remplissez</a:t>
            </a:r>
            <a:r>
              <a:rPr lang="en-GB" sz="3600" dirty="0"/>
              <a:t> les </a:t>
            </a:r>
            <a:r>
              <a:rPr lang="en-GB" sz="3600" dirty="0" err="1"/>
              <a:t>blancs</a:t>
            </a:r>
            <a:r>
              <a:rPr lang="en-GB" sz="3600" dirty="0"/>
              <a:t>!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20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235"/>
            <a:ext cx="6480720" cy="942999"/>
          </a:xfrm>
        </p:spPr>
        <p:txBody>
          <a:bodyPr>
            <a:normAutofit/>
          </a:bodyPr>
          <a:lstStyle/>
          <a:p>
            <a:r>
              <a:rPr lang="en-GB" b="1" dirty="0"/>
              <a:t>Marie Curie:  Femme de science.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402832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300" dirty="0"/>
              <a:t>Marie Curie est née en Pologne. </a:t>
            </a:r>
          </a:p>
          <a:p>
            <a:pPr marL="0" indent="0">
              <a:buNone/>
            </a:pPr>
            <a:r>
              <a:rPr lang="fr-FR" sz="2300" dirty="0"/>
              <a:t>Elle est venue à Paris où elle s’est mariée avec Pierre Curie.</a:t>
            </a:r>
          </a:p>
          <a:p>
            <a:pPr marL="0" indent="0">
              <a:buNone/>
            </a:pPr>
            <a:r>
              <a:rPr lang="fr-FR" sz="2300" dirty="0"/>
              <a:t>Ensemble ils ont ouvert la (1)______ à l’étude de la radioactivité. </a:t>
            </a:r>
          </a:p>
          <a:p>
            <a:pPr marL="0" indent="0">
              <a:buNone/>
            </a:pPr>
            <a:r>
              <a:rPr lang="fr-FR" sz="2300" dirty="0"/>
              <a:t>Marie est la première (2)_____ à avoir deux Prix Nobel.</a:t>
            </a:r>
          </a:p>
          <a:p>
            <a:pPr marL="0" indent="0">
              <a:buNone/>
            </a:pPr>
            <a:r>
              <a:rPr lang="fr-FR" sz="2300" dirty="0"/>
              <a:t>Elle a perdu son mari jeune. </a:t>
            </a:r>
          </a:p>
          <a:p>
            <a:pPr marL="0" indent="0">
              <a:buNone/>
            </a:pPr>
            <a:r>
              <a:rPr lang="fr-FR" sz="2300" dirty="0"/>
              <a:t>En 1906 Pierre est mort sur une (3)_____ qu’il a traversée. </a:t>
            </a:r>
          </a:p>
          <a:p>
            <a:pPr marL="0" indent="0">
              <a:buNone/>
            </a:pPr>
            <a:r>
              <a:rPr lang="fr-FR" sz="2300" dirty="0"/>
              <a:t>Les découvertes de Marie ont sauvé la vie de millions d’hommes. </a:t>
            </a:r>
          </a:p>
          <a:p>
            <a:pPr marL="0" indent="0">
              <a:buNone/>
            </a:pPr>
            <a:r>
              <a:rPr lang="fr-FR" sz="2300" dirty="0"/>
              <a:t>Mais Marie est tuée par la (4)_____ qu’elle a renversée.</a:t>
            </a:r>
          </a:p>
          <a:p>
            <a:pPr marL="0" indent="0">
              <a:buNone/>
            </a:pPr>
            <a:r>
              <a:rPr lang="fr-FR" sz="2300" dirty="0"/>
              <a:t>En 1934 elle est morte d’une leucémie que la radioactivité a causée. </a:t>
            </a:r>
          </a:p>
          <a:p>
            <a:pPr marL="0" indent="0">
              <a:buNone/>
            </a:pPr>
            <a:r>
              <a:rPr lang="fr-FR" sz="2300" dirty="0"/>
              <a:t>Sa vie a pris fin </a:t>
            </a:r>
            <a:r>
              <a:rPr lang="fr-FR" sz="2400" dirty="0"/>
              <a:t>à</a:t>
            </a:r>
            <a:r>
              <a:rPr lang="fr-FR" sz="2300" dirty="0"/>
              <a:t> l’hôpital où elle est (5)______. </a:t>
            </a:r>
          </a:p>
          <a:p>
            <a:pPr marL="0" indent="0">
              <a:buNone/>
            </a:pPr>
            <a:r>
              <a:rPr lang="fr-FR" sz="2300" dirty="0"/>
              <a:t>Son œuvre continue à inspirer.</a:t>
            </a:r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10026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dirty="0"/>
          </a:p>
          <a:p>
            <a:pPr marL="514350" indent="-514350">
              <a:buAutoNum type="alphaU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6596-243A-41C8-8EA3-FD35A02B9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4" y="188640"/>
            <a:ext cx="1551816" cy="20453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FDE659-A046-44A3-AFD1-5BAAB62113B3}"/>
              </a:ext>
            </a:extLst>
          </p:cNvPr>
          <p:cNvSpPr/>
          <p:nvPr/>
        </p:nvSpPr>
        <p:spPr>
          <a:xfrm>
            <a:off x="4930472" y="1163629"/>
            <a:ext cx="1153696" cy="163121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science</a:t>
            </a:r>
          </a:p>
          <a:p>
            <a:r>
              <a:rPr lang="en-GB" sz="2000" b="1" dirty="0" err="1"/>
              <a:t>morte</a:t>
            </a:r>
            <a:endParaRPr lang="en-GB" sz="2000" b="1" dirty="0"/>
          </a:p>
          <a:p>
            <a:r>
              <a:rPr lang="en-GB" sz="2000" b="1" dirty="0"/>
              <a:t>femme</a:t>
            </a:r>
          </a:p>
          <a:p>
            <a:r>
              <a:rPr lang="en-GB" sz="2000" b="1" dirty="0" err="1"/>
              <a:t>porte</a:t>
            </a:r>
            <a:endParaRPr lang="en-GB" sz="2000" b="1" dirty="0"/>
          </a:p>
          <a:p>
            <a:r>
              <a:rPr lang="en-GB" sz="2000" b="1" dirty="0"/>
              <a:t>route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03033" y="2146061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sz="1100" dirty="0"/>
              <a:t>Image 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32" y="3752734"/>
            <a:ext cx="3923708" cy="2455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2280" y="3429000"/>
            <a:ext cx="125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12</a:t>
            </a:r>
          </a:p>
        </p:txBody>
      </p:sp>
    </p:spTree>
    <p:extLst>
      <p:ext uri="{BB962C8B-B14F-4D97-AF65-F5344CB8AC3E}">
        <p14:creationId xmlns:p14="http://schemas.microsoft.com/office/powerpoint/2010/main" val="98831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235"/>
            <a:ext cx="6480720" cy="942999"/>
          </a:xfrm>
        </p:spPr>
        <p:txBody>
          <a:bodyPr>
            <a:normAutofit/>
          </a:bodyPr>
          <a:lstStyle/>
          <a:p>
            <a:r>
              <a:rPr lang="en-GB" b="1" dirty="0"/>
              <a:t>Marie Curie:  Femme de science.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896544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300" dirty="0"/>
              <a:t>Marie Curie est née en Pologne. </a:t>
            </a:r>
          </a:p>
          <a:p>
            <a:pPr marL="0" indent="0">
              <a:buNone/>
            </a:pPr>
            <a:r>
              <a:rPr lang="fr-FR" sz="2300" dirty="0"/>
              <a:t>Elle est venue à Paris où elle s’est mariée avec Pierre Curie.</a:t>
            </a:r>
          </a:p>
          <a:p>
            <a:pPr marL="0" indent="0">
              <a:buNone/>
            </a:pPr>
            <a:r>
              <a:rPr lang="fr-FR" sz="2300" dirty="0"/>
              <a:t>Ensemble ils ont ouvert la (1) </a:t>
            </a:r>
            <a:r>
              <a:rPr lang="fr-FR" sz="2300" b="1" dirty="0"/>
              <a:t>porte</a:t>
            </a:r>
            <a:r>
              <a:rPr lang="fr-FR" sz="2300" dirty="0"/>
              <a:t> à l’étude de la radioactivité. </a:t>
            </a:r>
          </a:p>
          <a:p>
            <a:pPr marL="0" indent="0">
              <a:buNone/>
            </a:pPr>
            <a:r>
              <a:rPr lang="fr-FR" sz="2300" dirty="0"/>
              <a:t>Marie est la première (2) </a:t>
            </a:r>
            <a:r>
              <a:rPr lang="fr-FR" sz="2300" b="1" dirty="0"/>
              <a:t>femme</a:t>
            </a:r>
            <a:r>
              <a:rPr lang="fr-FR" sz="2300" dirty="0"/>
              <a:t> à avoir deux Prix Nobel.</a:t>
            </a:r>
          </a:p>
          <a:p>
            <a:pPr marL="0" indent="0">
              <a:buNone/>
            </a:pPr>
            <a:r>
              <a:rPr lang="fr-FR" sz="2300" dirty="0"/>
              <a:t>Elle a perdu son mari jeune. </a:t>
            </a:r>
          </a:p>
          <a:p>
            <a:pPr marL="0" indent="0">
              <a:buNone/>
            </a:pPr>
            <a:r>
              <a:rPr lang="fr-FR" sz="2300" dirty="0"/>
              <a:t>En 1906 Pierre est mort sur une (3) </a:t>
            </a:r>
            <a:r>
              <a:rPr lang="fr-FR" sz="2300" b="1" dirty="0"/>
              <a:t>route</a:t>
            </a:r>
            <a:r>
              <a:rPr lang="fr-FR" sz="2300" dirty="0"/>
              <a:t> qu’il a traversée. </a:t>
            </a:r>
          </a:p>
          <a:p>
            <a:pPr marL="0" indent="0">
              <a:buNone/>
            </a:pPr>
            <a:r>
              <a:rPr lang="fr-FR" sz="2300" dirty="0"/>
              <a:t>Les découvertes de Marie ont sauvé la vie de millions d’hommes. </a:t>
            </a:r>
          </a:p>
          <a:p>
            <a:pPr marL="0" indent="0">
              <a:buNone/>
            </a:pPr>
            <a:r>
              <a:rPr lang="fr-FR" sz="2300" dirty="0"/>
              <a:t>Mais Marie est tuée par la (4) </a:t>
            </a:r>
            <a:r>
              <a:rPr lang="fr-FR" sz="2300" b="1" dirty="0"/>
              <a:t>science</a:t>
            </a:r>
            <a:r>
              <a:rPr lang="fr-FR" sz="2300" dirty="0"/>
              <a:t> qu’elle a renversée.</a:t>
            </a:r>
          </a:p>
          <a:p>
            <a:pPr marL="0" indent="0">
              <a:buNone/>
            </a:pPr>
            <a:r>
              <a:rPr lang="fr-FR" sz="2300" dirty="0"/>
              <a:t>En 1934 elle est morte d’une leucémie que la radioactivité a causée. </a:t>
            </a:r>
          </a:p>
          <a:p>
            <a:pPr marL="0" indent="0">
              <a:buNone/>
            </a:pPr>
            <a:r>
              <a:rPr lang="fr-FR" sz="2300" dirty="0"/>
              <a:t>Sa vie a pris fin </a:t>
            </a:r>
            <a:r>
              <a:rPr lang="fr-FR" sz="2400" dirty="0"/>
              <a:t>à</a:t>
            </a:r>
            <a:r>
              <a:rPr lang="fr-FR" sz="2300" dirty="0"/>
              <a:t> l’hôpital où elle est (5) </a:t>
            </a:r>
            <a:r>
              <a:rPr lang="fr-FR" sz="2300" b="1" dirty="0"/>
              <a:t>morte</a:t>
            </a:r>
            <a:r>
              <a:rPr lang="fr-FR" sz="2300" dirty="0"/>
              <a:t>. </a:t>
            </a:r>
          </a:p>
          <a:p>
            <a:pPr marL="0" indent="0">
              <a:buNone/>
            </a:pPr>
            <a:r>
              <a:rPr lang="fr-FR" sz="2300" dirty="0"/>
              <a:t>Son œuvre continue à inspirer.</a:t>
            </a:r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10026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dirty="0"/>
          </a:p>
          <a:p>
            <a:pPr marL="514350" indent="-514350">
              <a:buAutoNum type="alphaU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6596-243A-41C8-8EA3-FD35A02B9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4" y="188640"/>
            <a:ext cx="1551816" cy="204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8295" y="2492896"/>
            <a:ext cx="2469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64" y="3298460"/>
            <a:ext cx="3266431" cy="21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6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0" y="181745"/>
            <a:ext cx="8248600" cy="582959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Mettez</a:t>
            </a:r>
            <a:r>
              <a:rPr lang="en-GB" b="1" dirty="0"/>
              <a:t> la </a:t>
            </a:r>
            <a:r>
              <a:rPr lang="en-GB" b="1" dirty="0" err="1"/>
              <a:t>traduction</a:t>
            </a:r>
            <a:r>
              <a:rPr lang="en-GB" b="1" dirty="0"/>
              <a:t> </a:t>
            </a:r>
            <a:r>
              <a:rPr lang="en-GB" b="1" dirty="0" err="1"/>
              <a:t>dans</a:t>
            </a:r>
            <a:r>
              <a:rPr lang="en-GB" b="1" dirty="0"/>
              <a:t> le bon </a:t>
            </a:r>
            <a:r>
              <a:rPr lang="en-GB" b="1" dirty="0" err="1"/>
              <a:t>ordre</a:t>
            </a:r>
            <a:r>
              <a:rPr lang="en-GB" b="1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402832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300" dirty="0"/>
              <a:t>1.Marie Curie est née en Pologne. </a:t>
            </a:r>
          </a:p>
          <a:p>
            <a:pPr marL="0" indent="0">
              <a:buNone/>
            </a:pPr>
            <a:r>
              <a:rPr lang="fr-FR" sz="2300" dirty="0"/>
              <a:t>2.Elle est venue à Paris où elle s’est mariée avec Pierre Curie.</a:t>
            </a:r>
          </a:p>
          <a:p>
            <a:pPr marL="0" indent="0">
              <a:buNone/>
            </a:pPr>
            <a:r>
              <a:rPr lang="fr-FR" sz="2300" dirty="0"/>
              <a:t>3. Ensemble ils ont ouvert la porte à l’étude de la radioactivité. </a:t>
            </a:r>
          </a:p>
          <a:p>
            <a:pPr marL="0" indent="0">
              <a:buNone/>
            </a:pPr>
            <a:r>
              <a:rPr lang="fr-FR" sz="2300" dirty="0"/>
              <a:t>4.Marie est la première femme à avoir deux Prix Nobel.</a:t>
            </a:r>
          </a:p>
          <a:p>
            <a:pPr marL="0" indent="0">
              <a:buNone/>
            </a:pPr>
            <a:r>
              <a:rPr lang="fr-FR" sz="2300" dirty="0"/>
              <a:t>5. Elle a perdu son mari jeune. </a:t>
            </a:r>
          </a:p>
          <a:p>
            <a:pPr marL="0" indent="0">
              <a:buNone/>
            </a:pPr>
            <a:r>
              <a:rPr lang="fr-FR" sz="2300" dirty="0"/>
              <a:t>6.En 1906 Pierre est mort sur une route qu’il a traversée. </a:t>
            </a:r>
          </a:p>
          <a:p>
            <a:pPr marL="0" indent="0">
              <a:buNone/>
            </a:pPr>
            <a:r>
              <a:rPr lang="fr-FR" sz="2300" dirty="0"/>
              <a:t>7. Les découvertes de Marie ont sauvé la vie de millions d’hommes. </a:t>
            </a:r>
          </a:p>
          <a:p>
            <a:pPr marL="0" indent="0">
              <a:buNone/>
            </a:pPr>
            <a:r>
              <a:rPr lang="fr-FR" sz="2300" dirty="0"/>
              <a:t>8. Mais Marie est tuée par la science qu’elle a renversée.</a:t>
            </a:r>
          </a:p>
          <a:p>
            <a:pPr marL="0" indent="0">
              <a:buNone/>
            </a:pPr>
            <a:r>
              <a:rPr lang="fr-FR" sz="2300" dirty="0"/>
              <a:t>9. En 1934 elle est morte d’une leucémie que la radioactivité a causée. </a:t>
            </a:r>
          </a:p>
          <a:p>
            <a:pPr marL="0" indent="0">
              <a:buNone/>
            </a:pPr>
            <a:r>
              <a:rPr lang="fr-FR" sz="2300" dirty="0"/>
              <a:t>10.Sa vie a pris fin </a:t>
            </a:r>
            <a:r>
              <a:rPr lang="fr-FR" sz="2400" dirty="0"/>
              <a:t>à</a:t>
            </a:r>
            <a:r>
              <a:rPr lang="fr-FR" sz="2300" dirty="0"/>
              <a:t> l’hôpital où elle est morte. </a:t>
            </a:r>
          </a:p>
          <a:p>
            <a:pPr marL="0" indent="0">
              <a:buNone/>
            </a:pPr>
            <a:r>
              <a:rPr lang="fr-FR" sz="2300" dirty="0"/>
              <a:t>11.Son œuvre continue à inspirer.</a:t>
            </a:r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100264" cy="59492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GB" sz="2200" dirty="0"/>
              <a:t>She lost her husband young.</a:t>
            </a:r>
          </a:p>
          <a:p>
            <a:pPr marL="514350" indent="-514350">
              <a:buAutoNum type="alphaUcPeriod"/>
            </a:pPr>
            <a:r>
              <a:rPr lang="en-GB" sz="2200" dirty="0"/>
              <a:t>Her work continues to inspire.</a:t>
            </a:r>
          </a:p>
          <a:p>
            <a:pPr marL="514350" indent="-514350">
              <a:buAutoNum type="alphaUcPeriod"/>
            </a:pPr>
            <a:r>
              <a:rPr lang="en-GB" sz="2200" dirty="0"/>
              <a:t>Marie is the first woman to have two Nobel prizes.</a:t>
            </a:r>
          </a:p>
          <a:p>
            <a:pPr marL="514350" indent="-514350">
              <a:buAutoNum type="alphaUcPeriod"/>
            </a:pPr>
            <a:r>
              <a:rPr lang="en-GB" sz="2200" dirty="0"/>
              <a:t>In 1934 she died from a leukaemia caused by radioactivity.</a:t>
            </a:r>
          </a:p>
          <a:p>
            <a:pPr marL="514350" indent="-514350">
              <a:buAutoNum type="alphaUcPeriod"/>
            </a:pPr>
            <a:r>
              <a:rPr lang="en-GB" sz="2200" dirty="0"/>
              <a:t>Together they opened the door to the study of radioactivity.</a:t>
            </a:r>
          </a:p>
          <a:p>
            <a:pPr marL="514350" indent="-514350">
              <a:buAutoNum type="alphaUcPeriod"/>
            </a:pPr>
            <a:r>
              <a:rPr lang="en-GB" sz="2200" dirty="0"/>
              <a:t>Her life ended in the hospital where she died.</a:t>
            </a:r>
          </a:p>
          <a:p>
            <a:pPr marL="514350" indent="-514350">
              <a:buAutoNum type="alphaUcPeriod"/>
            </a:pPr>
            <a:r>
              <a:rPr lang="en-GB" sz="2200" dirty="0"/>
              <a:t>But Marie was killed by the science that she overturned.</a:t>
            </a:r>
          </a:p>
          <a:p>
            <a:pPr marL="514350" indent="-514350">
              <a:buAutoNum type="alphaUcPeriod"/>
            </a:pPr>
            <a:r>
              <a:rPr lang="en-GB" sz="2200" dirty="0"/>
              <a:t>Marie’s discovery saved the lives of millions of men.</a:t>
            </a:r>
          </a:p>
          <a:p>
            <a:pPr marL="514350" indent="-514350">
              <a:buAutoNum type="alphaUcPeriod"/>
            </a:pPr>
            <a:r>
              <a:rPr lang="en-GB" sz="2200" dirty="0"/>
              <a:t>In 1906 Pierre died on a road that he crossed.</a:t>
            </a:r>
          </a:p>
          <a:p>
            <a:pPr marL="514350" indent="-514350">
              <a:buAutoNum type="alphaUcPeriod"/>
            </a:pPr>
            <a:r>
              <a:rPr lang="en-GB" sz="2200" dirty="0"/>
              <a:t>Marie Curie was born in Poland.</a:t>
            </a:r>
          </a:p>
          <a:p>
            <a:pPr marL="514350" indent="-514350">
              <a:buAutoNum type="alphaUcPeriod"/>
            </a:pPr>
            <a:r>
              <a:rPr lang="en-GB" sz="2200" dirty="0"/>
              <a:t>She came to Paris where she got married to Pierre Curie.</a:t>
            </a:r>
          </a:p>
          <a:p>
            <a:pPr marL="0" indent="0">
              <a:buNone/>
            </a:pPr>
            <a:endParaRPr lang="en-GB" sz="1900" dirty="0"/>
          </a:p>
          <a:p>
            <a:pPr marL="514350" indent="-514350">
              <a:buAutoNum type="alphaU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152400"/>
          </a:xfrm>
        </p:spPr>
        <p:txBody>
          <a:bodyPr/>
          <a:lstStyle/>
          <a:p>
            <a:fld id="{B8E788E8-790E-4619-9EB6-8D3B525F4C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5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22809</TotalTime>
  <Words>3268</Words>
  <Application>Microsoft Office PowerPoint</Application>
  <PresentationFormat>Letter Paper (8.5x11 in)</PresentationFormat>
  <Paragraphs>493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Unicode MS</vt:lpstr>
      <vt:lpstr>Calibri</vt:lpstr>
      <vt:lpstr>Calibri Light</vt:lpstr>
      <vt:lpstr>source sans pro</vt:lpstr>
      <vt:lpstr>Office Theme</vt:lpstr>
      <vt:lpstr>Marie Curie  </vt:lpstr>
      <vt:lpstr>Voilà quelques objets qui figurent dans le texte.  Liez les évènements aux images.</vt:lpstr>
      <vt:lpstr>Voici des sujets qui figurent dans le texte.  Liez les émotions aux images.</vt:lpstr>
      <vt:lpstr>PowerPoint Presentation</vt:lpstr>
      <vt:lpstr>Mots importants</vt:lpstr>
      <vt:lpstr>PowerPoint Presentation</vt:lpstr>
      <vt:lpstr>Marie Curie:  Femme de science.</vt:lpstr>
      <vt:lpstr>Marie Curie:  Femme de science.</vt:lpstr>
      <vt:lpstr>Mettez la traduction dans le bon ordre. </vt:lpstr>
      <vt:lpstr>Réponses: 1J/2K/3E/4C/5A/6I/7H/8G/9D/10F/11B</vt:lpstr>
      <vt:lpstr>Vrai ou faux?</vt:lpstr>
      <vt:lpstr>Vrai ou faux?</vt:lpstr>
      <vt:lpstr>Liez les images aux lignes du texte.  </vt:lpstr>
      <vt:lpstr>Liez les images aux lignes du texte.  </vt:lpstr>
      <vt:lpstr>Les pronoms relatifs</vt:lpstr>
      <vt:lpstr>Pourquoi  cette différence?</vt:lpstr>
      <vt:lpstr>Après le pronom relatif “que” nous rajoutons au participe passé……</vt:lpstr>
      <vt:lpstr>Trouvez des exemples dans le texte:</vt:lpstr>
      <vt:lpstr>Trouvez des exemples dans le texte:</vt:lpstr>
      <vt:lpstr>Changez les phrases suivantes  comme dans l’exemple </vt:lpstr>
      <vt:lpstr> </vt:lpstr>
      <vt:lpstr>PowerPoint Presentation</vt:lpstr>
      <vt:lpstr>Trouvez l’intrus. Quelles émotions ne correspondent pas à la phrase?</vt:lpstr>
      <vt:lpstr>Quelle image représente la vie de Marie Curie?</vt:lpstr>
      <vt:lpstr>PowerPoint Presentation</vt:lpstr>
      <vt:lpstr>PowerPoint Presentation</vt:lpstr>
      <vt:lpstr>Que pensez-vous de Marie Curie? </vt:lpstr>
      <vt:lpstr>Les devoirs</vt:lpstr>
      <vt:lpstr>PowerPoint Presentation</vt:lpstr>
      <vt:lpstr>Images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</dc:creator>
  <cp:lastModifiedBy>Suzanne Graham</cp:lastModifiedBy>
  <cp:revision>207</cp:revision>
  <cp:lastPrinted>2019-11-22T15:05:26Z</cp:lastPrinted>
  <dcterms:created xsi:type="dcterms:W3CDTF">2017-11-16T23:40:05Z</dcterms:created>
  <dcterms:modified xsi:type="dcterms:W3CDTF">2020-01-13T20:01:56Z</dcterms:modified>
</cp:coreProperties>
</file>