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2" r:id="rId2"/>
    <p:sldId id="343" r:id="rId3"/>
    <p:sldId id="342" r:id="rId4"/>
    <p:sldId id="297" r:id="rId5"/>
    <p:sldId id="300" r:id="rId6"/>
    <p:sldId id="302" r:id="rId7"/>
    <p:sldId id="303" r:id="rId8"/>
    <p:sldId id="306" r:id="rId9"/>
    <p:sldId id="305" r:id="rId10"/>
    <p:sldId id="323" r:id="rId11"/>
    <p:sldId id="309" r:id="rId12"/>
    <p:sldId id="339" r:id="rId13"/>
    <p:sldId id="319" r:id="rId14"/>
    <p:sldId id="324" r:id="rId15"/>
    <p:sldId id="308" r:id="rId16"/>
    <p:sldId id="346" r:id="rId17"/>
    <p:sldId id="347" r:id="rId18"/>
    <p:sldId id="348" r:id="rId19"/>
    <p:sldId id="344" r:id="rId20"/>
    <p:sldId id="345" r:id="rId21"/>
    <p:sldId id="325" r:id="rId22"/>
    <p:sldId id="322" r:id="rId23"/>
    <p:sldId id="326" r:id="rId24"/>
    <p:sldId id="335" r:id="rId25"/>
    <p:sldId id="331" r:id="rId26"/>
    <p:sldId id="330" r:id="rId27"/>
    <p:sldId id="318" r:id="rId28"/>
    <p:sldId id="332" r:id="rId29"/>
    <p:sldId id="333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/>
    <p:restoredTop sz="94674"/>
  </p:normalViewPr>
  <p:slideViewPr>
    <p:cSldViewPr>
      <p:cViewPr varScale="1">
        <p:scale>
          <a:sx n="121" d="100"/>
          <a:sy n="121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Morts ou disparus par an</a:t>
            </a:r>
          </a:p>
        </c:rich>
      </c:tx>
      <c:layout>
        <c:manualLayout>
          <c:xMode val="edge"/>
          <c:yMode val="edge"/>
          <c:x val="0.3261596675415572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478023523667656E-2"/>
          <c:y val="8.1213418156225778E-2"/>
          <c:w val="0.82671354612353376"/>
          <c:h val="0.59206697643976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Sheet2!$G$6:$L$6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Sheet2!$G$7:$L$7</c:f>
              <c:numCache>
                <c:formatCode>General</c:formatCode>
                <c:ptCount val="6"/>
                <c:pt idx="0">
                  <c:v>2262</c:v>
                </c:pt>
                <c:pt idx="1">
                  <c:v>3139</c:v>
                </c:pt>
                <c:pt idx="2">
                  <c:v>5096</c:v>
                </c:pt>
                <c:pt idx="3">
                  <c:v>3371</c:v>
                </c:pt>
                <c:pt idx="4">
                  <c:v>3538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F-4A1E-94A8-370CBA5E5A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8674392"/>
        <c:axId val="538674784"/>
      </c:barChart>
      <c:catAx>
        <c:axId val="538674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674784"/>
        <c:crosses val="autoZero"/>
        <c:auto val="1"/>
        <c:lblAlgn val="ctr"/>
        <c:lblOffset val="100"/>
        <c:noMultiLvlLbl val="0"/>
      </c:catAx>
      <c:valAx>
        <c:axId val="538674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67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Principaux</a:t>
            </a:r>
            <a:r>
              <a:rPr lang="fr-FR" baseline="0"/>
              <a:t> pays d'origine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Sheet2!$H$9:$J$9</c:f>
              <c:strCache>
                <c:ptCount val="3"/>
                <c:pt idx="0">
                  <c:v>Syrie</c:v>
                </c:pt>
                <c:pt idx="1">
                  <c:v>Afghanistan</c:v>
                </c:pt>
                <c:pt idx="2">
                  <c:v>Irak</c:v>
                </c:pt>
              </c:strCache>
            </c:strRef>
          </c:cat>
          <c:val>
            <c:numRef>
              <c:f>Sheet2!$H$10:$J$10</c:f>
              <c:numCache>
                <c:formatCode>0%</c:formatCode>
                <c:ptCount val="3"/>
                <c:pt idx="0">
                  <c:v>0.3</c:v>
                </c:pt>
                <c:pt idx="1">
                  <c:v>0.16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9-4274-98A6-B315374606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0320680"/>
        <c:axId val="305941800"/>
      </c:barChart>
      <c:catAx>
        <c:axId val="300320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1800"/>
        <c:crosses val="autoZero"/>
        <c:auto val="1"/>
        <c:lblAlgn val="ctr"/>
        <c:lblOffset val="100"/>
        <c:noMultiLvlLbl val="0"/>
      </c:catAx>
      <c:valAx>
        <c:axId val="3059418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32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Morts ou disparus par an</a:t>
            </a:r>
          </a:p>
        </c:rich>
      </c:tx>
      <c:layout>
        <c:manualLayout>
          <c:xMode val="edge"/>
          <c:yMode val="edge"/>
          <c:x val="0.3261596675415572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478023523667656E-2"/>
          <c:y val="8.1213418156225778E-2"/>
          <c:w val="0.82671354612353376"/>
          <c:h val="0.59206697643976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Sheet2!$G$6:$L$6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Sheet2!$G$7:$L$7</c:f>
              <c:numCache>
                <c:formatCode>General</c:formatCode>
                <c:ptCount val="6"/>
                <c:pt idx="0">
                  <c:v>2262</c:v>
                </c:pt>
                <c:pt idx="1">
                  <c:v>3139</c:v>
                </c:pt>
                <c:pt idx="2">
                  <c:v>5096</c:v>
                </c:pt>
                <c:pt idx="3">
                  <c:v>3371</c:v>
                </c:pt>
                <c:pt idx="4">
                  <c:v>3538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0-4910-9ACE-9BA7B42782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5942584"/>
        <c:axId val="305942976"/>
      </c:barChart>
      <c:catAx>
        <c:axId val="305942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2976"/>
        <c:crosses val="autoZero"/>
        <c:auto val="1"/>
        <c:lblAlgn val="ctr"/>
        <c:lblOffset val="100"/>
        <c:noMultiLvlLbl val="0"/>
      </c:catAx>
      <c:valAx>
        <c:axId val="305942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Principaux</a:t>
            </a:r>
            <a:r>
              <a:rPr lang="fr-FR" baseline="0"/>
              <a:t> pays d'origine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Sheet2!$H$9:$J$9</c:f>
              <c:strCache>
                <c:ptCount val="3"/>
                <c:pt idx="0">
                  <c:v>Syrie</c:v>
                </c:pt>
                <c:pt idx="1">
                  <c:v>Afghanistan</c:v>
                </c:pt>
                <c:pt idx="2">
                  <c:v>Irak</c:v>
                </c:pt>
              </c:strCache>
            </c:strRef>
          </c:cat>
          <c:val>
            <c:numRef>
              <c:f>Sheet2!$H$10:$J$10</c:f>
              <c:numCache>
                <c:formatCode>0%</c:formatCode>
                <c:ptCount val="3"/>
                <c:pt idx="0">
                  <c:v>0.3</c:v>
                </c:pt>
                <c:pt idx="1">
                  <c:v>0.16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0-4D34-8BD0-CB315F983F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0886224"/>
        <c:axId val="570886616"/>
      </c:barChart>
      <c:catAx>
        <c:axId val="57088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86616"/>
        <c:crosses val="autoZero"/>
        <c:auto val="1"/>
        <c:lblAlgn val="ctr"/>
        <c:lblOffset val="100"/>
        <c:noMultiLvlLbl val="0"/>
      </c:catAx>
      <c:valAx>
        <c:axId val="5708866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B8D4-881E-4F87-8398-E0FDB2CF4E3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B347-72D7-40AA-92B2-01F871550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1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3663-AFD5-4E4F-B0DB-726BECAAC90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E97BC-B998-4CF7-BD7B-237F3476E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9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E97BC-B998-4CF7-BD7B-237F3476E3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67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Pause</a:t>
            </a:r>
            <a:r>
              <a:rPr lang="en-GB" baseline="0" dirty="0"/>
              <a:t> after each strophe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gaps selected to draw focus on emotional aspects &amp; metaphors)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7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5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9D9F-59FA-D641-98AB-30B737B4E5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9D9F-59FA-D641-98AB-30B737B4E5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89D9F-59FA-D641-98AB-30B737B4E5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Pause</a:t>
            </a:r>
            <a:r>
              <a:rPr lang="en-GB" baseline="0" dirty="0"/>
              <a:t> after each strophe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Pause</a:t>
            </a:r>
            <a:r>
              <a:rPr lang="en-GB" baseline="0" dirty="0"/>
              <a:t> after each strophe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0916-2CC5-4D4E-BCC3-4144938386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B46C-1176-49D4-A8AC-5D6ACF8C6DE5}" type="datetime1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790-8CB9-4EAE-B345-019C424C542D}" type="datetime1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5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F895-74B3-4C56-8528-C5B37F2C5107}" type="datetime1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8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028-5404-47D0-BE89-AE113BBB7425}" type="datetime1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1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1E1B-3182-41B2-9DA1-B797046C54CD}" type="datetime1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0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2769-82BA-45AD-B97A-3880AE5B4134}" type="datetime1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784-9663-44D4-AD7A-4C2D9E57FB9C}" type="datetime1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1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9180-5852-4BC7-A2E5-26C00F198182}" type="datetime1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CAE3-8F97-4F54-9292-3CFF15134519}" type="datetime1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DD8-8B9A-4CB0-91CF-E11FE0EAFE46}" type="datetime1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6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7EA8-46E8-4490-AA31-B3023D56EBD8}" type="datetime1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0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B764-9AF8-406F-936E-3E006C570F93}" type="datetime1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A7D8-F1DA-4D15-AA69-E0AE395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s://www.unhcr.org/fr/news/press/2018/9/5b8ccee9a/traversee-mediterranee-meurtriere-jamais-nouveau-rapport-hcr.html?query=la%20mediterrane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" TargetMode="External"/><Relationship Id="rId5" Type="http://schemas.openxmlformats.org/officeDocument/2006/relationships/hyperlink" Target="https://commons.wikimedia.org/wiki/User:Nzeemin" TargetMode="Externa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2.0/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4273654@N08/592178296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64273654@N0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7" y="1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Le </a:t>
            </a:r>
            <a:r>
              <a:rPr lang="en-GB" sz="3200" b="1" dirty="0" err="1"/>
              <a:t>texte</a:t>
            </a:r>
            <a:r>
              <a:rPr lang="en-GB" sz="3200" b="1" dirty="0"/>
              <a:t> </a:t>
            </a:r>
            <a:r>
              <a:rPr lang="en-GB" sz="3200" b="1" dirty="0" err="1"/>
              <a:t>parle</a:t>
            </a:r>
            <a:r>
              <a:rPr lang="en-GB" sz="3200" b="1" dirty="0"/>
              <a:t> de quoi?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2" y="1219201"/>
            <a:ext cx="8806069" cy="54333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08722" y="1895061"/>
            <a:ext cx="24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AutoShape 2" descr="The daily queue of refugees at the rail station in the Macedonian border town of Gevgelij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15616" y="5271099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Qui </a:t>
            </a:r>
            <a:r>
              <a:rPr lang="en-GB" sz="2400" dirty="0" err="1"/>
              <a:t>sont</a:t>
            </a:r>
            <a:r>
              <a:rPr lang="en-GB" sz="2400" dirty="0"/>
              <a:t> les </a:t>
            </a:r>
            <a:r>
              <a:rPr lang="en-GB" sz="2400" dirty="0" err="1"/>
              <a:t>personnes</a:t>
            </a:r>
            <a:r>
              <a:rPr lang="en-GB" sz="2400" dirty="0"/>
              <a:t> </a:t>
            </a:r>
            <a:r>
              <a:rPr lang="en-GB" sz="2400" dirty="0" err="1"/>
              <a:t>dans</a:t>
            </a:r>
            <a:r>
              <a:rPr lang="en-GB" sz="2400" dirty="0"/>
              <a:t> la photo ?</a:t>
            </a:r>
          </a:p>
          <a:p>
            <a:endParaRPr lang="en-GB" sz="2400" dirty="0"/>
          </a:p>
          <a:p>
            <a:r>
              <a:rPr lang="en-GB" sz="2400" dirty="0" err="1"/>
              <a:t>L’histoire</a:t>
            </a:r>
            <a:r>
              <a:rPr lang="en-GB" sz="2400" dirty="0"/>
              <a:t> se </a:t>
            </a:r>
            <a:r>
              <a:rPr lang="en-GB" sz="2400" dirty="0" err="1"/>
              <a:t>déroule</a:t>
            </a:r>
            <a:r>
              <a:rPr lang="en-GB" sz="2400" dirty="0"/>
              <a:t> </a:t>
            </a:r>
            <a:r>
              <a:rPr lang="en-GB" sz="2400" dirty="0" err="1"/>
              <a:t>où</a:t>
            </a:r>
            <a:r>
              <a:rPr lang="en-GB" sz="2400" dirty="0"/>
              <a:t>?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1123365"/>
            <a:ext cx="7621064" cy="41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7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/>
              <a:t>Des </a:t>
            </a:r>
            <a:r>
              <a:rPr lang="en-US" sz="3100" b="1" dirty="0" err="1"/>
              <a:t>milliers</a:t>
            </a:r>
            <a:r>
              <a:rPr lang="en-US" sz="3100" b="1" dirty="0"/>
              <a:t> de </a:t>
            </a:r>
            <a:r>
              <a:rPr lang="en-US" sz="3100" b="1" dirty="0" err="1"/>
              <a:t>réfugiés</a:t>
            </a:r>
            <a:r>
              <a:rPr lang="en-US" sz="3100" b="1" dirty="0"/>
              <a:t> </a:t>
            </a:r>
            <a:r>
              <a:rPr lang="en-US" sz="3100" b="1" dirty="0" err="1"/>
              <a:t>en</a:t>
            </a:r>
            <a:r>
              <a:rPr lang="en-US" sz="3100" b="1" dirty="0"/>
              <a:t> route </a:t>
            </a:r>
            <a:r>
              <a:rPr lang="en-US" sz="3100" b="1" dirty="0" err="1"/>
              <a:t>vers</a:t>
            </a:r>
            <a:r>
              <a:rPr lang="en-US" sz="3100" b="1" dirty="0"/>
              <a:t> </a:t>
            </a:r>
            <a:r>
              <a:rPr lang="en-US" sz="3100" b="1" dirty="0" err="1"/>
              <a:t>l’Autriche</a:t>
            </a:r>
            <a:r>
              <a:rPr lang="en-US" sz="3100" b="1" dirty="0"/>
              <a:t> 	</a:t>
            </a:r>
            <a:br>
              <a:rPr lang="en-US" sz="3100" b="1" dirty="0"/>
            </a:br>
            <a:r>
              <a:rPr lang="en-US" sz="2200" b="1" dirty="0"/>
              <a:t>7 </a:t>
            </a:r>
            <a:r>
              <a:rPr lang="en-US" sz="2200" b="1" dirty="0" err="1"/>
              <a:t>septembre</a:t>
            </a:r>
            <a:r>
              <a:rPr lang="en-US" sz="2200" b="1" dirty="0"/>
              <a:t> , 2015</a:t>
            </a:r>
            <a:br>
              <a:rPr lang="en-US" sz="2200" b="1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Depuis</a:t>
            </a:r>
            <a:r>
              <a:rPr lang="en-US" sz="2200" dirty="0"/>
              <a:t> 2015, des </a:t>
            </a:r>
            <a:r>
              <a:rPr lang="en-US" sz="2200" dirty="0" err="1"/>
              <a:t>milliers</a:t>
            </a:r>
            <a:r>
              <a:rPr lang="en-US" sz="2200" dirty="0"/>
              <a:t> de </a:t>
            </a:r>
            <a:r>
              <a:rPr lang="en-US" sz="2200" dirty="0" err="1"/>
              <a:t>réfugiés</a:t>
            </a:r>
            <a:r>
              <a:rPr lang="en-US" sz="2200" dirty="0"/>
              <a:t> </a:t>
            </a:r>
            <a:r>
              <a:rPr lang="en-US" sz="2200" dirty="0" err="1"/>
              <a:t>ont</a:t>
            </a:r>
            <a:r>
              <a:rPr lang="en-US" sz="2200" dirty="0"/>
              <a:t> </a:t>
            </a:r>
            <a:r>
              <a:rPr lang="en-US" sz="2200" dirty="0" err="1"/>
              <a:t>frappé</a:t>
            </a:r>
            <a:r>
              <a:rPr lang="en-US" sz="2200" dirty="0"/>
              <a:t> à la </a:t>
            </a:r>
            <a:r>
              <a:rPr lang="en-US" sz="2200" dirty="0" err="1"/>
              <a:t>porte</a:t>
            </a:r>
            <a:r>
              <a:rPr lang="en-US" sz="2200" dirty="0"/>
              <a:t> des pays (1) </a:t>
            </a:r>
            <a:r>
              <a:rPr lang="en-US" sz="2200" u="sng" dirty="0"/>
              <a:t>riches</a:t>
            </a:r>
            <a:r>
              <a:rPr lang="en-US" sz="2200" dirty="0"/>
              <a:t> de </a:t>
            </a:r>
            <a:r>
              <a:rPr lang="en-US" sz="2200" dirty="0" err="1"/>
              <a:t>l’Ouest</a:t>
            </a:r>
            <a:r>
              <a:rPr lang="en-US" sz="2200" dirty="0"/>
              <a:t>. </a:t>
            </a:r>
            <a:r>
              <a:rPr lang="en-US" sz="2200" dirty="0" err="1"/>
              <a:t>Ils</a:t>
            </a:r>
            <a:r>
              <a:rPr lang="en-US" sz="2200" dirty="0"/>
              <a:t> </a:t>
            </a:r>
            <a:r>
              <a:rPr lang="en-US" sz="2200" dirty="0" err="1"/>
              <a:t>sont</a:t>
            </a:r>
            <a:r>
              <a:rPr lang="en-US" sz="2200" dirty="0"/>
              <a:t> </a:t>
            </a:r>
            <a:r>
              <a:rPr lang="en-US" sz="2200" dirty="0" err="1"/>
              <a:t>venus</a:t>
            </a:r>
            <a:r>
              <a:rPr lang="en-US" sz="2200" dirty="0"/>
              <a:t> de </a:t>
            </a:r>
            <a:r>
              <a:rPr lang="en-US" sz="2200" dirty="0" err="1"/>
              <a:t>l’Afrique</a:t>
            </a:r>
            <a:r>
              <a:rPr lang="en-US" sz="2200" dirty="0"/>
              <a:t> et de </a:t>
            </a:r>
            <a:r>
              <a:rPr lang="en-US" sz="2200" dirty="0" err="1"/>
              <a:t>l’Asie</a:t>
            </a:r>
            <a:r>
              <a:rPr lang="en-US" sz="2200" dirty="0"/>
              <a:t>. Ce </a:t>
            </a:r>
            <a:r>
              <a:rPr lang="en-US" sz="2200" dirty="0" err="1"/>
              <a:t>sont</a:t>
            </a:r>
            <a:r>
              <a:rPr lang="en-US" sz="2200" dirty="0"/>
              <a:t> des hommes qui </a:t>
            </a:r>
            <a:r>
              <a:rPr lang="en-US" sz="2200" dirty="0" err="1"/>
              <a:t>ont</a:t>
            </a:r>
            <a:r>
              <a:rPr lang="en-US" sz="2200" dirty="0"/>
              <a:t> </a:t>
            </a:r>
            <a:r>
              <a:rPr lang="en-US" sz="2200" dirty="0" err="1"/>
              <a:t>dû</a:t>
            </a:r>
            <a:r>
              <a:rPr lang="en-US" sz="2200" dirty="0"/>
              <a:t> </a:t>
            </a:r>
            <a:r>
              <a:rPr lang="en-US" sz="2200" dirty="0" err="1"/>
              <a:t>fuir</a:t>
            </a:r>
            <a:r>
              <a:rPr lang="en-US" sz="2200" dirty="0"/>
              <a:t> des (2)</a:t>
            </a:r>
            <a:r>
              <a:rPr lang="en-US" sz="2200" u="sng" dirty="0"/>
              <a:t>crises</a:t>
            </a:r>
            <a:r>
              <a:rPr lang="en-US" sz="2200" dirty="0"/>
              <a:t>, </a:t>
            </a:r>
            <a:r>
              <a:rPr lang="en-US" sz="2200" dirty="0" err="1"/>
              <a:t>comme</a:t>
            </a:r>
            <a:r>
              <a:rPr lang="en-US" sz="2200" dirty="0"/>
              <a:t> la guerre et la </a:t>
            </a:r>
            <a:r>
              <a:rPr lang="en-US" sz="2200" dirty="0" err="1"/>
              <a:t>pauvreté</a:t>
            </a:r>
            <a:r>
              <a:rPr lang="en-US" sz="2200" dirty="0"/>
              <a:t>, dans </a:t>
            </a:r>
            <a:r>
              <a:rPr lang="en-US" sz="2200" dirty="0" err="1"/>
              <a:t>leur</a:t>
            </a:r>
            <a:r>
              <a:rPr lang="en-US" sz="2200" dirty="0"/>
              <a:t> pays </a:t>
            </a:r>
            <a:r>
              <a:rPr lang="en-US" sz="2200" dirty="0" err="1"/>
              <a:t>d’origine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 err="1"/>
              <a:t>Pourquoi</a:t>
            </a:r>
            <a:r>
              <a:rPr lang="en-US" sz="2200" dirty="0"/>
              <a:t> ne pas </a:t>
            </a:r>
            <a:r>
              <a:rPr lang="en-US" sz="2200" dirty="0" err="1"/>
              <a:t>leur</a:t>
            </a:r>
            <a:r>
              <a:rPr lang="en-US" sz="2200" dirty="0"/>
              <a:t> (2) </a:t>
            </a:r>
            <a:r>
              <a:rPr lang="en-US" sz="2200" u="sng" dirty="0" err="1"/>
              <a:t>ouvrir</a:t>
            </a:r>
            <a:r>
              <a:rPr lang="en-US" sz="2200" dirty="0"/>
              <a:t> </a:t>
            </a:r>
            <a:r>
              <a:rPr lang="en-US" sz="2200" dirty="0" err="1"/>
              <a:t>notre</a:t>
            </a:r>
            <a:r>
              <a:rPr lang="en-US" sz="2200" dirty="0"/>
              <a:t> </a:t>
            </a:r>
            <a:r>
              <a:rPr lang="en-US" sz="2200" dirty="0" err="1"/>
              <a:t>porte</a:t>
            </a:r>
            <a:r>
              <a:rPr lang="en-US" sz="2200" dirty="0"/>
              <a:t>? </a:t>
            </a:r>
            <a:r>
              <a:rPr lang="en-US" sz="2200" dirty="0" err="1"/>
              <a:t>L’Allemagne</a:t>
            </a:r>
            <a:r>
              <a:rPr lang="en-US" sz="2200" dirty="0"/>
              <a:t> a déjà </a:t>
            </a:r>
            <a:r>
              <a:rPr lang="en-US" sz="2200" dirty="0" err="1"/>
              <a:t>voté</a:t>
            </a:r>
            <a:r>
              <a:rPr lang="en-US" sz="2200" dirty="0"/>
              <a:t> </a:t>
            </a:r>
            <a:r>
              <a:rPr lang="en-US" sz="2200" dirty="0" err="1"/>
              <a:t>une</a:t>
            </a:r>
            <a:r>
              <a:rPr lang="en-US" sz="2200" dirty="0"/>
              <a:t> </a:t>
            </a:r>
            <a:r>
              <a:rPr lang="en-US" sz="2200" dirty="0" err="1"/>
              <a:t>loi</a:t>
            </a:r>
            <a:r>
              <a:rPr lang="en-US" sz="2200" dirty="0"/>
              <a:t> qui </a:t>
            </a:r>
            <a:r>
              <a:rPr lang="en-US" sz="2200" dirty="0" err="1"/>
              <a:t>permet</a:t>
            </a:r>
            <a:r>
              <a:rPr lang="en-US" sz="2200" dirty="0"/>
              <a:t> à </a:t>
            </a:r>
            <a:r>
              <a:rPr lang="en-US" sz="2200" dirty="0" err="1"/>
              <a:t>ces</a:t>
            </a:r>
            <a:r>
              <a:rPr lang="en-US" sz="2200" dirty="0"/>
              <a:t> hommes </a:t>
            </a:r>
            <a:r>
              <a:rPr lang="en-US" sz="2200" dirty="0" err="1"/>
              <a:t>d’avoir</a:t>
            </a:r>
            <a:r>
              <a:rPr lang="en-US" sz="2200" dirty="0"/>
              <a:t> plus (4) </a:t>
            </a:r>
            <a:r>
              <a:rPr lang="en-US" sz="2200" u="sng" dirty="0" err="1"/>
              <a:t>vite</a:t>
            </a:r>
            <a:r>
              <a:rPr lang="en-US" sz="2200" dirty="0"/>
              <a:t> le </a:t>
            </a:r>
            <a:r>
              <a:rPr lang="en-US" sz="2200" dirty="0" err="1"/>
              <a:t>statut</a:t>
            </a:r>
            <a:r>
              <a:rPr lang="en-US" sz="2200" dirty="0"/>
              <a:t> de </a:t>
            </a:r>
            <a:r>
              <a:rPr lang="en-US" sz="2200" dirty="0" err="1"/>
              <a:t>réfugié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 err="1"/>
              <a:t>Pourquoi</a:t>
            </a:r>
            <a:r>
              <a:rPr lang="en-US" sz="2200" dirty="0"/>
              <a:t> ne pas </a:t>
            </a:r>
            <a:r>
              <a:rPr lang="en-US" sz="2200" dirty="0" err="1"/>
              <a:t>suivre</a:t>
            </a:r>
            <a:r>
              <a:rPr lang="en-US" sz="2200" dirty="0"/>
              <a:t> </a:t>
            </a:r>
            <a:r>
              <a:rPr lang="en-US" sz="2200" dirty="0" err="1"/>
              <a:t>cet</a:t>
            </a:r>
            <a:r>
              <a:rPr lang="en-US" sz="2200" dirty="0"/>
              <a:t> </a:t>
            </a:r>
            <a:r>
              <a:rPr lang="en-US" sz="2200" dirty="0" err="1"/>
              <a:t>exemple</a:t>
            </a:r>
            <a:r>
              <a:rPr lang="en-US" sz="2200" dirty="0"/>
              <a:t>? </a:t>
            </a:r>
            <a:r>
              <a:rPr lang="en-US" sz="2200" dirty="0" err="1"/>
              <a:t>Pourquoi</a:t>
            </a:r>
            <a:r>
              <a:rPr lang="en-US" sz="2200" dirty="0"/>
              <a:t> ne pas </a:t>
            </a:r>
            <a:r>
              <a:rPr lang="en-US" sz="2200" dirty="0" err="1"/>
              <a:t>ouvrir</a:t>
            </a:r>
            <a:r>
              <a:rPr lang="en-US" sz="2200" dirty="0"/>
              <a:t> </a:t>
            </a:r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portes</a:t>
            </a:r>
            <a:r>
              <a:rPr lang="en-US" sz="2200" dirty="0"/>
              <a:t> à </a:t>
            </a:r>
            <a:r>
              <a:rPr lang="en-US" sz="2200" dirty="0" err="1"/>
              <a:t>ces</a:t>
            </a:r>
            <a:r>
              <a:rPr lang="en-US" sz="2200" dirty="0"/>
              <a:t> hommes </a:t>
            </a:r>
            <a:r>
              <a:rPr lang="en-US" sz="2200" dirty="0" err="1"/>
              <a:t>en</a:t>
            </a:r>
            <a:r>
              <a:rPr lang="en-US" sz="2200" dirty="0"/>
              <a:t> (5) </a:t>
            </a:r>
            <a:r>
              <a:rPr lang="en-US" sz="2200" u="sng" dirty="0"/>
              <a:t>misère</a:t>
            </a:r>
            <a:r>
              <a:rPr lang="en-US" sz="2200" dirty="0"/>
              <a:t>? </a:t>
            </a:r>
          </a:p>
          <a:p>
            <a:pPr marL="0" indent="0">
              <a:buNone/>
            </a:pPr>
            <a:r>
              <a:rPr lang="en-US" sz="2200" dirty="0"/>
              <a:t>Ce </a:t>
            </a:r>
            <a:r>
              <a:rPr lang="en-US" sz="2200" dirty="0" err="1"/>
              <a:t>sont</a:t>
            </a:r>
            <a:r>
              <a:rPr lang="en-US" sz="2200" dirty="0"/>
              <a:t> des hommes qui nous </a:t>
            </a:r>
            <a:r>
              <a:rPr lang="en-US" sz="2200" dirty="0" err="1"/>
              <a:t>ressemblent</a:t>
            </a:r>
            <a:r>
              <a:rPr lang="en-US" sz="2200" dirty="0"/>
              <a:t>. Il </a:t>
            </a:r>
            <a:r>
              <a:rPr lang="en-US" sz="2200" dirty="0" err="1"/>
              <a:t>faut</a:t>
            </a:r>
            <a:r>
              <a:rPr lang="en-US" sz="2200" dirty="0"/>
              <a:t> les (6) </a:t>
            </a:r>
            <a:r>
              <a:rPr lang="en-US" sz="2200" u="sng" dirty="0"/>
              <a:t>aider</a:t>
            </a:r>
            <a:r>
              <a:rPr lang="en-US" sz="2200" dirty="0"/>
              <a:t> sans demander </a:t>
            </a:r>
            <a:r>
              <a:rPr lang="en-US" sz="2200" dirty="0" err="1"/>
              <a:t>s’ils</a:t>
            </a:r>
            <a:r>
              <a:rPr lang="en-US" sz="2200" dirty="0"/>
              <a:t> </a:t>
            </a:r>
            <a:r>
              <a:rPr lang="en-US" sz="2200" dirty="0" err="1"/>
              <a:t>ont</a:t>
            </a:r>
            <a:r>
              <a:rPr lang="en-US" sz="2200" dirty="0"/>
              <a:t> la </a:t>
            </a:r>
            <a:r>
              <a:rPr lang="en-US" sz="2200" dirty="0" err="1"/>
              <a:t>peau</a:t>
            </a:r>
            <a:r>
              <a:rPr lang="en-US" sz="2200" dirty="0"/>
              <a:t> rouge, noire, blanche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jaune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 err="1"/>
              <a:t>D’autres</a:t>
            </a:r>
            <a:r>
              <a:rPr lang="en-US" sz="2200" dirty="0"/>
              <a:t> pays, </a:t>
            </a:r>
            <a:r>
              <a:rPr lang="en-US" sz="2200" dirty="0" err="1"/>
              <a:t>comme</a:t>
            </a:r>
            <a:r>
              <a:rPr lang="en-US" sz="2200" dirty="0"/>
              <a:t> la </a:t>
            </a:r>
            <a:r>
              <a:rPr lang="en-US" sz="2200" dirty="0" err="1"/>
              <a:t>Grèce</a:t>
            </a:r>
            <a:r>
              <a:rPr lang="en-US" sz="2200" dirty="0"/>
              <a:t> et </a:t>
            </a:r>
            <a:r>
              <a:rPr lang="en-US" sz="2200" dirty="0" err="1"/>
              <a:t>l’Italie</a:t>
            </a:r>
            <a:r>
              <a:rPr lang="en-US" sz="2200" dirty="0"/>
              <a:t>, </a:t>
            </a:r>
            <a:r>
              <a:rPr lang="en-US" sz="2200" dirty="0" err="1"/>
              <a:t>ont</a:t>
            </a:r>
            <a:r>
              <a:rPr lang="en-US" sz="2200" dirty="0"/>
              <a:t> </a:t>
            </a:r>
            <a:r>
              <a:rPr lang="en-US" sz="2200" dirty="0" err="1"/>
              <a:t>ouvert</a:t>
            </a:r>
            <a:r>
              <a:rPr lang="en-US" sz="2200" dirty="0"/>
              <a:t> des </a:t>
            </a:r>
            <a:r>
              <a:rPr lang="en-US" sz="2200" dirty="0" err="1"/>
              <a:t>centres</a:t>
            </a:r>
            <a:r>
              <a:rPr lang="en-US" sz="2200" dirty="0"/>
              <a:t> pour aider </a:t>
            </a:r>
            <a:r>
              <a:rPr lang="en-US" sz="2200" dirty="0" err="1"/>
              <a:t>ces</a:t>
            </a:r>
            <a:r>
              <a:rPr lang="en-US" sz="2200" dirty="0"/>
              <a:t> hommes,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ils</a:t>
            </a:r>
            <a:r>
              <a:rPr lang="en-US" sz="2200" dirty="0"/>
              <a:t> </a:t>
            </a:r>
            <a:r>
              <a:rPr lang="en-US" sz="2200" dirty="0" err="1"/>
              <a:t>sont</a:t>
            </a:r>
            <a:r>
              <a:rPr lang="en-US" sz="2200" dirty="0"/>
              <a:t> </a:t>
            </a:r>
            <a:r>
              <a:rPr lang="en-US" sz="2200" dirty="0" err="1"/>
              <a:t>tous</a:t>
            </a:r>
            <a:r>
              <a:rPr lang="en-US" sz="2200" dirty="0"/>
              <a:t> </a:t>
            </a:r>
            <a:r>
              <a:rPr lang="en-US" sz="2200" dirty="0" err="1"/>
              <a:t>pleins</a:t>
            </a:r>
            <a:r>
              <a:rPr lang="en-US" sz="2200" dirty="0"/>
              <a:t>. Il ne </a:t>
            </a:r>
            <a:r>
              <a:rPr lang="en-US" sz="2200" dirty="0" err="1"/>
              <a:t>faut</a:t>
            </a:r>
            <a:r>
              <a:rPr lang="en-US" sz="2200" dirty="0"/>
              <a:t> pas </a:t>
            </a:r>
            <a:r>
              <a:rPr lang="en-US" sz="2200" dirty="0" err="1"/>
              <a:t>repousser</a:t>
            </a:r>
            <a:r>
              <a:rPr lang="en-US" sz="2200" dirty="0"/>
              <a:t> les </a:t>
            </a:r>
            <a:r>
              <a:rPr lang="en-US" sz="2200" dirty="0" err="1"/>
              <a:t>réfugiés</a:t>
            </a:r>
            <a:r>
              <a:rPr lang="en-US" sz="2200" dirty="0"/>
              <a:t>;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dirty="0" err="1"/>
              <a:t>faut</a:t>
            </a:r>
            <a:r>
              <a:rPr lang="en-US" sz="2200" dirty="0"/>
              <a:t> </a:t>
            </a:r>
            <a:r>
              <a:rPr lang="en-US" sz="2200" dirty="0" err="1"/>
              <a:t>une</a:t>
            </a:r>
            <a:r>
              <a:rPr lang="en-US" sz="2200" dirty="0"/>
              <a:t> (7) </a:t>
            </a:r>
            <a:r>
              <a:rPr lang="en-US" sz="2200" u="sng" dirty="0"/>
              <a:t>solution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2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1" y="116632"/>
            <a:ext cx="8642480" cy="446265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Quel paragraphe correspond a quel résumé?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82387"/>
              </p:ext>
            </p:extLst>
          </p:nvPr>
        </p:nvGraphicFramePr>
        <p:xfrm>
          <a:off x="173671" y="569615"/>
          <a:ext cx="5123656" cy="6070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488">
                  <a:extLst>
                    <a:ext uri="{9D8B030D-6E8A-4147-A177-3AD203B41FA5}">
                      <a16:colId xmlns:a16="http://schemas.microsoft.com/office/drawing/2014/main" val="32977196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25665813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600" b="1" u="none" dirty="0" err="1"/>
                        <a:t>Paragraphe</a:t>
                      </a:r>
                      <a:endParaRPr lang="en-GB" sz="16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Résumé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8950881"/>
                  </a:ext>
                </a:extLst>
              </a:tr>
              <a:tr h="1629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Depuis</a:t>
                      </a:r>
                      <a:r>
                        <a:rPr lang="en-US" sz="1600" dirty="0"/>
                        <a:t> 2015, des </a:t>
                      </a:r>
                      <a:r>
                        <a:rPr lang="en-US" sz="1600" dirty="0" err="1"/>
                        <a:t>milliers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frappé</a:t>
                      </a:r>
                      <a:r>
                        <a:rPr lang="en-US" sz="1600" dirty="0"/>
                        <a:t> à la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 des pays riches de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l’</a:t>
                      </a:r>
                      <a:r>
                        <a:rPr lang="en-US" sz="1600" dirty="0" err="1"/>
                        <a:t>Ouest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venus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l’Afrique</a:t>
                      </a:r>
                      <a:r>
                        <a:rPr lang="en-US" sz="1600" dirty="0"/>
                        <a:t> et de </a:t>
                      </a:r>
                      <a:r>
                        <a:rPr lang="en-US" sz="1600" dirty="0" err="1"/>
                        <a:t>l’Asie</a:t>
                      </a:r>
                      <a:r>
                        <a:rPr lang="en-US" sz="1600" dirty="0"/>
                        <a:t>. Ce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des hommes qui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dû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fuir</a:t>
                      </a:r>
                      <a:r>
                        <a:rPr lang="en-US" sz="1600" dirty="0"/>
                        <a:t> des crises,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guerre et la </a:t>
                      </a:r>
                      <a:r>
                        <a:rPr lang="en-US" sz="1600" dirty="0" err="1"/>
                        <a:t>pauvreté</a:t>
                      </a:r>
                      <a:r>
                        <a:rPr lang="en-US" sz="1600" dirty="0"/>
                        <a:t>, dans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pays </a:t>
                      </a:r>
                      <a:r>
                        <a:rPr lang="en-US" sz="1600" dirty="0" err="1"/>
                        <a:t>d’origine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3520168"/>
                  </a:ext>
                </a:extLst>
              </a:tr>
              <a:tr h="17977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L’Allemagne</a:t>
                      </a:r>
                      <a:r>
                        <a:rPr lang="en-US" sz="1600" dirty="0"/>
                        <a:t> a déjà </a:t>
                      </a:r>
                      <a:r>
                        <a:rPr lang="en-US" sz="1600" dirty="0" err="1"/>
                        <a:t>voté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loi</a:t>
                      </a:r>
                      <a:r>
                        <a:rPr lang="en-US" sz="1600" dirty="0"/>
                        <a:t> qui </a:t>
                      </a:r>
                      <a:r>
                        <a:rPr lang="en-US" sz="1600" dirty="0" err="1"/>
                        <a:t>permet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d’avoir</a:t>
                      </a:r>
                      <a:r>
                        <a:rPr lang="en-US" sz="1600" dirty="0"/>
                        <a:t> plus </a:t>
                      </a:r>
                      <a:r>
                        <a:rPr lang="en-US" sz="1600" dirty="0" err="1"/>
                        <a:t>vite</a:t>
                      </a:r>
                      <a:r>
                        <a:rPr lang="en-US" sz="1600" dirty="0"/>
                        <a:t> le </a:t>
                      </a:r>
                      <a:r>
                        <a:rPr lang="en-US" sz="1600" dirty="0" err="1"/>
                        <a:t>statut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suivre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exemple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portes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misère?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54842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sont</a:t>
                      </a:r>
                      <a:r>
                        <a:rPr lang="en-US" sz="1600" dirty="0"/>
                        <a:t> des hommes qui nous </a:t>
                      </a:r>
                      <a:r>
                        <a:rPr lang="en-US" sz="1600" dirty="0" err="1"/>
                        <a:t>ressemblent</a:t>
                      </a:r>
                      <a:r>
                        <a:rPr lang="en-US" sz="1600" dirty="0"/>
                        <a:t>. Il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les aider sans demander </a:t>
                      </a:r>
                      <a:r>
                        <a:rPr lang="en-US" sz="1600" dirty="0" err="1"/>
                        <a:t>s’ils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peau</a:t>
                      </a:r>
                      <a:r>
                        <a:rPr lang="en-US" sz="1600" dirty="0"/>
                        <a:t> rouge, noire, blanche </a:t>
                      </a:r>
                      <a:r>
                        <a:rPr lang="en-US" sz="1600" dirty="0" err="1"/>
                        <a:t>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jaune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1357767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D’autres</a:t>
                      </a:r>
                      <a:r>
                        <a:rPr lang="en-US" sz="1600" dirty="0"/>
                        <a:t> pays,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Grèce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l’Italie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ouvert</a:t>
                      </a:r>
                      <a:r>
                        <a:rPr lang="en-US" sz="1600" dirty="0"/>
                        <a:t> des </a:t>
                      </a:r>
                      <a:r>
                        <a:rPr lang="en-US" sz="1600" dirty="0" err="1"/>
                        <a:t>centres</a:t>
                      </a:r>
                      <a:r>
                        <a:rPr lang="en-US" sz="1600" dirty="0"/>
                        <a:t> pour aider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hommes, </a:t>
                      </a:r>
                      <a:r>
                        <a:rPr lang="en-US" sz="1600" dirty="0" err="1"/>
                        <a:t>mais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pleins</a:t>
                      </a:r>
                      <a:r>
                        <a:rPr lang="en-US" sz="1600" dirty="0"/>
                        <a:t>. Il ne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pas </a:t>
                      </a:r>
                      <a:r>
                        <a:rPr lang="en-US" sz="1600" dirty="0" err="1"/>
                        <a:t>repousser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; </a:t>
                      </a:r>
                      <a:r>
                        <a:rPr lang="en-US" sz="1600" dirty="0" err="1"/>
                        <a:t>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solution.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495065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08104" y="1700808"/>
            <a:ext cx="35473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résumés</a:t>
            </a:r>
            <a:endParaRPr lang="fr-FR" dirty="0"/>
          </a:p>
          <a:p>
            <a:r>
              <a:rPr lang="fr-FR" dirty="0"/>
              <a:t>a. Il faut trouver une solution.</a:t>
            </a:r>
          </a:p>
          <a:p>
            <a:r>
              <a:rPr lang="fr-FR" dirty="0"/>
              <a:t>b. Tous les hommes sont égaux.</a:t>
            </a:r>
          </a:p>
          <a:p>
            <a:r>
              <a:rPr lang="fr-FR" dirty="0"/>
              <a:t>c. Les </a:t>
            </a:r>
            <a:r>
              <a:rPr lang="en-US" dirty="0" err="1"/>
              <a:t>réfugiés</a:t>
            </a:r>
            <a:r>
              <a:rPr lang="en-US" dirty="0"/>
              <a:t> </a:t>
            </a:r>
            <a:r>
              <a:rPr lang="en-US" dirty="0" err="1"/>
              <a:t>viennent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Europe pour </a:t>
            </a:r>
            <a:r>
              <a:rPr lang="en-US" dirty="0" err="1"/>
              <a:t>fuir</a:t>
            </a:r>
            <a:r>
              <a:rPr lang="en-US" dirty="0"/>
              <a:t> des crises.</a:t>
            </a:r>
            <a:endParaRPr lang="fr-FR" dirty="0"/>
          </a:p>
          <a:p>
            <a:r>
              <a:rPr lang="fr-FR" dirty="0"/>
              <a:t>d. Il faut ouvrir la porte aux </a:t>
            </a:r>
            <a:r>
              <a:rPr lang="en-US" dirty="0" err="1"/>
              <a:t>réfugiés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8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1" y="116632"/>
            <a:ext cx="8642480" cy="446265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Quel paragraphe correspond à quel résumé?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18205"/>
              </p:ext>
            </p:extLst>
          </p:nvPr>
        </p:nvGraphicFramePr>
        <p:xfrm>
          <a:off x="173671" y="569615"/>
          <a:ext cx="5123656" cy="6070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488">
                  <a:extLst>
                    <a:ext uri="{9D8B030D-6E8A-4147-A177-3AD203B41FA5}">
                      <a16:colId xmlns:a16="http://schemas.microsoft.com/office/drawing/2014/main" val="32977196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25665813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600" b="1" u="none" dirty="0" err="1"/>
                        <a:t>Paragraphe</a:t>
                      </a:r>
                      <a:endParaRPr lang="en-GB" sz="16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Résumé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8950881"/>
                  </a:ext>
                </a:extLst>
              </a:tr>
              <a:tr h="1629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Depuis</a:t>
                      </a:r>
                      <a:r>
                        <a:rPr lang="en-US" sz="1600" dirty="0"/>
                        <a:t> 2015, des </a:t>
                      </a:r>
                      <a:r>
                        <a:rPr lang="en-US" sz="1600" dirty="0" err="1"/>
                        <a:t>milliers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frappé</a:t>
                      </a:r>
                      <a:r>
                        <a:rPr lang="en-US" sz="1600" dirty="0"/>
                        <a:t> à la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 des pays riches de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l’</a:t>
                      </a:r>
                      <a:r>
                        <a:rPr lang="en-US" sz="1600" dirty="0" err="1"/>
                        <a:t>Ouest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venus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l’Afrique</a:t>
                      </a:r>
                      <a:r>
                        <a:rPr lang="en-US" sz="1600" dirty="0"/>
                        <a:t> et de </a:t>
                      </a:r>
                      <a:r>
                        <a:rPr lang="en-US" sz="1600" dirty="0" err="1"/>
                        <a:t>l’Asie</a:t>
                      </a:r>
                      <a:r>
                        <a:rPr lang="en-US" sz="1600" dirty="0"/>
                        <a:t>. Ce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des hommes qui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dû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fuir</a:t>
                      </a:r>
                      <a:r>
                        <a:rPr lang="en-US" sz="1600" dirty="0"/>
                        <a:t> des crises,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guerre et la </a:t>
                      </a:r>
                      <a:r>
                        <a:rPr lang="en-US" sz="1600" dirty="0" err="1"/>
                        <a:t>pauvreté</a:t>
                      </a:r>
                      <a:r>
                        <a:rPr lang="en-US" sz="1600" dirty="0"/>
                        <a:t>, dans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pays </a:t>
                      </a:r>
                      <a:r>
                        <a:rPr lang="en-US" sz="1600" dirty="0" err="1"/>
                        <a:t>d’origine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c. Les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viennent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Europe pour </a:t>
                      </a:r>
                      <a:r>
                        <a:rPr lang="en-US" sz="1600" dirty="0" err="1"/>
                        <a:t>fuir</a:t>
                      </a:r>
                      <a:r>
                        <a:rPr lang="en-US" sz="1600" dirty="0"/>
                        <a:t> des crises.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3520168"/>
                  </a:ext>
                </a:extLst>
              </a:tr>
              <a:tr h="17977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L’Allemagne</a:t>
                      </a:r>
                      <a:r>
                        <a:rPr lang="en-US" sz="1600" dirty="0"/>
                        <a:t> a déjà </a:t>
                      </a:r>
                      <a:r>
                        <a:rPr lang="en-US" sz="1600" dirty="0" err="1"/>
                        <a:t>voté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loi</a:t>
                      </a:r>
                      <a:r>
                        <a:rPr lang="en-US" sz="1600" dirty="0"/>
                        <a:t> qui </a:t>
                      </a:r>
                      <a:r>
                        <a:rPr lang="en-US" sz="1600" dirty="0" err="1"/>
                        <a:t>permet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d’avoir</a:t>
                      </a:r>
                      <a:r>
                        <a:rPr lang="en-US" sz="1600" dirty="0"/>
                        <a:t> plus </a:t>
                      </a:r>
                      <a:r>
                        <a:rPr lang="en-US" sz="1600" dirty="0" err="1"/>
                        <a:t>vite</a:t>
                      </a:r>
                      <a:r>
                        <a:rPr lang="en-US" sz="1600" dirty="0"/>
                        <a:t> le </a:t>
                      </a:r>
                      <a:r>
                        <a:rPr lang="en-US" sz="1600" dirty="0" err="1"/>
                        <a:t>statut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suivre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exemple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portes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misère?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d. Il faut ouvrir la porte aux </a:t>
                      </a:r>
                      <a:r>
                        <a:rPr lang="en-US" sz="1600" dirty="0" err="1"/>
                        <a:t>réfugiés</a:t>
                      </a:r>
                      <a:r>
                        <a:rPr lang="fr-FR" sz="1600" dirty="0"/>
                        <a:t>.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54842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des hommes qui nous </a:t>
                      </a:r>
                      <a:r>
                        <a:rPr lang="en-US" sz="1600" dirty="0" err="1"/>
                        <a:t>ressemblent</a:t>
                      </a:r>
                      <a:r>
                        <a:rPr lang="en-US" sz="1600" dirty="0"/>
                        <a:t>. Il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les aider sans demander </a:t>
                      </a:r>
                      <a:r>
                        <a:rPr lang="en-US" sz="1600" dirty="0" err="1"/>
                        <a:t>s’ils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peau</a:t>
                      </a:r>
                      <a:r>
                        <a:rPr lang="en-US" sz="1600" dirty="0"/>
                        <a:t> rouge, noire, blanche </a:t>
                      </a:r>
                      <a:r>
                        <a:rPr lang="en-US" sz="1600" dirty="0" err="1"/>
                        <a:t>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jaune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b. Tous les hommes sont égaux.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1357767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D’autres</a:t>
                      </a:r>
                      <a:r>
                        <a:rPr lang="en-US" sz="1600" dirty="0"/>
                        <a:t> pays,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Grèce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l’Italie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ouvert</a:t>
                      </a:r>
                      <a:r>
                        <a:rPr lang="en-US" sz="1600" dirty="0"/>
                        <a:t> des </a:t>
                      </a:r>
                      <a:r>
                        <a:rPr lang="en-US" sz="1600" dirty="0" err="1"/>
                        <a:t>centres</a:t>
                      </a:r>
                      <a:r>
                        <a:rPr lang="en-US" sz="1600" dirty="0"/>
                        <a:t> pour aider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hommes, </a:t>
                      </a:r>
                      <a:r>
                        <a:rPr lang="en-US" sz="1600" dirty="0" err="1"/>
                        <a:t>mais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pleins</a:t>
                      </a:r>
                      <a:r>
                        <a:rPr lang="en-US" sz="1600" dirty="0"/>
                        <a:t>. Il ne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pas </a:t>
                      </a:r>
                      <a:r>
                        <a:rPr lang="en-US" sz="1600" dirty="0" err="1"/>
                        <a:t>repousser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; </a:t>
                      </a:r>
                      <a:r>
                        <a:rPr lang="en-US" sz="1600" dirty="0" err="1"/>
                        <a:t>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solution.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a. Il faut trouver une solution.</a:t>
                      </a:r>
                    </a:p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495065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08104" y="1700808"/>
            <a:ext cx="35473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résumés</a:t>
            </a:r>
            <a:endParaRPr lang="fr-FR" dirty="0"/>
          </a:p>
          <a:p>
            <a:r>
              <a:rPr lang="fr-FR" dirty="0"/>
              <a:t>a. Il faut trouver une solution.</a:t>
            </a:r>
          </a:p>
          <a:p>
            <a:r>
              <a:rPr lang="fr-FR" dirty="0"/>
              <a:t>b. Tous les hommes sont égaux.</a:t>
            </a:r>
          </a:p>
          <a:p>
            <a:r>
              <a:rPr lang="fr-FR" dirty="0"/>
              <a:t>c. Les </a:t>
            </a:r>
            <a:r>
              <a:rPr lang="en-US" dirty="0" err="1"/>
              <a:t>réfugiés</a:t>
            </a:r>
            <a:r>
              <a:rPr lang="en-US" dirty="0"/>
              <a:t> </a:t>
            </a:r>
            <a:r>
              <a:rPr lang="en-US" dirty="0" err="1"/>
              <a:t>viennent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Europe pour </a:t>
            </a:r>
            <a:r>
              <a:rPr lang="en-US" dirty="0" err="1"/>
              <a:t>fuir</a:t>
            </a:r>
            <a:r>
              <a:rPr lang="en-US" dirty="0"/>
              <a:t> des crises.</a:t>
            </a:r>
            <a:endParaRPr lang="fr-FR" dirty="0"/>
          </a:p>
          <a:p>
            <a:r>
              <a:rPr lang="fr-FR" dirty="0"/>
              <a:t>d. Il faut ouvrir la porte aux </a:t>
            </a:r>
            <a:r>
              <a:rPr lang="en-US" dirty="0" err="1"/>
              <a:t>réfugiés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9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 </a:t>
            </a:r>
            <a:r>
              <a:rPr lang="en-US" dirty="0" err="1"/>
              <a:t>réfugiés</a:t>
            </a:r>
            <a:r>
              <a:rPr lang="en-GB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dû</a:t>
            </a:r>
            <a:r>
              <a:rPr lang="en-US" dirty="0"/>
              <a:t> </a:t>
            </a:r>
            <a:r>
              <a:rPr lang="en-US" dirty="0" err="1"/>
              <a:t>fuir</a:t>
            </a:r>
            <a:r>
              <a:rPr lang="en-US" dirty="0"/>
              <a:t> des crises</a:t>
            </a:r>
            <a:r>
              <a:rPr lang="en-GB" dirty="0"/>
              <a:t>.</a:t>
            </a:r>
          </a:p>
          <a:p>
            <a:r>
              <a:rPr lang="en-GB" dirty="0"/>
              <a:t>Les </a:t>
            </a:r>
            <a:r>
              <a:rPr lang="en-US" dirty="0" err="1"/>
              <a:t>réfugiés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riches.</a:t>
            </a:r>
          </a:p>
          <a:p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nous.</a:t>
            </a:r>
          </a:p>
          <a:p>
            <a:r>
              <a:rPr lang="en-GB" dirty="0"/>
              <a:t>Les centres de </a:t>
            </a:r>
            <a:r>
              <a:rPr lang="en-US" dirty="0" err="1"/>
              <a:t>réfugiés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Italie</a:t>
            </a:r>
            <a:r>
              <a:rPr lang="en-US" dirty="0"/>
              <a:t> 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Grèce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accepter encore plus de gens.</a:t>
            </a:r>
          </a:p>
          <a:p>
            <a:r>
              <a:rPr lang="en-US" dirty="0"/>
              <a:t>Nous </a:t>
            </a:r>
            <a:r>
              <a:rPr lang="en-US" dirty="0" err="1"/>
              <a:t>devons</a:t>
            </a:r>
            <a:r>
              <a:rPr lang="en-US" dirty="0"/>
              <a:t> les aider.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4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 </a:t>
            </a:r>
            <a:r>
              <a:rPr lang="en-US" dirty="0" err="1"/>
              <a:t>réfugiés</a:t>
            </a:r>
            <a:r>
              <a:rPr lang="en-GB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dû</a:t>
            </a:r>
            <a:r>
              <a:rPr lang="en-US" dirty="0"/>
              <a:t> </a:t>
            </a:r>
            <a:r>
              <a:rPr lang="en-US" dirty="0" err="1"/>
              <a:t>fuir</a:t>
            </a:r>
            <a:r>
              <a:rPr lang="en-US" dirty="0"/>
              <a:t> des crises</a:t>
            </a:r>
            <a:r>
              <a:rPr lang="en-GB" dirty="0"/>
              <a:t>. </a:t>
            </a:r>
            <a:r>
              <a:rPr lang="en-GB" b="1" dirty="0">
                <a:solidFill>
                  <a:srgbClr val="FF0000"/>
                </a:solidFill>
              </a:rPr>
              <a:t>V</a:t>
            </a:r>
          </a:p>
          <a:p>
            <a:r>
              <a:rPr lang="en-GB" dirty="0"/>
              <a:t>Les </a:t>
            </a:r>
            <a:r>
              <a:rPr lang="en-US" dirty="0" err="1"/>
              <a:t>réfugiés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riches. </a:t>
            </a:r>
            <a:r>
              <a:rPr lang="en-GB" b="1" dirty="0">
                <a:solidFill>
                  <a:srgbClr val="FF0000"/>
                </a:solidFill>
              </a:rPr>
              <a:t>F</a:t>
            </a:r>
          </a:p>
          <a:p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nous. </a:t>
            </a:r>
            <a:r>
              <a:rPr lang="en-GB" b="1" dirty="0">
                <a:solidFill>
                  <a:srgbClr val="FF0000"/>
                </a:solidFill>
              </a:rPr>
              <a:t>V</a:t>
            </a:r>
          </a:p>
          <a:p>
            <a:r>
              <a:rPr lang="en-GB" dirty="0"/>
              <a:t>Les centres de </a:t>
            </a:r>
            <a:r>
              <a:rPr lang="en-US" dirty="0" err="1"/>
              <a:t>réfugiés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Italie</a:t>
            </a:r>
            <a:r>
              <a:rPr lang="en-US" dirty="0"/>
              <a:t> 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Grèce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accepter encore plus de gens. </a:t>
            </a:r>
            <a:r>
              <a:rPr lang="en-US" dirty="0">
                <a:solidFill>
                  <a:srgbClr val="FF0000"/>
                </a:solidFill>
              </a:rPr>
              <a:t>F</a:t>
            </a:r>
          </a:p>
          <a:p>
            <a:r>
              <a:rPr lang="en-US" dirty="0"/>
              <a:t>Nous </a:t>
            </a:r>
            <a:r>
              <a:rPr lang="en-US" dirty="0" err="1"/>
              <a:t>devons</a:t>
            </a:r>
            <a:r>
              <a:rPr lang="en-US" dirty="0"/>
              <a:t> les aider.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8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41" y="62068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Lisez</a:t>
            </a:r>
            <a:r>
              <a:rPr lang="en-GB" dirty="0"/>
              <a:t> le </a:t>
            </a:r>
            <a:r>
              <a:rPr lang="en-GB" dirty="0" err="1"/>
              <a:t>texte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1614860"/>
            <a:ext cx="8656982" cy="447843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dirty="0" err="1"/>
              <a:t>Soulignez</a:t>
            </a:r>
            <a:r>
              <a:rPr lang="en-GB" dirty="0"/>
              <a:t>:</a:t>
            </a:r>
          </a:p>
          <a:p>
            <a:r>
              <a:rPr lang="en-GB" dirty="0" err="1"/>
              <a:t>Soulignez</a:t>
            </a:r>
            <a:r>
              <a:rPr lang="en-GB" dirty="0"/>
              <a:t> des sons que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trouvez</a:t>
            </a:r>
            <a:r>
              <a:rPr lang="en-GB" dirty="0"/>
              <a:t> </a:t>
            </a:r>
            <a:r>
              <a:rPr lang="en-GB" dirty="0" err="1"/>
              <a:t>difficiles</a:t>
            </a:r>
            <a:r>
              <a:rPr lang="en-GB" dirty="0"/>
              <a:t>.</a:t>
            </a:r>
          </a:p>
          <a:p>
            <a:r>
              <a:rPr lang="en-GB" dirty="0" err="1"/>
              <a:t>Soulignez</a:t>
            </a:r>
            <a:r>
              <a:rPr lang="en-GB" dirty="0"/>
              <a:t> des mots que </a:t>
            </a:r>
            <a:r>
              <a:rPr lang="en-GB" dirty="0" err="1"/>
              <a:t>vous</a:t>
            </a:r>
            <a:r>
              <a:rPr lang="en-GB" dirty="0"/>
              <a:t> ne </a:t>
            </a:r>
            <a:r>
              <a:rPr lang="en-GB" dirty="0" err="1"/>
              <a:t>connaissez</a:t>
            </a:r>
            <a:r>
              <a:rPr lang="en-GB" dirty="0"/>
              <a:t> pas.</a:t>
            </a:r>
          </a:p>
          <a:p>
            <a:r>
              <a:rPr lang="en-GB" dirty="0" err="1"/>
              <a:t>Soulignez</a:t>
            </a:r>
            <a:r>
              <a:rPr lang="en-GB" dirty="0"/>
              <a:t> des phrases que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trouvez</a:t>
            </a:r>
            <a:r>
              <a:rPr lang="en-GB" dirty="0"/>
              <a:t> </a:t>
            </a:r>
            <a:r>
              <a:rPr lang="en-GB" dirty="0" err="1"/>
              <a:t>difficiles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Puis</a:t>
            </a:r>
            <a:r>
              <a:rPr lang="en-GB" b="1" dirty="0"/>
              <a:t>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Soulignez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Bleu</a:t>
            </a:r>
            <a:r>
              <a:rPr lang="en-GB" dirty="0"/>
              <a:t>: phrases qui d</a:t>
            </a:r>
            <a:r>
              <a:rPr lang="en-US" dirty="0" err="1"/>
              <a:t>écrivent</a:t>
            </a:r>
            <a:r>
              <a:rPr lang="en-US" dirty="0"/>
              <a:t> les </a:t>
            </a:r>
            <a:r>
              <a:rPr lang="en-US" b="1" dirty="0" err="1">
                <a:solidFill>
                  <a:srgbClr val="00B0F0"/>
                </a:solidFill>
              </a:rPr>
              <a:t>faits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Rouge</a:t>
            </a:r>
            <a:r>
              <a:rPr lang="en-US" dirty="0"/>
              <a:t>: phrases qui </a:t>
            </a:r>
            <a:r>
              <a:rPr lang="en-US" dirty="0" err="1"/>
              <a:t>expriment</a:t>
            </a:r>
            <a:r>
              <a:rPr lang="en-US" dirty="0"/>
              <a:t> les </a:t>
            </a:r>
            <a:r>
              <a:rPr lang="en-US" b="1" dirty="0">
                <a:solidFill>
                  <a:srgbClr val="FF0000"/>
                </a:solidFill>
              </a:rPr>
              <a:t>sentiments</a:t>
            </a:r>
            <a:r>
              <a:rPr lang="en-US" b="1" dirty="0"/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86" y="1880675"/>
            <a:ext cx="8019464" cy="360929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Pourquoi</a:t>
            </a:r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 err="1">
                <a:solidFill>
                  <a:srgbClr val="FF0000"/>
                </a:solidFill>
              </a:rPr>
              <a:t>frapper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à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porte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: 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580769"/>
          </a:xfrm>
        </p:spPr>
        <p:txBody>
          <a:bodyPr>
            <a:normAutofit/>
          </a:bodyPr>
          <a:lstStyle/>
          <a:p>
            <a:r>
              <a:rPr lang="en-GB" sz="3200" b="1" dirty="0"/>
              <a:t>Questions &amp; Propositions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4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86" y="1880675"/>
            <a:ext cx="8019464" cy="36092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Pourquoi</a:t>
            </a:r>
            <a:r>
              <a:rPr lang="en-GB" dirty="0"/>
              <a:t>  </a:t>
            </a:r>
            <a:r>
              <a:rPr lang="en-GB" dirty="0" err="1">
                <a:solidFill>
                  <a:srgbClr val="FF0000"/>
                </a:solidFill>
              </a:rPr>
              <a:t>frapper</a:t>
            </a:r>
            <a:r>
              <a:rPr lang="en-GB" dirty="0"/>
              <a:t>                 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à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porte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Why         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knock</a:t>
            </a:r>
            <a:r>
              <a:rPr lang="en-US" dirty="0">
                <a:latin typeface="Calibri" panose="020F0502020204030204" pitchFamily="34" charset="0"/>
              </a:rPr>
              <a:t>                      on his door?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err="1"/>
              <a:t>Pourquoi</a:t>
            </a:r>
            <a:r>
              <a:rPr lang="en-GB" dirty="0"/>
              <a:t> + </a:t>
            </a:r>
            <a:r>
              <a:rPr lang="en-GB" dirty="0" err="1">
                <a:solidFill>
                  <a:srgbClr val="FF0000"/>
                </a:solidFill>
              </a:rPr>
              <a:t>verbe</a:t>
            </a:r>
            <a:r>
              <a:rPr lang="en-GB" dirty="0"/>
              <a:t> (</a:t>
            </a:r>
            <a:r>
              <a:rPr lang="en-GB" dirty="0" err="1"/>
              <a:t>infinitif</a:t>
            </a:r>
            <a:r>
              <a:rPr lang="en-GB" dirty="0"/>
              <a:t>)?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/>
              <a:t> knock on his door?</a:t>
            </a:r>
          </a:p>
          <a:p>
            <a:pPr marL="0" indent="0">
              <a:buNone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français</a:t>
            </a:r>
            <a:r>
              <a:rPr lang="en-GB" dirty="0"/>
              <a:t>: 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80769"/>
          </a:xfrm>
        </p:spPr>
        <p:txBody>
          <a:bodyPr>
            <a:noAutofit/>
          </a:bodyPr>
          <a:lstStyle/>
          <a:p>
            <a:r>
              <a:rPr lang="en-GB" sz="2800" b="1" dirty="0"/>
              <a:t>Question &amp; Proposition: </a:t>
            </a:r>
            <a:r>
              <a:rPr lang="en-GB" sz="2800" b="1" dirty="0" err="1"/>
              <a:t>Pourquoi</a:t>
            </a:r>
            <a:r>
              <a:rPr lang="en-GB" sz="2800" b="1" dirty="0"/>
              <a:t> + </a:t>
            </a:r>
            <a:r>
              <a:rPr lang="en-GB" sz="2800" b="1" dirty="0" err="1"/>
              <a:t>verbe</a:t>
            </a:r>
            <a:r>
              <a:rPr lang="en-GB" sz="2800" b="1" dirty="0"/>
              <a:t> (</a:t>
            </a:r>
            <a:r>
              <a:rPr lang="en-GB" sz="2800" b="1" dirty="0" err="1"/>
              <a:t>infinitif</a:t>
            </a:r>
            <a:r>
              <a:rPr lang="en-GB" sz="2800" b="1" dirty="0"/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0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86" y="1880675"/>
            <a:ext cx="8396594" cy="36092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Pourquoi</a:t>
            </a:r>
            <a:r>
              <a:rPr lang="en-GB" dirty="0"/>
              <a:t>    </a:t>
            </a:r>
            <a:r>
              <a:rPr lang="en-GB" dirty="0">
                <a:solidFill>
                  <a:srgbClr val="FF0000"/>
                </a:solidFill>
              </a:rPr>
              <a:t>ne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pas</a:t>
            </a:r>
            <a:r>
              <a:rPr lang="en-GB" dirty="0"/>
              <a:t>   </a:t>
            </a:r>
            <a:r>
              <a:rPr lang="en-GB" dirty="0" err="1"/>
              <a:t>frapper</a:t>
            </a:r>
            <a:r>
              <a:rPr lang="en-GB" dirty="0"/>
              <a:t>                  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à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porte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Why           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</a:rPr>
              <a:t>         knock                      on his door?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err="1"/>
              <a:t>Pourquoi</a:t>
            </a:r>
            <a:r>
              <a:rPr lang="en-GB" dirty="0"/>
              <a:t> + </a:t>
            </a:r>
            <a:r>
              <a:rPr lang="en-GB" dirty="0">
                <a:solidFill>
                  <a:srgbClr val="FF0000"/>
                </a:solidFill>
              </a:rPr>
              <a:t>ne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pas</a:t>
            </a:r>
            <a:r>
              <a:rPr lang="en-GB" dirty="0"/>
              <a:t>  +  </a:t>
            </a:r>
            <a:r>
              <a:rPr lang="en-GB" dirty="0" err="1"/>
              <a:t>verbe</a:t>
            </a:r>
            <a:r>
              <a:rPr lang="en-GB" dirty="0"/>
              <a:t> (</a:t>
            </a:r>
            <a:r>
              <a:rPr lang="en-GB" dirty="0" err="1"/>
              <a:t>infinitif</a:t>
            </a:r>
            <a:r>
              <a:rPr lang="en-GB" dirty="0"/>
              <a:t>)?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Maintenant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 err="1"/>
              <a:t>Pourquoi</a:t>
            </a:r>
            <a:r>
              <a:rPr lang="en-GB" dirty="0"/>
              <a:t> ne pas </a:t>
            </a:r>
            <a:r>
              <a:rPr lang="en-GB" dirty="0" err="1"/>
              <a:t>trouver</a:t>
            </a:r>
            <a:r>
              <a:rPr lang="en-GB" dirty="0"/>
              <a:t> des </a:t>
            </a:r>
            <a:r>
              <a:rPr lang="en-GB" dirty="0" err="1"/>
              <a:t>exemples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 </a:t>
            </a:r>
            <a:r>
              <a:rPr lang="en-GB" dirty="0" err="1"/>
              <a:t>texte</a:t>
            </a:r>
            <a:r>
              <a:rPr lang="en-GB" dirty="0"/>
              <a:t>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8640"/>
            <a:ext cx="9145016" cy="580769"/>
          </a:xfrm>
        </p:spPr>
        <p:txBody>
          <a:bodyPr>
            <a:noAutofit/>
          </a:bodyPr>
          <a:lstStyle/>
          <a:p>
            <a:r>
              <a:rPr lang="en-GB" sz="3200" b="1" dirty="0"/>
              <a:t>Question &amp; Proposition: </a:t>
            </a:r>
            <a:r>
              <a:rPr lang="en-GB" sz="3200" b="1" dirty="0" err="1"/>
              <a:t>Pourquoi</a:t>
            </a:r>
            <a:r>
              <a:rPr lang="en-GB" sz="3200" b="1" dirty="0"/>
              <a:t> + </a:t>
            </a:r>
            <a:r>
              <a:rPr lang="en-GB" sz="3200" b="1" dirty="0" err="1"/>
              <a:t>verbe</a:t>
            </a:r>
            <a:r>
              <a:rPr lang="en-GB" sz="3200" b="1" dirty="0"/>
              <a:t> (</a:t>
            </a:r>
            <a:r>
              <a:rPr lang="en-GB" sz="3200" b="1" dirty="0" err="1"/>
              <a:t>infinitif</a:t>
            </a:r>
            <a:r>
              <a:rPr lang="en-GB" sz="3200" b="1" dirty="0"/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3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51" y="273618"/>
            <a:ext cx="7800949" cy="676656"/>
          </a:xfrm>
        </p:spPr>
        <p:txBody>
          <a:bodyPr>
            <a:normAutofit fontScale="90000"/>
          </a:bodyPr>
          <a:lstStyle/>
          <a:p>
            <a:r>
              <a:rPr lang="en-GB" dirty="0"/>
              <a:t>Les </a:t>
            </a:r>
            <a:r>
              <a:rPr lang="en-GB" dirty="0" err="1"/>
              <a:t>voyelles</a:t>
            </a:r>
            <a:r>
              <a:rPr lang="en-GB" dirty="0"/>
              <a:t>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901776"/>
            <a:ext cx="8788790" cy="38826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1750" y="2422720"/>
          <a:ext cx="6519762" cy="2331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5994">
                  <a:extLst>
                    <a:ext uri="{9D8B030D-6E8A-4147-A177-3AD203B41FA5}">
                      <a16:colId xmlns:a16="http://schemas.microsoft.com/office/drawing/2014/main" val="1645316011"/>
                    </a:ext>
                  </a:extLst>
                </a:gridCol>
                <a:gridCol w="2378885">
                  <a:extLst>
                    <a:ext uri="{9D8B030D-6E8A-4147-A177-3AD203B41FA5}">
                      <a16:colId xmlns:a16="http://schemas.microsoft.com/office/drawing/2014/main" val="2001234596"/>
                    </a:ext>
                  </a:extLst>
                </a:gridCol>
                <a:gridCol w="3044883">
                  <a:extLst>
                    <a:ext uri="{9D8B030D-6E8A-4147-A177-3AD203B41FA5}">
                      <a16:colId xmlns:a16="http://schemas.microsoft.com/office/drawing/2014/main" val="291638902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GB" sz="2100" dirty="0" err="1"/>
                        <a:t>Voyelle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orale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nasale</a:t>
                      </a:r>
                      <a:r>
                        <a:rPr lang="en-GB" sz="2100" dirty="0"/>
                        <a:t> 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913184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A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pper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95437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E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fugi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mple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035077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I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n, v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(pas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270192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O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295354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U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337741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41" y="1594665"/>
            <a:ext cx="795813" cy="694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08" y="1041889"/>
            <a:ext cx="1059873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04" y="5548330"/>
            <a:ext cx="8356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err="1"/>
              <a:t>Voyelle</a:t>
            </a:r>
            <a:r>
              <a:rPr lang="en-GB" sz="2100" dirty="0"/>
              <a:t> </a:t>
            </a:r>
            <a:r>
              <a:rPr lang="en-GB" sz="2100" dirty="0" err="1"/>
              <a:t>orale</a:t>
            </a:r>
            <a:r>
              <a:rPr lang="en-GB" sz="2100" dirty="0"/>
              <a:t> -&gt; </a:t>
            </a:r>
            <a:r>
              <a:rPr lang="en-GB" sz="2100" dirty="0" err="1"/>
              <a:t>Voyelle</a:t>
            </a:r>
            <a:r>
              <a:rPr lang="en-GB" sz="2100" dirty="0"/>
              <a:t> </a:t>
            </a:r>
            <a:r>
              <a:rPr lang="en-GB" sz="2100" dirty="0" err="1"/>
              <a:t>nasale</a:t>
            </a:r>
            <a:endParaRPr lang="en-GB" sz="2100" dirty="0"/>
          </a:p>
          <a:p>
            <a:pPr algn="ctr"/>
            <a:r>
              <a:rPr lang="en-GB" sz="2100" b="1" dirty="0"/>
              <a:t>Quelle </a:t>
            </a:r>
            <a:r>
              <a:rPr lang="en-GB" sz="2100" b="1" dirty="0" err="1"/>
              <a:t>est</a:t>
            </a:r>
            <a:r>
              <a:rPr lang="en-GB" sz="2100" b="1" dirty="0"/>
              <a:t> la </a:t>
            </a:r>
            <a:r>
              <a:rPr lang="en-GB" sz="2100" b="1" dirty="0" err="1"/>
              <a:t>règle</a:t>
            </a:r>
            <a:r>
              <a:rPr lang="en-GB" sz="2100" b="1" dirty="0"/>
              <a:t>?  </a:t>
            </a:r>
            <a:r>
              <a:rPr lang="en-GB" sz="2100" b="1" dirty="0" err="1"/>
              <a:t>D’autres</a:t>
            </a:r>
            <a:r>
              <a:rPr lang="en-GB" sz="2100" b="1" dirty="0"/>
              <a:t> </a:t>
            </a:r>
            <a:r>
              <a:rPr lang="en-GB" sz="2100" b="1" dirty="0" err="1"/>
              <a:t>exemples</a:t>
            </a:r>
            <a:r>
              <a:rPr lang="en-GB" sz="2100" b="1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9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</a:t>
            </a:fld>
            <a:endParaRPr lang="en-GB" dirty="0"/>
          </a:p>
        </p:txBody>
      </p:sp>
      <p:pic>
        <p:nvPicPr>
          <p:cNvPr id="4098" name="Picture 2" descr="https://upload.wikimedia.org/wikipedia/commons/thumb/d/d8/Relief_Map_of_Mediterranean_Sea_hires.png/1024px-Relief_Map_of_Mediterranean_Sea_h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6" y="492625"/>
            <a:ext cx="8496401" cy="47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08213" y="832848"/>
            <a:ext cx="1368152" cy="153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Italie</a:t>
            </a:r>
          </a:p>
          <a:p>
            <a:pPr algn="ctr"/>
            <a:r>
              <a:rPr lang="fr-FR" dirty="0"/>
              <a:t>23 371</a:t>
            </a:r>
          </a:p>
        </p:txBody>
      </p:sp>
      <p:sp>
        <p:nvSpPr>
          <p:cNvPr id="5" name="Oval 4"/>
          <p:cNvSpPr/>
          <p:nvPr/>
        </p:nvSpPr>
        <p:spPr>
          <a:xfrm>
            <a:off x="4942974" y="916243"/>
            <a:ext cx="1418292" cy="125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Grèce</a:t>
            </a:r>
            <a:r>
              <a:rPr lang="en-GB" dirty="0"/>
              <a:t> 32 497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652787" y="916243"/>
            <a:ext cx="1954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</a:rPr>
              <a:t>Arrivées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en</a:t>
            </a:r>
            <a:r>
              <a:rPr lang="en-GB" sz="2000" b="1" dirty="0">
                <a:solidFill>
                  <a:srgbClr val="FF0000"/>
                </a:solidFill>
              </a:rPr>
              <a:t> 2018 – 120 205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815589" y="1093386"/>
            <a:ext cx="1358280" cy="1402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Espagne</a:t>
            </a:r>
          </a:p>
          <a:p>
            <a:pPr algn="ctr"/>
            <a:r>
              <a:rPr lang="fr-FR" dirty="0"/>
              <a:t>62 479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88" y="45760"/>
            <a:ext cx="71076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Réfugiés</a:t>
            </a:r>
            <a:r>
              <a:rPr lang="en-US" sz="2800" b="1" dirty="0"/>
              <a:t> </a:t>
            </a:r>
            <a:r>
              <a:rPr lang="fr-FR" sz="2800" dirty="0" err="1"/>
              <a:t>traversants</a:t>
            </a:r>
            <a:r>
              <a:rPr lang="fr-FR" sz="2800" dirty="0"/>
              <a:t> la </a:t>
            </a:r>
            <a:r>
              <a:rPr lang="en-GB" sz="2800" dirty="0" err="1"/>
              <a:t>Méditerranée</a:t>
            </a:r>
            <a:endParaRPr lang="fr-FR" sz="2800" dirty="0"/>
          </a:p>
          <a:p>
            <a:endParaRPr lang="fr-FR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78816" y="2990558"/>
          <a:ext cx="3899647" cy="20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451997" y="5198111"/>
            <a:ext cx="6702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1) Les </a:t>
            </a:r>
            <a:r>
              <a:rPr lang="en-US" b="1" dirty="0" err="1"/>
              <a:t>réfugiés</a:t>
            </a:r>
            <a:r>
              <a:rPr lang="en-GB" b="1" dirty="0"/>
              <a:t> </a:t>
            </a:r>
            <a:r>
              <a:rPr lang="en-GB" b="1" dirty="0" err="1"/>
              <a:t>ont</a:t>
            </a:r>
            <a:r>
              <a:rPr lang="en-GB" b="1" dirty="0"/>
              <a:t> </a:t>
            </a:r>
            <a:r>
              <a:rPr lang="en-GB" b="1" dirty="0" err="1"/>
              <a:t>fui</a:t>
            </a:r>
            <a:r>
              <a:rPr lang="en-GB" b="1" dirty="0"/>
              <a:t> la guerre </a:t>
            </a:r>
            <a:r>
              <a:rPr lang="en-GB" b="1" dirty="0" err="1"/>
              <a:t>en</a:t>
            </a:r>
            <a:r>
              <a:rPr lang="en-GB" b="1" dirty="0"/>
              <a:t>:</a:t>
            </a:r>
          </a:p>
          <a:p>
            <a:pPr marL="514350" indent="-514350">
              <a:buAutoNum type="alphaLcParenBoth"/>
            </a:pPr>
            <a:r>
              <a:rPr lang="en-US" dirty="0" err="1"/>
              <a:t>Grèce</a:t>
            </a:r>
            <a:r>
              <a:rPr lang="en-GB" dirty="0"/>
              <a:t> (b) </a:t>
            </a:r>
            <a:r>
              <a:rPr lang="en-GB" dirty="0" err="1"/>
              <a:t>Inde</a:t>
            </a:r>
            <a:r>
              <a:rPr lang="en-GB" dirty="0"/>
              <a:t> (c) </a:t>
            </a:r>
            <a:r>
              <a:rPr lang="en-GB" dirty="0" err="1"/>
              <a:t>Syrie</a:t>
            </a:r>
            <a:r>
              <a:rPr lang="en-GB" dirty="0"/>
              <a:t> (d) </a:t>
            </a:r>
            <a:r>
              <a:rPr lang="en-GB" dirty="0" err="1"/>
              <a:t>Allemagne</a:t>
            </a:r>
            <a:endParaRPr lang="en-GB" dirty="0"/>
          </a:p>
          <a:p>
            <a:r>
              <a:rPr lang="en-GB" b="1" dirty="0"/>
              <a:t>(2) La </a:t>
            </a:r>
            <a:r>
              <a:rPr lang="en-GB" b="1" dirty="0" err="1"/>
              <a:t>majorit</a:t>
            </a:r>
            <a:r>
              <a:rPr lang="en-US" b="1" dirty="0"/>
              <a:t>é</a:t>
            </a:r>
            <a:r>
              <a:rPr lang="en-GB" b="1" dirty="0"/>
              <a:t> des </a:t>
            </a:r>
            <a:r>
              <a:rPr lang="en-US" b="1" dirty="0" err="1"/>
              <a:t>réfugiés</a:t>
            </a:r>
            <a:r>
              <a:rPr lang="en-GB" b="1" dirty="0"/>
              <a:t> </a:t>
            </a:r>
            <a:r>
              <a:rPr lang="en-GB" b="1" dirty="0" err="1"/>
              <a:t>sont</a:t>
            </a:r>
            <a:r>
              <a:rPr lang="en-GB" b="1" dirty="0"/>
              <a:t> </a:t>
            </a:r>
            <a:r>
              <a:rPr lang="en-GB" b="1" dirty="0" err="1"/>
              <a:t>arriv</a:t>
            </a:r>
            <a:r>
              <a:rPr lang="en-US" b="1" dirty="0" err="1"/>
              <a:t>és</a:t>
            </a:r>
            <a:r>
              <a:rPr lang="en-GB" b="1" dirty="0"/>
              <a:t>:</a:t>
            </a:r>
          </a:p>
          <a:p>
            <a:pPr marL="514350" indent="-514350">
              <a:buAutoNum type="alphaLcParenBoth"/>
            </a:pPr>
            <a:r>
              <a:rPr lang="en-GB" dirty="0" err="1"/>
              <a:t>en</a:t>
            </a:r>
            <a:r>
              <a:rPr lang="en-GB" dirty="0"/>
              <a:t> bateau (b)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avion</a:t>
            </a:r>
            <a:r>
              <a:rPr lang="en-GB" dirty="0"/>
              <a:t> (c)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voiture</a:t>
            </a:r>
            <a:r>
              <a:rPr lang="en-GB" dirty="0"/>
              <a:t> (d) </a:t>
            </a:r>
            <a:r>
              <a:rPr lang="en-US" dirty="0"/>
              <a:t>à pied</a:t>
            </a:r>
            <a:r>
              <a:rPr lang="en-GB" dirty="0"/>
              <a:t> </a:t>
            </a:r>
          </a:p>
          <a:p>
            <a:r>
              <a:rPr lang="en-GB" b="1" dirty="0"/>
              <a:t>(3) </a:t>
            </a:r>
            <a:r>
              <a:rPr lang="en-GB" b="1" dirty="0" err="1"/>
              <a:t>Combien</a:t>
            </a:r>
            <a:r>
              <a:rPr lang="en-GB" b="1" dirty="0"/>
              <a:t> de </a:t>
            </a:r>
            <a:r>
              <a:rPr lang="en-US" b="1" dirty="0" err="1"/>
              <a:t>réfugiés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morts</a:t>
            </a:r>
            <a:r>
              <a:rPr lang="en-US" b="1" dirty="0"/>
              <a:t> entre 2017 et 2018? 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2787" y="2370168"/>
            <a:ext cx="151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295360" y="2201638"/>
          <a:ext cx="3654152" cy="187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0" y="5198111"/>
            <a:ext cx="2705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Relief Map of Mediterranean Sea by </a:t>
            </a:r>
            <a:r>
              <a:rPr lang="fr-FR" sz="1000" u="sng" dirty="0" err="1">
                <a:hlinkClick r:id="rId5" tooltip="User:Nzeemin"/>
              </a:rPr>
              <a:t>Nzeemin</a:t>
            </a:r>
            <a:r>
              <a:rPr lang="fr-FR" sz="1000" dirty="0"/>
              <a:t>   </a:t>
            </a:r>
            <a:r>
              <a:rPr lang="fr-FR" sz="1000" dirty="0" err="1"/>
              <a:t>is</a:t>
            </a:r>
            <a:r>
              <a:rPr lang="fr-FR" sz="1000" dirty="0"/>
              <a:t> </a:t>
            </a:r>
            <a:r>
              <a:rPr lang="fr-FR" sz="1000" dirty="0" err="1"/>
              <a:t>licensed</a:t>
            </a:r>
            <a:r>
              <a:rPr lang="fr-FR" sz="1000" dirty="0"/>
              <a:t> </a:t>
            </a:r>
            <a:r>
              <a:rPr lang="fr-FR" sz="1000" dirty="0" err="1"/>
              <a:t>under</a:t>
            </a:r>
            <a:r>
              <a:rPr lang="fr-FR" sz="1000" dirty="0"/>
              <a:t> </a:t>
            </a:r>
            <a:r>
              <a:rPr lang="fr-FR" sz="1000" u="sng" dirty="0">
                <a:hlinkClick r:id="rId6"/>
              </a:rPr>
              <a:t>CC BY-SA 3.0</a:t>
            </a:r>
            <a:endParaRPr lang="fr-FR" sz="1000" dirty="0"/>
          </a:p>
          <a:p>
            <a:r>
              <a:rPr lang="fr-FR" sz="1000" dirty="0" err="1"/>
              <a:t>Statistics</a:t>
            </a:r>
            <a:r>
              <a:rPr lang="fr-FR" sz="1000" dirty="0"/>
              <a:t> </a:t>
            </a:r>
            <a:r>
              <a:rPr lang="fr-FR" sz="1000" dirty="0" err="1"/>
              <a:t>from</a:t>
            </a:r>
            <a:r>
              <a:rPr lang="fr-FR" sz="1000" dirty="0"/>
              <a:t> </a:t>
            </a:r>
            <a:r>
              <a:rPr lang="fr-FR" sz="1000" dirty="0">
                <a:hlinkClick r:id="rId7"/>
              </a:rPr>
              <a:t>UNHCR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4831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51" y="273618"/>
            <a:ext cx="7800949" cy="676656"/>
          </a:xfrm>
        </p:spPr>
        <p:txBody>
          <a:bodyPr>
            <a:normAutofit fontScale="90000"/>
          </a:bodyPr>
          <a:lstStyle/>
          <a:p>
            <a:r>
              <a:rPr lang="en-GB" dirty="0"/>
              <a:t>Les </a:t>
            </a:r>
            <a:r>
              <a:rPr lang="en-GB" dirty="0" err="1"/>
              <a:t>voyelles</a:t>
            </a:r>
            <a:r>
              <a:rPr lang="en-GB" dirty="0"/>
              <a:t>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901776"/>
            <a:ext cx="8788790" cy="388268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1750" y="2422720"/>
          <a:ext cx="6519762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5994">
                  <a:extLst>
                    <a:ext uri="{9D8B030D-6E8A-4147-A177-3AD203B41FA5}">
                      <a16:colId xmlns:a16="http://schemas.microsoft.com/office/drawing/2014/main" val="1645316011"/>
                    </a:ext>
                  </a:extLst>
                </a:gridCol>
                <a:gridCol w="2378885">
                  <a:extLst>
                    <a:ext uri="{9D8B030D-6E8A-4147-A177-3AD203B41FA5}">
                      <a16:colId xmlns:a16="http://schemas.microsoft.com/office/drawing/2014/main" val="2001234596"/>
                    </a:ext>
                  </a:extLst>
                </a:gridCol>
                <a:gridCol w="3044883">
                  <a:extLst>
                    <a:ext uri="{9D8B030D-6E8A-4147-A177-3AD203B41FA5}">
                      <a16:colId xmlns:a16="http://schemas.microsoft.com/office/drawing/2014/main" val="291638902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GB" sz="2100" dirty="0" err="1"/>
                        <a:t>Voyelle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orale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nasale</a:t>
                      </a:r>
                      <a:r>
                        <a:rPr lang="en-GB" sz="2100" dirty="0"/>
                        <a:t> 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913184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A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pper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dem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nder, bl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nche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95437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E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fugi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mple</a:t>
                      </a:r>
                      <a:r>
                        <a:rPr lang="en-U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ress</a:t>
                      </a:r>
                      <a:r>
                        <a:rPr lang="en-US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mblent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035077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I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n, v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(pas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270192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O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295354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2100" dirty="0"/>
                        <a:t>U</a:t>
                      </a:r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2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GB" sz="21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337741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41" y="1594665"/>
            <a:ext cx="795813" cy="694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08" y="1041889"/>
            <a:ext cx="1059873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04" y="5548330"/>
            <a:ext cx="835621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A, E, I, O, U</a:t>
            </a:r>
            <a:r>
              <a:rPr lang="en-GB" sz="2800" b="1" dirty="0"/>
              <a:t> + M / N -&gt; </a:t>
            </a:r>
            <a:r>
              <a:rPr lang="en-GB" sz="2800" b="1" dirty="0" err="1"/>
              <a:t>Voyelle</a:t>
            </a:r>
            <a:r>
              <a:rPr lang="en-GB" sz="2800" b="1" dirty="0"/>
              <a:t> </a:t>
            </a:r>
            <a:r>
              <a:rPr lang="en-GB" sz="2800" b="1" dirty="0" err="1"/>
              <a:t>nasale</a:t>
            </a:r>
            <a:endParaRPr lang="en-GB" sz="2800" b="1" dirty="0"/>
          </a:p>
          <a:p>
            <a:pPr algn="ctr"/>
            <a:endParaRPr lang="en-GB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L’ambiance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 </a:t>
            </a:r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Quelle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l’ambiance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 </a:t>
            </a:r>
            <a:r>
              <a:rPr lang="en-GB" dirty="0" err="1"/>
              <a:t>texte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</a:t>
            </a:r>
            <a:r>
              <a:rPr lang="en-US" dirty="0"/>
              <a:t>é</a:t>
            </a:r>
            <a:r>
              <a:rPr lang="en-GB" dirty="0" err="1"/>
              <a:t>gative</a:t>
            </a:r>
            <a:r>
              <a:rPr lang="en-GB" dirty="0"/>
              <a:t>--------------------------Positive</a:t>
            </a:r>
          </a:p>
          <a:p>
            <a:pPr marL="0" indent="0">
              <a:buNone/>
            </a:pPr>
            <a:r>
              <a:rPr lang="en-GB" dirty="0"/>
              <a:t>                 1 2 3 4 5 6 7 8 9 10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dirty="0"/>
              <a:t>Pessimiste</a:t>
            </a:r>
            <a:r>
              <a:rPr lang="en-US" dirty="0"/>
              <a:t>-------------------------</a:t>
            </a:r>
            <a:r>
              <a:rPr lang="en-US" dirty="0" err="1"/>
              <a:t>Optimiste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1 2 3 4 5 6 7 8 9 10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356992"/>
            <a:ext cx="596134" cy="398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63246"/>
            <a:ext cx="442676" cy="442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2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47" y="163441"/>
            <a:ext cx="7886700" cy="994172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Choisissez</a:t>
            </a:r>
            <a:r>
              <a:rPr lang="en-GB" sz="2800" b="1" dirty="0"/>
              <a:t> </a:t>
            </a:r>
            <a:r>
              <a:rPr lang="en-GB" sz="2800" b="1" dirty="0" err="1"/>
              <a:t>une</a:t>
            </a:r>
            <a:r>
              <a:rPr lang="en-GB" sz="2800" b="1" dirty="0"/>
              <a:t> photo de couverture pour le </a:t>
            </a:r>
            <a:r>
              <a:rPr lang="en-GB" sz="2800" b="1" dirty="0" err="1"/>
              <a:t>texte</a:t>
            </a:r>
            <a:r>
              <a:rPr lang="en-GB" sz="28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39" y="1331339"/>
            <a:ext cx="8830322" cy="482570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Pourquoi choisir cette photo?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A: Les individus sont (trop) contents / tristes / d</a:t>
            </a:r>
            <a:r>
              <a:rPr lang="en-US" dirty="0" err="1"/>
              <a:t>ésespérés</a:t>
            </a:r>
            <a:r>
              <a:rPr lang="fr-FR" dirty="0"/>
              <a:t> / pleins d’espoir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B: Les individus sont (trop) contents / tristes / d</a:t>
            </a:r>
            <a:r>
              <a:rPr lang="en-US" dirty="0" err="1"/>
              <a:t>ésespérés</a:t>
            </a:r>
            <a:r>
              <a:rPr lang="fr-FR" dirty="0"/>
              <a:t> / pleins d’espoir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C:Les individus sont (trop) contents / tristes / d</a:t>
            </a:r>
            <a:r>
              <a:rPr lang="en-US" dirty="0" err="1"/>
              <a:t>ésespérés</a:t>
            </a:r>
            <a:r>
              <a:rPr lang="fr-FR" dirty="0"/>
              <a:t> / pleins d’espoir</a:t>
            </a:r>
            <a:r>
              <a:rPr lang="en-US" dirty="0"/>
              <a:t>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08722" y="2278546"/>
            <a:ext cx="24350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208722" y="9267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4277" y="884561"/>
            <a:ext cx="47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3760" y="88619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22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33" y="1501427"/>
            <a:ext cx="2722095" cy="1851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60" y="1467566"/>
            <a:ext cx="2722095" cy="1888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9" y="1501427"/>
            <a:ext cx="2448272" cy="1854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6B03A-B2C5-4506-A858-DF161C2F90EB}"/>
              </a:ext>
            </a:extLst>
          </p:cNvPr>
          <p:cNvSpPr txBox="1"/>
          <p:nvPr/>
        </p:nvSpPr>
        <p:spPr>
          <a:xfrm>
            <a:off x="357120" y="3468729"/>
            <a:ext cx="2448272" cy="26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CF4C29-C7DC-40A8-8A71-457ABF69F4BF}"/>
              </a:ext>
            </a:extLst>
          </p:cNvPr>
          <p:cNvSpPr txBox="1"/>
          <p:nvPr/>
        </p:nvSpPr>
        <p:spPr>
          <a:xfrm>
            <a:off x="509520" y="3621129"/>
            <a:ext cx="2448272" cy="26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61579-9955-477F-8C1A-BE48CF3D406A}"/>
              </a:ext>
            </a:extLst>
          </p:cNvPr>
          <p:cNvSpPr txBox="1"/>
          <p:nvPr/>
        </p:nvSpPr>
        <p:spPr>
          <a:xfrm>
            <a:off x="3387330" y="3361007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hlinkClick r:id="rId5"/>
              </a:rPr>
              <a:t>By UNHCR is licensed under CC BY-NC 2.0</a:t>
            </a:r>
            <a:endParaRPr lang="en-GB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56295-70EF-42E8-B4D8-01ACD066CF48}"/>
              </a:ext>
            </a:extLst>
          </p:cNvPr>
          <p:cNvSpPr txBox="1"/>
          <p:nvPr/>
        </p:nvSpPr>
        <p:spPr>
          <a:xfrm>
            <a:off x="6417540" y="3361007"/>
            <a:ext cx="236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</a:t>
            </a:r>
            <a:r>
              <a:rPr lang="en-GB" sz="800" dirty="0" err="1"/>
              <a:t>Pixabay</a:t>
            </a:r>
            <a:r>
              <a:rPr lang="en-GB" sz="800" dirty="0"/>
              <a:t>, free for commercial use/no attribution required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1E9D9-ED3E-4005-82A8-2BA6478DB1FC}"/>
              </a:ext>
            </a:extLst>
          </p:cNvPr>
          <p:cNvSpPr txBox="1"/>
          <p:nvPr/>
        </p:nvSpPr>
        <p:spPr>
          <a:xfrm>
            <a:off x="445399" y="3353369"/>
            <a:ext cx="236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</a:t>
            </a:r>
            <a:r>
              <a:rPr lang="en-GB" sz="800" dirty="0" err="1"/>
              <a:t>Pixabay</a:t>
            </a:r>
            <a:r>
              <a:rPr lang="en-GB" sz="800" dirty="0"/>
              <a:t>, free for commercial use/no attribution required</a:t>
            </a:r>
          </a:p>
        </p:txBody>
      </p:sp>
    </p:spTree>
    <p:extLst>
      <p:ext uri="{BB962C8B-B14F-4D97-AF65-F5344CB8AC3E}">
        <p14:creationId xmlns:p14="http://schemas.microsoft.com/office/powerpoint/2010/main" val="20884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94" y="21519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Exprimer</a:t>
            </a:r>
            <a:r>
              <a:rPr lang="en-GB" dirty="0"/>
              <a:t> les </a:t>
            </a:r>
            <a:r>
              <a:rPr lang="en-GB" dirty="0" err="1"/>
              <a:t>émotions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français</a:t>
            </a:r>
            <a:r>
              <a:rPr lang="en-GB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94" y="1484785"/>
            <a:ext cx="8624907" cy="440954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Quand</a:t>
            </a:r>
            <a:r>
              <a:rPr lang="en-GB" dirty="0"/>
              <a:t> je </a:t>
            </a:r>
            <a:r>
              <a:rPr lang="en-GB" dirty="0" err="1"/>
              <a:t>lis</a:t>
            </a:r>
            <a:r>
              <a:rPr lang="en-GB" dirty="0"/>
              <a:t> le </a:t>
            </a:r>
            <a:r>
              <a:rPr lang="en-GB" dirty="0" err="1"/>
              <a:t>texte</a:t>
            </a:r>
            <a:r>
              <a:rPr lang="en-GB" dirty="0"/>
              <a:t>,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suis</a:t>
            </a:r>
            <a:r>
              <a:rPr lang="en-GB" dirty="0"/>
              <a:t>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03576"/>
              </p:ext>
            </p:extLst>
          </p:nvPr>
        </p:nvGraphicFramePr>
        <p:xfrm>
          <a:off x="417443" y="2530721"/>
          <a:ext cx="8178705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336">
                  <a:extLst>
                    <a:ext uri="{9D8B030D-6E8A-4147-A177-3AD203B41FA5}">
                      <a16:colId xmlns:a16="http://schemas.microsoft.com/office/drawing/2014/main" val="4151624988"/>
                    </a:ext>
                  </a:extLst>
                </a:gridCol>
                <a:gridCol w="1643555">
                  <a:extLst>
                    <a:ext uri="{9D8B030D-6E8A-4147-A177-3AD203B41FA5}">
                      <a16:colId xmlns:a16="http://schemas.microsoft.com/office/drawing/2014/main" val="2017698222"/>
                    </a:ext>
                  </a:extLst>
                </a:gridCol>
                <a:gridCol w="3239814">
                  <a:extLst>
                    <a:ext uri="{9D8B030D-6E8A-4147-A177-3AD203B41FA5}">
                      <a16:colId xmlns:a16="http://schemas.microsoft.com/office/drawing/2014/main" val="2046553846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2019535"/>
                  </a:ext>
                </a:extLst>
              </a:tr>
              <a:tr h="2948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heureux</a:t>
                      </a:r>
                      <a:r>
                        <a:rPr lang="en-GB" sz="2100" dirty="0"/>
                        <a:t>,</a:t>
                      </a:r>
                      <a:r>
                        <a:rPr lang="en-GB" sz="2100" baseline="0" dirty="0"/>
                        <a:t> </a:t>
                      </a:r>
                      <a:r>
                        <a:rPr lang="en-GB" sz="2100" dirty="0"/>
                        <a:t>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motivé,e</a:t>
                      </a:r>
                      <a:endParaRPr lang="en-GB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aseline="0" dirty="0"/>
                        <a:t>de bonne </a:t>
                      </a:r>
                      <a:r>
                        <a:rPr lang="en-GB" sz="2100" baseline="0" dirty="0" err="1"/>
                        <a:t>humeur</a:t>
                      </a:r>
                      <a:endParaRPr lang="en-GB" sz="21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calme</a:t>
                      </a:r>
                      <a:endParaRPr lang="en-GB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content,</a:t>
                      </a:r>
                      <a:r>
                        <a:rPr lang="en-GB" sz="2100" baseline="0" dirty="0"/>
                        <a:t> 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intéressé</a:t>
                      </a:r>
                      <a:r>
                        <a:rPr lang="en-GB" sz="2100" dirty="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amus</a:t>
                      </a:r>
                      <a:r>
                        <a:rPr lang="en-GB" sz="2100" dirty="0"/>
                        <a:t>é,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plein</a:t>
                      </a:r>
                      <a:r>
                        <a:rPr lang="en-US" sz="2100" dirty="0"/>
                        <a:t>,</a:t>
                      </a:r>
                      <a:r>
                        <a:rPr lang="en-US" sz="2100" baseline="0" dirty="0"/>
                        <a:t> e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d’espoir</a:t>
                      </a:r>
                      <a:endParaRPr lang="en-US" sz="2100" dirty="0"/>
                    </a:p>
                    <a:p>
                      <a:r>
                        <a:rPr lang="en-GB" sz="2100" dirty="0" err="1"/>
                        <a:t>fier</a:t>
                      </a:r>
                      <a:r>
                        <a:rPr lang="en-GB" sz="2100" dirty="0"/>
                        <a:t>, </a:t>
                      </a:r>
                      <a:r>
                        <a:rPr lang="en-GB" sz="2100" dirty="0" err="1"/>
                        <a:t>fière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 err="1"/>
                        <a:t>équilibré</a:t>
                      </a:r>
                      <a:r>
                        <a:rPr lang="en-GB" sz="2100" dirty="0"/>
                        <a:t>, e</a:t>
                      </a:r>
                    </a:p>
                    <a:p>
                      <a:endParaRPr lang="en-GB" sz="2100" dirty="0"/>
                    </a:p>
                    <a:p>
                      <a:r>
                        <a:rPr lang="en-GB" sz="2100" dirty="0" err="1"/>
                        <a:t>indifférent</a:t>
                      </a:r>
                      <a:r>
                        <a:rPr lang="en-GB" sz="2100" dirty="0"/>
                        <a:t>,</a:t>
                      </a:r>
                      <a:r>
                        <a:rPr lang="en-GB" sz="2100" baseline="0" dirty="0"/>
                        <a:t> </a:t>
                      </a:r>
                      <a:r>
                        <a:rPr lang="en-GB" sz="2100" dirty="0"/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triste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mécontent</a:t>
                      </a:r>
                      <a:r>
                        <a:rPr lang="en-GB" sz="2100" dirty="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fatigué</a:t>
                      </a:r>
                      <a:r>
                        <a:rPr lang="en-GB" sz="2100" dirty="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fâché</a:t>
                      </a:r>
                      <a:r>
                        <a:rPr lang="en-GB" sz="2100" dirty="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err="1"/>
                        <a:t>en</a:t>
                      </a:r>
                      <a:r>
                        <a:rPr lang="en-GB" sz="2100" dirty="0"/>
                        <a:t> </a:t>
                      </a:r>
                      <a:r>
                        <a:rPr lang="en-GB" sz="2100" dirty="0" err="1"/>
                        <a:t>colère</a:t>
                      </a:r>
                      <a:r>
                        <a:rPr lang="en-GB" sz="2100" dirty="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impatient,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d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dirty="0"/>
                        <a:t>prim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dirty="0"/>
                        <a:t>, 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dirty="0" err="1"/>
                        <a:t>sesp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US" sz="2100" dirty="0"/>
                        <a:t>r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é, e</a:t>
                      </a:r>
                      <a:r>
                        <a:rPr lang="en-US" sz="21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/>
                        <a:t>humili</a:t>
                      </a:r>
                      <a:r>
                        <a:rPr lang="en-GB" sz="2100" dirty="0"/>
                        <a:t>é, 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048541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44" y="2530722"/>
            <a:ext cx="442676" cy="442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897" y="2530722"/>
            <a:ext cx="442676" cy="44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34" y="2560637"/>
            <a:ext cx="596134" cy="3987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3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32"/>
            <a:ext cx="9144000" cy="446265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err="1"/>
              <a:t>Écoutez</a:t>
            </a:r>
            <a:r>
              <a:rPr lang="en-GB" sz="2400" b="1" dirty="0"/>
              <a:t> le </a:t>
            </a:r>
            <a:r>
              <a:rPr lang="en-GB" sz="2400" b="1" dirty="0" err="1"/>
              <a:t>texte</a:t>
            </a:r>
            <a:r>
              <a:rPr lang="en-GB" sz="2400" b="1" dirty="0"/>
              <a:t> encore </a:t>
            </a:r>
            <a:r>
              <a:rPr lang="en-GB" sz="2400" b="1" dirty="0" err="1"/>
              <a:t>une</a:t>
            </a:r>
            <a:r>
              <a:rPr lang="en-GB" sz="2400" b="1" dirty="0"/>
              <a:t> </a:t>
            </a:r>
            <a:r>
              <a:rPr lang="en-GB" sz="2400" b="1" dirty="0" err="1"/>
              <a:t>fois</a:t>
            </a:r>
            <a:r>
              <a:rPr lang="en-US" sz="2400" dirty="0"/>
              <a:t>. </a:t>
            </a:r>
            <a:r>
              <a:rPr lang="en-US" sz="2400" b="1" dirty="0" err="1"/>
              <a:t>Quelles</a:t>
            </a:r>
            <a:r>
              <a:rPr lang="en-US" sz="2400" b="1" dirty="0"/>
              <a:t> </a:t>
            </a:r>
            <a:r>
              <a:rPr lang="en-US" sz="2400" b="1" dirty="0" err="1"/>
              <a:t>sont</a:t>
            </a:r>
            <a:r>
              <a:rPr lang="en-US" sz="2400" b="1" dirty="0"/>
              <a:t> </a:t>
            </a:r>
            <a:r>
              <a:rPr lang="en-US" sz="2400" b="1" dirty="0" err="1"/>
              <a:t>vos</a:t>
            </a:r>
            <a:r>
              <a:rPr lang="en-US" sz="2400" b="1" dirty="0"/>
              <a:t> </a:t>
            </a:r>
            <a:r>
              <a:rPr lang="en-US" sz="2400" b="1" dirty="0" err="1"/>
              <a:t>émotions</a:t>
            </a:r>
            <a:r>
              <a:rPr lang="en-GB" sz="2400" b="1" dirty="0"/>
              <a:t>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005799" y="720136"/>
            <a:ext cx="25244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</a:t>
            </a:r>
            <a:r>
              <a:rPr lang="en-GB" b="1" dirty="0" err="1"/>
              <a:t>Émotions</a:t>
            </a:r>
            <a:r>
              <a:rPr lang="fr-FR" b="1" dirty="0"/>
              <a:t>:</a:t>
            </a:r>
          </a:p>
          <a:p>
            <a:r>
              <a:rPr lang="fr-FR" dirty="0"/>
              <a:t>fier, fi</a:t>
            </a:r>
            <a:r>
              <a:rPr lang="en-GB" dirty="0" err="1"/>
              <a:t>ère</a:t>
            </a:r>
            <a:endParaRPr lang="fr-FR" dirty="0"/>
          </a:p>
          <a:p>
            <a:pPr lvl="0">
              <a:defRPr/>
            </a:pPr>
            <a:r>
              <a:rPr lang="en-GB" dirty="0" err="1"/>
              <a:t>heureux</a:t>
            </a:r>
            <a:r>
              <a:rPr lang="en-GB" dirty="0"/>
              <a:t>, se</a:t>
            </a:r>
          </a:p>
          <a:p>
            <a:pPr>
              <a:defRPr/>
            </a:pPr>
            <a:r>
              <a:rPr lang="en-US" dirty="0" err="1"/>
              <a:t>plein</a:t>
            </a:r>
            <a:r>
              <a:rPr lang="en-US" dirty="0"/>
              <a:t> </a:t>
            </a:r>
            <a:r>
              <a:rPr lang="en-US" dirty="0" err="1"/>
              <a:t>d’espoir</a:t>
            </a:r>
            <a:endParaRPr lang="en-US" dirty="0"/>
          </a:p>
          <a:p>
            <a:pPr lvl="0">
              <a:defRPr/>
            </a:pPr>
            <a:r>
              <a:rPr lang="en-GB" dirty="0" err="1"/>
              <a:t>motivé,e</a:t>
            </a:r>
            <a:endParaRPr lang="en-GB" dirty="0"/>
          </a:p>
          <a:p>
            <a:pPr lvl="0">
              <a:defRPr/>
            </a:pPr>
            <a:r>
              <a:rPr lang="en-GB" dirty="0"/>
              <a:t>de bonne </a:t>
            </a:r>
            <a:r>
              <a:rPr lang="en-GB" dirty="0" err="1"/>
              <a:t>humeur</a:t>
            </a:r>
            <a:endParaRPr lang="en-GB" dirty="0"/>
          </a:p>
          <a:p>
            <a:pPr lvl="0">
              <a:defRPr/>
            </a:pPr>
            <a:r>
              <a:rPr lang="en-GB" dirty="0" err="1"/>
              <a:t>calme</a:t>
            </a:r>
            <a:endParaRPr lang="en-GB" dirty="0"/>
          </a:p>
          <a:p>
            <a:pPr lvl="0">
              <a:defRPr/>
            </a:pPr>
            <a:r>
              <a:rPr lang="en-GB" dirty="0"/>
              <a:t>content, e </a:t>
            </a:r>
          </a:p>
          <a:p>
            <a:pPr lvl="0">
              <a:defRPr/>
            </a:pPr>
            <a:r>
              <a:rPr lang="en-GB" dirty="0" err="1"/>
              <a:t>intéressé</a:t>
            </a:r>
            <a:r>
              <a:rPr lang="en-GB" dirty="0"/>
              <a:t>, e</a:t>
            </a:r>
          </a:p>
          <a:p>
            <a:pPr lvl="0">
              <a:defRPr/>
            </a:pPr>
            <a:r>
              <a:rPr lang="en-US" dirty="0" err="1"/>
              <a:t>amus</a:t>
            </a:r>
            <a:r>
              <a:rPr lang="en-GB" dirty="0"/>
              <a:t>é, e</a:t>
            </a:r>
          </a:p>
          <a:p>
            <a:r>
              <a:rPr lang="en-GB" dirty="0" err="1"/>
              <a:t>équilibré</a:t>
            </a:r>
            <a:r>
              <a:rPr lang="en-GB" dirty="0"/>
              <a:t>, e</a:t>
            </a:r>
          </a:p>
          <a:p>
            <a:r>
              <a:rPr lang="en-GB" dirty="0" err="1"/>
              <a:t>indifférent</a:t>
            </a:r>
            <a:r>
              <a:rPr lang="en-GB" dirty="0"/>
              <a:t>, e</a:t>
            </a:r>
          </a:p>
          <a:p>
            <a:pPr lvl="0">
              <a:defRPr/>
            </a:pPr>
            <a:r>
              <a:rPr lang="en-GB" dirty="0"/>
              <a:t>triste</a:t>
            </a:r>
          </a:p>
          <a:p>
            <a:pPr lvl="0">
              <a:defRPr/>
            </a:pPr>
            <a:r>
              <a:rPr lang="en-GB" dirty="0" err="1"/>
              <a:t>mécontent</a:t>
            </a:r>
            <a:r>
              <a:rPr lang="en-GB" dirty="0"/>
              <a:t>, e</a:t>
            </a:r>
          </a:p>
          <a:p>
            <a:pPr lvl="0">
              <a:defRPr/>
            </a:pPr>
            <a:r>
              <a:rPr lang="en-GB" dirty="0" err="1"/>
              <a:t>fatigué</a:t>
            </a:r>
            <a:r>
              <a:rPr lang="en-GB" dirty="0"/>
              <a:t>, e</a:t>
            </a:r>
          </a:p>
          <a:p>
            <a:pPr lvl="0">
              <a:defRPr/>
            </a:pPr>
            <a:r>
              <a:rPr lang="en-GB" dirty="0" err="1">
                <a:solidFill>
                  <a:schemeClr val="dk1"/>
                </a:solidFill>
              </a:rPr>
              <a:t>fâché</a:t>
            </a:r>
            <a:r>
              <a:rPr lang="en-GB" dirty="0"/>
              <a:t>, e</a:t>
            </a:r>
          </a:p>
          <a:p>
            <a:pPr lvl="0">
              <a:defRPr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colère</a:t>
            </a:r>
            <a:r>
              <a:rPr lang="en-GB" dirty="0"/>
              <a:t>, </a:t>
            </a:r>
          </a:p>
          <a:p>
            <a:pPr lvl="0">
              <a:defRPr/>
            </a:pPr>
            <a:r>
              <a:rPr lang="en-US" dirty="0"/>
              <a:t>impatient, e</a:t>
            </a:r>
          </a:p>
          <a:p>
            <a:pPr lvl="0">
              <a:defRPr/>
            </a:pPr>
            <a:r>
              <a:rPr lang="en-US" dirty="0"/>
              <a:t>d</a:t>
            </a:r>
            <a:r>
              <a:rPr lang="en-GB" dirty="0">
                <a:solidFill>
                  <a:schemeClr val="dk1"/>
                </a:solidFill>
              </a:rPr>
              <a:t>é</a:t>
            </a:r>
            <a:r>
              <a:rPr lang="en-US" dirty="0"/>
              <a:t>prim</a:t>
            </a:r>
            <a:r>
              <a:rPr lang="en-GB" dirty="0">
                <a:solidFill>
                  <a:schemeClr val="dk1"/>
                </a:solidFill>
              </a:rPr>
              <a:t>é</a:t>
            </a:r>
            <a:r>
              <a:rPr lang="en-US" dirty="0"/>
              <a:t>, e</a:t>
            </a:r>
          </a:p>
          <a:p>
            <a:pPr lvl="0">
              <a:defRPr/>
            </a:pPr>
            <a:r>
              <a:rPr lang="en-US" dirty="0">
                <a:solidFill>
                  <a:schemeClr val="dk1"/>
                </a:solidFill>
              </a:rPr>
              <a:t>d</a:t>
            </a:r>
            <a:r>
              <a:rPr lang="en-GB" dirty="0">
                <a:solidFill>
                  <a:schemeClr val="dk1"/>
                </a:solidFill>
              </a:rPr>
              <a:t>é</a:t>
            </a:r>
            <a:r>
              <a:rPr lang="en-US" dirty="0" err="1"/>
              <a:t>sesp</a:t>
            </a:r>
            <a:r>
              <a:rPr lang="en-GB" dirty="0">
                <a:solidFill>
                  <a:schemeClr val="dk1"/>
                </a:solidFill>
              </a:rPr>
              <a:t>é</a:t>
            </a:r>
            <a:r>
              <a:rPr lang="en-US" dirty="0"/>
              <a:t>r</a:t>
            </a:r>
            <a:r>
              <a:rPr lang="en-GB" dirty="0">
                <a:solidFill>
                  <a:schemeClr val="dk1"/>
                </a:solidFill>
              </a:rPr>
              <a:t>é, e</a:t>
            </a:r>
            <a:r>
              <a:rPr lang="en-US" dirty="0"/>
              <a:t> </a:t>
            </a:r>
          </a:p>
          <a:p>
            <a:pPr lvl="0">
              <a:defRPr/>
            </a:pPr>
            <a:r>
              <a:rPr lang="en-US" dirty="0" err="1"/>
              <a:t>humili</a:t>
            </a:r>
            <a:r>
              <a:rPr lang="en-GB" dirty="0">
                <a:solidFill>
                  <a:schemeClr val="dk1"/>
                </a:solidFill>
              </a:rPr>
              <a:t>é, e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05" y="1101941"/>
            <a:ext cx="596134" cy="398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634" y="3677914"/>
            <a:ext cx="442676" cy="442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634" y="6076495"/>
            <a:ext cx="442676" cy="4426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13759"/>
              </p:ext>
            </p:extLst>
          </p:nvPr>
        </p:nvGraphicFramePr>
        <p:xfrm>
          <a:off x="179512" y="558502"/>
          <a:ext cx="5123656" cy="6314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488">
                  <a:extLst>
                    <a:ext uri="{9D8B030D-6E8A-4147-A177-3AD203B41FA5}">
                      <a16:colId xmlns:a16="http://schemas.microsoft.com/office/drawing/2014/main" val="24913312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9915850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600" b="1" u="none" dirty="0" err="1"/>
                        <a:t>Paragraphe</a:t>
                      </a:r>
                      <a:endParaRPr lang="en-GB" sz="16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É</a:t>
                      </a:r>
                      <a:r>
                        <a:rPr lang="fr-FR" sz="1600" b="1" dirty="0"/>
                        <a:t>motions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4563349"/>
                  </a:ext>
                </a:extLst>
              </a:tr>
              <a:tr h="1629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Depuis</a:t>
                      </a:r>
                      <a:r>
                        <a:rPr lang="en-US" sz="1600" dirty="0"/>
                        <a:t> 2015, des </a:t>
                      </a:r>
                      <a:r>
                        <a:rPr lang="en-US" sz="1600" dirty="0" err="1"/>
                        <a:t>milliers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frappé</a:t>
                      </a:r>
                      <a:r>
                        <a:rPr lang="en-US" sz="1600" dirty="0"/>
                        <a:t> à la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 des pays riches de </a:t>
                      </a:r>
                      <a:r>
                        <a:rPr lang="en-US" sz="1600" dirty="0" err="1"/>
                        <a:t>l’Ouest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venus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l’Afrique</a:t>
                      </a:r>
                      <a:r>
                        <a:rPr lang="en-US" sz="1600" dirty="0"/>
                        <a:t> et de </a:t>
                      </a:r>
                      <a:r>
                        <a:rPr lang="en-US" sz="1600" dirty="0" err="1"/>
                        <a:t>l’Asie</a:t>
                      </a:r>
                      <a:r>
                        <a:rPr lang="en-US" sz="1600" dirty="0"/>
                        <a:t>. Ce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des hommes qui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dû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fuir</a:t>
                      </a:r>
                      <a:r>
                        <a:rPr lang="en-US" sz="1600" dirty="0"/>
                        <a:t> des crises,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guerre et la </a:t>
                      </a:r>
                      <a:r>
                        <a:rPr lang="en-US" sz="1600" dirty="0" err="1"/>
                        <a:t>pauvreté</a:t>
                      </a:r>
                      <a:r>
                        <a:rPr lang="en-US" sz="1600" dirty="0"/>
                        <a:t>, dans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pays </a:t>
                      </a:r>
                      <a:r>
                        <a:rPr lang="en-US" sz="1600" dirty="0" err="1"/>
                        <a:t>d’origine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6243850"/>
                  </a:ext>
                </a:extLst>
              </a:tr>
              <a:tr h="17977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L’Allemagne</a:t>
                      </a:r>
                      <a:r>
                        <a:rPr lang="en-US" sz="1600" dirty="0"/>
                        <a:t> a déjà </a:t>
                      </a:r>
                      <a:r>
                        <a:rPr lang="en-US" sz="1600" dirty="0" err="1"/>
                        <a:t>voté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loi</a:t>
                      </a:r>
                      <a:r>
                        <a:rPr lang="en-US" sz="1600" dirty="0"/>
                        <a:t> qui </a:t>
                      </a:r>
                      <a:r>
                        <a:rPr lang="en-US" sz="1600" dirty="0" err="1"/>
                        <a:t>permet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d’avoir</a:t>
                      </a:r>
                      <a:r>
                        <a:rPr lang="en-US" sz="1600" dirty="0"/>
                        <a:t> plus </a:t>
                      </a:r>
                      <a:r>
                        <a:rPr lang="en-US" sz="1600" dirty="0" err="1"/>
                        <a:t>vite</a:t>
                      </a:r>
                      <a:r>
                        <a:rPr lang="en-US" sz="1600" dirty="0"/>
                        <a:t> le </a:t>
                      </a:r>
                      <a:r>
                        <a:rPr lang="en-US" sz="1600" dirty="0" err="1"/>
                        <a:t>statut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suivre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exemple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portes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misère?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412414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sont</a:t>
                      </a:r>
                      <a:r>
                        <a:rPr lang="en-US" sz="1600" dirty="0"/>
                        <a:t> des hommes qui nous </a:t>
                      </a:r>
                      <a:r>
                        <a:rPr lang="en-US" sz="1600" dirty="0" err="1"/>
                        <a:t>ressemblent</a:t>
                      </a:r>
                      <a:r>
                        <a:rPr lang="en-US" sz="1600" dirty="0"/>
                        <a:t>. Il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les aider sans demander </a:t>
                      </a:r>
                      <a:r>
                        <a:rPr lang="en-US" sz="1600" dirty="0" err="1"/>
                        <a:t>s’ils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peau</a:t>
                      </a:r>
                      <a:r>
                        <a:rPr lang="en-US" sz="1600" dirty="0"/>
                        <a:t> rouge, noire, blanche </a:t>
                      </a:r>
                      <a:r>
                        <a:rPr lang="en-US" sz="1600" dirty="0" err="1"/>
                        <a:t>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jaune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87078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D’autres</a:t>
                      </a:r>
                      <a:r>
                        <a:rPr lang="en-US" sz="1600" dirty="0"/>
                        <a:t> pays,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Grèce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l’Italie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ouvert</a:t>
                      </a:r>
                      <a:r>
                        <a:rPr lang="en-US" sz="1600" dirty="0"/>
                        <a:t> des </a:t>
                      </a:r>
                      <a:r>
                        <a:rPr lang="en-US" sz="1600" dirty="0" err="1"/>
                        <a:t>centres</a:t>
                      </a:r>
                      <a:r>
                        <a:rPr lang="en-US" sz="1600" dirty="0"/>
                        <a:t> pour aider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hommes, </a:t>
                      </a:r>
                      <a:r>
                        <a:rPr lang="en-US" sz="1600" dirty="0" err="1"/>
                        <a:t>mais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pleins</a:t>
                      </a:r>
                      <a:r>
                        <a:rPr lang="en-US" sz="1600" dirty="0"/>
                        <a:t>. Il ne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pas </a:t>
                      </a:r>
                      <a:r>
                        <a:rPr lang="en-US" sz="1600" dirty="0" err="1"/>
                        <a:t>repousser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; </a:t>
                      </a:r>
                      <a:r>
                        <a:rPr lang="en-US" sz="1600" dirty="0" err="1"/>
                        <a:t>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solution.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83968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8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Écoutez</a:t>
            </a:r>
            <a:r>
              <a:rPr lang="en-GB" sz="3200" dirty="0"/>
              <a:t> le </a:t>
            </a:r>
            <a:r>
              <a:rPr lang="en-GB" sz="3200" dirty="0" err="1"/>
              <a:t>texte</a:t>
            </a:r>
            <a:r>
              <a:rPr lang="en-GB" sz="3200" dirty="0"/>
              <a:t> encore </a:t>
            </a:r>
            <a:r>
              <a:rPr lang="en-GB" sz="3200" dirty="0" err="1"/>
              <a:t>une</a:t>
            </a:r>
            <a:r>
              <a:rPr lang="en-GB" sz="3200" dirty="0"/>
              <a:t> </a:t>
            </a:r>
            <a:r>
              <a:rPr lang="en-GB" sz="3200" dirty="0" err="1"/>
              <a:t>fois</a:t>
            </a:r>
            <a:r>
              <a:rPr lang="en-GB" sz="3200" dirty="0"/>
              <a:t>. </a:t>
            </a:r>
            <a:br>
              <a:rPr lang="en-GB" sz="3200" dirty="0"/>
            </a:br>
            <a:r>
              <a:rPr lang="en-GB" sz="3200" dirty="0" err="1"/>
              <a:t>Imaginez</a:t>
            </a:r>
            <a:r>
              <a:rPr lang="en-GB" sz="3200" dirty="0"/>
              <a:t> que </a:t>
            </a:r>
            <a:r>
              <a:rPr lang="en-GB" sz="3200" dirty="0" err="1"/>
              <a:t>vous</a:t>
            </a:r>
            <a:r>
              <a:rPr lang="en-GB" sz="3200" dirty="0"/>
              <a:t> </a:t>
            </a:r>
            <a:r>
              <a:rPr lang="en-GB" sz="3200" dirty="0" err="1"/>
              <a:t>êtes</a:t>
            </a:r>
            <a:r>
              <a:rPr lang="en-GB" sz="3200" dirty="0"/>
              <a:t> </a:t>
            </a:r>
            <a:r>
              <a:rPr lang="en-GB" sz="3200" dirty="0" err="1"/>
              <a:t>cet</a:t>
            </a:r>
            <a:r>
              <a:rPr lang="en-GB" sz="3200" dirty="0"/>
              <a:t> enfant </a:t>
            </a:r>
            <a:r>
              <a:rPr lang="en-US" sz="3200" dirty="0" err="1"/>
              <a:t>réfugié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272808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635635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hlinkClick r:id="rId3"/>
              </a:rPr>
              <a:t>"USCRI"</a:t>
            </a:r>
            <a:r>
              <a:rPr lang="en-GB" i="1"/>
              <a:t> by </a:t>
            </a:r>
            <a:r>
              <a:rPr lang="en-GB" i="1">
                <a:hlinkClick r:id="rId4"/>
              </a:rPr>
              <a:t>Trakarn</a:t>
            </a:r>
            <a:r>
              <a:rPr lang="en-GB" i="1"/>
              <a:t> is licensed under </a:t>
            </a:r>
            <a:r>
              <a:rPr lang="en-GB" i="1" cap="all">
                <a:hlinkClick r:id="rId5"/>
              </a:rPr>
              <a:t>CC BY-NC-ND 2.0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99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32"/>
            <a:ext cx="9144000" cy="446265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err="1"/>
              <a:t>Écoutez</a:t>
            </a:r>
            <a:r>
              <a:rPr lang="en-GB" sz="2400" b="1" dirty="0"/>
              <a:t> le </a:t>
            </a:r>
            <a:r>
              <a:rPr lang="en-GB" sz="2400" b="1" dirty="0" err="1"/>
              <a:t>texte</a:t>
            </a:r>
            <a:r>
              <a:rPr lang="en-GB" sz="2400" b="1" dirty="0"/>
              <a:t> encore </a:t>
            </a:r>
            <a:r>
              <a:rPr lang="en-GB" sz="2400" b="1" dirty="0" err="1"/>
              <a:t>une</a:t>
            </a:r>
            <a:r>
              <a:rPr lang="en-GB" sz="2400" b="1" dirty="0"/>
              <a:t> </a:t>
            </a:r>
            <a:r>
              <a:rPr lang="en-GB" sz="2400" b="1" dirty="0" err="1"/>
              <a:t>fois</a:t>
            </a:r>
            <a:r>
              <a:rPr lang="en-US" sz="2400" dirty="0"/>
              <a:t>. </a:t>
            </a:r>
            <a:r>
              <a:rPr lang="en-US" sz="2400" b="1" dirty="0" err="1"/>
              <a:t>Quelles</a:t>
            </a:r>
            <a:r>
              <a:rPr lang="en-US" sz="2400" b="1" dirty="0"/>
              <a:t> </a:t>
            </a:r>
            <a:r>
              <a:rPr lang="en-US" sz="2400" b="1" dirty="0" err="1"/>
              <a:t>sont</a:t>
            </a:r>
            <a:r>
              <a:rPr lang="en-US" sz="2400" b="1" dirty="0"/>
              <a:t> les </a:t>
            </a:r>
            <a:r>
              <a:rPr lang="en-US" sz="2400" b="1" dirty="0" err="1"/>
              <a:t>émotions</a:t>
            </a:r>
            <a:r>
              <a:rPr lang="en-US" sz="2400" b="1" dirty="0"/>
              <a:t> de </a:t>
            </a:r>
            <a:r>
              <a:rPr lang="en-US" sz="2400" b="1" dirty="0" err="1"/>
              <a:t>l’enfant</a:t>
            </a:r>
            <a:r>
              <a:rPr lang="en-GB" sz="2400" b="1" dirty="0"/>
              <a:t>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050160" y="2239398"/>
            <a:ext cx="252441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Les </a:t>
            </a:r>
            <a:r>
              <a:rPr lang="en-GB" sz="1400" b="1" dirty="0" err="1"/>
              <a:t>Émotions</a:t>
            </a:r>
            <a:r>
              <a:rPr lang="fr-FR" sz="1400" b="1" dirty="0"/>
              <a:t>:</a:t>
            </a:r>
          </a:p>
          <a:p>
            <a:r>
              <a:rPr lang="fr-FR" sz="1400" dirty="0"/>
              <a:t>fier, fi</a:t>
            </a:r>
            <a:r>
              <a:rPr lang="en-GB" sz="1400" dirty="0" err="1"/>
              <a:t>ère</a:t>
            </a:r>
            <a:endParaRPr lang="fr-FR" sz="1400" dirty="0"/>
          </a:p>
          <a:p>
            <a:pPr lvl="0">
              <a:defRPr/>
            </a:pPr>
            <a:r>
              <a:rPr lang="en-GB" sz="1400" dirty="0" err="1"/>
              <a:t>heureux</a:t>
            </a:r>
            <a:r>
              <a:rPr lang="en-GB" sz="1400" dirty="0"/>
              <a:t>, se</a:t>
            </a:r>
          </a:p>
          <a:p>
            <a:pPr>
              <a:defRPr/>
            </a:pPr>
            <a:r>
              <a:rPr lang="en-US" sz="1400" dirty="0" err="1"/>
              <a:t>plein</a:t>
            </a:r>
            <a:r>
              <a:rPr lang="en-US" sz="1400" dirty="0"/>
              <a:t> </a:t>
            </a:r>
            <a:r>
              <a:rPr lang="en-US" sz="1400" dirty="0" err="1"/>
              <a:t>d’espoir</a:t>
            </a:r>
            <a:endParaRPr lang="en-US" sz="1400" dirty="0"/>
          </a:p>
          <a:p>
            <a:pPr lvl="0">
              <a:defRPr/>
            </a:pPr>
            <a:r>
              <a:rPr lang="en-GB" sz="1400" dirty="0" err="1"/>
              <a:t>motivé,e</a:t>
            </a:r>
            <a:endParaRPr lang="en-GB" sz="1400" dirty="0"/>
          </a:p>
          <a:p>
            <a:pPr lvl="0">
              <a:defRPr/>
            </a:pPr>
            <a:r>
              <a:rPr lang="en-GB" sz="1400" dirty="0"/>
              <a:t>de bonne </a:t>
            </a:r>
            <a:r>
              <a:rPr lang="en-GB" sz="1400" dirty="0" err="1"/>
              <a:t>humeur</a:t>
            </a:r>
            <a:endParaRPr lang="en-GB" sz="1400" dirty="0"/>
          </a:p>
          <a:p>
            <a:pPr lvl="0">
              <a:defRPr/>
            </a:pPr>
            <a:r>
              <a:rPr lang="en-GB" sz="1400" dirty="0" err="1"/>
              <a:t>calme</a:t>
            </a:r>
            <a:endParaRPr lang="en-GB" sz="1400" dirty="0"/>
          </a:p>
          <a:p>
            <a:pPr lvl="0">
              <a:defRPr/>
            </a:pPr>
            <a:r>
              <a:rPr lang="en-GB" sz="1400" dirty="0"/>
              <a:t>content, e </a:t>
            </a:r>
          </a:p>
          <a:p>
            <a:pPr lvl="0">
              <a:defRPr/>
            </a:pPr>
            <a:r>
              <a:rPr lang="en-GB" sz="1400" dirty="0" err="1"/>
              <a:t>intéressé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US" sz="1400" dirty="0" err="1"/>
              <a:t>amus</a:t>
            </a:r>
            <a:r>
              <a:rPr lang="en-GB" sz="1400" dirty="0"/>
              <a:t>é, e</a:t>
            </a:r>
          </a:p>
          <a:p>
            <a:r>
              <a:rPr lang="en-GB" sz="1400" dirty="0" err="1"/>
              <a:t>équilibré</a:t>
            </a:r>
            <a:r>
              <a:rPr lang="en-GB" sz="1400" dirty="0"/>
              <a:t>, e</a:t>
            </a:r>
          </a:p>
          <a:p>
            <a:r>
              <a:rPr lang="en-GB" sz="1400" dirty="0" err="1"/>
              <a:t>indifférent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/>
              <a:t>triste</a:t>
            </a:r>
          </a:p>
          <a:p>
            <a:pPr lvl="0">
              <a:defRPr/>
            </a:pPr>
            <a:r>
              <a:rPr lang="en-GB" sz="1400" dirty="0" err="1"/>
              <a:t>mécontent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 err="1"/>
              <a:t>fatigué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 err="1">
                <a:solidFill>
                  <a:schemeClr val="dk1"/>
                </a:solidFill>
              </a:rPr>
              <a:t>fâché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colère</a:t>
            </a:r>
            <a:r>
              <a:rPr lang="en-GB" sz="1400" dirty="0"/>
              <a:t>, </a:t>
            </a:r>
          </a:p>
          <a:p>
            <a:pPr lvl="0">
              <a:defRPr/>
            </a:pPr>
            <a:r>
              <a:rPr lang="en-US" sz="1400" dirty="0"/>
              <a:t>impatient, e</a:t>
            </a:r>
          </a:p>
          <a:p>
            <a:pPr lvl="0">
              <a:defRPr/>
            </a:pPr>
            <a:r>
              <a:rPr lang="en-US" sz="1400" dirty="0"/>
              <a:t>d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/>
              <a:t>prim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/>
              <a:t>, e</a:t>
            </a:r>
          </a:p>
          <a:p>
            <a:pPr lvl="0">
              <a:defRPr/>
            </a:pPr>
            <a:r>
              <a:rPr lang="en-US" sz="1400" dirty="0">
                <a:solidFill>
                  <a:schemeClr val="dk1"/>
                </a:solidFill>
              </a:rPr>
              <a:t>d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 err="1"/>
              <a:t>sesp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/>
              <a:t>r</a:t>
            </a:r>
            <a:r>
              <a:rPr lang="en-GB" sz="1400" dirty="0">
                <a:solidFill>
                  <a:schemeClr val="dk1"/>
                </a:solidFill>
              </a:rPr>
              <a:t>é, e</a:t>
            </a:r>
            <a:r>
              <a:rPr lang="en-US" sz="1400" dirty="0"/>
              <a:t> </a:t>
            </a:r>
          </a:p>
          <a:p>
            <a:pPr lvl="0">
              <a:defRPr/>
            </a:pPr>
            <a:r>
              <a:rPr lang="en-US" sz="1400" dirty="0" err="1"/>
              <a:t>humili</a:t>
            </a:r>
            <a:r>
              <a:rPr lang="en-GB" sz="1400" dirty="0">
                <a:solidFill>
                  <a:schemeClr val="dk1"/>
                </a:solidFill>
              </a:rPr>
              <a:t>é, e</a:t>
            </a:r>
            <a:r>
              <a:rPr lang="en-US" sz="1400" dirty="0"/>
              <a:t> </a:t>
            </a:r>
            <a:endParaRPr lang="fr-FR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257" y="2512274"/>
            <a:ext cx="596134" cy="398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543" y="4440849"/>
            <a:ext cx="442676" cy="442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715" y="6195350"/>
            <a:ext cx="442676" cy="4426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71300"/>
              </p:ext>
            </p:extLst>
          </p:nvPr>
        </p:nvGraphicFramePr>
        <p:xfrm>
          <a:off x="179512" y="558502"/>
          <a:ext cx="5123656" cy="6314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488">
                  <a:extLst>
                    <a:ext uri="{9D8B030D-6E8A-4147-A177-3AD203B41FA5}">
                      <a16:colId xmlns:a16="http://schemas.microsoft.com/office/drawing/2014/main" val="24913312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9915850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600" b="1" u="none" dirty="0" err="1"/>
                        <a:t>Paragraphe</a:t>
                      </a:r>
                      <a:endParaRPr lang="en-GB" sz="16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Émotions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4563349"/>
                  </a:ext>
                </a:extLst>
              </a:tr>
              <a:tr h="1629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Depuis</a:t>
                      </a:r>
                      <a:r>
                        <a:rPr lang="en-US" sz="1600" dirty="0"/>
                        <a:t> 2015, des </a:t>
                      </a:r>
                      <a:r>
                        <a:rPr lang="en-US" sz="1600" dirty="0" err="1"/>
                        <a:t>milliers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frappé</a:t>
                      </a:r>
                      <a:r>
                        <a:rPr lang="en-US" sz="1600" dirty="0"/>
                        <a:t> à la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 des pays riches de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l’</a:t>
                      </a:r>
                      <a:r>
                        <a:rPr lang="en-US" sz="1600" dirty="0" err="1"/>
                        <a:t>Ouest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venus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l’Afrique</a:t>
                      </a:r>
                      <a:r>
                        <a:rPr lang="en-US" sz="1600" dirty="0"/>
                        <a:t> et de </a:t>
                      </a:r>
                      <a:r>
                        <a:rPr lang="en-US" sz="1600" dirty="0" err="1"/>
                        <a:t>l’Asie</a:t>
                      </a:r>
                      <a:r>
                        <a:rPr lang="en-US" sz="1600" dirty="0"/>
                        <a:t>. Ce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des hommes qui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dû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fuir</a:t>
                      </a:r>
                      <a:r>
                        <a:rPr lang="en-US" sz="1600" dirty="0"/>
                        <a:t> des crises,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guerre et la </a:t>
                      </a:r>
                      <a:r>
                        <a:rPr lang="en-US" sz="1600" dirty="0" err="1"/>
                        <a:t>pauvreté</a:t>
                      </a:r>
                      <a:r>
                        <a:rPr lang="en-US" sz="1600" dirty="0"/>
                        <a:t>, dans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pays </a:t>
                      </a:r>
                      <a:r>
                        <a:rPr lang="en-US" sz="1600" dirty="0" err="1"/>
                        <a:t>d’origine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6243850"/>
                  </a:ext>
                </a:extLst>
              </a:tr>
              <a:tr h="17977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L’Allemagne</a:t>
                      </a:r>
                      <a:r>
                        <a:rPr lang="en-US" sz="1600" dirty="0"/>
                        <a:t> a déjà </a:t>
                      </a:r>
                      <a:r>
                        <a:rPr lang="en-US" sz="1600" dirty="0" err="1"/>
                        <a:t>voté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loi</a:t>
                      </a:r>
                      <a:r>
                        <a:rPr lang="en-US" sz="1600" dirty="0"/>
                        <a:t> qui </a:t>
                      </a:r>
                      <a:r>
                        <a:rPr lang="en-US" sz="1600" dirty="0" err="1"/>
                        <a:t>permet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d’avoir</a:t>
                      </a:r>
                      <a:r>
                        <a:rPr lang="en-US" sz="1600" dirty="0"/>
                        <a:t> plus </a:t>
                      </a:r>
                      <a:r>
                        <a:rPr lang="en-US" sz="1600" dirty="0" err="1"/>
                        <a:t>vite</a:t>
                      </a:r>
                      <a:r>
                        <a:rPr lang="en-US" sz="1600" dirty="0"/>
                        <a:t> le </a:t>
                      </a:r>
                      <a:r>
                        <a:rPr lang="en-US" sz="1600" dirty="0" err="1"/>
                        <a:t>statut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suivre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exemple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portes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misère?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412414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sont</a:t>
                      </a:r>
                      <a:r>
                        <a:rPr lang="en-US" sz="1600" dirty="0"/>
                        <a:t> des hommes qui nous </a:t>
                      </a:r>
                      <a:r>
                        <a:rPr lang="en-US" sz="1600" dirty="0" err="1"/>
                        <a:t>ressemblent</a:t>
                      </a:r>
                      <a:r>
                        <a:rPr lang="en-US" sz="1600" dirty="0"/>
                        <a:t>. Il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les aider sans demander </a:t>
                      </a:r>
                      <a:r>
                        <a:rPr lang="en-US" sz="1600" dirty="0" err="1"/>
                        <a:t>s’ils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peau</a:t>
                      </a:r>
                      <a:r>
                        <a:rPr lang="en-US" sz="1600" dirty="0"/>
                        <a:t> rouge, noire, blanche </a:t>
                      </a:r>
                      <a:r>
                        <a:rPr lang="en-US" sz="1600" dirty="0" err="1"/>
                        <a:t>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jaune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87078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D’autres</a:t>
                      </a:r>
                      <a:r>
                        <a:rPr lang="en-US" sz="1600" dirty="0"/>
                        <a:t> pays,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Grèce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l’Italie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ouvert</a:t>
                      </a:r>
                      <a:r>
                        <a:rPr lang="en-US" sz="1600" dirty="0"/>
                        <a:t> des </a:t>
                      </a:r>
                      <a:r>
                        <a:rPr lang="en-US" sz="1600" dirty="0" err="1"/>
                        <a:t>centres</a:t>
                      </a:r>
                      <a:r>
                        <a:rPr lang="en-US" sz="1600" dirty="0"/>
                        <a:t> pour aider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hommes, </a:t>
                      </a:r>
                      <a:r>
                        <a:rPr lang="en-US" sz="1600" dirty="0" err="1"/>
                        <a:t>mais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pleins</a:t>
                      </a:r>
                      <a:r>
                        <a:rPr lang="en-US" sz="1600" dirty="0"/>
                        <a:t>. Il ne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pas </a:t>
                      </a:r>
                      <a:r>
                        <a:rPr lang="en-US" sz="1600" dirty="0" err="1"/>
                        <a:t>repousser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; </a:t>
                      </a:r>
                      <a:r>
                        <a:rPr lang="en-US" sz="1600" dirty="0" err="1"/>
                        <a:t>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solution.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83968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26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60" y="512986"/>
            <a:ext cx="2453533" cy="16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5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4" y="260648"/>
            <a:ext cx="7573617" cy="59660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Les devoirs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4" y="1483416"/>
            <a:ext cx="8647044" cy="4283765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Option 1:</a:t>
            </a:r>
          </a:p>
          <a:p>
            <a:pPr marL="0" indent="0">
              <a:buNone/>
            </a:pPr>
            <a:r>
              <a:rPr lang="en-GB" b="1" dirty="0" err="1"/>
              <a:t>Lisez</a:t>
            </a:r>
            <a:r>
              <a:rPr lang="en-GB" b="1" dirty="0"/>
              <a:t> le </a:t>
            </a:r>
            <a:r>
              <a:rPr lang="en-GB" b="1" dirty="0" err="1"/>
              <a:t>texte</a:t>
            </a:r>
            <a:r>
              <a:rPr lang="en-GB" b="1" dirty="0"/>
              <a:t> </a:t>
            </a:r>
            <a:r>
              <a:rPr lang="en-US" b="1" dirty="0"/>
              <a:t>à haute </a:t>
            </a:r>
            <a:r>
              <a:rPr lang="en-US" b="1"/>
              <a:t>voix. </a:t>
            </a:r>
            <a:r>
              <a:rPr lang="en-US" b="1" dirty="0" err="1"/>
              <a:t>Exprimez</a:t>
            </a:r>
            <a:r>
              <a:rPr lang="en-US" b="1" dirty="0"/>
              <a:t> les </a:t>
            </a:r>
            <a:r>
              <a:rPr lang="en-US" b="1" dirty="0" err="1"/>
              <a:t>émotions</a:t>
            </a:r>
            <a:r>
              <a:rPr lang="en-US" b="1" dirty="0"/>
              <a:t> </a:t>
            </a:r>
            <a:r>
              <a:rPr lang="en-US" b="1" dirty="0" err="1"/>
              <a:t>différentes</a:t>
            </a:r>
            <a:r>
              <a:rPr lang="en-US" b="1" dirty="0"/>
              <a:t> de </a:t>
            </a:r>
            <a:r>
              <a:rPr lang="en-US" b="1" dirty="0" err="1"/>
              <a:t>l’enfant</a:t>
            </a:r>
            <a:r>
              <a:rPr lang="en-US" b="1" dirty="0"/>
              <a:t> </a:t>
            </a:r>
            <a:r>
              <a:rPr lang="en-US" b="1" dirty="0" err="1"/>
              <a:t>réfugié</a:t>
            </a:r>
            <a:r>
              <a:rPr lang="en-US" b="1" dirty="0"/>
              <a:t>! </a:t>
            </a:r>
            <a:r>
              <a:rPr lang="en-US" b="1" dirty="0" err="1"/>
              <a:t>Enregistrez-vous</a:t>
            </a:r>
            <a:r>
              <a:rPr lang="en-US" b="1" dirty="0"/>
              <a:t>. </a:t>
            </a:r>
            <a:r>
              <a:rPr lang="en-US" b="1" dirty="0" err="1"/>
              <a:t>Apportez</a:t>
            </a:r>
            <a:r>
              <a:rPr lang="en-US" b="1" dirty="0"/>
              <a:t> </a:t>
            </a:r>
            <a:r>
              <a:rPr lang="en-US" b="1" dirty="0" err="1"/>
              <a:t>votre</a:t>
            </a:r>
            <a:r>
              <a:rPr lang="en-US" b="1" dirty="0"/>
              <a:t> </a:t>
            </a:r>
            <a:r>
              <a:rPr lang="en-US" b="1" dirty="0" err="1"/>
              <a:t>enregistrement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classe</a:t>
            </a:r>
            <a:r>
              <a:rPr lang="en-US" b="1" dirty="0"/>
              <a:t>.</a:t>
            </a:r>
            <a:r>
              <a:rPr lang="en-GB" b="1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Option 2: </a:t>
            </a:r>
          </a:p>
          <a:p>
            <a:pPr marL="0" indent="0">
              <a:buNone/>
            </a:pPr>
            <a:r>
              <a:rPr lang="en-US" b="1" dirty="0" err="1"/>
              <a:t>Imaginez</a:t>
            </a:r>
            <a:r>
              <a:rPr lang="en-US" b="1" dirty="0"/>
              <a:t>: V</a:t>
            </a:r>
            <a:r>
              <a:rPr lang="is-IS" b="1" dirty="0"/>
              <a:t>ous êtes un enfant réfugié</a:t>
            </a:r>
            <a:r>
              <a:rPr lang="en-US" b="1" dirty="0"/>
              <a:t>. </a:t>
            </a:r>
            <a:r>
              <a:rPr lang="en-US" b="1" dirty="0" err="1"/>
              <a:t>Ecrivez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lettre</a:t>
            </a:r>
            <a:r>
              <a:rPr lang="en-US" b="1" dirty="0"/>
              <a:t> à un enfant </a:t>
            </a:r>
            <a:r>
              <a:rPr lang="en-US" b="1" dirty="0" err="1"/>
              <a:t>en</a:t>
            </a:r>
            <a:r>
              <a:rPr lang="en-US" b="1" dirty="0"/>
              <a:t> France. </a:t>
            </a:r>
            <a:r>
              <a:rPr lang="en-US" b="1" dirty="0" err="1"/>
              <a:t>Apportez</a:t>
            </a:r>
            <a:r>
              <a:rPr lang="en-US" b="1" dirty="0"/>
              <a:t> </a:t>
            </a:r>
            <a:r>
              <a:rPr lang="en-US" b="1" dirty="0" err="1"/>
              <a:t>votre</a:t>
            </a:r>
            <a:r>
              <a:rPr lang="en-US" b="1" dirty="0"/>
              <a:t> </a:t>
            </a:r>
            <a:r>
              <a:rPr lang="en-US" b="1" dirty="0" err="1"/>
              <a:t>lettre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classe</a:t>
            </a:r>
            <a:r>
              <a:rPr lang="en-US" b="1" dirty="0"/>
              <a:t>.</a:t>
            </a:r>
            <a:r>
              <a:rPr lang="en-GB" b="1" dirty="0"/>
              <a:t> </a:t>
            </a:r>
            <a:endParaRPr lang="en-US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60" y="512986"/>
            <a:ext cx="2453533" cy="16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36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32"/>
            <a:ext cx="9144000" cy="446265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/>
              <a:t>Devoir 1: </a:t>
            </a:r>
            <a:r>
              <a:rPr lang="en-GB" sz="2400" b="1" dirty="0" err="1"/>
              <a:t>Lisez</a:t>
            </a:r>
            <a:r>
              <a:rPr lang="en-GB" sz="2400" b="1" dirty="0"/>
              <a:t> le </a:t>
            </a:r>
            <a:r>
              <a:rPr lang="en-GB" sz="2400" b="1" dirty="0" err="1"/>
              <a:t>texte</a:t>
            </a:r>
            <a:r>
              <a:rPr lang="en-GB" sz="2400" b="1" dirty="0"/>
              <a:t> </a:t>
            </a:r>
            <a:r>
              <a:rPr lang="en-US" sz="2400" b="1" dirty="0"/>
              <a:t>à </a:t>
            </a:r>
            <a:r>
              <a:rPr lang="en-US" sz="2400" b="1" dirty="0" err="1"/>
              <a:t>voix</a:t>
            </a:r>
            <a:r>
              <a:rPr lang="en-US" sz="2400" b="1" dirty="0"/>
              <a:t> haute. </a:t>
            </a:r>
            <a:r>
              <a:rPr lang="en-US" sz="2400" b="1" dirty="0" err="1"/>
              <a:t>Exprimez</a:t>
            </a:r>
            <a:r>
              <a:rPr lang="en-US" sz="2400" b="1" dirty="0"/>
              <a:t> les </a:t>
            </a:r>
            <a:r>
              <a:rPr lang="en-US" sz="2400" b="1" dirty="0" err="1"/>
              <a:t>émotions</a:t>
            </a:r>
            <a:r>
              <a:rPr lang="en-US" sz="2400" b="1" dirty="0"/>
              <a:t> de </a:t>
            </a:r>
            <a:r>
              <a:rPr lang="en-US" sz="2400" b="1" dirty="0" err="1"/>
              <a:t>l’enfant</a:t>
            </a:r>
            <a:r>
              <a:rPr lang="en-US" sz="2400" b="1" dirty="0"/>
              <a:t>!</a:t>
            </a:r>
            <a:r>
              <a:rPr lang="en-GB" sz="2400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2206674"/>
            <a:ext cx="252441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Les </a:t>
            </a:r>
            <a:r>
              <a:rPr lang="en-GB" sz="1400" b="1" dirty="0" err="1"/>
              <a:t>Émotions</a:t>
            </a:r>
            <a:r>
              <a:rPr lang="fr-FR" sz="1400" b="1" dirty="0"/>
              <a:t>:</a:t>
            </a:r>
          </a:p>
          <a:p>
            <a:r>
              <a:rPr lang="fr-FR" sz="1400" dirty="0"/>
              <a:t>fier, fi</a:t>
            </a:r>
            <a:r>
              <a:rPr lang="en-GB" sz="1400" dirty="0" err="1"/>
              <a:t>ère</a:t>
            </a:r>
            <a:endParaRPr lang="fr-FR" sz="1400" dirty="0"/>
          </a:p>
          <a:p>
            <a:pPr lvl="0">
              <a:defRPr/>
            </a:pPr>
            <a:r>
              <a:rPr lang="en-GB" sz="1400" dirty="0" err="1"/>
              <a:t>heureux</a:t>
            </a:r>
            <a:r>
              <a:rPr lang="en-GB" sz="1400" dirty="0"/>
              <a:t>, se</a:t>
            </a:r>
          </a:p>
          <a:p>
            <a:pPr>
              <a:defRPr/>
            </a:pPr>
            <a:r>
              <a:rPr lang="en-US" sz="1400" dirty="0" err="1"/>
              <a:t>plein</a:t>
            </a:r>
            <a:r>
              <a:rPr lang="en-US" sz="1400" dirty="0"/>
              <a:t> </a:t>
            </a:r>
            <a:r>
              <a:rPr lang="en-US" sz="1400" dirty="0" err="1"/>
              <a:t>d’espoir</a:t>
            </a:r>
            <a:endParaRPr lang="en-US" sz="1400" dirty="0"/>
          </a:p>
          <a:p>
            <a:pPr lvl="0">
              <a:defRPr/>
            </a:pPr>
            <a:r>
              <a:rPr lang="en-GB" sz="1400" dirty="0" err="1"/>
              <a:t>motivé,e</a:t>
            </a:r>
            <a:endParaRPr lang="en-GB" sz="1400" dirty="0"/>
          </a:p>
          <a:p>
            <a:pPr lvl="0">
              <a:defRPr/>
            </a:pPr>
            <a:r>
              <a:rPr lang="en-GB" sz="1400" dirty="0"/>
              <a:t>de bonne </a:t>
            </a:r>
            <a:r>
              <a:rPr lang="en-GB" sz="1400" dirty="0" err="1"/>
              <a:t>humeur</a:t>
            </a:r>
            <a:endParaRPr lang="en-GB" sz="1400" dirty="0"/>
          </a:p>
          <a:p>
            <a:pPr lvl="0">
              <a:defRPr/>
            </a:pPr>
            <a:r>
              <a:rPr lang="en-GB" sz="1400" dirty="0" err="1"/>
              <a:t>calme</a:t>
            </a:r>
            <a:endParaRPr lang="en-GB" sz="1400" dirty="0"/>
          </a:p>
          <a:p>
            <a:pPr lvl="0">
              <a:defRPr/>
            </a:pPr>
            <a:r>
              <a:rPr lang="en-GB" sz="1400" dirty="0"/>
              <a:t>content, e </a:t>
            </a:r>
          </a:p>
          <a:p>
            <a:pPr lvl="0">
              <a:defRPr/>
            </a:pPr>
            <a:r>
              <a:rPr lang="en-GB" sz="1400" dirty="0" err="1"/>
              <a:t>intéressé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US" sz="1400" dirty="0" err="1"/>
              <a:t>amus</a:t>
            </a:r>
            <a:r>
              <a:rPr lang="en-GB" sz="1400" dirty="0"/>
              <a:t>é, e</a:t>
            </a:r>
          </a:p>
          <a:p>
            <a:r>
              <a:rPr lang="en-GB" sz="1400" dirty="0" err="1"/>
              <a:t>équilibré</a:t>
            </a:r>
            <a:r>
              <a:rPr lang="en-GB" sz="1400" dirty="0"/>
              <a:t>, e</a:t>
            </a:r>
          </a:p>
          <a:p>
            <a:r>
              <a:rPr lang="en-GB" sz="1400" dirty="0" err="1"/>
              <a:t>indifférent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/>
              <a:t>triste</a:t>
            </a:r>
          </a:p>
          <a:p>
            <a:pPr lvl="0">
              <a:defRPr/>
            </a:pPr>
            <a:r>
              <a:rPr lang="en-GB" sz="1400" dirty="0" err="1"/>
              <a:t>mécontent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 err="1"/>
              <a:t>fatigué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 err="1">
                <a:solidFill>
                  <a:schemeClr val="dk1"/>
                </a:solidFill>
              </a:rPr>
              <a:t>fâché</a:t>
            </a:r>
            <a:r>
              <a:rPr lang="en-GB" sz="1400" dirty="0"/>
              <a:t>, e</a:t>
            </a:r>
          </a:p>
          <a:p>
            <a:pPr lvl="0">
              <a:defRPr/>
            </a:pP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colère</a:t>
            </a:r>
            <a:r>
              <a:rPr lang="en-GB" sz="1400" dirty="0"/>
              <a:t>, </a:t>
            </a:r>
          </a:p>
          <a:p>
            <a:pPr lvl="0">
              <a:defRPr/>
            </a:pPr>
            <a:r>
              <a:rPr lang="en-US" sz="1400" dirty="0"/>
              <a:t>impatient, e</a:t>
            </a:r>
          </a:p>
          <a:p>
            <a:pPr lvl="0">
              <a:defRPr/>
            </a:pPr>
            <a:r>
              <a:rPr lang="en-US" sz="1400" dirty="0"/>
              <a:t>d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/>
              <a:t>prim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/>
              <a:t>, e</a:t>
            </a:r>
          </a:p>
          <a:p>
            <a:pPr lvl="0">
              <a:defRPr/>
            </a:pPr>
            <a:r>
              <a:rPr lang="en-US" sz="1400" dirty="0">
                <a:solidFill>
                  <a:schemeClr val="dk1"/>
                </a:solidFill>
              </a:rPr>
              <a:t>d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 err="1"/>
              <a:t>sesp</a:t>
            </a:r>
            <a:r>
              <a:rPr lang="en-GB" sz="1400" dirty="0">
                <a:solidFill>
                  <a:schemeClr val="dk1"/>
                </a:solidFill>
              </a:rPr>
              <a:t>é</a:t>
            </a:r>
            <a:r>
              <a:rPr lang="en-US" sz="1400" dirty="0"/>
              <a:t>r</a:t>
            </a:r>
            <a:r>
              <a:rPr lang="en-GB" sz="1400" dirty="0">
                <a:solidFill>
                  <a:schemeClr val="dk1"/>
                </a:solidFill>
              </a:rPr>
              <a:t>é, e</a:t>
            </a:r>
            <a:r>
              <a:rPr lang="en-US" sz="1400" dirty="0"/>
              <a:t> </a:t>
            </a:r>
          </a:p>
          <a:p>
            <a:pPr lvl="0">
              <a:defRPr/>
            </a:pPr>
            <a:r>
              <a:rPr lang="en-US" sz="1400" dirty="0" err="1"/>
              <a:t>humili</a:t>
            </a:r>
            <a:r>
              <a:rPr lang="en-GB" sz="1400" dirty="0">
                <a:solidFill>
                  <a:schemeClr val="dk1"/>
                </a:solidFill>
              </a:rPr>
              <a:t>é, e</a:t>
            </a:r>
            <a:r>
              <a:rPr lang="en-US" sz="1400" dirty="0"/>
              <a:t> </a:t>
            </a:r>
            <a:endParaRPr lang="fr-FR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257" y="2512274"/>
            <a:ext cx="596134" cy="398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543" y="4440849"/>
            <a:ext cx="442676" cy="442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715" y="6192032"/>
            <a:ext cx="442676" cy="4426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37280"/>
              </p:ext>
            </p:extLst>
          </p:nvPr>
        </p:nvGraphicFramePr>
        <p:xfrm>
          <a:off x="179512" y="558502"/>
          <a:ext cx="5123656" cy="6314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488">
                  <a:extLst>
                    <a:ext uri="{9D8B030D-6E8A-4147-A177-3AD203B41FA5}">
                      <a16:colId xmlns:a16="http://schemas.microsoft.com/office/drawing/2014/main" val="24913312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9915850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600" b="1" u="none" dirty="0" err="1"/>
                        <a:t>Paragraphe</a:t>
                      </a:r>
                      <a:endParaRPr lang="en-GB" sz="16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Emotions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4563349"/>
                  </a:ext>
                </a:extLst>
              </a:tr>
              <a:tr h="1629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Depuis</a:t>
                      </a:r>
                      <a:r>
                        <a:rPr lang="en-US" sz="1600" dirty="0"/>
                        <a:t> 2015, des </a:t>
                      </a:r>
                      <a:r>
                        <a:rPr lang="en-US" sz="1600" dirty="0" err="1"/>
                        <a:t>milliers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frappé</a:t>
                      </a:r>
                      <a:r>
                        <a:rPr lang="en-US" sz="1600" dirty="0"/>
                        <a:t> à la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 des pays riches de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l’</a:t>
                      </a:r>
                      <a:r>
                        <a:rPr lang="en-US" sz="1600" dirty="0" err="1"/>
                        <a:t>Ouest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venus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l’Afrique</a:t>
                      </a:r>
                      <a:r>
                        <a:rPr lang="en-US" sz="1600" dirty="0"/>
                        <a:t> et de </a:t>
                      </a:r>
                      <a:r>
                        <a:rPr lang="en-US" sz="1600" dirty="0" err="1"/>
                        <a:t>l’Asie</a:t>
                      </a:r>
                      <a:r>
                        <a:rPr lang="en-US" sz="1600" dirty="0"/>
                        <a:t>. Ce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des hommes qui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dû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fuir</a:t>
                      </a:r>
                      <a:r>
                        <a:rPr lang="en-US" sz="1600" dirty="0"/>
                        <a:t> des crises,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guerre et la </a:t>
                      </a:r>
                      <a:r>
                        <a:rPr lang="en-US" sz="1600" dirty="0" err="1"/>
                        <a:t>pauvreté</a:t>
                      </a:r>
                      <a:r>
                        <a:rPr lang="en-US" sz="1600" dirty="0"/>
                        <a:t>, dans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pays </a:t>
                      </a:r>
                      <a:r>
                        <a:rPr lang="en-US" sz="1600" dirty="0" err="1"/>
                        <a:t>d’origine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6243850"/>
                  </a:ext>
                </a:extLst>
              </a:tr>
              <a:tr h="17977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leur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notre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L’Allemagne</a:t>
                      </a:r>
                      <a:r>
                        <a:rPr lang="en-US" sz="1600" dirty="0"/>
                        <a:t> a déjà </a:t>
                      </a:r>
                      <a:r>
                        <a:rPr lang="en-US" sz="1600" dirty="0" err="1"/>
                        <a:t>voté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loi</a:t>
                      </a:r>
                      <a:r>
                        <a:rPr lang="en-US" sz="1600" dirty="0"/>
                        <a:t> qui </a:t>
                      </a:r>
                      <a:r>
                        <a:rPr lang="en-US" sz="1600" dirty="0" err="1"/>
                        <a:t>permet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d’avoir</a:t>
                      </a:r>
                      <a:r>
                        <a:rPr lang="en-US" sz="1600" dirty="0"/>
                        <a:t> plus </a:t>
                      </a:r>
                      <a:r>
                        <a:rPr lang="en-US" sz="1600" dirty="0" err="1"/>
                        <a:t>vite</a:t>
                      </a:r>
                      <a:r>
                        <a:rPr lang="en-US" sz="1600" dirty="0"/>
                        <a:t> le </a:t>
                      </a:r>
                      <a:r>
                        <a:rPr lang="en-US" sz="1600" dirty="0" err="1"/>
                        <a:t>statut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réfugié</a:t>
                      </a:r>
                      <a:r>
                        <a:rPr lang="en-US" sz="16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suivre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exemple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Pourquoi</a:t>
                      </a:r>
                      <a:r>
                        <a:rPr lang="en-US" sz="1600" dirty="0"/>
                        <a:t> ne pas </a:t>
                      </a:r>
                      <a:r>
                        <a:rPr lang="en-US" sz="1600" dirty="0" err="1"/>
                        <a:t>ouvrir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portes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misère?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412414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sont</a:t>
                      </a:r>
                      <a:r>
                        <a:rPr lang="en-US" sz="1600" dirty="0"/>
                        <a:t> des hommes qui nous </a:t>
                      </a:r>
                      <a:r>
                        <a:rPr lang="en-US" sz="1600" dirty="0" err="1"/>
                        <a:t>ressemblent</a:t>
                      </a:r>
                      <a:r>
                        <a:rPr lang="en-US" sz="1600" dirty="0"/>
                        <a:t>. Il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les aider sans demander </a:t>
                      </a:r>
                      <a:r>
                        <a:rPr lang="en-US" sz="1600" dirty="0" err="1"/>
                        <a:t>s’ils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peau</a:t>
                      </a:r>
                      <a:r>
                        <a:rPr lang="en-US" sz="1600" dirty="0"/>
                        <a:t> rouge, noire, blanche </a:t>
                      </a:r>
                      <a:r>
                        <a:rPr lang="en-US" sz="1600" dirty="0" err="1"/>
                        <a:t>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jaune</a:t>
                      </a:r>
                      <a:r>
                        <a:rPr lang="en-US" sz="1600" dirty="0"/>
                        <a:t>. </a:t>
                      </a: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87078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D’autres</a:t>
                      </a:r>
                      <a:r>
                        <a:rPr lang="en-US" sz="1600" dirty="0"/>
                        <a:t> pays, </a:t>
                      </a:r>
                      <a:r>
                        <a:rPr lang="en-US" sz="1600" dirty="0" err="1"/>
                        <a:t>comme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Grèce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l’Italie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ouvert</a:t>
                      </a:r>
                      <a:r>
                        <a:rPr lang="en-US" sz="1600" dirty="0"/>
                        <a:t> des </a:t>
                      </a:r>
                      <a:r>
                        <a:rPr lang="en-US" sz="1600" dirty="0" err="1"/>
                        <a:t>centres</a:t>
                      </a:r>
                      <a:r>
                        <a:rPr lang="en-US" sz="1600" dirty="0"/>
                        <a:t> pour aider </a:t>
                      </a:r>
                      <a:r>
                        <a:rPr lang="en-US" sz="1600" dirty="0" err="1"/>
                        <a:t>ces</a:t>
                      </a:r>
                      <a:r>
                        <a:rPr lang="en-US" sz="1600" dirty="0"/>
                        <a:t> hommes, </a:t>
                      </a:r>
                      <a:r>
                        <a:rPr lang="en-US" sz="1600" dirty="0" err="1"/>
                        <a:t>mais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pleins</a:t>
                      </a:r>
                      <a:r>
                        <a:rPr lang="en-US" sz="1600" dirty="0"/>
                        <a:t>. Il ne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pas </a:t>
                      </a:r>
                      <a:r>
                        <a:rPr lang="en-US" sz="1600" dirty="0" err="1"/>
                        <a:t>repousser</a:t>
                      </a:r>
                      <a:r>
                        <a:rPr lang="en-US" sz="1600" dirty="0"/>
                        <a:t> les </a:t>
                      </a:r>
                      <a:r>
                        <a:rPr lang="en-US" sz="1600" dirty="0" err="1"/>
                        <a:t>réfugiés</a:t>
                      </a:r>
                      <a:r>
                        <a:rPr lang="en-US" sz="1600" dirty="0"/>
                        <a:t>; </a:t>
                      </a:r>
                      <a:r>
                        <a:rPr lang="en-US" sz="1600" dirty="0" err="1"/>
                        <a:t>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une</a:t>
                      </a:r>
                      <a:r>
                        <a:rPr lang="en-US" sz="1600" dirty="0"/>
                        <a:t> solution.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583968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60" y="512986"/>
            <a:ext cx="2453533" cy="16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06" y="476672"/>
            <a:ext cx="7886700" cy="37648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Devoir 2: </a:t>
            </a:r>
            <a:r>
              <a:rPr lang="en-GB" sz="2400" b="1" dirty="0"/>
              <a:t>É</a:t>
            </a:r>
            <a:r>
              <a:rPr lang="en-US" sz="2400" b="1" dirty="0" err="1"/>
              <a:t>crivez</a:t>
            </a:r>
            <a:r>
              <a:rPr lang="en-US" sz="2400" b="1" dirty="0"/>
              <a:t> </a:t>
            </a:r>
            <a:r>
              <a:rPr lang="en-US" sz="2400" b="1" dirty="0" err="1"/>
              <a:t>une</a:t>
            </a:r>
            <a:r>
              <a:rPr lang="en-US" sz="2400" b="1" dirty="0"/>
              <a:t> </a:t>
            </a:r>
            <a:r>
              <a:rPr lang="en-US" sz="2400" b="1" dirty="0" err="1"/>
              <a:t>lettre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390862" cy="429550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Imaginez</a:t>
            </a:r>
            <a:r>
              <a:rPr lang="en-US" dirty="0"/>
              <a:t>: V</a:t>
            </a:r>
            <a:r>
              <a:rPr lang="is-IS" dirty="0"/>
              <a:t>ous êtes un enfant réfugié</a:t>
            </a:r>
            <a:r>
              <a:rPr lang="en-US" dirty="0"/>
              <a:t>. </a:t>
            </a:r>
            <a:r>
              <a:rPr lang="en-US" dirty="0" err="1"/>
              <a:t>Ecrivez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lettre</a:t>
            </a:r>
            <a:r>
              <a:rPr lang="en-US" dirty="0"/>
              <a:t> à un enfant </a:t>
            </a:r>
            <a:r>
              <a:rPr lang="en-US" dirty="0" err="1"/>
              <a:t>en</a:t>
            </a:r>
            <a:r>
              <a:rPr lang="en-US" dirty="0"/>
              <a:t> France. </a:t>
            </a:r>
          </a:p>
          <a:p>
            <a:r>
              <a:rPr lang="en-US" dirty="0"/>
              <a:t>Cher / </a:t>
            </a:r>
            <a:r>
              <a:rPr lang="en-US" dirty="0" err="1"/>
              <a:t>Chère</a:t>
            </a:r>
            <a:r>
              <a:rPr lang="en-US" dirty="0"/>
              <a:t>…,</a:t>
            </a:r>
          </a:p>
          <a:p>
            <a:r>
              <a:rPr lang="en-US" dirty="0"/>
              <a:t>Je </a:t>
            </a:r>
            <a:r>
              <a:rPr lang="en-US" dirty="0" err="1"/>
              <a:t>m’appelle</a:t>
            </a:r>
            <a:r>
              <a:rPr lang="en-US" dirty="0"/>
              <a:t>…et </a:t>
            </a:r>
            <a:r>
              <a:rPr lang="en-US" dirty="0" err="1"/>
              <a:t>j’ai</a:t>
            </a:r>
            <a:r>
              <a:rPr lang="en-US" dirty="0"/>
              <a:t>….ans.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viens</a:t>
            </a:r>
            <a:r>
              <a:rPr lang="en-US" dirty="0"/>
              <a:t> de…Mon </a:t>
            </a:r>
            <a:r>
              <a:rPr lang="en-US" dirty="0" err="1"/>
              <a:t>père</a:t>
            </a:r>
            <a:r>
              <a:rPr lang="en-US" dirty="0"/>
              <a:t> et ma </a:t>
            </a:r>
            <a:r>
              <a:rPr lang="en-US" dirty="0" err="1"/>
              <a:t>mère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…</a:t>
            </a:r>
          </a:p>
          <a:p>
            <a:r>
              <a:rPr lang="en-US" dirty="0" err="1"/>
              <a:t>J’ai</a:t>
            </a:r>
            <a:r>
              <a:rPr lang="en-US" dirty="0"/>
              <a:t> la </a:t>
            </a:r>
            <a:r>
              <a:rPr lang="en-US" dirty="0" err="1"/>
              <a:t>peau</a:t>
            </a:r>
            <a:r>
              <a:rPr lang="en-US" dirty="0"/>
              <a:t>….Ma religion, </a:t>
            </a:r>
            <a:r>
              <a:rPr lang="en-US" dirty="0" err="1"/>
              <a:t>c’est</a:t>
            </a:r>
            <a:r>
              <a:rPr lang="en-US" dirty="0"/>
              <a:t>…</a:t>
            </a:r>
          </a:p>
          <a:p>
            <a:r>
              <a:rPr lang="en-US" dirty="0" err="1"/>
              <a:t>J’habite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 </a:t>
            </a:r>
            <a:r>
              <a:rPr lang="en-US" dirty="0" err="1"/>
              <a:t>depuis</a:t>
            </a:r>
            <a:r>
              <a:rPr lang="en-US" dirty="0"/>
              <a:t> …..an</a:t>
            </a:r>
            <a:r>
              <a:rPr lang="is-IS" dirty="0"/>
              <a:t>s.</a:t>
            </a:r>
            <a:endParaRPr lang="en-US" dirty="0"/>
          </a:p>
          <a:p>
            <a:r>
              <a:rPr lang="en-US" dirty="0" err="1"/>
              <a:t>Ici</a:t>
            </a:r>
            <a:r>
              <a:rPr lang="en-US" dirty="0"/>
              <a:t>, je me </a:t>
            </a:r>
            <a:r>
              <a:rPr lang="en-US" dirty="0" err="1"/>
              <a:t>sens</a:t>
            </a:r>
            <a:r>
              <a:rPr lang="en-US"/>
              <a:t> content(e ) </a:t>
            </a:r>
            <a:r>
              <a:rPr lang="en-US" dirty="0"/>
              <a:t>/ triste….</a:t>
            </a:r>
            <a:r>
              <a:rPr lang="en-US" dirty="0" err="1"/>
              <a:t>parce</a:t>
            </a:r>
            <a:r>
              <a:rPr lang="en-US" dirty="0"/>
              <a:t> que je </a:t>
            </a:r>
            <a:r>
              <a:rPr lang="en-US" dirty="0" err="1"/>
              <a:t>suis</a:t>
            </a:r>
            <a:r>
              <a:rPr lang="en-US" dirty="0"/>
              <a:t> diff</a:t>
            </a:r>
            <a:r>
              <a:rPr lang="is-IS" dirty="0"/>
              <a:t>érent(e)/ accepté(e)...</a:t>
            </a:r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me </a:t>
            </a:r>
            <a:r>
              <a:rPr lang="en-US" dirty="0" err="1"/>
              <a:t>repousser</a:t>
            </a:r>
            <a:r>
              <a:rPr lang="en-US" dirty="0"/>
              <a:t> / me demander la </a:t>
            </a:r>
            <a:r>
              <a:rPr lang="en-US" dirty="0" err="1"/>
              <a:t>couleur</a:t>
            </a:r>
            <a:r>
              <a:rPr lang="en-US" dirty="0"/>
              <a:t> de ma </a:t>
            </a:r>
            <a:r>
              <a:rPr lang="en-US" dirty="0" err="1"/>
              <a:t>peau</a:t>
            </a:r>
            <a:r>
              <a:rPr lang="en-US" dirty="0"/>
              <a:t> / ma religion</a:t>
            </a:r>
          </a:p>
          <a:p>
            <a:r>
              <a:rPr lang="en-US" dirty="0" err="1"/>
              <a:t>Cordialement</a:t>
            </a:r>
            <a:endParaRPr lang="en-US" dirty="0"/>
          </a:p>
          <a:p>
            <a:r>
              <a:rPr lang="en-US" dirty="0"/>
              <a:t>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33" y="392125"/>
            <a:ext cx="2453533" cy="16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6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3</a:t>
            </a:fld>
            <a:endParaRPr lang="en-GB" dirty="0"/>
          </a:p>
        </p:txBody>
      </p:sp>
      <p:pic>
        <p:nvPicPr>
          <p:cNvPr id="4098" name="Picture 2" descr="https://upload.wikimedia.org/wikipedia/commons/thumb/d/d8/Relief_Map_of_Mediterranean_Sea_hires.png/1024px-Relief_Map_of_Mediterranean_Sea_h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9676"/>
            <a:ext cx="864096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08213" y="832848"/>
            <a:ext cx="1368152" cy="153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Italie</a:t>
            </a:r>
          </a:p>
          <a:p>
            <a:pPr algn="ctr"/>
            <a:r>
              <a:rPr lang="fr-FR" dirty="0"/>
              <a:t>23 371</a:t>
            </a:r>
          </a:p>
        </p:txBody>
      </p:sp>
      <p:sp>
        <p:nvSpPr>
          <p:cNvPr id="5" name="Oval 4"/>
          <p:cNvSpPr/>
          <p:nvPr/>
        </p:nvSpPr>
        <p:spPr>
          <a:xfrm>
            <a:off x="4942974" y="916243"/>
            <a:ext cx="1418292" cy="125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Grèce</a:t>
            </a:r>
            <a:r>
              <a:rPr lang="en-GB" dirty="0"/>
              <a:t> 32 497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652787" y="916243"/>
            <a:ext cx="1954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</a:rPr>
              <a:t>Arrivées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en</a:t>
            </a:r>
            <a:r>
              <a:rPr lang="en-GB" sz="2000" b="1" dirty="0">
                <a:solidFill>
                  <a:srgbClr val="FF0000"/>
                </a:solidFill>
              </a:rPr>
              <a:t> 2018 – 120 205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815589" y="1093386"/>
            <a:ext cx="1358280" cy="1402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Espagne</a:t>
            </a:r>
          </a:p>
          <a:p>
            <a:pPr algn="ctr"/>
            <a:r>
              <a:rPr lang="fr-FR" dirty="0"/>
              <a:t>62 479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88" y="11312"/>
            <a:ext cx="71076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Réfugiés</a:t>
            </a:r>
            <a:r>
              <a:rPr lang="en-US" sz="2800" dirty="0"/>
              <a:t> </a:t>
            </a:r>
            <a:r>
              <a:rPr lang="fr-FR" sz="2800" dirty="0" err="1"/>
              <a:t>traversants</a:t>
            </a:r>
            <a:r>
              <a:rPr lang="fr-FR" sz="2800" dirty="0"/>
              <a:t> la </a:t>
            </a:r>
            <a:r>
              <a:rPr lang="en-GB" sz="2800" dirty="0" err="1"/>
              <a:t>Méditerranée</a:t>
            </a:r>
            <a:endParaRPr lang="fr-FR" sz="2800" dirty="0"/>
          </a:p>
          <a:p>
            <a:endParaRPr lang="fr-FR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63506"/>
              </p:ext>
            </p:extLst>
          </p:nvPr>
        </p:nvGraphicFramePr>
        <p:xfrm>
          <a:off x="278816" y="2990558"/>
          <a:ext cx="3899647" cy="20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396863" y="5319923"/>
            <a:ext cx="6702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1) Les </a:t>
            </a:r>
            <a:r>
              <a:rPr lang="en-US" b="1" dirty="0" err="1"/>
              <a:t>réfugiés</a:t>
            </a:r>
            <a:r>
              <a:rPr lang="en-GB" b="1" dirty="0"/>
              <a:t> </a:t>
            </a:r>
            <a:r>
              <a:rPr lang="en-GB" b="1" dirty="0" err="1"/>
              <a:t>ont</a:t>
            </a:r>
            <a:r>
              <a:rPr lang="en-GB" b="1" dirty="0"/>
              <a:t> </a:t>
            </a:r>
            <a:r>
              <a:rPr lang="en-GB" b="1" dirty="0" err="1"/>
              <a:t>fui</a:t>
            </a:r>
            <a:r>
              <a:rPr lang="en-GB" b="1" dirty="0"/>
              <a:t> la guerre </a:t>
            </a:r>
            <a:r>
              <a:rPr lang="en-GB" b="1" dirty="0" err="1"/>
              <a:t>en</a:t>
            </a:r>
            <a:r>
              <a:rPr lang="en-GB" b="1" dirty="0"/>
              <a:t>:</a:t>
            </a:r>
          </a:p>
          <a:p>
            <a:pPr marL="514350" indent="-514350">
              <a:buAutoNum type="alphaLcParenBoth"/>
            </a:pPr>
            <a:r>
              <a:rPr lang="en-US" dirty="0" err="1"/>
              <a:t>Grèce</a:t>
            </a:r>
            <a:r>
              <a:rPr lang="en-GB" dirty="0"/>
              <a:t> (b) </a:t>
            </a:r>
            <a:r>
              <a:rPr lang="en-GB" dirty="0" err="1"/>
              <a:t>Inde</a:t>
            </a:r>
            <a:r>
              <a:rPr lang="en-GB" dirty="0"/>
              <a:t> (c) </a:t>
            </a:r>
            <a:r>
              <a:rPr lang="en-GB" b="1" dirty="0" err="1">
                <a:solidFill>
                  <a:srgbClr val="FF0000"/>
                </a:solidFill>
              </a:rPr>
              <a:t>Syrie</a:t>
            </a:r>
            <a:r>
              <a:rPr lang="en-GB" dirty="0"/>
              <a:t> (d) </a:t>
            </a:r>
            <a:r>
              <a:rPr lang="en-GB" dirty="0" err="1"/>
              <a:t>Allemagne</a:t>
            </a:r>
            <a:endParaRPr lang="en-GB" dirty="0"/>
          </a:p>
          <a:p>
            <a:r>
              <a:rPr lang="en-GB" b="1" dirty="0"/>
              <a:t>(2) La </a:t>
            </a:r>
            <a:r>
              <a:rPr lang="en-GB" b="1" dirty="0" err="1"/>
              <a:t>majorit</a:t>
            </a:r>
            <a:r>
              <a:rPr lang="en-US" b="1" dirty="0"/>
              <a:t>é</a:t>
            </a:r>
            <a:r>
              <a:rPr lang="en-GB" b="1" dirty="0"/>
              <a:t> des </a:t>
            </a:r>
            <a:r>
              <a:rPr lang="en-US" b="1" dirty="0" err="1"/>
              <a:t>réfugiés</a:t>
            </a:r>
            <a:r>
              <a:rPr lang="en-GB" b="1" dirty="0"/>
              <a:t> </a:t>
            </a:r>
            <a:r>
              <a:rPr lang="en-GB" b="1" dirty="0" err="1"/>
              <a:t>sont</a:t>
            </a:r>
            <a:r>
              <a:rPr lang="en-GB" b="1" dirty="0"/>
              <a:t> </a:t>
            </a:r>
            <a:r>
              <a:rPr lang="en-GB" b="1" dirty="0" err="1"/>
              <a:t>arriv</a:t>
            </a:r>
            <a:r>
              <a:rPr lang="en-US" b="1" dirty="0" err="1"/>
              <a:t>és</a:t>
            </a:r>
            <a:r>
              <a:rPr lang="en-GB" b="1" dirty="0"/>
              <a:t>:</a:t>
            </a:r>
          </a:p>
          <a:p>
            <a:pPr marL="514350" indent="-514350">
              <a:buAutoNum type="alphaLcParenBoth"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bateau</a:t>
            </a:r>
            <a:r>
              <a:rPr lang="en-GB" dirty="0"/>
              <a:t> (b)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avion</a:t>
            </a:r>
            <a:r>
              <a:rPr lang="en-GB" dirty="0"/>
              <a:t> (c)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voiture</a:t>
            </a:r>
            <a:r>
              <a:rPr lang="en-GB" dirty="0"/>
              <a:t> (d) </a:t>
            </a:r>
            <a:r>
              <a:rPr lang="en-US" dirty="0"/>
              <a:t>à pied</a:t>
            </a:r>
            <a:r>
              <a:rPr lang="en-GB" dirty="0"/>
              <a:t> </a:t>
            </a:r>
          </a:p>
          <a:p>
            <a:r>
              <a:rPr lang="en-GB" b="1" dirty="0"/>
              <a:t>(3) </a:t>
            </a:r>
            <a:r>
              <a:rPr lang="en-GB" b="1" dirty="0" err="1"/>
              <a:t>Combien</a:t>
            </a:r>
            <a:r>
              <a:rPr lang="en-GB" b="1" dirty="0"/>
              <a:t> de </a:t>
            </a:r>
            <a:r>
              <a:rPr lang="en-US" b="1" dirty="0" err="1"/>
              <a:t>réfugiés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morts</a:t>
            </a:r>
            <a:r>
              <a:rPr lang="en-US" b="1" dirty="0"/>
              <a:t> entre 2014 et 2016? </a:t>
            </a:r>
            <a:r>
              <a:rPr lang="en-US" b="1" dirty="0">
                <a:solidFill>
                  <a:srgbClr val="FF0000"/>
                </a:solidFill>
              </a:rPr>
              <a:t>5401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2787" y="2370168"/>
            <a:ext cx="151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91122"/>
              </p:ext>
            </p:extLst>
          </p:nvPr>
        </p:nvGraphicFramePr>
        <p:xfrm>
          <a:off x="5295360" y="2201638"/>
          <a:ext cx="3654152" cy="187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184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66214"/>
              </p:ext>
            </p:extLst>
          </p:nvPr>
        </p:nvGraphicFramePr>
        <p:xfrm>
          <a:off x="129208" y="1664044"/>
          <a:ext cx="8835280" cy="4147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2319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4432961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4279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Anglais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9603118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frapper</a:t>
                      </a:r>
                      <a:r>
                        <a:rPr lang="en-GB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GB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to</a:t>
                      </a:r>
                      <a:r>
                        <a:rPr lang="en-GB" sz="2100" baseline="0" dirty="0"/>
                        <a:t> k</a:t>
                      </a:r>
                      <a:r>
                        <a:rPr lang="en-GB" sz="2100" dirty="0"/>
                        <a:t>nock on the door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ouvrir</a:t>
                      </a:r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to open the door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repousser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to reject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ressembler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to resemble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n-GB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peau</a:t>
                      </a:r>
                      <a:r>
                        <a:rPr lang="en-GB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the skin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2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coeur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the heart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n-GB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guerre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the war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1205128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r>
                        <a:rPr lang="en-GB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fraternité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the brotherhood, the fraternity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412583">
                <a:tc>
                  <a:txBody>
                    <a:bodyPr/>
                    <a:lstStyle/>
                    <a:p>
                      <a:r>
                        <a:rPr lang="en-GB" sz="2100"/>
                        <a:t>triste</a:t>
                      </a:r>
                      <a:endParaRPr lang="en-GB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sad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89261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208" y="976215"/>
            <a:ext cx="872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Mots </a:t>
            </a:r>
            <a:r>
              <a:rPr lang="en-GB" sz="2400" b="1" dirty="0" err="1"/>
              <a:t>importants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6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09" y="1060150"/>
            <a:ext cx="7589126" cy="482901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Maintenant</a:t>
            </a:r>
            <a:r>
              <a:rPr lang="en-GB" sz="2400" b="1" dirty="0"/>
              <a:t>, </a:t>
            </a:r>
            <a:r>
              <a:rPr lang="en-GB" sz="2400" b="1" dirty="0" err="1"/>
              <a:t>écoutez</a:t>
            </a:r>
            <a:r>
              <a:rPr lang="en-GB" sz="2400" b="1" dirty="0"/>
              <a:t> le </a:t>
            </a:r>
            <a:r>
              <a:rPr lang="en-GB" sz="2400" b="1" dirty="0" err="1"/>
              <a:t>texte</a:t>
            </a:r>
            <a:r>
              <a:rPr lang="en-GB" sz="24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09" y="1767709"/>
            <a:ext cx="8807012" cy="4055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/>
              <a:t>Les </a:t>
            </a:r>
            <a:r>
              <a:rPr lang="en-GB" sz="2700" dirty="0" err="1"/>
              <a:t>paragraphes</a:t>
            </a:r>
            <a:r>
              <a:rPr lang="en-GB" sz="2700" dirty="0"/>
              <a:t> ne </a:t>
            </a:r>
            <a:r>
              <a:rPr lang="en-GB" sz="2700" dirty="0" err="1"/>
              <a:t>sont</a:t>
            </a:r>
            <a:r>
              <a:rPr lang="en-GB" sz="2700" dirty="0"/>
              <a:t> pas </a:t>
            </a:r>
            <a:r>
              <a:rPr lang="en-GB" sz="2700" dirty="0" err="1"/>
              <a:t>dans</a:t>
            </a:r>
            <a:r>
              <a:rPr lang="en-GB" sz="2700" dirty="0"/>
              <a:t> le bon </a:t>
            </a:r>
            <a:r>
              <a:rPr lang="en-GB" sz="2700" dirty="0" err="1"/>
              <a:t>ordre</a:t>
            </a:r>
            <a:r>
              <a:rPr lang="en-GB" sz="2700" dirty="0"/>
              <a:t>! </a:t>
            </a:r>
          </a:p>
          <a:p>
            <a:pPr marL="0" indent="0">
              <a:buNone/>
            </a:pPr>
            <a:r>
              <a:rPr lang="en-GB" sz="2700" dirty="0" err="1"/>
              <a:t>Mettez</a:t>
            </a:r>
            <a:r>
              <a:rPr lang="en-GB" sz="2700" dirty="0"/>
              <a:t> les </a:t>
            </a:r>
            <a:r>
              <a:rPr lang="en-GB" sz="2700" dirty="0" err="1"/>
              <a:t>paragraphes</a:t>
            </a:r>
            <a:r>
              <a:rPr lang="en-GB" sz="2700" dirty="0"/>
              <a:t> </a:t>
            </a:r>
            <a:r>
              <a:rPr lang="fr-FR" sz="2700" dirty="0"/>
              <a:t>dans le bon ordre.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sz="2700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59437"/>
              </p:ext>
            </p:extLst>
          </p:nvPr>
        </p:nvGraphicFramePr>
        <p:xfrm>
          <a:off x="3298935" y="3025081"/>
          <a:ext cx="1702676" cy="2597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615">
                  <a:extLst>
                    <a:ext uri="{9D8B030D-6E8A-4147-A177-3AD203B41FA5}">
                      <a16:colId xmlns:a16="http://schemas.microsoft.com/office/drawing/2014/main" val="3891762883"/>
                    </a:ext>
                  </a:extLst>
                </a:gridCol>
                <a:gridCol w="1157061">
                  <a:extLst>
                    <a:ext uri="{9D8B030D-6E8A-4147-A177-3AD203B41FA5}">
                      <a16:colId xmlns:a16="http://schemas.microsoft.com/office/drawing/2014/main" val="3906669181"/>
                    </a:ext>
                  </a:extLst>
                </a:gridCol>
              </a:tblGrid>
              <a:tr h="519593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9362974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4914771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4812249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r>
                        <a:rPr lang="en-GB" sz="1400" dirty="0"/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2843563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606421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5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343722"/>
              </p:ext>
            </p:extLst>
          </p:nvPr>
        </p:nvGraphicFramePr>
        <p:xfrm>
          <a:off x="1547664" y="908720"/>
          <a:ext cx="6480720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839">
                  <a:extLst>
                    <a:ext uri="{9D8B030D-6E8A-4147-A177-3AD203B41FA5}">
                      <a16:colId xmlns:a16="http://schemas.microsoft.com/office/drawing/2014/main" val="4112779088"/>
                    </a:ext>
                  </a:extLst>
                </a:gridCol>
                <a:gridCol w="5715881">
                  <a:extLst>
                    <a:ext uri="{9D8B030D-6E8A-4147-A177-3AD203B41FA5}">
                      <a16:colId xmlns:a16="http://schemas.microsoft.com/office/drawing/2014/main" val="90653392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sont</a:t>
                      </a:r>
                      <a:r>
                        <a:rPr lang="en-US" sz="1800" dirty="0"/>
                        <a:t> des hommes qui nous </a:t>
                      </a:r>
                      <a:r>
                        <a:rPr lang="en-US" sz="1800" dirty="0" err="1"/>
                        <a:t>ressemblent</a:t>
                      </a:r>
                      <a:r>
                        <a:rPr lang="en-US" sz="1800" dirty="0"/>
                        <a:t>. Il </a:t>
                      </a:r>
                      <a:r>
                        <a:rPr lang="en-US" sz="1800" dirty="0" err="1"/>
                        <a:t>faut</a:t>
                      </a:r>
                      <a:r>
                        <a:rPr lang="en-US" sz="1800" dirty="0"/>
                        <a:t> les aider sans demander </a:t>
                      </a:r>
                      <a:r>
                        <a:rPr lang="en-US" sz="1800" dirty="0" err="1"/>
                        <a:t>s’ils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peau</a:t>
                      </a:r>
                      <a:r>
                        <a:rPr lang="en-US" sz="1800" dirty="0"/>
                        <a:t> rouge, noire, blanche </a:t>
                      </a:r>
                      <a:r>
                        <a:rPr lang="en-US" sz="1800" dirty="0" err="1"/>
                        <a:t>ou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jaune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55213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D’autres</a:t>
                      </a:r>
                      <a:r>
                        <a:rPr lang="en-US" sz="1800" dirty="0"/>
                        <a:t> pays, </a:t>
                      </a:r>
                      <a:r>
                        <a:rPr lang="en-US" sz="1800" dirty="0" err="1"/>
                        <a:t>comme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Grèce</a:t>
                      </a:r>
                      <a:r>
                        <a:rPr lang="en-US" sz="1800" dirty="0"/>
                        <a:t> et </a:t>
                      </a:r>
                      <a:r>
                        <a:rPr lang="en-US" sz="1800" dirty="0" err="1"/>
                        <a:t>l’Italie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ouvert</a:t>
                      </a:r>
                      <a:r>
                        <a:rPr lang="en-US" sz="1800" dirty="0"/>
                        <a:t> des </a:t>
                      </a:r>
                      <a:r>
                        <a:rPr lang="en-US" sz="1800" dirty="0" err="1"/>
                        <a:t>centres</a:t>
                      </a:r>
                      <a:r>
                        <a:rPr lang="en-US" sz="1800" dirty="0"/>
                        <a:t> pour aider </a:t>
                      </a:r>
                      <a:r>
                        <a:rPr lang="en-US" sz="1800" dirty="0" err="1"/>
                        <a:t>ces</a:t>
                      </a:r>
                      <a:r>
                        <a:rPr lang="en-US" sz="1800" dirty="0"/>
                        <a:t> hommes, </a:t>
                      </a:r>
                      <a:r>
                        <a:rPr lang="en-US" sz="1800" dirty="0" err="1"/>
                        <a:t>mais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ils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tous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pleins</a:t>
                      </a:r>
                      <a:r>
                        <a:rPr lang="en-US" sz="1800" dirty="0"/>
                        <a:t>. Il ne </a:t>
                      </a:r>
                      <a:r>
                        <a:rPr lang="en-US" sz="1800" dirty="0" err="1"/>
                        <a:t>faut</a:t>
                      </a:r>
                      <a:r>
                        <a:rPr lang="en-US" sz="1800" dirty="0"/>
                        <a:t> pas </a:t>
                      </a:r>
                      <a:r>
                        <a:rPr lang="en-US" sz="1800" dirty="0" err="1"/>
                        <a:t>repousser</a:t>
                      </a:r>
                      <a:r>
                        <a:rPr lang="en-US" sz="1800" dirty="0"/>
                        <a:t> les </a:t>
                      </a:r>
                      <a:r>
                        <a:rPr lang="en-US" sz="1800" dirty="0" err="1"/>
                        <a:t>réfugiés</a:t>
                      </a:r>
                      <a:r>
                        <a:rPr lang="en-US" sz="1800" dirty="0"/>
                        <a:t>; </a:t>
                      </a:r>
                      <a:r>
                        <a:rPr lang="en-US" sz="1800" dirty="0" err="1"/>
                        <a:t>il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faut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une</a:t>
                      </a:r>
                      <a:r>
                        <a:rPr lang="en-US" sz="1800" dirty="0"/>
                        <a:t> solution.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571505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Depuis</a:t>
                      </a:r>
                      <a:r>
                        <a:rPr lang="en-US" sz="1800" dirty="0"/>
                        <a:t> 2015, des </a:t>
                      </a:r>
                      <a:r>
                        <a:rPr lang="en-US" sz="1800" dirty="0" err="1"/>
                        <a:t>milliers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réfugiés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frappé</a:t>
                      </a:r>
                      <a:r>
                        <a:rPr lang="en-US" sz="1800" dirty="0"/>
                        <a:t> à la </a:t>
                      </a:r>
                      <a:r>
                        <a:rPr lang="en-US" sz="1800" dirty="0" err="1"/>
                        <a:t>porte</a:t>
                      </a:r>
                      <a:r>
                        <a:rPr lang="en-US" sz="1800" dirty="0"/>
                        <a:t> des pays riches de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l’</a:t>
                      </a:r>
                      <a:r>
                        <a:rPr lang="en-US" sz="1800" dirty="0" err="1"/>
                        <a:t>Ouest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Ils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venus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l’Afrique</a:t>
                      </a:r>
                      <a:r>
                        <a:rPr lang="en-US" sz="1800" dirty="0"/>
                        <a:t> et de </a:t>
                      </a:r>
                      <a:r>
                        <a:rPr lang="en-US" sz="1800" dirty="0" err="1"/>
                        <a:t>l’Asie</a:t>
                      </a:r>
                      <a:r>
                        <a:rPr lang="en-US" sz="1800" dirty="0"/>
                        <a:t>. Ce </a:t>
                      </a:r>
                      <a:r>
                        <a:rPr lang="en-US" sz="1800" dirty="0" err="1"/>
                        <a:t>sont</a:t>
                      </a:r>
                      <a:r>
                        <a:rPr lang="en-US" sz="1800" dirty="0"/>
                        <a:t> des hommes qui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fuir</a:t>
                      </a:r>
                      <a:r>
                        <a:rPr lang="en-US" sz="1800" dirty="0"/>
                        <a:t> des crises, </a:t>
                      </a:r>
                      <a:r>
                        <a:rPr lang="en-US" sz="1800" dirty="0" err="1"/>
                        <a:t>comme</a:t>
                      </a:r>
                      <a:r>
                        <a:rPr lang="en-US" sz="1800" dirty="0"/>
                        <a:t> la guerre et la </a:t>
                      </a:r>
                      <a:r>
                        <a:rPr lang="en-US" sz="1800" dirty="0" err="1"/>
                        <a:t>pauvreté</a:t>
                      </a:r>
                      <a:r>
                        <a:rPr lang="en-US" sz="1800" dirty="0"/>
                        <a:t>, dans </a:t>
                      </a:r>
                      <a:r>
                        <a:rPr lang="en-US" sz="1800" dirty="0" err="1"/>
                        <a:t>leur</a:t>
                      </a:r>
                      <a:r>
                        <a:rPr lang="en-US" sz="1800" dirty="0"/>
                        <a:t> pays </a:t>
                      </a:r>
                      <a:r>
                        <a:rPr lang="en-US" sz="1800" dirty="0" err="1"/>
                        <a:t>d’origine</a:t>
                      </a:r>
                      <a:r>
                        <a:rPr lang="en-US" sz="1800" dirty="0"/>
                        <a:t>.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59151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err="1"/>
                        <a:t>Pourquoi</a:t>
                      </a:r>
                      <a:r>
                        <a:rPr lang="en-US" sz="1800" dirty="0"/>
                        <a:t> ne pas </a:t>
                      </a:r>
                      <a:r>
                        <a:rPr lang="en-US" sz="1800" dirty="0" err="1"/>
                        <a:t>leur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ouvrir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notre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porte</a:t>
                      </a:r>
                      <a:r>
                        <a:rPr lang="en-US" sz="1800" dirty="0"/>
                        <a:t>? </a:t>
                      </a:r>
                      <a:r>
                        <a:rPr lang="en-US" sz="1800" dirty="0" err="1"/>
                        <a:t>L’Allemagne</a:t>
                      </a:r>
                      <a:r>
                        <a:rPr lang="en-US" sz="1800" dirty="0"/>
                        <a:t> a déjà </a:t>
                      </a:r>
                      <a:r>
                        <a:rPr lang="en-US" sz="1800" dirty="0" err="1"/>
                        <a:t>voté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loi</a:t>
                      </a:r>
                      <a:r>
                        <a:rPr lang="en-US" sz="1800" dirty="0"/>
                        <a:t> qui </a:t>
                      </a:r>
                      <a:r>
                        <a:rPr lang="en-US" sz="1800" dirty="0" err="1"/>
                        <a:t>permet</a:t>
                      </a:r>
                      <a:r>
                        <a:rPr lang="en-US" sz="1800" dirty="0"/>
                        <a:t> à </a:t>
                      </a:r>
                      <a:r>
                        <a:rPr lang="en-US" sz="1800" dirty="0" err="1"/>
                        <a:t>ces</a:t>
                      </a:r>
                      <a:r>
                        <a:rPr lang="en-US" sz="1800" dirty="0"/>
                        <a:t> hommes </a:t>
                      </a:r>
                      <a:r>
                        <a:rPr lang="en-US" sz="1800" dirty="0" err="1"/>
                        <a:t>d’avoir</a:t>
                      </a:r>
                      <a:r>
                        <a:rPr lang="en-US" sz="1800" dirty="0"/>
                        <a:t> plus </a:t>
                      </a:r>
                      <a:r>
                        <a:rPr lang="en-US" sz="1800" dirty="0" err="1"/>
                        <a:t>vite</a:t>
                      </a:r>
                      <a:r>
                        <a:rPr lang="en-US" sz="1800" dirty="0"/>
                        <a:t> le </a:t>
                      </a:r>
                      <a:r>
                        <a:rPr lang="en-US" sz="1800" dirty="0" err="1"/>
                        <a:t>statut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réfugié</a:t>
                      </a:r>
                      <a:r>
                        <a:rPr lang="en-US" sz="18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err="1"/>
                        <a:t>Pourquoi</a:t>
                      </a:r>
                      <a:r>
                        <a:rPr lang="en-US" sz="1800" dirty="0"/>
                        <a:t> ne pas </a:t>
                      </a:r>
                      <a:r>
                        <a:rPr lang="en-US" sz="1800" dirty="0" err="1"/>
                        <a:t>suivre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cet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exemple</a:t>
                      </a:r>
                      <a:r>
                        <a:rPr lang="en-US" sz="1800" dirty="0"/>
                        <a:t>? </a:t>
                      </a:r>
                      <a:r>
                        <a:rPr lang="en-US" sz="1800" dirty="0" err="1"/>
                        <a:t>Pourquoi</a:t>
                      </a:r>
                      <a:r>
                        <a:rPr lang="en-US" sz="1800" dirty="0"/>
                        <a:t> ne pas </a:t>
                      </a:r>
                      <a:r>
                        <a:rPr lang="en-US" sz="1800" dirty="0" err="1"/>
                        <a:t>ouvrir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nos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portes</a:t>
                      </a:r>
                      <a:r>
                        <a:rPr lang="en-US" sz="1800" dirty="0"/>
                        <a:t> à </a:t>
                      </a:r>
                      <a:r>
                        <a:rPr lang="en-US" sz="1800" dirty="0" err="1"/>
                        <a:t>ces</a:t>
                      </a:r>
                      <a:r>
                        <a:rPr lang="en-US" sz="1800" dirty="0"/>
                        <a:t> hommes </a:t>
                      </a:r>
                      <a:r>
                        <a:rPr lang="en-US" sz="1800" dirty="0" err="1"/>
                        <a:t>en</a:t>
                      </a:r>
                      <a:r>
                        <a:rPr lang="en-US" sz="1800" dirty="0"/>
                        <a:t> misère?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674912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2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64755"/>
              </p:ext>
            </p:extLst>
          </p:nvPr>
        </p:nvGraphicFramePr>
        <p:xfrm>
          <a:off x="1547664" y="908720"/>
          <a:ext cx="6480720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839">
                  <a:extLst>
                    <a:ext uri="{9D8B030D-6E8A-4147-A177-3AD203B41FA5}">
                      <a16:colId xmlns:a16="http://schemas.microsoft.com/office/drawing/2014/main" val="4112779088"/>
                    </a:ext>
                  </a:extLst>
                </a:gridCol>
                <a:gridCol w="5715881">
                  <a:extLst>
                    <a:ext uri="{9D8B030D-6E8A-4147-A177-3AD203B41FA5}">
                      <a16:colId xmlns:a16="http://schemas.microsoft.com/office/drawing/2014/main" val="90653392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sont</a:t>
                      </a:r>
                      <a:r>
                        <a:rPr lang="en-US" sz="1800" dirty="0"/>
                        <a:t> des hommes qui nous </a:t>
                      </a:r>
                      <a:r>
                        <a:rPr lang="en-US" sz="1800" dirty="0" err="1"/>
                        <a:t>ressemblent</a:t>
                      </a:r>
                      <a:r>
                        <a:rPr lang="en-US" sz="1800" dirty="0"/>
                        <a:t>. Il </a:t>
                      </a:r>
                      <a:r>
                        <a:rPr lang="en-US" sz="1800" dirty="0" err="1"/>
                        <a:t>faut</a:t>
                      </a:r>
                      <a:r>
                        <a:rPr lang="en-US" sz="1800" dirty="0"/>
                        <a:t> les aider sans demander </a:t>
                      </a:r>
                      <a:r>
                        <a:rPr lang="en-US" sz="1800" dirty="0" err="1"/>
                        <a:t>s’ils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peau</a:t>
                      </a:r>
                      <a:r>
                        <a:rPr lang="en-US" sz="1800" dirty="0"/>
                        <a:t> rouge, noire, blanche </a:t>
                      </a:r>
                      <a:r>
                        <a:rPr lang="en-US" sz="1800" dirty="0" err="1"/>
                        <a:t>ou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jaune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55213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D’autres</a:t>
                      </a:r>
                      <a:r>
                        <a:rPr lang="en-US" sz="1800" dirty="0"/>
                        <a:t> pays, </a:t>
                      </a:r>
                      <a:r>
                        <a:rPr lang="en-US" sz="1800" dirty="0" err="1"/>
                        <a:t>comme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Grèce</a:t>
                      </a:r>
                      <a:r>
                        <a:rPr lang="en-US" sz="1800" dirty="0"/>
                        <a:t> et </a:t>
                      </a:r>
                      <a:r>
                        <a:rPr lang="en-US" sz="1800" dirty="0" err="1"/>
                        <a:t>l’Italie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ouvert</a:t>
                      </a:r>
                      <a:r>
                        <a:rPr lang="en-US" sz="1800" dirty="0"/>
                        <a:t> des </a:t>
                      </a:r>
                      <a:r>
                        <a:rPr lang="en-US" sz="1800" dirty="0" err="1"/>
                        <a:t>centres</a:t>
                      </a:r>
                      <a:r>
                        <a:rPr lang="en-US" sz="1800" dirty="0"/>
                        <a:t> pour aider </a:t>
                      </a:r>
                      <a:r>
                        <a:rPr lang="en-US" sz="1800" dirty="0" err="1"/>
                        <a:t>ces</a:t>
                      </a:r>
                      <a:r>
                        <a:rPr lang="en-US" sz="1800" dirty="0"/>
                        <a:t> hommes, </a:t>
                      </a:r>
                      <a:r>
                        <a:rPr lang="en-US" sz="1800" dirty="0" err="1"/>
                        <a:t>mais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ils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tous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pleins</a:t>
                      </a:r>
                      <a:r>
                        <a:rPr lang="en-US" sz="1800" dirty="0"/>
                        <a:t>. Il ne </a:t>
                      </a:r>
                      <a:r>
                        <a:rPr lang="en-US" sz="1800" dirty="0" err="1"/>
                        <a:t>faut</a:t>
                      </a:r>
                      <a:r>
                        <a:rPr lang="en-US" sz="1800" dirty="0"/>
                        <a:t> pas </a:t>
                      </a:r>
                      <a:r>
                        <a:rPr lang="en-US" sz="1800" dirty="0" err="1"/>
                        <a:t>repousser</a:t>
                      </a:r>
                      <a:r>
                        <a:rPr lang="en-US" sz="1800" dirty="0"/>
                        <a:t> les </a:t>
                      </a:r>
                      <a:r>
                        <a:rPr lang="en-US" sz="1800" dirty="0" err="1"/>
                        <a:t>réfugiés</a:t>
                      </a:r>
                      <a:r>
                        <a:rPr lang="en-US" sz="1800" dirty="0"/>
                        <a:t>; </a:t>
                      </a:r>
                      <a:r>
                        <a:rPr lang="en-US" sz="1800" dirty="0" err="1"/>
                        <a:t>il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faut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une</a:t>
                      </a:r>
                      <a:r>
                        <a:rPr lang="en-US" sz="1800" dirty="0"/>
                        <a:t> solution.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571505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Depuis</a:t>
                      </a:r>
                      <a:r>
                        <a:rPr lang="en-US" sz="1800" dirty="0"/>
                        <a:t> 2015, des </a:t>
                      </a:r>
                      <a:r>
                        <a:rPr lang="en-US" sz="1800" dirty="0" err="1"/>
                        <a:t>milliers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réfugiés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frappé</a:t>
                      </a:r>
                      <a:r>
                        <a:rPr lang="en-US" sz="1800" dirty="0"/>
                        <a:t> à la </a:t>
                      </a:r>
                      <a:r>
                        <a:rPr lang="en-US" sz="1800" dirty="0" err="1"/>
                        <a:t>porte</a:t>
                      </a:r>
                      <a:r>
                        <a:rPr lang="en-US" sz="1800" dirty="0"/>
                        <a:t> des pays riches de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l’</a:t>
                      </a:r>
                      <a:r>
                        <a:rPr lang="en-US" sz="1800" dirty="0" err="1"/>
                        <a:t>Ouest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Ils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venus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l’Afrique</a:t>
                      </a:r>
                      <a:r>
                        <a:rPr lang="en-US" sz="1800" dirty="0"/>
                        <a:t> et de </a:t>
                      </a:r>
                      <a:r>
                        <a:rPr lang="en-US" sz="1800" dirty="0" err="1"/>
                        <a:t>l’Asie</a:t>
                      </a:r>
                      <a:r>
                        <a:rPr lang="en-US" sz="1800" dirty="0"/>
                        <a:t>. Ce </a:t>
                      </a:r>
                      <a:r>
                        <a:rPr lang="en-US" sz="1800" dirty="0" err="1"/>
                        <a:t>sont</a:t>
                      </a:r>
                      <a:r>
                        <a:rPr lang="en-US" sz="1800" dirty="0"/>
                        <a:t> des hommes qui </a:t>
                      </a:r>
                      <a:r>
                        <a:rPr lang="en-US" sz="1800" dirty="0" err="1"/>
                        <a:t>ont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dû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fuir</a:t>
                      </a:r>
                      <a:r>
                        <a:rPr lang="en-US" sz="1800" dirty="0"/>
                        <a:t> des crises, </a:t>
                      </a:r>
                      <a:r>
                        <a:rPr lang="en-US" sz="1800" dirty="0" err="1"/>
                        <a:t>comme</a:t>
                      </a:r>
                      <a:r>
                        <a:rPr lang="en-US" sz="1800" dirty="0"/>
                        <a:t> la guerre et la </a:t>
                      </a:r>
                      <a:r>
                        <a:rPr lang="en-US" sz="1800" dirty="0" err="1"/>
                        <a:t>pauvreté</a:t>
                      </a:r>
                      <a:r>
                        <a:rPr lang="en-US" sz="1800" dirty="0"/>
                        <a:t>, dans </a:t>
                      </a:r>
                      <a:r>
                        <a:rPr lang="en-US" sz="1800" dirty="0" err="1"/>
                        <a:t>leur</a:t>
                      </a:r>
                      <a:r>
                        <a:rPr lang="en-US" sz="1800" dirty="0"/>
                        <a:t> pays </a:t>
                      </a:r>
                      <a:r>
                        <a:rPr lang="en-US" sz="1800" dirty="0" err="1"/>
                        <a:t>d’origine</a:t>
                      </a:r>
                      <a:r>
                        <a:rPr lang="en-US" sz="1800" dirty="0"/>
                        <a:t>.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59151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 err="1"/>
                        <a:t>Pourquoi</a:t>
                      </a:r>
                      <a:r>
                        <a:rPr lang="en-US" sz="1800" dirty="0"/>
                        <a:t> ne pas </a:t>
                      </a:r>
                      <a:r>
                        <a:rPr lang="en-US" sz="1800" dirty="0" err="1"/>
                        <a:t>leur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ouvrir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notre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porte</a:t>
                      </a:r>
                      <a:r>
                        <a:rPr lang="en-US" sz="1800" dirty="0"/>
                        <a:t>? </a:t>
                      </a:r>
                      <a:r>
                        <a:rPr lang="en-US" sz="1800" dirty="0" err="1"/>
                        <a:t>L’Allemagne</a:t>
                      </a:r>
                      <a:r>
                        <a:rPr lang="en-US" sz="1800" dirty="0"/>
                        <a:t> a déjà </a:t>
                      </a:r>
                      <a:r>
                        <a:rPr lang="en-US" sz="1800" dirty="0" err="1"/>
                        <a:t>voté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loi</a:t>
                      </a:r>
                      <a:r>
                        <a:rPr lang="en-US" sz="1800" dirty="0"/>
                        <a:t> qui </a:t>
                      </a:r>
                      <a:r>
                        <a:rPr lang="en-US" sz="1800" dirty="0" err="1"/>
                        <a:t>permet</a:t>
                      </a:r>
                      <a:r>
                        <a:rPr lang="en-US" sz="1800" dirty="0"/>
                        <a:t> à </a:t>
                      </a:r>
                      <a:r>
                        <a:rPr lang="en-US" sz="1800" dirty="0" err="1"/>
                        <a:t>ces</a:t>
                      </a:r>
                      <a:r>
                        <a:rPr lang="en-US" sz="1800" dirty="0"/>
                        <a:t> hommes </a:t>
                      </a:r>
                      <a:r>
                        <a:rPr lang="en-US" sz="1800" dirty="0" err="1"/>
                        <a:t>d’avoir</a:t>
                      </a:r>
                      <a:r>
                        <a:rPr lang="en-US" sz="1800" dirty="0"/>
                        <a:t> plus </a:t>
                      </a:r>
                      <a:r>
                        <a:rPr lang="en-US" sz="1800" dirty="0" err="1"/>
                        <a:t>vite</a:t>
                      </a:r>
                      <a:r>
                        <a:rPr lang="en-US" sz="1800" dirty="0"/>
                        <a:t> le </a:t>
                      </a:r>
                      <a:r>
                        <a:rPr lang="en-US" sz="1800" dirty="0" err="1"/>
                        <a:t>statut</a:t>
                      </a:r>
                      <a:r>
                        <a:rPr lang="en-US" sz="1800" dirty="0"/>
                        <a:t> de </a:t>
                      </a:r>
                      <a:r>
                        <a:rPr lang="en-US" sz="1800" dirty="0" err="1"/>
                        <a:t>réfugié</a:t>
                      </a:r>
                      <a:r>
                        <a:rPr lang="en-US" sz="1800" dirty="0"/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err="1"/>
                        <a:t>Pourquoi</a:t>
                      </a:r>
                      <a:r>
                        <a:rPr lang="en-US" sz="1800" dirty="0"/>
                        <a:t> ne pas </a:t>
                      </a:r>
                      <a:r>
                        <a:rPr lang="en-US" sz="1800" dirty="0" err="1"/>
                        <a:t>suivre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cet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exemple</a:t>
                      </a:r>
                      <a:r>
                        <a:rPr lang="en-US" sz="1800" dirty="0"/>
                        <a:t>? </a:t>
                      </a:r>
                      <a:r>
                        <a:rPr lang="en-US" sz="1800" dirty="0" err="1"/>
                        <a:t>Pourquoi</a:t>
                      </a:r>
                      <a:r>
                        <a:rPr lang="en-US" sz="1800" dirty="0"/>
                        <a:t> ne pas </a:t>
                      </a:r>
                      <a:r>
                        <a:rPr lang="en-US" sz="1800" dirty="0" err="1"/>
                        <a:t>ouvrir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nos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portes</a:t>
                      </a:r>
                      <a:r>
                        <a:rPr lang="en-US" sz="1800" dirty="0"/>
                        <a:t> à </a:t>
                      </a:r>
                      <a:r>
                        <a:rPr lang="en-US" sz="1800" dirty="0" err="1"/>
                        <a:t>ces</a:t>
                      </a:r>
                      <a:r>
                        <a:rPr lang="en-US" sz="1800" dirty="0"/>
                        <a:t> hommes </a:t>
                      </a:r>
                      <a:r>
                        <a:rPr lang="en-US" sz="1800" dirty="0" err="1"/>
                        <a:t>en</a:t>
                      </a:r>
                      <a:r>
                        <a:rPr lang="en-US" sz="1800" dirty="0"/>
                        <a:t> misère? 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674912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6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984972" cy="1143000"/>
          </a:xfrm>
        </p:spPr>
        <p:txBody>
          <a:bodyPr>
            <a:normAutofit/>
          </a:bodyPr>
          <a:lstStyle/>
          <a:p>
            <a:r>
              <a:rPr lang="en-GB" dirty="0" err="1"/>
              <a:t>Écoutez</a:t>
            </a:r>
            <a:r>
              <a:rPr lang="en-GB" dirty="0"/>
              <a:t> le </a:t>
            </a:r>
            <a:r>
              <a:rPr lang="en-GB" dirty="0" err="1"/>
              <a:t>texte</a:t>
            </a:r>
            <a:r>
              <a:rPr lang="en-GB" dirty="0"/>
              <a:t> encore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fois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57" y="2125267"/>
            <a:ext cx="8716616" cy="37313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écoutant</a:t>
            </a:r>
            <a:r>
              <a:rPr lang="en-GB" dirty="0"/>
              <a:t>: </a:t>
            </a:r>
            <a:r>
              <a:rPr lang="en-GB" dirty="0" err="1"/>
              <a:t>Remplissez</a:t>
            </a:r>
            <a:r>
              <a:rPr lang="en-GB" dirty="0"/>
              <a:t> les </a:t>
            </a:r>
            <a:r>
              <a:rPr lang="en-GB" dirty="0" err="1"/>
              <a:t>blancs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2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/>
              <a:t>Des </a:t>
            </a:r>
            <a:r>
              <a:rPr lang="en-US" sz="3100" b="1" dirty="0" err="1"/>
              <a:t>milliers</a:t>
            </a:r>
            <a:r>
              <a:rPr lang="en-US" sz="3100" b="1" dirty="0"/>
              <a:t> de </a:t>
            </a:r>
            <a:r>
              <a:rPr lang="en-US" sz="3100" b="1" dirty="0" err="1"/>
              <a:t>réfugiés</a:t>
            </a:r>
            <a:r>
              <a:rPr lang="en-US" sz="3100" b="1" dirty="0"/>
              <a:t> </a:t>
            </a:r>
            <a:r>
              <a:rPr lang="en-US" sz="3100" b="1" dirty="0" err="1"/>
              <a:t>en</a:t>
            </a:r>
            <a:r>
              <a:rPr lang="en-US" sz="3100" b="1" dirty="0"/>
              <a:t> route </a:t>
            </a:r>
            <a:r>
              <a:rPr lang="en-US" sz="3100" b="1" dirty="0" err="1"/>
              <a:t>vers</a:t>
            </a:r>
            <a:r>
              <a:rPr lang="en-US" sz="3100" b="1" dirty="0"/>
              <a:t> </a:t>
            </a:r>
            <a:r>
              <a:rPr lang="en-US" sz="3100" b="1" dirty="0" err="1"/>
              <a:t>l’Autriche</a:t>
            </a:r>
            <a:r>
              <a:rPr lang="en-US" sz="3100" b="1" dirty="0"/>
              <a:t> 	</a:t>
            </a:r>
            <a:br>
              <a:rPr lang="en-US" sz="3100" b="1" dirty="0"/>
            </a:br>
            <a:r>
              <a:rPr lang="en-US" sz="2200" b="1" dirty="0"/>
              <a:t>7 </a:t>
            </a:r>
            <a:r>
              <a:rPr lang="en-US" sz="2200" b="1" dirty="0" err="1"/>
              <a:t>septembre</a:t>
            </a:r>
            <a:r>
              <a:rPr lang="en-US" sz="2200" b="1" dirty="0"/>
              <a:t> , 2015</a:t>
            </a:r>
            <a:br>
              <a:rPr lang="en-US" sz="2200" b="1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6910"/>
            <a:ext cx="8640960" cy="501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Depuis</a:t>
            </a:r>
            <a:r>
              <a:rPr lang="en-US" sz="2200" dirty="0"/>
              <a:t> 2015, des </a:t>
            </a:r>
            <a:r>
              <a:rPr lang="en-US" sz="2200" dirty="0" err="1"/>
              <a:t>milliers</a:t>
            </a:r>
            <a:r>
              <a:rPr lang="en-US" sz="2200" dirty="0"/>
              <a:t> de </a:t>
            </a:r>
            <a:r>
              <a:rPr lang="en-US" sz="2200" dirty="0" err="1"/>
              <a:t>réfugiés</a:t>
            </a:r>
            <a:r>
              <a:rPr lang="en-US" sz="2200" dirty="0"/>
              <a:t> </a:t>
            </a:r>
            <a:r>
              <a:rPr lang="en-US" sz="2200" dirty="0" err="1"/>
              <a:t>ont</a:t>
            </a:r>
            <a:r>
              <a:rPr lang="en-US" sz="2200" dirty="0"/>
              <a:t> </a:t>
            </a:r>
            <a:r>
              <a:rPr lang="en-US" sz="2200" dirty="0" err="1"/>
              <a:t>frappé</a:t>
            </a:r>
            <a:r>
              <a:rPr lang="en-US" sz="2200" dirty="0"/>
              <a:t> à la </a:t>
            </a:r>
            <a:r>
              <a:rPr lang="en-US" sz="2200" dirty="0" err="1"/>
              <a:t>porte</a:t>
            </a:r>
            <a:r>
              <a:rPr lang="en-US" sz="2200" dirty="0"/>
              <a:t> des pays (1)____ de </a:t>
            </a:r>
            <a:r>
              <a:rPr lang="en-US" sz="2200" dirty="0" err="1"/>
              <a:t>l’Ouest</a:t>
            </a:r>
            <a:r>
              <a:rPr lang="en-US" sz="2200" dirty="0"/>
              <a:t>. </a:t>
            </a:r>
            <a:r>
              <a:rPr lang="en-US" sz="2200" dirty="0" err="1"/>
              <a:t>Ils</a:t>
            </a:r>
            <a:r>
              <a:rPr lang="en-US" sz="2200" dirty="0"/>
              <a:t> </a:t>
            </a:r>
            <a:r>
              <a:rPr lang="en-US" sz="2200" dirty="0" err="1"/>
              <a:t>sont</a:t>
            </a:r>
            <a:r>
              <a:rPr lang="en-US" sz="2200" dirty="0"/>
              <a:t> </a:t>
            </a:r>
            <a:r>
              <a:rPr lang="en-US" sz="2200" dirty="0" err="1"/>
              <a:t>venus</a:t>
            </a:r>
            <a:r>
              <a:rPr lang="en-US" sz="2200" dirty="0"/>
              <a:t> de </a:t>
            </a:r>
            <a:r>
              <a:rPr lang="en-US" sz="2200" dirty="0" err="1"/>
              <a:t>l’Afrique</a:t>
            </a:r>
            <a:r>
              <a:rPr lang="en-US" sz="2200" dirty="0"/>
              <a:t> et de </a:t>
            </a:r>
            <a:r>
              <a:rPr lang="en-US" sz="2200" dirty="0" err="1"/>
              <a:t>l’Asie</a:t>
            </a:r>
            <a:r>
              <a:rPr lang="en-US" sz="2200" dirty="0"/>
              <a:t>. Ce </a:t>
            </a:r>
            <a:r>
              <a:rPr lang="en-US" sz="2200" dirty="0" err="1"/>
              <a:t>sont</a:t>
            </a:r>
            <a:r>
              <a:rPr lang="en-US" sz="2200" dirty="0"/>
              <a:t> des hommes qui </a:t>
            </a:r>
            <a:r>
              <a:rPr lang="en-US" sz="2200" dirty="0" err="1"/>
              <a:t>ont</a:t>
            </a:r>
            <a:r>
              <a:rPr lang="en-US" sz="2200" dirty="0"/>
              <a:t> </a:t>
            </a:r>
            <a:r>
              <a:rPr lang="en-US" sz="2200" dirty="0" err="1"/>
              <a:t>dû</a:t>
            </a:r>
            <a:r>
              <a:rPr lang="en-US" sz="2200" dirty="0"/>
              <a:t> </a:t>
            </a:r>
            <a:r>
              <a:rPr lang="en-US" sz="2200" dirty="0" err="1"/>
              <a:t>fuir</a:t>
            </a:r>
            <a:r>
              <a:rPr lang="en-US" sz="2200" dirty="0"/>
              <a:t> des (2)________, </a:t>
            </a:r>
            <a:r>
              <a:rPr lang="en-US" sz="2200" dirty="0" err="1"/>
              <a:t>comme</a:t>
            </a:r>
            <a:r>
              <a:rPr lang="en-US" sz="2200" dirty="0"/>
              <a:t> la guerre et la </a:t>
            </a:r>
            <a:r>
              <a:rPr lang="en-US" sz="2200" dirty="0" err="1"/>
              <a:t>pauvreté</a:t>
            </a:r>
            <a:r>
              <a:rPr lang="en-US" sz="2200" dirty="0"/>
              <a:t>, dans </a:t>
            </a:r>
            <a:r>
              <a:rPr lang="en-US" sz="2200" dirty="0" err="1"/>
              <a:t>leur</a:t>
            </a:r>
            <a:r>
              <a:rPr lang="en-US" sz="2200" dirty="0"/>
              <a:t> pays </a:t>
            </a:r>
            <a:r>
              <a:rPr lang="en-US" sz="2200" dirty="0" err="1"/>
              <a:t>d’origine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 err="1"/>
              <a:t>Pourquoi</a:t>
            </a:r>
            <a:r>
              <a:rPr lang="en-US" sz="2200" dirty="0"/>
              <a:t> ne pas </a:t>
            </a:r>
            <a:r>
              <a:rPr lang="en-US" sz="2200" dirty="0" err="1"/>
              <a:t>leur</a:t>
            </a:r>
            <a:r>
              <a:rPr lang="en-US" sz="2200" dirty="0"/>
              <a:t> (3)______ </a:t>
            </a:r>
            <a:r>
              <a:rPr lang="en-US" sz="2200" dirty="0" err="1"/>
              <a:t>notre</a:t>
            </a:r>
            <a:r>
              <a:rPr lang="en-US" sz="2200" dirty="0"/>
              <a:t> </a:t>
            </a:r>
            <a:r>
              <a:rPr lang="en-US" sz="2200" dirty="0" err="1"/>
              <a:t>porte</a:t>
            </a:r>
            <a:r>
              <a:rPr lang="en-US" sz="2200" dirty="0"/>
              <a:t>? </a:t>
            </a:r>
            <a:r>
              <a:rPr lang="en-US" sz="2200" dirty="0" err="1"/>
              <a:t>L’Allemagne</a:t>
            </a:r>
            <a:r>
              <a:rPr lang="en-US" sz="2200" dirty="0"/>
              <a:t> a déjà </a:t>
            </a:r>
            <a:r>
              <a:rPr lang="en-US" sz="2200" dirty="0" err="1"/>
              <a:t>voté</a:t>
            </a:r>
            <a:r>
              <a:rPr lang="en-US" sz="2200" dirty="0"/>
              <a:t> </a:t>
            </a:r>
            <a:r>
              <a:rPr lang="en-US" sz="2200" dirty="0" err="1"/>
              <a:t>une</a:t>
            </a:r>
            <a:r>
              <a:rPr lang="en-US" sz="2200" dirty="0"/>
              <a:t> </a:t>
            </a:r>
            <a:r>
              <a:rPr lang="en-US" sz="2200" dirty="0" err="1"/>
              <a:t>loi</a:t>
            </a:r>
            <a:r>
              <a:rPr lang="en-US" sz="2200" dirty="0"/>
              <a:t> qui </a:t>
            </a:r>
            <a:r>
              <a:rPr lang="en-US" sz="2200" dirty="0" err="1"/>
              <a:t>permet</a:t>
            </a:r>
            <a:r>
              <a:rPr lang="en-US" sz="2200" dirty="0"/>
              <a:t> à </a:t>
            </a:r>
            <a:r>
              <a:rPr lang="en-US" sz="2200" dirty="0" err="1"/>
              <a:t>ces</a:t>
            </a:r>
            <a:r>
              <a:rPr lang="en-US" sz="2200" dirty="0"/>
              <a:t> hommes </a:t>
            </a:r>
            <a:r>
              <a:rPr lang="en-US" sz="2200" dirty="0" err="1"/>
              <a:t>d’avoir</a:t>
            </a:r>
            <a:r>
              <a:rPr lang="en-US" sz="2200" dirty="0"/>
              <a:t> plus (4)______ le </a:t>
            </a:r>
            <a:r>
              <a:rPr lang="en-US" sz="2200" dirty="0" err="1"/>
              <a:t>statut</a:t>
            </a:r>
            <a:r>
              <a:rPr lang="en-US" sz="2200" dirty="0"/>
              <a:t> de </a:t>
            </a:r>
            <a:r>
              <a:rPr lang="en-US" sz="2200" dirty="0" err="1"/>
              <a:t>réfugié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 err="1"/>
              <a:t>Pourquoi</a:t>
            </a:r>
            <a:r>
              <a:rPr lang="en-US" sz="2200" dirty="0"/>
              <a:t> ne pas </a:t>
            </a:r>
            <a:r>
              <a:rPr lang="en-US" sz="2200" dirty="0" err="1"/>
              <a:t>suivre</a:t>
            </a:r>
            <a:r>
              <a:rPr lang="en-US" sz="2200" dirty="0"/>
              <a:t> </a:t>
            </a:r>
            <a:r>
              <a:rPr lang="en-US" sz="2200" dirty="0" err="1"/>
              <a:t>cet</a:t>
            </a:r>
            <a:r>
              <a:rPr lang="en-US" sz="2200" dirty="0"/>
              <a:t> </a:t>
            </a:r>
            <a:r>
              <a:rPr lang="en-US" sz="2200" dirty="0" err="1"/>
              <a:t>exemple</a:t>
            </a:r>
            <a:r>
              <a:rPr lang="en-US" sz="2200" dirty="0"/>
              <a:t>? </a:t>
            </a:r>
            <a:r>
              <a:rPr lang="en-US" sz="2200" dirty="0" err="1"/>
              <a:t>Pourquoi</a:t>
            </a:r>
            <a:r>
              <a:rPr lang="en-US" sz="2200" dirty="0"/>
              <a:t> ne pas </a:t>
            </a:r>
            <a:r>
              <a:rPr lang="en-US" sz="2200" dirty="0" err="1"/>
              <a:t>ouvrir</a:t>
            </a:r>
            <a:r>
              <a:rPr lang="en-US" sz="2200" dirty="0"/>
              <a:t> </a:t>
            </a:r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portes</a:t>
            </a:r>
            <a:r>
              <a:rPr lang="en-US" sz="2200" dirty="0"/>
              <a:t> à </a:t>
            </a:r>
            <a:r>
              <a:rPr lang="en-US" sz="2200" dirty="0" err="1"/>
              <a:t>ces</a:t>
            </a:r>
            <a:r>
              <a:rPr lang="en-US" sz="2200" dirty="0"/>
              <a:t> hommes </a:t>
            </a:r>
            <a:r>
              <a:rPr lang="en-US" sz="2200" dirty="0" err="1"/>
              <a:t>en</a:t>
            </a:r>
            <a:r>
              <a:rPr lang="en-US" sz="2200" dirty="0"/>
              <a:t> (5)_______? </a:t>
            </a:r>
          </a:p>
          <a:p>
            <a:pPr marL="0" indent="0">
              <a:buNone/>
            </a:pPr>
            <a:r>
              <a:rPr lang="en-US" sz="2200" dirty="0"/>
              <a:t>Ce </a:t>
            </a:r>
            <a:r>
              <a:rPr lang="en-US" sz="2200" dirty="0" err="1"/>
              <a:t>sont</a:t>
            </a:r>
            <a:r>
              <a:rPr lang="en-US" sz="2200" dirty="0"/>
              <a:t> des hommes qui nous </a:t>
            </a:r>
            <a:r>
              <a:rPr lang="en-US" sz="2200" dirty="0" err="1"/>
              <a:t>ressemblent</a:t>
            </a:r>
            <a:r>
              <a:rPr lang="en-US" sz="2200" dirty="0"/>
              <a:t>. Il </a:t>
            </a:r>
            <a:r>
              <a:rPr lang="en-US" sz="2200" dirty="0" err="1"/>
              <a:t>faut</a:t>
            </a:r>
            <a:r>
              <a:rPr lang="en-US" sz="2200" dirty="0"/>
              <a:t> les (6)______ sans demander </a:t>
            </a:r>
            <a:r>
              <a:rPr lang="en-US" sz="2200" dirty="0" err="1"/>
              <a:t>s’ils</a:t>
            </a:r>
            <a:r>
              <a:rPr lang="en-US" sz="2200" dirty="0"/>
              <a:t> </a:t>
            </a:r>
            <a:r>
              <a:rPr lang="en-US" sz="2200" dirty="0" err="1"/>
              <a:t>ont</a:t>
            </a:r>
            <a:r>
              <a:rPr lang="en-US" sz="2200" dirty="0"/>
              <a:t> la </a:t>
            </a:r>
            <a:r>
              <a:rPr lang="en-US" sz="2200" dirty="0" err="1"/>
              <a:t>peau</a:t>
            </a:r>
            <a:r>
              <a:rPr lang="en-US" sz="2200" dirty="0"/>
              <a:t> rouge, noire, blanche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jaune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 err="1"/>
              <a:t>D’autres</a:t>
            </a:r>
            <a:r>
              <a:rPr lang="en-US" sz="2200" dirty="0"/>
              <a:t> pays, </a:t>
            </a:r>
            <a:r>
              <a:rPr lang="en-US" sz="2200" dirty="0" err="1"/>
              <a:t>comme</a:t>
            </a:r>
            <a:r>
              <a:rPr lang="en-US" sz="2200" dirty="0"/>
              <a:t> la </a:t>
            </a:r>
            <a:r>
              <a:rPr lang="en-US" sz="2200" dirty="0" err="1"/>
              <a:t>Grèce</a:t>
            </a:r>
            <a:r>
              <a:rPr lang="en-US" sz="2200" dirty="0"/>
              <a:t> et </a:t>
            </a:r>
            <a:r>
              <a:rPr lang="en-US" sz="2200" dirty="0" err="1"/>
              <a:t>l’Italie</a:t>
            </a:r>
            <a:r>
              <a:rPr lang="en-US" sz="2200" dirty="0"/>
              <a:t>, </a:t>
            </a:r>
            <a:r>
              <a:rPr lang="en-US" sz="2200" dirty="0" err="1"/>
              <a:t>ont</a:t>
            </a:r>
            <a:r>
              <a:rPr lang="en-US" sz="2200" dirty="0"/>
              <a:t> </a:t>
            </a:r>
            <a:r>
              <a:rPr lang="en-US" sz="2200" dirty="0" err="1"/>
              <a:t>ouvert</a:t>
            </a:r>
            <a:r>
              <a:rPr lang="en-US" sz="2200" dirty="0"/>
              <a:t> des </a:t>
            </a:r>
            <a:r>
              <a:rPr lang="en-US" sz="2200" dirty="0" err="1"/>
              <a:t>centres</a:t>
            </a:r>
            <a:r>
              <a:rPr lang="en-US" sz="2200" dirty="0"/>
              <a:t> pour aider </a:t>
            </a:r>
            <a:r>
              <a:rPr lang="en-US" sz="2200" dirty="0" err="1"/>
              <a:t>ces</a:t>
            </a:r>
            <a:r>
              <a:rPr lang="en-US" sz="2200" dirty="0"/>
              <a:t> hommes,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ils</a:t>
            </a:r>
            <a:r>
              <a:rPr lang="en-US" sz="2200" dirty="0"/>
              <a:t> </a:t>
            </a:r>
            <a:r>
              <a:rPr lang="en-US" sz="2200" dirty="0" err="1"/>
              <a:t>sont</a:t>
            </a:r>
            <a:r>
              <a:rPr lang="en-US" sz="2200" dirty="0"/>
              <a:t> </a:t>
            </a:r>
            <a:r>
              <a:rPr lang="en-US" sz="2200" dirty="0" err="1"/>
              <a:t>tous</a:t>
            </a:r>
            <a:r>
              <a:rPr lang="en-US" sz="2200" dirty="0"/>
              <a:t> </a:t>
            </a:r>
            <a:r>
              <a:rPr lang="en-US" sz="2200" dirty="0" err="1"/>
              <a:t>pleins</a:t>
            </a:r>
            <a:r>
              <a:rPr lang="en-US" sz="2200" dirty="0"/>
              <a:t>. Il ne </a:t>
            </a:r>
            <a:r>
              <a:rPr lang="en-US" sz="2200" dirty="0" err="1"/>
              <a:t>faut</a:t>
            </a:r>
            <a:r>
              <a:rPr lang="en-US" sz="2200" dirty="0"/>
              <a:t> pas </a:t>
            </a:r>
            <a:r>
              <a:rPr lang="en-US" sz="2200" dirty="0" err="1"/>
              <a:t>repousser</a:t>
            </a:r>
            <a:r>
              <a:rPr lang="en-US" sz="2200" dirty="0"/>
              <a:t> les </a:t>
            </a:r>
            <a:r>
              <a:rPr lang="en-US" sz="2200" dirty="0" err="1"/>
              <a:t>réfugiés</a:t>
            </a:r>
            <a:r>
              <a:rPr lang="en-US" sz="2200" dirty="0"/>
              <a:t>;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dirty="0" err="1"/>
              <a:t>faut</a:t>
            </a:r>
            <a:r>
              <a:rPr lang="en-US" sz="2200" dirty="0"/>
              <a:t> </a:t>
            </a:r>
            <a:r>
              <a:rPr lang="en-US" sz="2200" dirty="0" err="1"/>
              <a:t>une</a:t>
            </a:r>
            <a:r>
              <a:rPr lang="en-US" sz="2200" dirty="0"/>
              <a:t> (7)__________.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A7D8-F1DA-4D15-AA69-E0AE395A9F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1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3010</Words>
  <Application>Microsoft Office PowerPoint</Application>
  <PresentationFormat>On-screen Show (4:3)</PresentationFormat>
  <Paragraphs>446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Le texte parle de quoi?</vt:lpstr>
      <vt:lpstr>PowerPoint Presentation</vt:lpstr>
      <vt:lpstr>PowerPoint Presentation</vt:lpstr>
      <vt:lpstr>PowerPoint Presentation</vt:lpstr>
      <vt:lpstr>Maintenant, écoutez le texte.</vt:lpstr>
      <vt:lpstr>PowerPoint Presentation</vt:lpstr>
      <vt:lpstr>PowerPoint Presentation</vt:lpstr>
      <vt:lpstr>Écoutez le texte encore une fois</vt:lpstr>
      <vt:lpstr> Des milliers de réfugiés en route vers l’Autriche   7 septembre , 2015 </vt:lpstr>
      <vt:lpstr> Des milliers de réfugiés en route vers l’Autriche   7 septembre , 2015 </vt:lpstr>
      <vt:lpstr>Quel paragraphe correspond a quel résumé?</vt:lpstr>
      <vt:lpstr>Quel paragraphe correspond à quel résumé?</vt:lpstr>
      <vt:lpstr>Vrai ou faux?</vt:lpstr>
      <vt:lpstr>Vrai ou faux</vt:lpstr>
      <vt:lpstr>Lisez le texte </vt:lpstr>
      <vt:lpstr>Questions &amp; Propositions</vt:lpstr>
      <vt:lpstr>Question &amp; Proposition: Pourquoi + verbe (infinitif)?</vt:lpstr>
      <vt:lpstr>Question &amp; Proposition: Pourquoi + verbe (infinitif)?</vt:lpstr>
      <vt:lpstr>Les voyelles  </vt:lpstr>
      <vt:lpstr>Les voyelles  </vt:lpstr>
      <vt:lpstr>L’ambiance dans le texte</vt:lpstr>
      <vt:lpstr>Choisissez une photo de couverture pour le texte:</vt:lpstr>
      <vt:lpstr>Exprimer les émotions en français. </vt:lpstr>
      <vt:lpstr>Écoutez le texte encore une fois. Quelles sont vos émotions?</vt:lpstr>
      <vt:lpstr>Écoutez le texte encore une fois.  Imaginez que vous êtes cet enfant réfugié:</vt:lpstr>
      <vt:lpstr>Écoutez le texte encore une fois. Quelles sont les émotions de l’enfant?</vt:lpstr>
      <vt:lpstr>Les devoirs</vt:lpstr>
      <vt:lpstr>Devoir 1: Lisez le texte à voix haute. Exprimez les émotions de l’enfant! </vt:lpstr>
      <vt:lpstr>Devoir 2: Écrivez une lettre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Fisher</dc:creator>
  <cp:lastModifiedBy>kterry</cp:lastModifiedBy>
  <cp:revision>211</cp:revision>
  <cp:lastPrinted>2017-09-18T10:43:00Z</cp:lastPrinted>
  <dcterms:created xsi:type="dcterms:W3CDTF">2017-09-12T10:27:14Z</dcterms:created>
  <dcterms:modified xsi:type="dcterms:W3CDTF">2020-01-29T11:44:18Z</dcterms:modified>
</cp:coreProperties>
</file>