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06" r:id="rId3"/>
    <p:sldId id="307" r:id="rId4"/>
    <p:sldId id="311" r:id="rId5"/>
    <p:sldId id="261" r:id="rId6"/>
    <p:sldId id="265" r:id="rId7"/>
    <p:sldId id="266" r:id="rId8"/>
    <p:sldId id="267" r:id="rId9"/>
    <p:sldId id="262" r:id="rId10"/>
    <p:sldId id="268" r:id="rId11"/>
    <p:sldId id="269" r:id="rId12"/>
    <p:sldId id="270" r:id="rId13"/>
    <p:sldId id="308" r:id="rId14"/>
    <p:sldId id="309" r:id="rId15"/>
    <p:sldId id="293" r:id="rId16"/>
    <p:sldId id="274" r:id="rId17"/>
    <p:sldId id="292" r:id="rId18"/>
    <p:sldId id="275" r:id="rId19"/>
    <p:sldId id="286" r:id="rId20"/>
    <p:sldId id="291" r:id="rId21"/>
    <p:sldId id="310" r:id="rId22"/>
    <p:sldId id="297" r:id="rId23"/>
    <p:sldId id="295" r:id="rId24"/>
    <p:sldId id="312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83" autoAdjust="0"/>
    <p:restoredTop sz="95000" autoAdjust="0"/>
  </p:normalViewPr>
  <p:slideViewPr>
    <p:cSldViewPr>
      <p:cViewPr varScale="1">
        <p:scale>
          <a:sx n="66" d="100"/>
          <a:sy n="66" d="100"/>
        </p:scale>
        <p:origin x="12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48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96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4356C-8B89-489B-B2BA-EA75D3A5FA3A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A2304-C72E-4B55-BD43-93DA38FEE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074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031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0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9784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2002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135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033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4170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610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4828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7665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807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4542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Pause</a:t>
            </a:r>
            <a:r>
              <a:rPr lang="en-GB" baseline="0" dirty="0"/>
              <a:t> after each strophe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10916-2CC5-4D4E-BCC3-4144938386C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223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9667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Pause</a:t>
            </a:r>
            <a:r>
              <a:rPr lang="en-GB" baseline="0" dirty="0"/>
              <a:t> after each strophe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10916-2CC5-4D4E-BCC3-4144938386C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223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055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688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E81DA-00D8-4D45-B294-D62A87465F7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092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517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536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69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39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2304-C72E-4B55-BD43-93DA38FEE15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032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73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3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07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60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28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90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41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35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78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64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99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ECA59-0AB5-4AEC-9D08-76426A3D2432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B85B6-5E86-4D36-9812-2A691E8786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61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pxhere.com/en/photo/1442697" TargetMode="External"/><Relationship Id="rId13" Type="http://schemas.openxmlformats.org/officeDocument/2006/relationships/hyperlink" Target="https://commons.wikimedia.org/wiki/File:LURD_child_fighter.jpg" TargetMode="External"/><Relationship Id="rId3" Type="http://schemas.openxmlformats.org/officeDocument/2006/relationships/hyperlink" Target="https://github.com/googlei18n/noto-emoji/" TargetMode="External"/><Relationship Id="rId7" Type="http://schemas.openxmlformats.org/officeDocument/2006/relationships/hyperlink" Target="https://creativecommons.org/licenses/by-sa/4.0/deed.en" TargetMode="External"/><Relationship Id="rId12" Type="http://schemas.openxmlformats.org/officeDocument/2006/relationships/hyperlink" Target="https://web.archive.org/web/20040524183301/http:/www.setaf.army.mil:80/Photo%20Album/pages/Po%20River%20LURD%20child%20fighter_jpg.htm" TargetMode="External"/><Relationship Id="rId2" Type="http://schemas.openxmlformats.org/officeDocument/2006/relationships/hyperlink" Target="https://www.o2wifi.co.uk/pages/n8?code=03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en:Creative_Commons" TargetMode="External"/><Relationship Id="rId11" Type="http://schemas.openxmlformats.org/officeDocument/2006/relationships/hyperlink" Target="https://creativecommons.org/publicdomain/zero/1.0/deed.en" TargetMode="External"/><Relationship Id="rId5" Type="http://schemas.openxmlformats.org/officeDocument/2006/relationships/hyperlink" Target="https://github.com/emojione/emojione" TargetMode="External"/><Relationship Id="rId10" Type="http://schemas.openxmlformats.org/officeDocument/2006/relationships/hyperlink" Target="https://www.flickr.com/people/61765479@N08" TargetMode="External"/><Relationship Id="rId4" Type="http://schemas.openxmlformats.org/officeDocument/2006/relationships/hyperlink" Target="https://github.com/googlei18n/noto-emoji/blob/master/LICENSE" TargetMode="External"/><Relationship Id="rId9" Type="http://schemas.openxmlformats.org/officeDocument/2006/relationships/hyperlink" Target="https://commons.wikimedia.org/wiki/File:USMC-11604.jpg" TargetMode="External"/><Relationship Id="rId14" Type="http://schemas.openxmlformats.org/officeDocument/2006/relationships/hyperlink" Target="https://creativecommons.org/licenses/by/2.0/deed.e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632848" cy="93610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Le </a:t>
            </a:r>
            <a:r>
              <a:rPr lang="en-GB" dirty="0" err="1"/>
              <a:t>texte</a:t>
            </a:r>
            <a:r>
              <a:rPr lang="en-GB" dirty="0"/>
              <a:t> </a:t>
            </a:r>
            <a:r>
              <a:rPr lang="en-GB" dirty="0" err="1"/>
              <a:t>parle</a:t>
            </a:r>
            <a:r>
              <a:rPr lang="en-GB" dirty="0"/>
              <a:t> de quoi?</a:t>
            </a:r>
            <a:endParaRPr lang="fr-F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14" y="1988840"/>
            <a:ext cx="7873772" cy="34324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5114" y="5400218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Image 1</a:t>
            </a:r>
          </a:p>
        </p:txBody>
      </p:sp>
    </p:spTree>
    <p:extLst>
      <p:ext uri="{BB962C8B-B14F-4D97-AF65-F5344CB8AC3E}">
        <p14:creationId xmlns:p14="http://schemas.microsoft.com/office/powerpoint/2010/main" val="4093534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49006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/>
              <a:t>La France vend des </a:t>
            </a:r>
            <a:r>
              <a:rPr lang="en-GB" dirty="0" err="1"/>
              <a:t>armes</a:t>
            </a:r>
            <a:r>
              <a:rPr lang="en-GB" dirty="0"/>
              <a:t>.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147248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/>
              <a:t>Chaque année, la France vend des armes à des pays en                         (1) </a:t>
            </a:r>
            <a:r>
              <a:rPr lang="fr-FR" b="1" u="sng" dirty="0">
                <a:solidFill>
                  <a:srgbClr val="FF0000"/>
                </a:solidFill>
              </a:rPr>
              <a:t>Afrique</a:t>
            </a:r>
            <a:r>
              <a:rPr lang="fr-FR" dirty="0"/>
              <a:t>. Pourquoi la France vend-t-elle ces armes? C’est pour faire des affaires. Les entreprises font du profit de la vente d’(2) </a:t>
            </a:r>
            <a:r>
              <a:rPr lang="fr-FR" b="1" u="sng" dirty="0">
                <a:solidFill>
                  <a:srgbClr val="FF0000"/>
                </a:solidFill>
              </a:rPr>
              <a:t>armes.  </a:t>
            </a:r>
            <a:r>
              <a:rPr lang="fr-FR" dirty="0"/>
              <a:t>Ainsi, elles trouvent ça tout naturel, les entreprises.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Mais est-ce que c’est moral? Quand on fera la  (3) </a:t>
            </a:r>
            <a:r>
              <a:rPr lang="fr-FR" b="1" u="sng" dirty="0">
                <a:solidFill>
                  <a:srgbClr val="FF0000"/>
                </a:solidFill>
              </a:rPr>
              <a:t>guerre</a:t>
            </a:r>
            <a:r>
              <a:rPr lang="fr-FR" dirty="0"/>
              <a:t> avec ces armes, des hommes seront tués. En plus, les guerres coûtent des milliards d'euros aux pays d’Afrique. Cet argent peut aider à lutter contre le Sida et la famine.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Il ne faut donc pas faire la guerre. Il faut créer des (4) </a:t>
            </a:r>
            <a:r>
              <a:rPr lang="fr-FR" b="1" u="sng" dirty="0">
                <a:solidFill>
                  <a:srgbClr val="FF0000"/>
                </a:solidFill>
              </a:rPr>
              <a:t>écoles </a:t>
            </a:r>
            <a:r>
              <a:rPr lang="fr-FR" dirty="0"/>
              <a:t> et des hôpitaux. 95% des armes utilisées dans ces guerres sont faites dans des pays  (5) </a:t>
            </a:r>
            <a:r>
              <a:rPr lang="fr-FR" b="1" u="sng" dirty="0">
                <a:solidFill>
                  <a:srgbClr val="FF0000"/>
                </a:solidFill>
              </a:rPr>
              <a:t>riches</a:t>
            </a:r>
            <a:r>
              <a:rPr lang="fr-FR" dirty="0"/>
              <a:t>, comme la France. Les hommes en Afrique font donc mauvaise affaire dans cette histoire.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Et la France continue à (6) </a:t>
            </a:r>
            <a:r>
              <a:rPr lang="fr-FR" b="1" u="sng" dirty="0">
                <a:solidFill>
                  <a:srgbClr val="FF0000"/>
                </a:solidFill>
              </a:rPr>
              <a:t>vendre</a:t>
            </a:r>
            <a:r>
              <a:rPr lang="fr-FR" dirty="0"/>
              <a:t> ses fusils, ses tanks et ses avions. C’est bien pour créer des emplois en France, n’est-ce pas? Ainsi, la        (7) </a:t>
            </a:r>
            <a:r>
              <a:rPr lang="fr-FR" b="1" u="sng" dirty="0">
                <a:solidFill>
                  <a:srgbClr val="FF0000"/>
                </a:solidFill>
              </a:rPr>
              <a:t>vie</a:t>
            </a:r>
            <a:r>
              <a:rPr lang="fr-FR" dirty="0"/>
              <a:t> continue, avec les guerres, les armes et les affaires.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7926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410193"/>
              </p:ext>
            </p:extLst>
          </p:nvPr>
        </p:nvGraphicFramePr>
        <p:xfrm>
          <a:off x="611560" y="620687"/>
          <a:ext cx="4961950" cy="5986322"/>
        </p:xfrm>
        <a:graphic>
          <a:graphicData uri="http://schemas.openxmlformats.org/drawingml/2006/table">
            <a:tbl>
              <a:tblPr/>
              <a:tblGrid>
                <a:gridCol w="981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0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44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     </a:t>
                      </a:r>
                      <a:r>
                        <a:rPr lang="en-GB" sz="2800" dirty="0"/>
                        <a:t>  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Chaque année, la France vend des armes à des pays en Afrique. Pourquoi la France vend-t-elle ces armes? C’est pour faire des affaires. Les entreprises font du profit de la vente d’armes. Ainsi, elles trouvent ça tout naturel, les entreprises.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722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       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Mais est-ce que c’est moral? Quand on fera la guerre</a:t>
                      </a:r>
                      <a:r>
                        <a:rPr lang="fr-FR" sz="1600" b="1" dirty="0"/>
                        <a:t> </a:t>
                      </a:r>
                      <a:r>
                        <a:rPr lang="fr-FR" sz="1600" dirty="0"/>
                        <a:t>avec ces armes, des hommes seront tués. En plus, les guerres coûtent des milliards d'euros aux pays d’Afrique. Cet argent peut aider à lutter contre le Sida et la famine.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973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sz="2800" dirty="0"/>
                        <a:t>    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 Il ne faut donc pas faire la guerre. Il faut créer des écoles et des hôpitaux. 95% des armes utilisées dans ces guerres sont faites dans des pays riches, comme la France. Les hommes en Afrique font donc mauvaise affaire dans cette histoire.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3978">
                <a:tc>
                  <a:txBody>
                    <a:bodyPr/>
                    <a:lstStyle/>
                    <a:p>
                      <a:r>
                        <a:rPr lang="en-GB" dirty="0"/>
                        <a:t>     </a:t>
                      </a:r>
                    </a:p>
                    <a:p>
                      <a:r>
                        <a:rPr lang="en-GB" dirty="0"/>
                        <a:t>        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Et la France continue à vendre ses fusils, ses tanks et ses avions. C’est bien pour créer des emplois en France, n’est-ce pas? Ainsi, la vie continue, avec les guerres, les armes et les affaires.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116632"/>
            <a:ext cx="489654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Quel paragraphe correspond à quel résumé?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D212E9-6733-4FFC-AD7D-17EF412BD752}"/>
              </a:ext>
            </a:extLst>
          </p:cNvPr>
          <p:cNvSpPr/>
          <p:nvPr/>
        </p:nvSpPr>
        <p:spPr>
          <a:xfrm>
            <a:off x="5633864" y="1268761"/>
            <a:ext cx="3402632" cy="3672408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b="1" dirty="0"/>
              <a:t>Les resumés</a:t>
            </a:r>
          </a:p>
          <a:p>
            <a:endParaRPr lang="en-GB" dirty="0"/>
          </a:p>
          <a:p>
            <a:r>
              <a:rPr lang="en-GB" dirty="0"/>
              <a:t>a. La France </a:t>
            </a:r>
            <a:r>
              <a:rPr lang="fr-FR" dirty="0"/>
              <a:t>continue à vendre ses armes</a:t>
            </a:r>
            <a:r>
              <a:rPr lang="en-GB" dirty="0"/>
              <a:t>.</a:t>
            </a:r>
          </a:p>
          <a:p>
            <a:pPr marL="342900" indent="-342900">
              <a:buAutoNum type="alphaLcPeriod"/>
            </a:pPr>
            <a:endParaRPr lang="en-GB" dirty="0"/>
          </a:p>
          <a:p>
            <a:r>
              <a:rPr lang="en-GB" dirty="0"/>
              <a:t>b. La </a:t>
            </a:r>
            <a:r>
              <a:rPr lang="en-GB" dirty="0" err="1"/>
              <a:t>vente</a:t>
            </a:r>
            <a:r>
              <a:rPr lang="en-GB" dirty="0"/>
              <a:t> des </a:t>
            </a:r>
            <a:r>
              <a:rPr lang="en-GB" dirty="0" err="1"/>
              <a:t>armes</a:t>
            </a:r>
            <a:r>
              <a:rPr lang="en-GB" dirty="0"/>
              <a:t> </a:t>
            </a:r>
            <a:r>
              <a:rPr lang="en-GB" dirty="0" err="1"/>
              <a:t>contribue</a:t>
            </a:r>
            <a:r>
              <a:rPr lang="en-GB" dirty="0"/>
              <a:t> </a:t>
            </a:r>
            <a:r>
              <a:rPr lang="fr-FR" dirty="0"/>
              <a:t>à la mort des hommes</a:t>
            </a:r>
            <a:r>
              <a:rPr lang="en-GB" dirty="0"/>
              <a:t>. </a:t>
            </a:r>
          </a:p>
          <a:p>
            <a:endParaRPr lang="en-GB" dirty="0"/>
          </a:p>
          <a:p>
            <a:r>
              <a:rPr lang="en-GB" dirty="0"/>
              <a:t>c. </a:t>
            </a:r>
            <a:r>
              <a:rPr lang="en-GB" dirty="0" err="1"/>
              <a:t>L’Afrique</a:t>
            </a:r>
            <a:r>
              <a:rPr lang="en-GB" dirty="0"/>
              <a:t> ne </a:t>
            </a:r>
            <a:r>
              <a:rPr lang="en-GB" dirty="0" err="1"/>
              <a:t>profite</a:t>
            </a:r>
            <a:r>
              <a:rPr lang="en-GB" dirty="0"/>
              <a:t> pas de la </a:t>
            </a:r>
            <a:r>
              <a:rPr lang="en-GB" dirty="0" err="1"/>
              <a:t>vente</a:t>
            </a:r>
            <a:r>
              <a:rPr lang="en-GB" dirty="0"/>
              <a:t> des </a:t>
            </a:r>
            <a:r>
              <a:rPr lang="en-GB" dirty="0" err="1"/>
              <a:t>armes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d. La France vend des </a:t>
            </a:r>
            <a:r>
              <a:rPr lang="en-GB" dirty="0" err="1"/>
              <a:t>armes</a:t>
            </a:r>
            <a:r>
              <a:rPr lang="en-GB" dirty="0"/>
              <a:t> pour faire des affaires. </a:t>
            </a:r>
          </a:p>
        </p:txBody>
      </p:sp>
    </p:spTree>
    <p:extLst>
      <p:ext uri="{BB962C8B-B14F-4D97-AF65-F5344CB8AC3E}">
        <p14:creationId xmlns:p14="http://schemas.microsoft.com/office/powerpoint/2010/main" val="2299870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693119"/>
              </p:ext>
            </p:extLst>
          </p:nvPr>
        </p:nvGraphicFramePr>
        <p:xfrm>
          <a:off x="611560" y="260648"/>
          <a:ext cx="4961950" cy="5986322"/>
        </p:xfrm>
        <a:graphic>
          <a:graphicData uri="http://schemas.openxmlformats.org/drawingml/2006/table">
            <a:tbl>
              <a:tblPr/>
              <a:tblGrid>
                <a:gridCol w="981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0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0973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     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d  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Chaque année, la France vend des armes à des pays en Afrique. Pourquoi la France vend-t-elle ces armes? C’est pour faire des affaires. Les entreprises font du profit de la vente d’armes. Ainsi, elles trouvent ça tout naturel, les entreprises.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722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    b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Mais est-ce que c’est moral? Quand on fera la guerre</a:t>
                      </a:r>
                      <a:r>
                        <a:rPr lang="fr-FR" sz="1600" b="1" dirty="0"/>
                        <a:t> </a:t>
                      </a:r>
                      <a:r>
                        <a:rPr lang="fr-FR" sz="1600" dirty="0"/>
                        <a:t>avec ces armes, des hommes seront tués. En plus, les guerres coûtent des milliards d'euros aux pays d’Afrique. Cet argent peut aider à lutter contre le Sida et la famine.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973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    c 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Il ne faut donc pas faire la guerre. Il faut créer des écoles et des hôpitaux. 95% des armes utilisées dans ces guerres sont faites dans des pays riches, comme la France. Les hommes en Afrique font donc mauvaise affaire dans cette histoire.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3978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     </a:t>
                      </a:r>
                    </a:p>
                    <a:p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     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</a:rPr>
                        <a:t>a 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   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Et la France continue à vendre ses fusils, ses tanks et ses avions. C’est bien pour créer des emplois en France, n’est-ce pas? Ainsi, la vie continue, avec les guerres, les armes et les affaires.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652120" y="404664"/>
            <a:ext cx="3384376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Les </a:t>
            </a:r>
            <a:r>
              <a:rPr lang="en-GB" b="1" dirty="0" err="1"/>
              <a:t>resumés</a:t>
            </a:r>
            <a:endParaRPr lang="en-GB" b="1" dirty="0"/>
          </a:p>
          <a:p>
            <a:endParaRPr lang="en-GB" dirty="0"/>
          </a:p>
          <a:p>
            <a:r>
              <a:rPr lang="en-GB" dirty="0"/>
              <a:t>a. La France </a:t>
            </a:r>
            <a:r>
              <a:rPr lang="fr-FR" dirty="0"/>
              <a:t>continue à vendre ses armes</a:t>
            </a:r>
            <a:r>
              <a:rPr lang="en-GB" dirty="0"/>
              <a:t>.</a:t>
            </a:r>
          </a:p>
          <a:p>
            <a:pPr marL="342900" indent="-342900">
              <a:buAutoNum type="alphaLcPeriod"/>
            </a:pPr>
            <a:endParaRPr lang="en-GB" dirty="0"/>
          </a:p>
          <a:p>
            <a:r>
              <a:rPr lang="en-GB" dirty="0"/>
              <a:t>b. La </a:t>
            </a:r>
            <a:r>
              <a:rPr lang="en-GB" dirty="0" err="1"/>
              <a:t>vente</a:t>
            </a:r>
            <a:r>
              <a:rPr lang="en-GB" dirty="0"/>
              <a:t> des </a:t>
            </a:r>
            <a:r>
              <a:rPr lang="en-GB" dirty="0" err="1"/>
              <a:t>armes</a:t>
            </a:r>
            <a:r>
              <a:rPr lang="en-GB" dirty="0"/>
              <a:t> </a:t>
            </a:r>
            <a:r>
              <a:rPr lang="en-GB" dirty="0" err="1"/>
              <a:t>contribue</a:t>
            </a:r>
            <a:r>
              <a:rPr lang="en-GB" dirty="0"/>
              <a:t> </a:t>
            </a:r>
            <a:r>
              <a:rPr lang="fr-FR" dirty="0"/>
              <a:t>à la mort des hommes</a:t>
            </a:r>
            <a:r>
              <a:rPr lang="en-GB" dirty="0"/>
              <a:t>. </a:t>
            </a:r>
          </a:p>
          <a:p>
            <a:endParaRPr lang="en-GB" dirty="0"/>
          </a:p>
          <a:p>
            <a:r>
              <a:rPr lang="en-GB" dirty="0"/>
              <a:t>c. </a:t>
            </a:r>
            <a:r>
              <a:rPr lang="en-GB" dirty="0" err="1"/>
              <a:t>L’Afrique</a:t>
            </a:r>
            <a:r>
              <a:rPr lang="en-GB" dirty="0"/>
              <a:t> ne </a:t>
            </a:r>
            <a:r>
              <a:rPr lang="en-GB" dirty="0" err="1"/>
              <a:t>profite</a:t>
            </a:r>
            <a:r>
              <a:rPr lang="en-GB" dirty="0"/>
              <a:t> pas de la </a:t>
            </a:r>
            <a:r>
              <a:rPr lang="en-GB" dirty="0" err="1"/>
              <a:t>vente</a:t>
            </a:r>
            <a:r>
              <a:rPr lang="en-GB" dirty="0"/>
              <a:t> des </a:t>
            </a:r>
            <a:r>
              <a:rPr lang="en-GB" dirty="0" err="1"/>
              <a:t>armes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d. La France vend des </a:t>
            </a:r>
            <a:r>
              <a:rPr lang="en-GB" dirty="0" err="1"/>
              <a:t>armes</a:t>
            </a:r>
            <a:r>
              <a:rPr lang="en-GB" dirty="0"/>
              <a:t> pour faire des affaires.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0862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Vrai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faux?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La France vend des </a:t>
            </a:r>
            <a:r>
              <a:rPr lang="en-GB" dirty="0" err="1"/>
              <a:t>armes</a:t>
            </a:r>
            <a:r>
              <a:rPr lang="en-GB" dirty="0"/>
              <a:t> pour aider les pays </a:t>
            </a:r>
            <a:r>
              <a:rPr lang="en-GB" dirty="0" err="1"/>
              <a:t>en</a:t>
            </a:r>
            <a:r>
              <a:rPr lang="en-GB" dirty="0"/>
              <a:t> guerre.</a:t>
            </a:r>
          </a:p>
          <a:p>
            <a:r>
              <a:rPr lang="en-GB" dirty="0" err="1"/>
              <a:t>Ces</a:t>
            </a:r>
            <a:r>
              <a:rPr lang="en-GB" dirty="0"/>
              <a:t> </a:t>
            </a:r>
            <a:r>
              <a:rPr lang="en-GB" dirty="0" err="1"/>
              <a:t>armes</a:t>
            </a:r>
            <a:r>
              <a:rPr lang="en-GB" dirty="0"/>
              <a:t> </a:t>
            </a:r>
            <a:r>
              <a:rPr lang="en-GB" dirty="0" err="1"/>
              <a:t>coûtent</a:t>
            </a:r>
            <a:r>
              <a:rPr lang="en-GB" dirty="0"/>
              <a:t> beaucoup </a:t>
            </a:r>
            <a:r>
              <a:rPr lang="en-GB" dirty="0" err="1"/>
              <a:t>d’argent</a:t>
            </a:r>
            <a:r>
              <a:rPr lang="en-GB" dirty="0"/>
              <a:t>.</a:t>
            </a:r>
          </a:p>
          <a:p>
            <a:r>
              <a:rPr lang="en-GB" dirty="0" err="1"/>
              <a:t>Toutes</a:t>
            </a:r>
            <a:r>
              <a:rPr lang="en-GB" dirty="0"/>
              <a:t> les </a:t>
            </a:r>
            <a:r>
              <a:rPr lang="en-GB" dirty="0" err="1"/>
              <a:t>armes</a:t>
            </a:r>
            <a:r>
              <a:rPr lang="en-GB" dirty="0"/>
              <a:t> </a:t>
            </a:r>
            <a:r>
              <a:rPr lang="en-GB" dirty="0" err="1"/>
              <a:t>utilisées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Afrique</a:t>
            </a:r>
            <a:r>
              <a:rPr lang="en-GB" dirty="0"/>
              <a:t> </a:t>
            </a:r>
            <a:r>
              <a:rPr lang="en-GB" dirty="0" err="1"/>
              <a:t>sont</a:t>
            </a:r>
            <a:r>
              <a:rPr lang="en-GB" dirty="0"/>
              <a:t> </a:t>
            </a:r>
            <a:r>
              <a:rPr lang="en-GB" dirty="0" err="1"/>
              <a:t>fabriquées</a:t>
            </a:r>
            <a:r>
              <a:rPr lang="en-GB" dirty="0"/>
              <a:t> (</a:t>
            </a:r>
            <a:r>
              <a:rPr lang="en-GB" i="1" dirty="0"/>
              <a:t>manufactured</a:t>
            </a:r>
            <a:r>
              <a:rPr lang="en-GB" dirty="0"/>
              <a:t>) par des pays riches.</a:t>
            </a:r>
          </a:p>
          <a:p>
            <a:r>
              <a:rPr lang="en-GB" dirty="0" err="1"/>
              <a:t>L’Afrique</a:t>
            </a:r>
            <a:r>
              <a:rPr lang="en-GB" dirty="0"/>
              <a:t> a </a:t>
            </a:r>
            <a:r>
              <a:rPr lang="en-GB" dirty="0" err="1"/>
              <a:t>besoin</a:t>
            </a:r>
            <a:r>
              <a:rPr lang="en-GB" dirty="0"/>
              <a:t> </a:t>
            </a:r>
            <a:r>
              <a:rPr lang="en-GB" dirty="0" err="1"/>
              <a:t>d’écoles</a:t>
            </a:r>
            <a:r>
              <a:rPr lang="en-GB" dirty="0"/>
              <a:t> et </a:t>
            </a:r>
            <a:r>
              <a:rPr lang="en-GB" dirty="0" err="1"/>
              <a:t>d’hôpitaux</a:t>
            </a:r>
            <a:r>
              <a:rPr lang="en-GB" dirty="0"/>
              <a:t>.</a:t>
            </a:r>
          </a:p>
          <a:p>
            <a:r>
              <a:rPr lang="en-GB" dirty="0"/>
              <a:t>La France </a:t>
            </a:r>
            <a:r>
              <a:rPr lang="en-GB" dirty="0" err="1"/>
              <a:t>va</a:t>
            </a:r>
            <a:r>
              <a:rPr lang="en-GB" dirty="0"/>
              <a:t> </a:t>
            </a:r>
            <a:r>
              <a:rPr lang="en-GB" dirty="0" err="1"/>
              <a:t>bientôt</a:t>
            </a:r>
            <a:r>
              <a:rPr lang="en-GB" dirty="0"/>
              <a:t> </a:t>
            </a:r>
            <a:r>
              <a:rPr lang="en-GB" dirty="0" err="1"/>
              <a:t>arrêter</a:t>
            </a:r>
            <a:r>
              <a:rPr lang="en-GB" dirty="0"/>
              <a:t> de </a:t>
            </a:r>
            <a:r>
              <a:rPr lang="en-GB" dirty="0" err="1"/>
              <a:t>vendre</a:t>
            </a:r>
            <a:r>
              <a:rPr lang="en-GB" dirty="0"/>
              <a:t> des </a:t>
            </a:r>
            <a:r>
              <a:rPr lang="en-GB" dirty="0" err="1"/>
              <a:t>armes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Afrique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4926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Vrai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faux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La France vend des </a:t>
            </a:r>
            <a:r>
              <a:rPr lang="en-GB" dirty="0" err="1"/>
              <a:t>armes</a:t>
            </a:r>
            <a:r>
              <a:rPr lang="en-GB" dirty="0"/>
              <a:t> pour aider les pays </a:t>
            </a:r>
            <a:r>
              <a:rPr lang="en-GB" dirty="0" err="1"/>
              <a:t>en</a:t>
            </a:r>
            <a:r>
              <a:rPr lang="en-GB" dirty="0"/>
              <a:t> guerre</a:t>
            </a:r>
            <a:r>
              <a:rPr lang="en-GB" b="1" dirty="0"/>
              <a:t>.</a:t>
            </a:r>
            <a:r>
              <a:rPr lang="en-GB" b="1" dirty="0">
                <a:solidFill>
                  <a:srgbClr val="FF0000"/>
                </a:solidFill>
              </a:rPr>
              <a:t>  F </a:t>
            </a:r>
          </a:p>
          <a:p>
            <a:r>
              <a:rPr lang="en-GB" dirty="0" err="1"/>
              <a:t>Ces</a:t>
            </a:r>
            <a:r>
              <a:rPr lang="en-GB" dirty="0"/>
              <a:t> </a:t>
            </a:r>
            <a:r>
              <a:rPr lang="en-GB" dirty="0" err="1"/>
              <a:t>armes</a:t>
            </a:r>
            <a:r>
              <a:rPr lang="en-GB" dirty="0"/>
              <a:t> </a:t>
            </a:r>
            <a:r>
              <a:rPr lang="en-GB" dirty="0" err="1"/>
              <a:t>coûtent</a:t>
            </a:r>
            <a:r>
              <a:rPr lang="en-GB" dirty="0"/>
              <a:t> beaucoup </a:t>
            </a:r>
            <a:r>
              <a:rPr lang="en-GB" dirty="0" err="1"/>
              <a:t>d’argent</a:t>
            </a:r>
            <a:r>
              <a:rPr lang="en-GB" dirty="0"/>
              <a:t>.  </a:t>
            </a:r>
            <a:r>
              <a:rPr lang="en-GB" b="1" dirty="0">
                <a:solidFill>
                  <a:srgbClr val="FF0000"/>
                </a:solidFill>
              </a:rPr>
              <a:t>V</a:t>
            </a:r>
          </a:p>
          <a:p>
            <a:r>
              <a:rPr lang="en-GB" dirty="0" err="1"/>
              <a:t>Toutes</a:t>
            </a:r>
            <a:r>
              <a:rPr lang="en-GB" dirty="0"/>
              <a:t> les </a:t>
            </a:r>
            <a:r>
              <a:rPr lang="en-GB" dirty="0" err="1"/>
              <a:t>armes</a:t>
            </a:r>
            <a:r>
              <a:rPr lang="en-GB" dirty="0"/>
              <a:t> </a:t>
            </a:r>
            <a:r>
              <a:rPr lang="en-GB" dirty="0" err="1"/>
              <a:t>utilisées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Afrique</a:t>
            </a:r>
            <a:r>
              <a:rPr lang="en-GB" dirty="0"/>
              <a:t> </a:t>
            </a:r>
            <a:r>
              <a:rPr lang="en-GB" dirty="0" err="1"/>
              <a:t>sont</a:t>
            </a:r>
            <a:r>
              <a:rPr lang="en-GB" dirty="0"/>
              <a:t> </a:t>
            </a:r>
            <a:r>
              <a:rPr lang="en-GB" dirty="0" err="1"/>
              <a:t>fabriqu</a:t>
            </a:r>
            <a:r>
              <a:rPr lang="fr-FR" dirty="0" err="1"/>
              <a:t>ée</a:t>
            </a:r>
            <a:r>
              <a:rPr lang="en-GB" dirty="0"/>
              <a:t>s par des pays riches. </a:t>
            </a:r>
            <a:r>
              <a:rPr lang="en-GB" b="1" dirty="0">
                <a:solidFill>
                  <a:srgbClr val="FF0000"/>
                </a:solidFill>
              </a:rPr>
              <a:t>F (</a:t>
            </a:r>
            <a:r>
              <a:rPr lang="en-GB" b="1" dirty="0" err="1">
                <a:solidFill>
                  <a:srgbClr val="FF0000"/>
                </a:solidFill>
              </a:rPr>
              <a:t>mais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presque</a:t>
            </a:r>
            <a:r>
              <a:rPr lang="en-GB" b="1" dirty="0">
                <a:solidFill>
                  <a:srgbClr val="FF0000"/>
                </a:solidFill>
              </a:rPr>
              <a:t>. 95%)</a:t>
            </a:r>
            <a:endParaRPr lang="en-GB" dirty="0"/>
          </a:p>
          <a:p>
            <a:r>
              <a:rPr lang="en-GB" dirty="0" err="1"/>
              <a:t>L’Afrique</a:t>
            </a:r>
            <a:r>
              <a:rPr lang="en-GB" dirty="0"/>
              <a:t> a </a:t>
            </a:r>
            <a:r>
              <a:rPr lang="en-GB" dirty="0" err="1"/>
              <a:t>besoin</a:t>
            </a:r>
            <a:r>
              <a:rPr lang="en-GB" dirty="0"/>
              <a:t> </a:t>
            </a:r>
            <a:r>
              <a:rPr lang="en-GB" dirty="0" err="1"/>
              <a:t>d’écoles</a:t>
            </a:r>
            <a:r>
              <a:rPr lang="en-GB" dirty="0"/>
              <a:t> et </a:t>
            </a:r>
            <a:r>
              <a:rPr lang="en-GB" dirty="0" err="1"/>
              <a:t>d’hôpitaux</a:t>
            </a:r>
            <a:r>
              <a:rPr lang="en-GB" dirty="0"/>
              <a:t>. </a:t>
            </a:r>
            <a:r>
              <a:rPr lang="en-GB" b="1" dirty="0">
                <a:solidFill>
                  <a:srgbClr val="FF0000"/>
                </a:solidFill>
              </a:rPr>
              <a:t>V</a:t>
            </a:r>
          </a:p>
          <a:p>
            <a:r>
              <a:rPr lang="en-GB" dirty="0"/>
              <a:t>La France </a:t>
            </a:r>
            <a:r>
              <a:rPr lang="en-GB" dirty="0" err="1"/>
              <a:t>va</a:t>
            </a:r>
            <a:r>
              <a:rPr lang="en-GB" dirty="0"/>
              <a:t> </a:t>
            </a:r>
            <a:r>
              <a:rPr lang="en-GB" dirty="0" err="1"/>
              <a:t>bientôt</a:t>
            </a:r>
            <a:r>
              <a:rPr lang="en-GB" dirty="0"/>
              <a:t> </a:t>
            </a:r>
            <a:r>
              <a:rPr lang="en-GB" dirty="0" err="1"/>
              <a:t>arr</a:t>
            </a:r>
            <a:r>
              <a:rPr lang="fr-FR" dirty="0" err="1"/>
              <a:t>êter</a:t>
            </a:r>
            <a:r>
              <a:rPr lang="en-GB" dirty="0"/>
              <a:t> de </a:t>
            </a:r>
            <a:r>
              <a:rPr lang="en-GB" dirty="0" err="1"/>
              <a:t>vendre</a:t>
            </a:r>
            <a:r>
              <a:rPr lang="en-GB" dirty="0"/>
              <a:t> des </a:t>
            </a:r>
            <a:r>
              <a:rPr lang="en-GB" dirty="0" err="1"/>
              <a:t>armes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Afrique</a:t>
            </a:r>
            <a:r>
              <a:rPr lang="en-GB" dirty="0"/>
              <a:t>.</a:t>
            </a:r>
            <a:r>
              <a:rPr lang="en-GB" b="1" dirty="0">
                <a:solidFill>
                  <a:srgbClr val="FF0000"/>
                </a:solidFill>
              </a:rPr>
              <a:t> F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3129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41" y="620688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Lisez</a:t>
            </a:r>
            <a:r>
              <a:rPr lang="en-GB" dirty="0"/>
              <a:t> le </a:t>
            </a:r>
            <a:r>
              <a:rPr lang="en-GB" dirty="0" err="1"/>
              <a:t>texte</a:t>
            </a:r>
            <a:br>
              <a:rPr lang="en-GB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226469"/>
            <a:ext cx="8847652" cy="3263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err="1"/>
              <a:t>Soulignez</a:t>
            </a:r>
            <a:r>
              <a:rPr lang="en-GB" b="1" dirty="0"/>
              <a:t>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00B0F0"/>
                </a:solidFill>
              </a:rPr>
              <a:t>Bleu</a:t>
            </a:r>
            <a:r>
              <a:rPr lang="en-GB" dirty="0"/>
              <a:t>: phrases qui d</a:t>
            </a:r>
            <a:r>
              <a:rPr lang="en-US" dirty="0" err="1"/>
              <a:t>écrivent</a:t>
            </a:r>
            <a:r>
              <a:rPr lang="en-US" dirty="0"/>
              <a:t> les </a:t>
            </a:r>
            <a:r>
              <a:rPr lang="en-US" b="1" dirty="0" err="1">
                <a:solidFill>
                  <a:srgbClr val="00B0F0"/>
                </a:solidFill>
              </a:rPr>
              <a:t>faits</a:t>
            </a:r>
            <a:endParaRPr lang="en-US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Rouge</a:t>
            </a:r>
            <a:r>
              <a:rPr lang="en-US" dirty="0"/>
              <a:t>: phrases qui </a:t>
            </a:r>
            <a:r>
              <a:rPr lang="en-US"/>
              <a:t>expriment</a:t>
            </a:r>
            <a:r>
              <a:rPr lang="en-US" dirty="0"/>
              <a:t> les </a:t>
            </a:r>
            <a:r>
              <a:rPr lang="en-US" b="1" dirty="0">
                <a:solidFill>
                  <a:srgbClr val="FF0000"/>
                </a:solidFill>
              </a:rPr>
              <a:t>sentiments</a:t>
            </a:r>
            <a:r>
              <a:rPr lang="en-US" b="1" dirty="0"/>
              <a:t> </a:t>
            </a:r>
            <a:r>
              <a:rPr lang="en-US" dirty="0"/>
              <a:t>de </a:t>
            </a:r>
            <a:r>
              <a:rPr lang="en-US" dirty="0" err="1"/>
              <a:t>l’auteur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478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 err="1"/>
              <a:t>Quelle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l’ambiance</a:t>
            </a:r>
            <a:r>
              <a:rPr lang="en-GB" dirty="0"/>
              <a:t> du </a:t>
            </a:r>
            <a:r>
              <a:rPr lang="en-GB" dirty="0" err="1"/>
              <a:t>texte</a:t>
            </a:r>
            <a:r>
              <a:rPr lang="en-GB" dirty="0"/>
              <a:t>?</a:t>
            </a:r>
            <a:br>
              <a:rPr lang="en-GB" dirty="0"/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89654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N</a:t>
            </a:r>
            <a:r>
              <a:rPr lang="en-US" sz="2400" dirty="0"/>
              <a:t>é</a:t>
            </a:r>
            <a:r>
              <a:rPr lang="en-GB" sz="2400" dirty="0" err="1"/>
              <a:t>gative</a:t>
            </a:r>
            <a:r>
              <a:rPr lang="en-GB" sz="2400" dirty="0"/>
              <a:t> ------------------------------------------------------- Positive</a:t>
            </a:r>
          </a:p>
          <a:p>
            <a:pPr marL="0" indent="0">
              <a:buNone/>
            </a:pPr>
            <a:r>
              <a:rPr lang="en-GB" sz="2400" dirty="0"/>
              <a:t>                                          1 2 3 4 5 6 7 8 9 10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err="1"/>
              <a:t>Désespérée</a:t>
            </a:r>
            <a:r>
              <a:rPr lang="en-US" sz="2400" dirty="0"/>
              <a:t>  ---------------------------------------------------  </a:t>
            </a:r>
            <a:r>
              <a:rPr lang="en-US" sz="2400" dirty="0" err="1"/>
              <a:t>Pleine</a:t>
            </a:r>
            <a:r>
              <a:rPr lang="en-US" sz="2400" dirty="0"/>
              <a:t> </a:t>
            </a:r>
            <a:r>
              <a:rPr lang="en-US" sz="2400" dirty="0" err="1"/>
              <a:t>d’espoir</a:t>
            </a:r>
            <a:endParaRPr lang="en-GB" sz="2400" dirty="0"/>
          </a:p>
          <a:p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1560" y="3586708"/>
            <a:ext cx="980728" cy="9807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0933" y="4515520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Image 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3" y="3586709"/>
            <a:ext cx="1080120" cy="10801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19342" y="4613934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Image 3</a:t>
            </a:r>
          </a:p>
        </p:txBody>
      </p:sp>
    </p:spTree>
    <p:extLst>
      <p:ext uri="{BB962C8B-B14F-4D97-AF65-F5344CB8AC3E}">
        <p14:creationId xmlns:p14="http://schemas.microsoft.com/office/powerpoint/2010/main" val="3772550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94" y="215195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Exprimer</a:t>
            </a:r>
            <a:r>
              <a:rPr lang="en-GB" dirty="0"/>
              <a:t> les </a:t>
            </a:r>
            <a:r>
              <a:rPr lang="en-GB" dirty="0" err="1"/>
              <a:t>émotions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français</a:t>
            </a:r>
            <a:r>
              <a:rPr lang="en-GB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494" y="1484785"/>
            <a:ext cx="8624907" cy="4409548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Quand</a:t>
            </a:r>
            <a:r>
              <a:rPr lang="en-GB" dirty="0"/>
              <a:t> je </a:t>
            </a:r>
            <a:r>
              <a:rPr lang="en-GB" dirty="0" err="1"/>
              <a:t>lis</a:t>
            </a:r>
            <a:r>
              <a:rPr lang="en-GB" dirty="0"/>
              <a:t> le </a:t>
            </a:r>
            <a:r>
              <a:rPr lang="en-GB" dirty="0" err="1"/>
              <a:t>texte</a:t>
            </a:r>
            <a:r>
              <a:rPr lang="en-GB" dirty="0"/>
              <a:t>,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suis</a:t>
            </a:r>
            <a:r>
              <a:rPr lang="en-GB" dirty="0"/>
              <a:t>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418802"/>
              </p:ext>
            </p:extLst>
          </p:nvPr>
        </p:nvGraphicFramePr>
        <p:xfrm>
          <a:off x="417443" y="2530721"/>
          <a:ext cx="8178705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5336">
                  <a:extLst>
                    <a:ext uri="{9D8B030D-6E8A-4147-A177-3AD203B41FA5}">
                      <a16:colId xmlns:a16="http://schemas.microsoft.com/office/drawing/2014/main" val="4151624988"/>
                    </a:ext>
                  </a:extLst>
                </a:gridCol>
                <a:gridCol w="1643555">
                  <a:extLst>
                    <a:ext uri="{9D8B030D-6E8A-4147-A177-3AD203B41FA5}">
                      <a16:colId xmlns:a16="http://schemas.microsoft.com/office/drawing/2014/main" val="2017698222"/>
                    </a:ext>
                  </a:extLst>
                </a:gridCol>
                <a:gridCol w="3239814">
                  <a:extLst>
                    <a:ext uri="{9D8B030D-6E8A-4147-A177-3AD203B41FA5}">
                      <a16:colId xmlns:a16="http://schemas.microsoft.com/office/drawing/2014/main" val="2046553846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42019535"/>
                  </a:ext>
                </a:extLst>
              </a:tr>
              <a:tr h="29489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 err="1"/>
                        <a:t>heureux</a:t>
                      </a:r>
                      <a:r>
                        <a:rPr lang="en-GB" sz="2100" baseline="0" dirty="0"/>
                        <a:t> (</a:t>
                      </a:r>
                      <a:r>
                        <a:rPr lang="en-GB" sz="2100" dirty="0"/>
                        <a:t>se)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 err="1"/>
                        <a:t>motivé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endParaRPr lang="en-GB" sz="2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aseline="0" dirty="0"/>
                        <a:t>de bonne </a:t>
                      </a:r>
                      <a:r>
                        <a:rPr lang="en-GB" sz="2100" baseline="0" dirty="0" err="1"/>
                        <a:t>humeur</a:t>
                      </a:r>
                      <a:endParaRPr lang="en-GB" sz="210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 err="1"/>
                        <a:t>calme</a:t>
                      </a:r>
                      <a:endParaRPr lang="en-GB" sz="2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/>
                        <a:t>content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r>
                        <a:rPr lang="en-GB" sz="2100" baseline="0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 err="1"/>
                        <a:t>intéressé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endParaRPr lang="en-GB" sz="2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err="1"/>
                        <a:t>amus</a:t>
                      </a:r>
                      <a:r>
                        <a:rPr lang="en-GB" sz="2100" dirty="0"/>
                        <a:t>é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endParaRPr lang="en-GB" sz="2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err="1"/>
                        <a:t>plein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d’espoir</a:t>
                      </a:r>
                      <a:endParaRPr lang="en-US" sz="2100" dirty="0"/>
                    </a:p>
                    <a:p>
                      <a:r>
                        <a:rPr lang="en-GB" sz="2100" dirty="0" err="1"/>
                        <a:t>fier</a:t>
                      </a:r>
                      <a:r>
                        <a:rPr lang="en-GB" sz="2100" dirty="0"/>
                        <a:t>/ </a:t>
                      </a:r>
                      <a:r>
                        <a:rPr lang="en-GB" sz="2100" dirty="0" err="1"/>
                        <a:t>fière</a:t>
                      </a:r>
                      <a:endParaRPr lang="en-GB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2100" dirty="0" err="1"/>
                        <a:t>équilibré</a:t>
                      </a:r>
                      <a:r>
                        <a:rPr lang="en-GB" sz="2100" dirty="0"/>
                        <a:t> 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endParaRPr lang="en-GB" sz="2100" dirty="0"/>
                    </a:p>
                    <a:p>
                      <a:endParaRPr lang="en-GB" sz="2100" dirty="0"/>
                    </a:p>
                    <a:p>
                      <a:r>
                        <a:rPr lang="en-GB" sz="2100" dirty="0" err="1"/>
                        <a:t>indifférent</a:t>
                      </a:r>
                      <a:r>
                        <a:rPr lang="en-GB" sz="2100" dirty="0"/>
                        <a:t> 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endParaRPr lang="en-GB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/>
                        <a:t>triste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 err="1"/>
                        <a:t>mécontent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endParaRPr lang="en-GB" sz="2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 err="1"/>
                        <a:t>fatigué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endParaRPr lang="en-GB" sz="2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fâché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endParaRPr lang="en-GB" sz="2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 err="1"/>
                        <a:t>en</a:t>
                      </a:r>
                      <a:r>
                        <a:rPr lang="en-GB" sz="2100" dirty="0"/>
                        <a:t> </a:t>
                      </a:r>
                      <a:r>
                        <a:rPr lang="en-GB" sz="2100" dirty="0" err="1"/>
                        <a:t>colère</a:t>
                      </a:r>
                      <a:r>
                        <a:rPr lang="en-GB" sz="2100" dirty="0"/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/>
                        <a:t>impatient(</a:t>
                      </a:r>
                      <a:r>
                        <a:rPr lang="en-US" sz="2100" baseline="0" dirty="0"/>
                        <a:t>e)</a:t>
                      </a:r>
                      <a:endParaRPr lang="en-US" sz="2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err="1"/>
                        <a:t>déprim</a:t>
                      </a:r>
                      <a:r>
                        <a:rPr lang="en-GB" sz="2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endParaRPr lang="en-US" sz="2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GB" sz="2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r>
                        <a:rPr lang="en-US" sz="2100" dirty="0" err="1"/>
                        <a:t>sesp</a:t>
                      </a:r>
                      <a:r>
                        <a:rPr lang="en-GB" sz="2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r>
                        <a:rPr lang="en-US" sz="2100" dirty="0"/>
                        <a:t>r</a:t>
                      </a:r>
                      <a:r>
                        <a:rPr lang="en-GB" sz="2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r>
                        <a:rPr lang="en-US" sz="2100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err="1"/>
                        <a:t>humili</a:t>
                      </a:r>
                      <a:r>
                        <a:rPr lang="en-GB" sz="2100" dirty="0"/>
                        <a:t>é</a:t>
                      </a:r>
                      <a:r>
                        <a:rPr lang="en-US" sz="2100" dirty="0"/>
                        <a:t>(</a:t>
                      </a:r>
                      <a:r>
                        <a:rPr lang="en-US" sz="2100" baseline="0" dirty="0"/>
                        <a:t>e)</a:t>
                      </a:r>
                      <a:endParaRPr lang="en-GB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90485411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12896" y="2550824"/>
            <a:ext cx="418356" cy="4183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14166" y="2483003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Image 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887" y="2530721"/>
            <a:ext cx="461582" cy="46158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079357" y="2483003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Image 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14537" y="2532871"/>
            <a:ext cx="459432" cy="45943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28664" y="2483003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Image 4</a:t>
            </a:r>
          </a:p>
        </p:txBody>
      </p:sp>
    </p:spTree>
    <p:extLst>
      <p:ext uri="{BB962C8B-B14F-4D97-AF65-F5344CB8AC3E}">
        <p14:creationId xmlns:p14="http://schemas.microsoft.com/office/powerpoint/2010/main" val="3992397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/>
          </a:bodyPr>
          <a:lstStyle/>
          <a:p>
            <a:r>
              <a:rPr lang="en-US" dirty="0"/>
              <a:t>Quelle photo </a:t>
            </a:r>
            <a:r>
              <a:rPr lang="en-US" dirty="0" err="1"/>
              <a:t>représente</a:t>
            </a:r>
            <a:r>
              <a:rPr lang="en-US" dirty="0"/>
              <a:t> le </a:t>
            </a:r>
            <a:r>
              <a:rPr lang="en-US" dirty="0" err="1"/>
              <a:t>texte</a:t>
            </a:r>
            <a:r>
              <a:rPr lang="en-US" dirty="0"/>
              <a:t>?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269776" y="3338233"/>
            <a:ext cx="43204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95291" y="3373210"/>
            <a:ext cx="43204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7805" y="3338233"/>
            <a:ext cx="43204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1" y="3871050"/>
            <a:ext cx="8998125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/>
              <a:t>Pourquoi?</a:t>
            </a:r>
          </a:p>
          <a:p>
            <a:r>
              <a:rPr lang="fr-FR" sz="2400" dirty="0"/>
              <a:t>A: Les individus sont (trop) contents / tristes / d</a:t>
            </a:r>
            <a:r>
              <a:rPr lang="en-US" sz="2400" dirty="0" err="1"/>
              <a:t>ésespérés</a:t>
            </a:r>
            <a:r>
              <a:rPr lang="fr-FR" sz="2400" dirty="0"/>
              <a:t> / pleins d’espoir</a:t>
            </a:r>
            <a:r>
              <a:rPr lang="en-US" sz="2400" dirty="0"/>
              <a:t>.</a:t>
            </a:r>
            <a:endParaRPr lang="fr-FR" sz="2400" dirty="0"/>
          </a:p>
          <a:p>
            <a:r>
              <a:rPr lang="fr-FR" sz="2400" dirty="0"/>
              <a:t>B: Les individus sont (trop) contents / tristes / d</a:t>
            </a:r>
            <a:r>
              <a:rPr lang="en-US" sz="2400" dirty="0" err="1"/>
              <a:t>ésespérés</a:t>
            </a:r>
            <a:r>
              <a:rPr lang="fr-FR" sz="2400" dirty="0"/>
              <a:t> / pleins d’espoir</a:t>
            </a:r>
            <a:r>
              <a:rPr lang="en-US" sz="2400" dirty="0"/>
              <a:t>.</a:t>
            </a:r>
            <a:endParaRPr lang="fr-FR" sz="2400" dirty="0"/>
          </a:p>
          <a:p>
            <a:r>
              <a:rPr lang="fr-FR" sz="2400" dirty="0"/>
              <a:t>C: Les individus sont (trop) contents / tristes / d</a:t>
            </a:r>
            <a:r>
              <a:rPr lang="en-US" sz="2400" dirty="0" err="1"/>
              <a:t>ésespérés</a:t>
            </a:r>
            <a:r>
              <a:rPr lang="fr-FR" sz="2400" dirty="0"/>
              <a:t> / pleins d’espoir</a:t>
            </a:r>
            <a:r>
              <a:rPr lang="en-US" sz="2400" dirty="0"/>
              <a:t>.</a:t>
            </a:r>
            <a:endParaRPr lang="fr-FR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55" y="1324844"/>
            <a:ext cx="2808548" cy="18442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4809" y="3091691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Image 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804" y="1316723"/>
            <a:ext cx="2846683" cy="189660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549853" y="3161578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Image 7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922" y="1316723"/>
            <a:ext cx="2802691" cy="186729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723654" y="3139391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Image </a:t>
            </a:r>
            <a:r>
              <a:rPr lang="en-US" sz="1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12383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err="1"/>
              <a:t>Écoutez</a:t>
            </a:r>
            <a:r>
              <a:rPr lang="en-GB" sz="2800" dirty="0"/>
              <a:t> le </a:t>
            </a:r>
            <a:r>
              <a:rPr lang="en-GB" sz="2800" dirty="0" err="1"/>
              <a:t>texte</a:t>
            </a:r>
            <a:r>
              <a:rPr lang="en-GB" sz="2800" dirty="0"/>
              <a:t> encore </a:t>
            </a:r>
            <a:r>
              <a:rPr lang="en-GB" sz="2800" dirty="0" err="1"/>
              <a:t>une</a:t>
            </a:r>
            <a:r>
              <a:rPr lang="en-GB" sz="2800" dirty="0"/>
              <a:t> </a:t>
            </a:r>
            <a:r>
              <a:rPr lang="en-GB" sz="2800" dirty="0" err="1"/>
              <a:t>fois</a:t>
            </a:r>
            <a:r>
              <a:rPr lang="en-GB" sz="2800" dirty="0"/>
              <a:t>. </a:t>
            </a:r>
            <a:br>
              <a:rPr lang="en-GB" sz="2800" dirty="0"/>
            </a:br>
            <a:r>
              <a:rPr lang="en-GB" sz="2800" dirty="0" err="1"/>
              <a:t>Imaginez</a:t>
            </a:r>
            <a:r>
              <a:rPr lang="en-GB" sz="2800" dirty="0"/>
              <a:t> que </a:t>
            </a:r>
            <a:r>
              <a:rPr lang="en-GB" sz="2800" dirty="0" err="1"/>
              <a:t>vous</a:t>
            </a:r>
            <a:r>
              <a:rPr lang="en-GB" sz="2800" dirty="0"/>
              <a:t> </a:t>
            </a:r>
            <a:r>
              <a:rPr lang="en-GB" sz="2800" dirty="0" err="1"/>
              <a:t>êtes</a:t>
            </a:r>
            <a:r>
              <a:rPr lang="en-GB" sz="2800" dirty="0"/>
              <a:t> </a:t>
            </a:r>
            <a:r>
              <a:rPr lang="en-GB" sz="2800" dirty="0" err="1"/>
              <a:t>cet</a:t>
            </a:r>
            <a:r>
              <a:rPr lang="en-GB" sz="2800" dirty="0"/>
              <a:t> enfant </a:t>
            </a:r>
            <a:r>
              <a:rPr lang="en-GB" sz="2800" dirty="0" err="1"/>
              <a:t>soldat</a:t>
            </a:r>
            <a:r>
              <a:rPr lang="en-GB" sz="2800" dirty="0"/>
              <a:t>. </a:t>
            </a:r>
            <a:endParaRPr lang="fr-FR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05781"/>
            <a:ext cx="5486400" cy="4114800"/>
          </a:xfrm>
        </p:spPr>
      </p:pic>
      <p:sp>
        <p:nvSpPr>
          <p:cNvPr id="6" name="TextBox 5"/>
          <p:cNvSpPr txBox="1"/>
          <p:nvPr/>
        </p:nvSpPr>
        <p:spPr>
          <a:xfrm>
            <a:off x="1820475" y="5920581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Image 8</a:t>
            </a:r>
          </a:p>
        </p:txBody>
      </p:sp>
    </p:spTree>
    <p:extLst>
      <p:ext uri="{BB962C8B-B14F-4D97-AF65-F5344CB8AC3E}">
        <p14:creationId xmlns:p14="http://schemas.microsoft.com/office/powerpoint/2010/main" val="401266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280920" cy="3336776"/>
          </a:xfrm>
        </p:spPr>
        <p:txBody>
          <a:bodyPr>
            <a:normAutofit/>
          </a:bodyPr>
          <a:lstStyle/>
          <a:p>
            <a:r>
              <a:rPr lang="en-GB" sz="2800" b="1" dirty="0" err="1">
                <a:solidFill>
                  <a:schemeClr val="tx1"/>
                </a:solidFill>
              </a:rPr>
              <a:t>Quel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b="1" dirty="0" err="1">
                <a:solidFill>
                  <a:schemeClr val="tx1"/>
                </a:solidFill>
              </a:rPr>
              <a:t>est</a:t>
            </a:r>
            <a:r>
              <a:rPr lang="en-GB" sz="2800" b="1" dirty="0">
                <a:solidFill>
                  <a:schemeClr val="tx1"/>
                </a:solidFill>
              </a:rPr>
              <a:t> le </a:t>
            </a:r>
            <a:r>
              <a:rPr lang="en-GB" sz="2800" b="1" dirty="0" err="1">
                <a:solidFill>
                  <a:schemeClr val="tx1"/>
                </a:solidFill>
              </a:rPr>
              <a:t>sujet</a:t>
            </a:r>
            <a:r>
              <a:rPr lang="en-GB" sz="2800" b="1" dirty="0">
                <a:solidFill>
                  <a:schemeClr val="tx1"/>
                </a:solidFill>
              </a:rPr>
              <a:t> du </a:t>
            </a:r>
            <a:r>
              <a:rPr lang="en-GB" sz="2800" b="1" dirty="0" err="1">
                <a:solidFill>
                  <a:schemeClr val="tx1"/>
                </a:solidFill>
              </a:rPr>
              <a:t>texte</a:t>
            </a:r>
            <a:r>
              <a:rPr lang="en-GB" sz="2800" b="1" dirty="0">
                <a:solidFill>
                  <a:schemeClr val="tx1"/>
                </a:solidFill>
              </a:rPr>
              <a:t>?</a:t>
            </a:r>
          </a:p>
          <a:p>
            <a:r>
              <a:rPr lang="en-GB" sz="2800" dirty="0">
                <a:solidFill>
                  <a:schemeClr val="tx1"/>
                </a:solidFill>
              </a:rPr>
              <a:t>(a) les </a:t>
            </a:r>
            <a:r>
              <a:rPr lang="en-GB" sz="2800" dirty="0" err="1">
                <a:solidFill>
                  <a:schemeClr val="tx1"/>
                </a:solidFill>
              </a:rPr>
              <a:t>armes</a:t>
            </a:r>
            <a:r>
              <a:rPr lang="en-GB" sz="2800" dirty="0">
                <a:solidFill>
                  <a:schemeClr val="tx1"/>
                </a:solidFill>
              </a:rPr>
              <a:t> (b) les </a:t>
            </a:r>
            <a:r>
              <a:rPr lang="en-GB" sz="2800" dirty="0" err="1">
                <a:solidFill>
                  <a:schemeClr val="tx1"/>
                </a:solidFill>
              </a:rPr>
              <a:t>vacances</a:t>
            </a:r>
            <a:r>
              <a:rPr lang="en-GB" sz="2800" dirty="0">
                <a:solidFill>
                  <a:schemeClr val="tx1"/>
                </a:solidFill>
              </a:rPr>
              <a:t> (c) la </a:t>
            </a:r>
            <a:r>
              <a:rPr lang="en-GB" sz="2800" dirty="0" err="1">
                <a:solidFill>
                  <a:schemeClr val="tx1"/>
                </a:solidFill>
              </a:rPr>
              <a:t>musique</a:t>
            </a:r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b="1" dirty="0">
                <a:solidFill>
                  <a:schemeClr val="tx1"/>
                </a:solidFill>
              </a:rPr>
              <a:t>Le </a:t>
            </a:r>
            <a:r>
              <a:rPr lang="en-GB" sz="2800" b="1" dirty="0" err="1">
                <a:solidFill>
                  <a:schemeClr val="tx1"/>
                </a:solidFill>
              </a:rPr>
              <a:t>texte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b="1" dirty="0" err="1">
                <a:solidFill>
                  <a:schemeClr val="tx1"/>
                </a:solidFill>
              </a:rPr>
              <a:t>parle</a:t>
            </a:r>
            <a:r>
              <a:rPr lang="en-GB" sz="2800" b="1" dirty="0">
                <a:solidFill>
                  <a:schemeClr val="tx1"/>
                </a:solidFill>
              </a:rPr>
              <a:t> de </a:t>
            </a:r>
            <a:r>
              <a:rPr lang="en-GB" sz="2800" b="1" dirty="0" err="1">
                <a:solidFill>
                  <a:schemeClr val="tx1"/>
                </a:solidFill>
              </a:rPr>
              <a:t>quel</a:t>
            </a:r>
            <a:r>
              <a:rPr lang="en-GB" sz="2800" b="1" dirty="0">
                <a:solidFill>
                  <a:schemeClr val="tx1"/>
                </a:solidFill>
              </a:rPr>
              <a:t> continent?</a:t>
            </a:r>
          </a:p>
          <a:p>
            <a:pPr marL="514350" indent="-514350">
              <a:buAutoNum type="alphaLcParenBoth"/>
            </a:pPr>
            <a:r>
              <a:rPr lang="en-GB" sz="2800" dirty="0" err="1">
                <a:solidFill>
                  <a:schemeClr val="tx1"/>
                </a:solidFill>
              </a:rPr>
              <a:t>L’Asie</a:t>
            </a:r>
            <a:r>
              <a:rPr lang="en-GB" sz="2800" dirty="0">
                <a:solidFill>
                  <a:schemeClr val="tx1"/>
                </a:solidFill>
              </a:rPr>
              <a:t>  (b) </a:t>
            </a:r>
            <a:r>
              <a:rPr lang="en-GB" sz="2800" dirty="0" err="1">
                <a:solidFill>
                  <a:schemeClr val="tx1"/>
                </a:solidFill>
              </a:rPr>
              <a:t>L’Amérique</a:t>
            </a:r>
            <a:r>
              <a:rPr lang="en-GB" sz="2800" dirty="0">
                <a:solidFill>
                  <a:schemeClr val="tx1"/>
                </a:solidFill>
              </a:rPr>
              <a:t>  (c) </a:t>
            </a:r>
            <a:r>
              <a:rPr lang="en-GB" sz="2800" dirty="0" err="1">
                <a:solidFill>
                  <a:schemeClr val="tx1"/>
                </a:solidFill>
              </a:rPr>
              <a:t>L’Afrique</a:t>
            </a:r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b="1" dirty="0">
                <a:solidFill>
                  <a:schemeClr val="tx1"/>
                </a:solidFill>
              </a:rPr>
              <a:t>La photo </a:t>
            </a:r>
            <a:r>
              <a:rPr lang="en-GB" sz="2800" b="1" dirty="0" err="1">
                <a:solidFill>
                  <a:schemeClr val="tx1"/>
                </a:solidFill>
              </a:rPr>
              <a:t>évoque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b="1" dirty="0" err="1">
                <a:solidFill>
                  <a:schemeClr val="tx1"/>
                </a:solidFill>
              </a:rPr>
              <a:t>quelles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b="1" dirty="0" err="1">
                <a:solidFill>
                  <a:schemeClr val="tx1"/>
                </a:solidFill>
              </a:rPr>
              <a:t>émotions</a:t>
            </a:r>
            <a:r>
              <a:rPr lang="en-GB" sz="2800" b="1" dirty="0">
                <a:solidFill>
                  <a:schemeClr val="tx1"/>
                </a:solidFill>
              </a:rPr>
              <a:t>?</a:t>
            </a:r>
          </a:p>
          <a:p>
            <a:r>
              <a:rPr lang="fr-FR" sz="2800" dirty="0">
                <a:solidFill>
                  <a:schemeClr val="tx1"/>
                </a:solidFill>
              </a:rPr>
              <a:t>(a) l’espoir  (b) la peur  (c) l’amour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172C2D-E54E-48C4-8590-7F331A55B686}"/>
              </a:ext>
            </a:extLst>
          </p:cNvPr>
          <p:cNvSpPr txBox="1"/>
          <p:nvPr/>
        </p:nvSpPr>
        <p:spPr>
          <a:xfrm>
            <a:off x="3203848" y="144896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/>
              <a:t>Regardez</a:t>
            </a:r>
            <a:r>
              <a:rPr lang="en-GB" sz="2800" b="1" dirty="0"/>
              <a:t> la photo.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68116"/>
            <a:ext cx="5714617" cy="24912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32892" y="3136966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Image 1</a:t>
            </a:r>
          </a:p>
        </p:txBody>
      </p:sp>
    </p:spTree>
    <p:extLst>
      <p:ext uri="{BB962C8B-B14F-4D97-AF65-F5344CB8AC3E}">
        <p14:creationId xmlns:p14="http://schemas.microsoft.com/office/powerpoint/2010/main" val="2821467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632"/>
            <a:ext cx="9144000" cy="446265"/>
          </a:xfrm>
        </p:spPr>
        <p:txBody>
          <a:bodyPr>
            <a:normAutofit fontScale="90000"/>
          </a:bodyPr>
          <a:lstStyle/>
          <a:p>
            <a:pPr algn="l"/>
            <a:r>
              <a:rPr lang="en-GB" sz="2400" b="1" dirty="0" err="1"/>
              <a:t>Écoutez</a:t>
            </a:r>
            <a:r>
              <a:rPr lang="en-GB" sz="2400" b="1" dirty="0"/>
              <a:t> le </a:t>
            </a:r>
            <a:r>
              <a:rPr lang="en-GB" sz="2400" b="1" dirty="0" err="1"/>
              <a:t>texte</a:t>
            </a:r>
            <a:r>
              <a:rPr lang="en-GB" sz="2400" b="1" dirty="0"/>
              <a:t> encore </a:t>
            </a:r>
            <a:r>
              <a:rPr lang="en-GB" sz="2400" b="1" dirty="0" err="1"/>
              <a:t>une</a:t>
            </a:r>
            <a:r>
              <a:rPr lang="en-GB" sz="2400" b="1" dirty="0"/>
              <a:t> </a:t>
            </a:r>
            <a:r>
              <a:rPr lang="en-GB" sz="2400" b="1" dirty="0" err="1"/>
              <a:t>fois</a:t>
            </a:r>
            <a:r>
              <a:rPr lang="en-US" sz="2400" dirty="0"/>
              <a:t>. </a:t>
            </a:r>
            <a:r>
              <a:rPr lang="en-US" sz="2400" b="1" dirty="0" err="1"/>
              <a:t>Quelles</a:t>
            </a:r>
            <a:r>
              <a:rPr lang="en-US" sz="2400" b="1" dirty="0"/>
              <a:t> </a:t>
            </a:r>
            <a:r>
              <a:rPr lang="en-US" sz="2400" b="1" dirty="0" err="1"/>
              <a:t>sont</a:t>
            </a:r>
            <a:r>
              <a:rPr lang="en-US" sz="2400" b="1" dirty="0"/>
              <a:t> les </a:t>
            </a:r>
            <a:r>
              <a:rPr lang="en-US" sz="2400" b="1" dirty="0" err="1"/>
              <a:t>émotions</a:t>
            </a:r>
            <a:r>
              <a:rPr lang="en-US" sz="2400" b="1" dirty="0"/>
              <a:t> de </a:t>
            </a:r>
            <a:r>
              <a:rPr lang="en-US" sz="2400" b="1" dirty="0" err="1"/>
              <a:t>l’enfant</a:t>
            </a:r>
            <a:r>
              <a:rPr lang="en-GB" sz="2400" b="1" dirty="0"/>
              <a:t>?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6050160" y="2239398"/>
            <a:ext cx="2524414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/>
              <a:t>Les </a:t>
            </a:r>
            <a:r>
              <a:rPr lang="en-GB" sz="1400" b="1" dirty="0" err="1"/>
              <a:t>Émotions</a:t>
            </a:r>
            <a:r>
              <a:rPr lang="fr-FR" sz="1400" b="1" dirty="0"/>
              <a:t>:</a:t>
            </a:r>
          </a:p>
          <a:p>
            <a:r>
              <a:rPr lang="fr-FR" sz="1400" dirty="0"/>
              <a:t>fier, fi</a:t>
            </a:r>
            <a:r>
              <a:rPr lang="en-GB" sz="1400" dirty="0" err="1"/>
              <a:t>ère</a:t>
            </a:r>
            <a:endParaRPr lang="fr-FR" sz="1400" dirty="0"/>
          </a:p>
          <a:p>
            <a:pPr lvl="0">
              <a:defRPr/>
            </a:pPr>
            <a:r>
              <a:rPr lang="en-GB" sz="1400" dirty="0" err="1"/>
              <a:t>heureux</a:t>
            </a:r>
            <a:r>
              <a:rPr lang="en-GB" sz="1400" dirty="0"/>
              <a:t>, se</a:t>
            </a:r>
          </a:p>
          <a:p>
            <a:pPr>
              <a:defRPr/>
            </a:pPr>
            <a:r>
              <a:rPr lang="en-US" sz="1400" dirty="0" err="1"/>
              <a:t>plein</a:t>
            </a:r>
            <a:r>
              <a:rPr lang="en-US" sz="1400" dirty="0"/>
              <a:t> </a:t>
            </a:r>
            <a:r>
              <a:rPr lang="en-US" sz="1400" dirty="0" err="1"/>
              <a:t>d’espoir</a:t>
            </a:r>
            <a:endParaRPr lang="en-US" sz="1400" dirty="0"/>
          </a:p>
          <a:p>
            <a:pPr lvl="0">
              <a:defRPr/>
            </a:pPr>
            <a:r>
              <a:rPr lang="en-GB" sz="1400" dirty="0" err="1"/>
              <a:t>motivé</a:t>
            </a:r>
            <a:r>
              <a:rPr lang="en-US" sz="1400" dirty="0"/>
              <a:t>(e)</a:t>
            </a:r>
          </a:p>
          <a:p>
            <a:pPr lvl="0">
              <a:defRPr/>
            </a:pPr>
            <a:r>
              <a:rPr lang="en-GB" sz="1400" dirty="0"/>
              <a:t>de bonne </a:t>
            </a:r>
            <a:r>
              <a:rPr lang="en-GB" sz="1400" dirty="0" err="1"/>
              <a:t>humeur</a:t>
            </a:r>
            <a:endParaRPr lang="en-GB" sz="1400" dirty="0"/>
          </a:p>
          <a:p>
            <a:pPr lvl="0">
              <a:defRPr/>
            </a:pPr>
            <a:r>
              <a:rPr lang="en-GB" sz="1400" dirty="0" err="1"/>
              <a:t>calme</a:t>
            </a:r>
            <a:endParaRPr lang="en-GB" sz="1400" dirty="0"/>
          </a:p>
          <a:p>
            <a:pPr lvl="0">
              <a:defRPr/>
            </a:pPr>
            <a:r>
              <a:rPr lang="en-GB" sz="1400" dirty="0" err="1"/>
              <a:t>intéressé</a:t>
            </a:r>
            <a:r>
              <a:rPr lang="en-US" sz="1400" dirty="0"/>
              <a:t>(e)</a:t>
            </a:r>
            <a:r>
              <a:rPr lang="en-GB" sz="1400" dirty="0"/>
              <a:t> </a:t>
            </a:r>
          </a:p>
          <a:p>
            <a:r>
              <a:rPr lang="en-GB" sz="1400" dirty="0" err="1"/>
              <a:t>équilibré</a:t>
            </a:r>
            <a:r>
              <a:rPr lang="en-US" sz="1400" dirty="0"/>
              <a:t>(e)</a:t>
            </a:r>
            <a:endParaRPr lang="en-GB" sz="1400" dirty="0"/>
          </a:p>
          <a:p>
            <a:r>
              <a:rPr lang="en-GB" sz="1400" dirty="0" err="1"/>
              <a:t>indifférent</a:t>
            </a:r>
            <a:r>
              <a:rPr lang="en-US" sz="1400" dirty="0"/>
              <a:t>(e)</a:t>
            </a:r>
            <a:endParaRPr lang="en-GB" sz="1400" dirty="0"/>
          </a:p>
          <a:p>
            <a:pPr lvl="0">
              <a:defRPr/>
            </a:pPr>
            <a:r>
              <a:rPr lang="en-GB" sz="1400" dirty="0"/>
              <a:t>triste</a:t>
            </a:r>
          </a:p>
          <a:p>
            <a:pPr lvl="0">
              <a:defRPr/>
            </a:pPr>
            <a:r>
              <a:rPr lang="en-GB" sz="1400" dirty="0" err="1"/>
              <a:t>en</a:t>
            </a:r>
            <a:r>
              <a:rPr lang="en-GB" sz="1400" dirty="0"/>
              <a:t> </a:t>
            </a:r>
            <a:r>
              <a:rPr lang="en-GB" sz="1400" dirty="0" err="1"/>
              <a:t>colère</a:t>
            </a:r>
            <a:r>
              <a:rPr lang="en-GB" sz="1400" dirty="0"/>
              <a:t>, </a:t>
            </a:r>
          </a:p>
          <a:p>
            <a:pPr lvl="0">
              <a:defRPr/>
            </a:pPr>
            <a:r>
              <a:rPr lang="fr-FR" sz="1400" dirty="0"/>
              <a:t>furieux (se)</a:t>
            </a:r>
            <a:endParaRPr lang="en-GB" sz="1400" dirty="0"/>
          </a:p>
          <a:p>
            <a:pPr lvl="0">
              <a:defRPr/>
            </a:pPr>
            <a:r>
              <a:rPr lang="en-US" sz="1400" dirty="0"/>
              <a:t>impatient(e)</a:t>
            </a:r>
          </a:p>
          <a:p>
            <a:pPr lvl="0">
              <a:defRPr/>
            </a:pPr>
            <a:r>
              <a:rPr lang="en-GB" sz="1400" dirty="0" err="1"/>
              <a:t>angoiss</a:t>
            </a:r>
            <a:r>
              <a:rPr lang="fr-FR" sz="1400" dirty="0"/>
              <a:t>é</a:t>
            </a:r>
            <a:r>
              <a:rPr lang="en-US" sz="1400" dirty="0"/>
              <a:t>(e)</a:t>
            </a:r>
            <a:endParaRPr lang="en-GB" sz="1400" dirty="0"/>
          </a:p>
          <a:p>
            <a:pPr lvl="0">
              <a:defRPr/>
            </a:pPr>
            <a:r>
              <a:rPr lang="en-GB" sz="1400" dirty="0" err="1"/>
              <a:t>fatigué</a:t>
            </a:r>
            <a:r>
              <a:rPr lang="en-US" sz="1400" dirty="0"/>
              <a:t>(e)</a:t>
            </a:r>
            <a:endParaRPr lang="en-GB" sz="1400" dirty="0"/>
          </a:p>
          <a:p>
            <a:pPr lvl="0">
              <a:defRPr/>
            </a:pPr>
            <a:r>
              <a:rPr lang="fr-FR" sz="1400" dirty="0"/>
              <a:t>déçu</a:t>
            </a:r>
            <a:r>
              <a:rPr lang="en-US" sz="1400" dirty="0"/>
              <a:t>(e)</a:t>
            </a:r>
          </a:p>
          <a:p>
            <a:pPr lvl="0">
              <a:defRPr/>
            </a:pPr>
            <a:r>
              <a:rPr lang="en-US" sz="1400" dirty="0" err="1"/>
              <a:t>déprim</a:t>
            </a:r>
            <a:r>
              <a:rPr lang="en-GB" sz="1400" dirty="0">
                <a:solidFill>
                  <a:schemeClr val="dk1"/>
                </a:solidFill>
              </a:rPr>
              <a:t>é</a:t>
            </a:r>
            <a:r>
              <a:rPr lang="en-US" sz="1400" dirty="0"/>
              <a:t>(e)</a:t>
            </a:r>
          </a:p>
          <a:p>
            <a:pPr lvl="0">
              <a:defRPr/>
            </a:pPr>
            <a:r>
              <a:rPr lang="en-US" sz="1400" dirty="0">
                <a:solidFill>
                  <a:schemeClr val="dk1"/>
                </a:solidFill>
              </a:rPr>
              <a:t>d</a:t>
            </a:r>
            <a:r>
              <a:rPr lang="en-GB" sz="1400" dirty="0">
                <a:solidFill>
                  <a:schemeClr val="dk1"/>
                </a:solidFill>
              </a:rPr>
              <a:t>é</a:t>
            </a:r>
            <a:r>
              <a:rPr lang="en-US" sz="1400" dirty="0" err="1"/>
              <a:t>sesp</a:t>
            </a:r>
            <a:r>
              <a:rPr lang="en-GB" sz="1400" dirty="0">
                <a:solidFill>
                  <a:schemeClr val="dk1"/>
                </a:solidFill>
              </a:rPr>
              <a:t>é</a:t>
            </a:r>
            <a:r>
              <a:rPr lang="en-US" sz="1400" dirty="0"/>
              <a:t>r</a:t>
            </a:r>
            <a:r>
              <a:rPr lang="en-GB" sz="1400" dirty="0">
                <a:solidFill>
                  <a:schemeClr val="dk1"/>
                </a:solidFill>
              </a:rPr>
              <a:t>é</a:t>
            </a:r>
            <a:r>
              <a:rPr lang="en-US" sz="1400" dirty="0"/>
              <a:t>(e) </a:t>
            </a:r>
          </a:p>
          <a:p>
            <a:pPr lvl="0">
              <a:defRPr/>
            </a:pPr>
            <a:r>
              <a:rPr lang="en-US" sz="1400" dirty="0" err="1"/>
              <a:t>humili</a:t>
            </a:r>
            <a:r>
              <a:rPr lang="en-GB" sz="1400" dirty="0">
                <a:solidFill>
                  <a:schemeClr val="dk1"/>
                </a:solidFill>
              </a:rPr>
              <a:t>é</a:t>
            </a:r>
            <a:r>
              <a:rPr lang="en-US" sz="1400" dirty="0"/>
              <a:t>(e) </a:t>
            </a:r>
            <a:endParaRPr lang="fr-FR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734493"/>
              </p:ext>
            </p:extLst>
          </p:nvPr>
        </p:nvGraphicFramePr>
        <p:xfrm>
          <a:off x="179512" y="853073"/>
          <a:ext cx="5123656" cy="5563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1488">
                  <a:extLst>
                    <a:ext uri="{9D8B030D-6E8A-4147-A177-3AD203B41FA5}">
                      <a16:colId xmlns:a16="http://schemas.microsoft.com/office/drawing/2014/main" val="249133121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699158508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GB" sz="1600" b="1" u="none" dirty="0" err="1"/>
                        <a:t>Paragraphe</a:t>
                      </a:r>
                      <a:endParaRPr lang="en-GB" sz="1600" b="1" u="none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600" b="1" dirty="0" err="1"/>
                        <a:t>Émotions</a:t>
                      </a:r>
                      <a:endParaRPr lang="en-GB" sz="16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94563349"/>
                  </a:ext>
                </a:extLst>
              </a:tr>
              <a:tr h="1477958">
                <a:tc>
                  <a:txBody>
                    <a:bodyPr/>
                    <a:lstStyle/>
                    <a:p>
                      <a:r>
                        <a:rPr lang="fr-FR" sz="1400" dirty="0"/>
                        <a:t>Chaque année, la France vend des armes à des pays en Afrique. Pourquoi la France vend-t-elle ces armes? C’est pour faire des affaires. Les entreprises font du profit de la vente d’armes. Ainsi, elles trouvent ça tout naturel, les entreprises.</a:t>
                      </a:r>
                      <a:endParaRPr lang="en-GB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66243850"/>
                  </a:ext>
                </a:extLst>
              </a:tr>
              <a:tr h="1289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Mais est-ce que c’est moral? Quand on fera la guerre</a:t>
                      </a:r>
                      <a:r>
                        <a:rPr lang="fr-FR" sz="1400" b="1" dirty="0"/>
                        <a:t> </a:t>
                      </a:r>
                      <a:r>
                        <a:rPr lang="fr-FR" sz="1400" dirty="0"/>
                        <a:t>avec ces armes, des hommes seront tués. En plus, les guerres coûtent des milliards d'euros aux pays d’Afrique. Cet argent peut aider à lutter contre le Sida et la famine. </a:t>
                      </a:r>
                      <a:endParaRPr lang="en-GB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8412414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Il ne faut donc pas faire la guerre. Il faut créer des écoles et des hôpitaux. 95% des armes utilisées dans ces guerres sont faites dans des pays riches, comme la France. Les hommes en Afrique font donc mauvaise affaire dans cette histoire.</a:t>
                      </a:r>
                      <a:endParaRPr lang="en-GB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76870783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Et la France continue à vendre ses fusils, ses tanks et ses avions. C’est bien pour créer des emplois en France, n’est-ce pas? Ainsi, la vie continue, avec les guerres, les armes et les affaires.</a:t>
                      </a:r>
                      <a:endParaRPr lang="en-GB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65839685"/>
                  </a:ext>
                </a:extLst>
              </a:tr>
            </a:tbl>
          </a:graphicData>
        </a:graphic>
      </p:graphicFrame>
      <p:pic>
        <p:nvPicPr>
          <p:cNvPr id="11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122" y="484897"/>
            <a:ext cx="2310689" cy="1733017"/>
          </a:xfrm>
        </p:spPr>
      </p:pic>
      <p:sp>
        <p:nvSpPr>
          <p:cNvPr id="12" name="TextBox 11"/>
          <p:cNvSpPr txBox="1"/>
          <p:nvPr/>
        </p:nvSpPr>
        <p:spPr>
          <a:xfrm>
            <a:off x="8417783" y="1962399"/>
            <a:ext cx="5148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Image 8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345" y="2749695"/>
            <a:ext cx="600569" cy="60056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662563" y="3258295"/>
            <a:ext cx="5148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Image 3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38713" y="3866666"/>
            <a:ext cx="459432" cy="45943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764552" y="4216862"/>
            <a:ext cx="5148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Image 4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59251" y="5682342"/>
            <a:ext cx="418356" cy="41835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735801" y="6047625"/>
            <a:ext cx="5148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Image 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0" y="4657471"/>
            <a:ext cx="670258" cy="67025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711248" y="5214340"/>
            <a:ext cx="5148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Image 9</a:t>
            </a:r>
          </a:p>
        </p:txBody>
      </p:sp>
    </p:spTree>
    <p:extLst>
      <p:ext uri="{BB962C8B-B14F-4D97-AF65-F5344CB8AC3E}">
        <p14:creationId xmlns:p14="http://schemas.microsoft.com/office/powerpoint/2010/main" val="3819107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44" y="260648"/>
            <a:ext cx="7573617" cy="596607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Les devoirs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44" y="1124744"/>
            <a:ext cx="8647044" cy="46424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Option 1:</a:t>
            </a:r>
          </a:p>
          <a:p>
            <a:pPr marL="0" indent="0">
              <a:buNone/>
            </a:pPr>
            <a:r>
              <a:rPr lang="en-GB" b="1" dirty="0" err="1"/>
              <a:t>Lisez</a:t>
            </a:r>
            <a:r>
              <a:rPr lang="en-GB" b="1" dirty="0"/>
              <a:t> le </a:t>
            </a:r>
            <a:r>
              <a:rPr lang="en-GB" b="1" dirty="0" err="1"/>
              <a:t>texte</a:t>
            </a:r>
            <a:r>
              <a:rPr lang="en-GB" b="1" dirty="0"/>
              <a:t> </a:t>
            </a:r>
            <a:r>
              <a:rPr lang="en-US" b="1" dirty="0"/>
              <a:t>à haute </a:t>
            </a:r>
            <a:r>
              <a:rPr lang="en-US" b="1" dirty="0" err="1"/>
              <a:t>voix</a:t>
            </a:r>
            <a:r>
              <a:rPr lang="en-US" b="1" dirty="0"/>
              <a:t>. </a:t>
            </a:r>
            <a:r>
              <a:rPr lang="en-US" b="1" dirty="0" err="1"/>
              <a:t>Exprimez</a:t>
            </a:r>
            <a:r>
              <a:rPr lang="en-US" b="1" dirty="0"/>
              <a:t> les </a:t>
            </a:r>
            <a:r>
              <a:rPr lang="en-US" b="1" dirty="0" err="1"/>
              <a:t>émotions</a:t>
            </a:r>
            <a:r>
              <a:rPr lang="en-US" b="1" dirty="0"/>
              <a:t> </a:t>
            </a:r>
            <a:r>
              <a:rPr lang="en-US" b="1" dirty="0" err="1"/>
              <a:t>différentes</a:t>
            </a:r>
            <a:r>
              <a:rPr lang="en-US" b="1" dirty="0"/>
              <a:t> de </a:t>
            </a:r>
            <a:r>
              <a:rPr lang="en-US" b="1" dirty="0" err="1"/>
              <a:t>l’enfant</a:t>
            </a:r>
            <a:r>
              <a:rPr lang="en-US" b="1" dirty="0"/>
              <a:t> </a:t>
            </a:r>
            <a:r>
              <a:rPr lang="en-US" b="1" dirty="0" err="1"/>
              <a:t>soldat</a:t>
            </a:r>
            <a:r>
              <a:rPr lang="en-US" b="1" dirty="0"/>
              <a:t>! </a:t>
            </a:r>
            <a:r>
              <a:rPr lang="en-US" b="1" dirty="0" err="1"/>
              <a:t>Enregistrez-vous</a:t>
            </a:r>
            <a:r>
              <a:rPr lang="en-US" b="1" dirty="0"/>
              <a:t>. </a:t>
            </a:r>
            <a:r>
              <a:rPr lang="en-US" b="1" dirty="0" err="1"/>
              <a:t>Apportez</a:t>
            </a:r>
            <a:r>
              <a:rPr lang="en-US" b="1" dirty="0"/>
              <a:t> </a:t>
            </a:r>
            <a:r>
              <a:rPr lang="en-US" b="1" dirty="0" err="1"/>
              <a:t>votre</a:t>
            </a:r>
            <a:r>
              <a:rPr lang="en-US" b="1" dirty="0"/>
              <a:t> </a:t>
            </a:r>
            <a:r>
              <a:rPr lang="en-US" b="1" dirty="0" err="1"/>
              <a:t>enregistrement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classe</a:t>
            </a:r>
            <a:r>
              <a:rPr lang="en-US" b="1" dirty="0"/>
              <a:t>.</a:t>
            </a:r>
            <a:r>
              <a:rPr lang="en-GB" b="1" dirty="0"/>
              <a:t>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Option 2: </a:t>
            </a:r>
          </a:p>
          <a:p>
            <a:pPr marL="0" indent="0">
              <a:buNone/>
            </a:pPr>
            <a:r>
              <a:rPr lang="en-US" b="1" dirty="0" err="1"/>
              <a:t>Imaginez</a:t>
            </a:r>
            <a:r>
              <a:rPr lang="en-US" b="1" dirty="0"/>
              <a:t>: V</a:t>
            </a:r>
            <a:r>
              <a:rPr lang="is-IS" b="1" dirty="0"/>
              <a:t>ous êtes un enfant soldat</a:t>
            </a:r>
            <a:r>
              <a:rPr lang="en-US" b="1" dirty="0"/>
              <a:t>. </a:t>
            </a:r>
            <a:r>
              <a:rPr lang="en-US" b="1" dirty="0" err="1"/>
              <a:t>Ecrivez</a:t>
            </a:r>
            <a:r>
              <a:rPr lang="en-US" b="1" dirty="0"/>
              <a:t> </a:t>
            </a:r>
            <a:r>
              <a:rPr lang="en-US" b="1" dirty="0" err="1"/>
              <a:t>une</a:t>
            </a:r>
            <a:r>
              <a:rPr lang="en-US" b="1" dirty="0"/>
              <a:t> </a:t>
            </a:r>
            <a:r>
              <a:rPr lang="en-US" b="1" dirty="0" err="1"/>
              <a:t>lettre</a:t>
            </a:r>
            <a:r>
              <a:rPr lang="en-US" b="1" dirty="0"/>
              <a:t> au </a:t>
            </a:r>
            <a:r>
              <a:rPr lang="en-US" b="1" dirty="0" err="1"/>
              <a:t>Pr</a:t>
            </a:r>
            <a:r>
              <a:rPr lang="fr-FR" b="1" dirty="0" err="1"/>
              <a:t>ésident</a:t>
            </a:r>
            <a:r>
              <a:rPr lang="fr-FR" b="1" dirty="0"/>
              <a:t> de la</a:t>
            </a:r>
            <a:r>
              <a:rPr lang="en-US" b="1" dirty="0"/>
              <a:t> France. </a:t>
            </a:r>
            <a:r>
              <a:rPr lang="en-US" b="1" dirty="0" err="1"/>
              <a:t>Apportez</a:t>
            </a:r>
            <a:r>
              <a:rPr lang="en-US" b="1" dirty="0"/>
              <a:t> </a:t>
            </a:r>
            <a:r>
              <a:rPr lang="en-US" b="1" dirty="0" err="1"/>
              <a:t>votre</a:t>
            </a:r>
            <a:r>
              <a:rPr lang="en-US" b="1" dirty="0"/>
              <a:t> </a:t>
            </a:r>
            <a:r>
              <a:rPr lang="en-US" b="1" dirty="0" err="1"/>
              <a:t>lettre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classe</a:t>
            </a:r>
            <a:r>
              <a:rPr lang="en-US" b="1" dirty="0"/>
              <a:t>.</a:t>
            </a:r>
            <a:r>
              <a:rPr lang="en-GB" b="1" dirty="0"/>
              <a:t>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EA7D8-F1DA-4D15-AA69-E0AE395A9FCD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636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632"/>
            <a:ext cx="9144000" cy="446265"/>
          </a:xfrm>
        </p:spPr>
        <p:txBody>
          <a:bodyPr>
            <a:normAutofit fontScale="90000"/>
          </a:bodyPr>
          <a:lstStyle/>
          <a:p>
            <a:pPr algn="l"/>
            <a:r>
              <a:rPr lang="en-GB" sz="2400" b="1" dirty="0"/>
              <a:t>1. Devoir. </a:t>
            </a:r>
            <a:r>
              <a:rPr lang="en-GB" sz="2400" b="1" dirty="0" err="1"/>
              <a:t>Lisez</a:t>
            </a:r>
            <a:r>
              <a:rPr lang="en-GB" sz="2400" b="1" dirty="0"/>
              <a:t> le </a:t>
            </a:r>
            <a:r>
              <a:rPr lang="en-GB" sz="2400" b="1" dirty="0" err="1"/>
              <a:t>texte</a:t>
            </a:r>
            <a:r>
              <a:rPr lang="en-GB" sz="2400" b="1" dirty="0"/>
              <a:t> à haute </a:t>
            </a:r>
            <a:r>
              <a:rPr lang="en-GB" sz="2400" b="1" dirty="0" err="1"/>
              <a:t>voix</a:t>
            </a:r>
            <a:r>
              <a:rPr lang="en-GB" sz="2400" b="1" dirty="0"/>
              <a:t>. </a:t>
            </a:r>
            <a:r>
              <a:rPr lang="en-GB" sz="2400" b="1" dirty="0" err="1"/>
              <a:t>Exprimez</a:t>
            </a:r>
            <a:r>
              <a:rPr lang="en-GB" sz="2400" b="1" dirty="0"/>
              <a:t> les </a:t>
            </a:r>
            <a:r>
              <a:rPr lang="en-GB" sz="2400" b="1" dirty="0" err="1"/>
              <a:t>émotions</a:t>
            </a:r>
            <a:r>
              <a:rPr lang="en-GB" sz="2400" b="1" dirty="0"/>
              <a:t> de </a:t>
            </a:r>
            <a:r>
              <a:rPr lang="en-GB" sz="2400" b="1" dirty="0" err="1"/>
              <a:t>l’enfant</a:t>
            </a:r>
            <a:r>
              <a:rPr lang="en-GB" sz="2400" b="1" dirty="0"/>
              <a:t>!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6050160" y="2239398"/>
            <a:ext cx="25244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/>
              <a:t>Les </a:t>
            </a:r>
            <a:r>
              <a:rPr lang="en-GB" sz="1400" b="1" dirty="0" err="1"/>
              <a:t>Émotions</a:t>
            </a:r>
            <a:r>
              <a:rPr lang="fr-FR" sz="1400" b="1" dirty="0"/>
              <a:t>:</a:t>
            </a:r>
          </a:p>
          <a:p>
            <a:r>
              <a:rPr lang="fr-FR" sz="1400" dirty="0"/>
              <a:t>fier, fi</a:t>
            </a:r>
            <a:r>
              <a:rPr lang="en-GB" sz="1400" dirty="0" err="1"/>
              <a:t>ère</a:t>
            </a:r>
            <a:endParaRPr lang="fr-FR" sz="1400" dirty="0"/>
          </a:p>
          <a:p>
            <a:pPr lvl="0">
              <a:defRPr/>
            </a:pPr>
            <a:r>
              <a:rPr lang="en-GB" sz="1400" dirty="0" err="1"/>
              <a:t>heureux</a:t>
            </a:r>
            <a:r>
              <a:rPr lang="en-GB" sz="1400" dirty="0"/>
              <a:t>, se</a:t>
            </a:r>
          </a:p>
          <a:p>
            <a:pPr>
              <a:defRPr/>
            </a:pPr>
            <a:r>
              <a:rPr lang="en-US" sz="1400" dirty="0" err="1"/>
              <a:t>plein</a:t>
            </a:r>
            <a:r>
              <a:rPr lang="en-US" sz="1400" dirty="0"/>
              <a:t> </a:t>
            </a:r>
            <a:r>
              <a:rPr lang="en-US" sz="1400" dirty="0" err="1"/>
              <a:t>d’espoir</a:t>
            </a:r>
            <a:endParaRPr lang="en-US" sz="1400" dirty="0"/>
          </a:p>
          <a:p>
            <a:pPr lvl="0">
              <a:defRPr/>
            </a:pPr>
            <a:r>
              <a:rPr lang="en-GB" sz="1400" dirty="0" err="1"/>
              <a:t>motivé</a:t>
            </a:r>
            <a:r>
              <a:rPr lang="en-US" sz="1400" dirty="0"/>
              <a:t>(e)</a:t>
            </a:r>
          </a:p>
          <a:p>
            <a:pPr lvl="0">
              <a:defRPr/>
            </a:pPr>
            <a:r>
              <a:rPr lang="en-GB" sz="1400" dirty="0"/>
              <a:t>de bonne </a:t>
            </a:r>
            <a:r>
              <a:rPr lang="en-GB" sz="1400" dirty="0" err="1"/>
              <a:t>humeur</a:t>
            </a:r>
            <a:endParaRPr lang="en-GB" sz="1400" dirty="0"/>
          </a:p>
          <a:p>
            <a:pPr lvl="0">
              <a:defRPr/>
            </a:pPr>
            <a:r>
              <a:rPr lang="en-GB" sz="1400" dirty="0" err="1"/>
              <a:t>calme</a:t>
            </a:r>
            <a:endParaRPr lang="en-GB" sz="1400" dirty="0"/>
          </a:p>
          <a:p>
            <a:pPr lvl="0">
              <a:defRPr/>
            </a:pPr>
            <a:r>
              <a:rPr lang="en-GB" sz="1400" dirty="0" err="1"/>
              <a:t>intéressé</a:t>
            </a:r>
            <a:r>
              <a:rPr lang="en-US" sz="1400" dirty="0"/>
              <a:t>(e)</a:t>
            </a:r>
            <a:r>
              <a:rPr lang="en-GB" sz="1400" dirty="0"/>
              <a:t> </a:t>
            </a:r>
          </a:p>
          <a:p>
            <a:r>
              <a:rPr lang="en-GB" sz="1400" dirty="0" err="1"/>
              <a:t>équilibré</a:t>
            </a:r>
            <a:r>
              <a:rPr lang="en-US" sz="1400" dirty="0"/>
              <a:t>(e)</a:t>
            </a:r>
            <a:endParaRPr lang="en-GB" sz="1400" dirty="0"/>
          </a:p>
          <a:p>
            <a:r>
              <a:rPr lang="en-GB" sz="1400" dirty="0" err="1"/>
              <a:t>indifférent</a:t>
            </a:r>
            <a:r>
              <a:rPr lang="en-US" sz="1400" dirty="0"/>
              <a:t>(e)</a:t>
            </a:r>
            <a:endParaRPr lang="en-GB" sz="1400" dirty="0"/>
          </a:p>
          <a:p>
            <a:pPr lvl="0">
              <a:defRPr/>
            </a:pPr>
            <a:r>
              <a:rPr lang="en-GB" sz="1400" dirty="0"/>
              <a:t>triste</a:t>
            </a:r>
          </a:p>
          <a:p>
            <a:pPr lvl="0">
              <a:defRPr/>
            </a:pPr>
            <a:r>
              <a:rPr lang="en-GB" sz="1400" dirty="0" err="1"/>
              <a:t>en</a:t>
            </a:r>
            <a:r>
              <a:rPr lang="en-GB" sz="1400" dirty="0"/>
              <a:t> </a:t>
            </a:r>
            <a:r>
              <a:rPr lang="en-GB" sz="1400" dirty="0" err="1"/>
              <a:t>colère</a:t>
            </a:r>
            <a:r>
              <a:rPr lang="en-GB" sz="1400" dirty="0"/>
              <a:t>, </a:t>
            </a:r>
          </a:p>
          <a:p>
            <a:pPr lvl="0">
              <a:defRPr/>
            </a:pPr>
            <a:r>
              <a:rPr lang="fr-FR" sz="1400" dirty="0"/>
              <a:t>furieux (se)</a:t>
            </a:r>
            <a:endParaRPr lang="en-GB" sz="1400" dirty="0"/>
          </a:p>
          <a:p>
            <a:pPr lvl="0">
              <a:defRPr/>
            </a:pPr>
            <a:r>
              <a:rPr lang="en-US" sz="1400" dirty="0"/>
              <a:t>impatient(e)</a:t>
            </a:r>
          </a:p>
          <a:p>
            <a:pPr lvl="0">
              <a:defRPr/>
            </a:pPr>
            <a:r>
              <a:rPr lang="en-GB" sz="1400" dirty="0" err="1"/>
              <a:t>angoiss</a:t>
            </a:r>
            <a:r>
              <a:rPr lang="fr-FR" sz="1400" dirty="0"/>
              <a:t>é</a:t>
            </a:r>
            <a:r>
              <a:rPr lang="en-US" sz="1400" dirty="0"/>
              <a:t>(e)</a:t>
            </a:r>
            <a:endParaRPr lang="en-GB" sz="1400" dirty="0"/>
          </a:p>
          <a:p>
            <a:pPr lvl="0">
              <a:defRPr/>
            </a:pPr>
            <a:r>
              <a:rPr lang="en-GB" sz="1400" dirty="0" err="1"/>
              <a:t>fatigué</a:t>
            </a:r>
            <a:r>
              <a:rPr lang="en-US" sz="1400" dirty="0"/>
              <a:t>(e)</a:t>
            </a:r>
            <a:endParaRPr lang="en-GB" sz="1400" dirty="0"/>
          </a:p>
          <a:p>
            <a:pPr lvl="0">
              <a:defRPr/>
            </a:pPr>
            <a:r>
              <a:rPr lang="fr-FR" sz="1400" dirty="0"/>
              <a:t>déçu</a:t>
            </a:r>
            <a:r>
              <a:rPr lang="en-US" sz="1400" dirty="0"/>
              <a:t>(e)</a:t>
            </a:r>
          </a:p>
          <a:p>
            <a:pPr lvl="0">
              <a:defRPr/>
            </a:pPr>
            <a:r>
              <a:rPr lang="en-US" sz="1400" dirty="0" err="1"/>
              <a:t>déprim</a:t>
            </a:r>
            <a:r>
              <a:rPr lang="en-GB" sz="1400" dirty="0">
                <a:solidFill>
                  <a:schemeClr val="dk1"/>
                </a:solidFill>
              </a:rPr>
              <a:t>é</a:t>
            </a:r>
            <a:r>
              <a:rPr lang="en-US" sz="1400" dirty="0"/>
              <a:t>(e)</a:t>
            </a:r>
          </a:p>
          <a:p>
            <a:pPr lvl="0">
              <a:defRPr/>
            </a:pPr>
            <a:r>
              <a:rPr lang="en-US" sz="1400" dirty="0">
                <a:solidFill>
                  <a:schemeClr val="dk1"/>
                </a:solidFill>
              </a:rPr>
              <a:t>d</a:t>
            </a:r>
            <a:r>
              <a:rPr lang="en-GB" sz="1400" dirty="0">
                <a:solidFill>
                  <a:schemeClr val="dk1"/>
                </a:solidFill>
              </a:rPr>
              <a:t>é</a:t>
            </a:r>
            <a:r>
              <a:rPr lang="en-US" sz="1400" dirty="0" err="1"/>
              <a:t>sesp</a:t>
            </a:r>
            <a:r>
              <a:rPr lang="en-GB" sz="1400" dirty="0">
                <a:solidFill>
                  <a:schemeClr val="dk1"/>
                </a:solidFill>
              </a:rPr>
              <a:t>é</a:t>
            </a:r>
            <a:r>
              <a:rPr lang="en-US" sz="1400" dirty="0"/>
              <a:t>r</a:t>
            </a:r>
            <a:r>
              <a:rPr lang="en-GB" sz="1400" dirty="0">
                <a:solidFill>
                  <a:schemeClr val="dk1"/>
                </a:solidFill>
              </a:rPr>
              <a:t>é</a:t>
            </a:r>
            <a:r>
              <a:rPr lang="en-US" sz="1400" dirty="0"/>
              <a:t>(e) </a:t>
            </a:r>
          </a:p>
          <a:p>
            <a:pPr lvl="0">
              <a:defRPr/>
            </a:pPr>
            <a:r>
              <a:rPr lang="en-US" sz="1400" dirty="0" err="1"/>
              <a:t>humili</a:t>
            </a:r>
            <a:r>
              <a:rPr lang="en-GB" sz="1400" dirty="0">
                <a:solidFill>
                  <a:schemeClr val="dk1"/>
                </a:solidFill>
              </a:rPr>
              <a:t>é</a:t>
            </a:r>
            <a:r>
              <a:rPr lang="en-US" sz="1400" dirty="0"/>
              <a:t>(e) </a:t>
            </a:r>
            <a:endParaRPr lang="fr-FR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173756"/>
              </p:ext>
            </p:extLst>
          </p:nvPr>
        </p:nvGraphicFramePr>
        <p:xfrm>
          <a:off x="179512" y="853073"/>
          <a:ext cx="5123656" cy="5563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1488">
                  <a:extLst>
                    <a:ext uri="{9D8B030D-6E8A-4147-A177-3AD203B41FA5}">
                      <a16:colId xmlns:a16="http://schemas.microsoft.com/office/drawing/2014/main" val="249133121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699158508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GB" sz="1600" b="1" u="none" dirty="0" err="1"/>
                        <a:t>Paragraphe</a:t>
                      </a:r>
                      <a:endParaRPr lang="en-GB" sz="1600" b="1" u="none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600" b="1" dirty="0" err="1"/>
                        <a:t>Émotions</a:t>
                      </a:r>
                      <a:endParaRPr lang="en-GB" sz="16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94563349"/>
                  </a:ext>
                </a:extLst>
              </a:tr>
              <a:tr h="1477958">
                <a:tc>
                  <a:txBody>
                    <a:bodyPr/>
                    <a:lstStyle/>
                    <a:p>
                      <a:r>
                        <a:rPr lang="fr-FR" sz="1400" dirty="0"/>
                        <a:t>Chaque année, la France vend des armes à des pays en Afrique. Pourquoi la France vend-t-elle ces armes? C’est pour faire des affaires. Les entreprises font du profit de la vente d’armes. Ainsi, elles trouvent ça tout naturel, les entreprises.</a:t>
                      </a:r>
                      <a:endParaRPr lang="en-GB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66243850"/>
                  </a:ext>
                </a:extLst>
              </a:tr>
              <a:tr h="1289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Mais est-ce que c’est moral? Quand on fera la guerre</a:t>
                      </a:r>
                      <a:r>
                        <a:rPr lang="fr-FR" sz="1400" b="1" dirty="0"/>
                        <a:t> </a:t>
                      </a:r>
                      <a:r>
                        <a:rPr lang="fr-FR" sz="1400" dirty="0"/>
                        <a:t>avec ces armes, des hommes seront tués. En plus, les guerres coûtent des milliards d'euros aux pays d’Afrique. Cet argent peut aider à lutter contre le Sida et la famine. </a:t>
                      </a:r>
                      <a:endParaRPr lang="en-GB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8412414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 Il ne faut donc pas faire la guerre. Il faut créer des écoles et des hôpitaux. 95% des armes utilisées dans ces guerres sont faites dans des pays riches, comme la France. Les hommes en Afrique font donc mauvaise affaire dans cette histoire.</a:t>
                      </a:r>
                      <a:endParaRPr lang="en-GB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76870783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Et la France continue à vendre ses fusils, ses tanks et ses avions. C’est bien pour créer des emplois en France, n’est-ce pas? Ainsi, la vie continue, avec les guerres, les armes et les affaires.</a:t>
                      </a:r>
                      <a:endParaRPr lang="en-GB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65839685"/>
                  </a:ext>
                </a:extLst>
              </a:tr>
            </a:tbl>
          </a:graphicData>
        </a:graphic>
      </p:graphicFrame>
      <p:pic>
        <p:nvPicPr>
          <p:cNvPr id="11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122" y="484897"/>
            <a:ext cx="2310689" cy="1733017"/>
          </a:xfrm>
        </p:spPr>
      </p:pic>
      <p:sp>
        <p:nvSpPr>
          <p:cNvPr id="12" name="TextBox 11"/>
          <p:cNvSpPr txBox="1"/>
          <p:nvPr/>
        </p:nvSpPr>
        <p:spPr>
          <a:xfrm>
            <a:off x="8417783" y="1962399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Image 8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345" y="2749695"/>
            <a:ext cx="600569" cy="60056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662563" y="3258295"/>
            <a:ext cx="5148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Image 3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38713" y="3866666"/>
            <a:ext cx="459432" cy="45943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764552" y="4216862"/>
            <a:ext cx="5148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Image 4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10" y="4657471"/>
            <a:ext cx="670258" cy="67025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722459" y="5258641"/>
            <a:ext cx="5148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Image 9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59251" y="5682342"/>
            <a:ext cx="418356" cy="41835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735801" y="6047625"/>
            <a:ext cx="5148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Image 2</a:t>
            </a:r>
          </a:p>
        </p:txBody>
      </p:sp>
    </p:spTree>
    <p:extLst>
      <p:ext uri="{BB962C8B-B14F-4D97-AF65-F5344CB8AC3E}">
        <p14:creationId xmlns:p14="http://schemas.microsoft.com/office/powerpoint/2010/main" val="3455304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b="1" dirty="0"/>
              <a:t>2. Les devoirs </a:t>
            </a:r>
            <a:endParaRPr lang="fr-F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1772816"/>
            <a:ext cx="5184576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/>
              <a:t>Imaginez que vous êtes cet enfant.</a:t>
            </a:r>
          </a:p>
          <a:p>
            <a:r>
              <a:rPr lang="fr-FR" sz="2400" dirty="0"/>
              <a:t>Ecrivez une lettre au Président de la France pour lui dire votre opinion sur la vente des armes dans votre pays.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047737" y="3488433"/>
            <a:ext cx="7056784" cy="29546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Monsieur le </a:t>
            </a:r>
            <a:r>
              <a:rPr lang="en-GB" dirty="0" err="1"/>
              <a:t>Pr</a:t>
            </a:r>
            <a:r>
              <a:rPr lang="fr-FR" dirty="0"/>
              <a:t>é</a:t>
            </a:r>
            <a:r>
              <a:rPr lang="en-GB" dirty="0" err="1"/>
              <a:t>sident</a:t>
            </a:r>
            <a:r>
              <a:rPr lang="en-GB" dirty="0"/>
              <a:t>,</a:t>
            </a:r>
          </a:p>
          <a:p>
            <a:endParaRPr lang="en-GB" dirty="0"/>
          </a:p>
          <a:p>
            <a:r>
              <a:rPr lang="en-GB" dirty="0"/>
              <a:t>Je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écris</a:t>
            </a:r>
            <a:r>
              <a:rPr lang="en-GB" dirty="0"/>
              <a:t> </a:t>
            </a:r>
            <a:r>
              <a:rPr lang="en-GB" dirty="0" err="1"/>
              <a:t>cette</a:t>
            </a:r>
            <a:r>
              <a:rPr lang="en-GB" dirty="0"/>
              <a:t> </a:t>
            </a:r>
            <a:r>
              <a:rPr lang="en-GB" dirty="0" err="1"/>
              <a:t>lettre</a:t>
            </a:r>
            <a:r>
              <a:rPr lang="en-GB" dirty="0"/>
              <a:t> pour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exprimer</a:t>
            </a:r>
            <a:r>
              <a:rPr lang="en-GB" dirty="0"/>
              <a:t> mon opinion sur la </a:t>
            </a:r>
            <a:r>
              <a:rPr lang="en-GB" dirty="0" err="1"/>
              <a:t>vente</a:t>
            </a:r>
            <a:r>
              <a:rPr lang="en-GB" dirty="0"/>
              <a:t> des </a:t>
            </a:r>
            <a:r>
              <a:rPr lang="en-GB" dirty="0" err="1"/>
              <a:t>armes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Afrique</a:t>
            </a:r>
            <a:r>
              <a:rPr lang="en-GB" dirty="0"/>
              <a:t>.</a:t>
            </a:r>
          </a:p>
          <a:p>
            <a:r>
              <a:rPr lang="en-GB" dirty="0"/>
              <a:t>Je </a:t>
            </a:r>
            <a:r>
              <a:rPr lang="en-GB" dirty="0" err="1"/>
              <a:t>trouve</a:t>
            </a:r>
            <a:r>
              <a:rPr lang="en-GB" dirty="0"/>
              <a:t>  </a:t>
            </a:r>
            <a:r>
              <a:rPr lang="en-GB" dirty="0" err="1"/>
              <a:t>dangereux</a:t>
            </a:r>
            <a:r>
              <a:rPr lang="en-GB" dirty="0"/>
              <a:t> /</a:t>
            </a:r>
            <a:r>
              <a:rPr lang="en-GB" dirty="0" err="1"/>
              <a:t>immorale</a:t>
            </a:r>
            <a:r>
              <a:rPr lang="en-GB" dirty="0"/>
              <a:t>/ horrible  </a:t>
            </a:r>
            <a:r>
              <a:rPr lang="en-GB" dirty="0" err="1"/>
              <a:t>cette</a:t>
            </a:r>
            <a:r>
              <a:rPr lang="en-GB" dirty="0"/>
              <a:t> affaire </a:t>
            </a:r>
            <a:r>
              <a:rPr lang="en-GB" dirty="0" err="1"/>
              <a:t>parce</a:t>
            </a:r>
            <a:r>
              <a:rPr lang="en-GB" dirty="0"/>
              <a:t> que….</a:t>
            </a:r>
          </a:p>
          <a:p>
            <a:r>
              <a:rPr lang="en-GB" dirty="0" err="1"/>
              <a:t>Ces</a:t>
            </a:r>
            <a:r>
              <a:rPr lang="en-GB" dirty="0"/>
              <a:t> </a:t>
            </a:r>
            <a:r>
              <a:rPr lang="en-GB" dirty="0" err="1"/>
              <a:t>armes</a:t>
            </a:r>
            <a:r>
              <a:rPr lang="en-GB" dirty="0"/>
              <a:t> </a:t>
            </a:r>
            <a:r>
              <a:rPr lang="en-GB" dirty="0" err="1"/>
              <a:t>coûtent</a:t>
            </a:r>
            <a:r>
              <a:rPr lang="en-GB" dirty="0"/>
              <a:t> …..        </a:t>
            </a:r>
          </a:p>
          <a:p>
            <a:r>
              <a:rPr lang="en-GB" dirty="0" err="1"/>
              <a:t>Quand</a:t>
            </a:r>
            <a:r>
              <a:rPr lang="en-GB" dirty="0"/>
              <a:t> on fait la guerre …..</a:t>
            </a:r>
          </a:p>
          <a:p>
            <a:r>
              <a:rPr lang="en-GB" dirty="0" err="1"/>
              <a:t>Dans</a:t>
            </a:r>
            <a:r>
              <a:rPr lang="en-GB" dirty="0"/>
              <a:t> mon pays nous </a:t>
            </a:r>
            <a:r>
              <a:rPr lang="en-GB" dirty="0" err="1"/>
              <a:t>avons</a:t>
            </a:r>
            <a:r>
              <a:rPr lang="en-GB" dirty="0"/>
              <a:t> </a:t>
            </a:r>
            <a:r>
              <a:rPr lang="en-GB" dirty="0" err="1"/>
              <a:t>besoin</a:t>
            </a:r>
            <a:r>
              <a:rPr lang="en-GB" dirty="0"/>
              <a:t> de……</a:t>
            </a:r>
          </a:p>
          <a:p>
            <a:r>
              <a:rPr lang="en-GB" dirty="0"/>
              <a:t>Pour </a:t>
            </a:r>
            <a:r>
              <a:rPr lang="en-GB" dirty="0" err="1"/>
              <a:t>cette</a:t>
            </a:r>
            <a:r>
              <a:rPr lang="en-GB" dirty="0"/>
              <a:t> raison, je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demande</a:t>
            </a:r>
            <a:r>
              <a:rPr lang="en-GB" dirty="0"/>
              <a:t>  </a:t>
            </a:r>
            <a:r>
              <a:rPr lang="en-GB" dirty="0" err="1"/>
              <a:t>d’arrêter</a:t>
            </a:r>
            <a:r>
              <a:rPr lang="en-GB" dirty="0"/>
              <a:t> / de </a:t>
            </a:r>
            <a:r>
              <a:rPr lang="en-GB" dirty="0" err="1"/>
              <a:t>diminuer</a:t>
            </a:r>
            <a:r>
              <a:rPr lang="en-GB" dirty="0"/>
              <a:t> / de </a:t>
            </a:r>
            <a:r>
              <a:rPr lang="en-GB" dirty="0" err="1"/>
              <a:t>pénaliser</a:t>
            </a:r>
            <a:r>
              <a:rPr lang="en-GB" dirty="0"/>
              <a:t> la </a:t>
            </a:r>
            <a:r>
              <a:rPr lang="en-GB" dirty="0" err="1"/>
              <a:t>vente</a:t>
            </a:r>
            <a:r>
              <a:rPr lang="en-GB" dirty="0"/>
              <a:t> </a:t>
            </a:r>
            <a:r>
              <a:rPr lang="en-GB" dirty="0" err="1"/>
              <a:t>d’armes</a:t>
            </a:r>
            <a:r>
              <a:rPr lang="en-GB" dirty="0"/>
              <a:t> à des pays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Afrique</a:t>
            </a:r>
            <a:r>
              <a:rPr lang="en-GB" dirty="0"/>
              <a:t>.</a:t>
            </a: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122" y="484897"/>
            <a:ext cx="2310689" cy="173301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919454" y="2176036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Image 8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994816"/>
            <a:ext cx="1871516" cy="244827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6425700"/>
            <a:ext cx="7605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Image 10</a:t>
            </a:r>
          </a:p>
        </p:txBody>
      </p:sp>
    </p:spTree>
    <p:extLst>
      <p:ext uri="{BB962C8B-B14F-4D97-AF65-F5344CB8AC3E}">
        <p14:creationId xmlns:p14="http://schemas.microsoft.com/office/powerpoint/2010/main" val="3840119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Image 1: </a:t>
            </a:r>
            <a:r>
              <a:rPr lang="en-GB" dirty="0"/>
              <a:t>Members of the Rwanda </a:t>
            </a:r>
            <a:r>
              <a:rPr lang="en-GB" dirty="0" err="1"/>
              <a:t>Defense</a:t>
            </a:r>
            <a:r>
              <a:rPr lang="en-GB" dirty="0"/>
              <a:t> Force by CPT Tom Byrd is in the </a:t>
            </a:r>
            <a:r>
              <a:rPr lang="en-GB" dirty="0">
                <a:hlinkClick r:id="rId2"/>
              </a:rPr>
              <a:t>public domain</a:t>
            </a:r>
            <a:endParaRPr lang="en-GB" dirty="0"/>
          </a:p>
          <a:p>
            <a:r>
              <a:rPr lang="en-US" dirty="0"/>
              <a:t>Image 2: </a:t>
            </a:r>
            <a:r>
              <a:rPr lang="en-GB" dirty="0"/>
              <a:t>Noto Emoji Oreo 2639 by </a:t>
            </a:r>
            <a:r>
              <a:rPr lang="en-GB" u="sng" dirty="0">
                <a:hlinkClick r:id="rId3"/>
              </a:rPr>
              <a:t>Noto project</a:t>
            </a:r>
            <a:r>
              <a:rPr lang="en-GB" u="sng" dirty="0"/>
              <a:t> </a:t>
            </a:r>
            <a:r>
              <a:rPr lang="en-GB" dirty="0"/>
              <a:t>is licensed under </a:t>
            </a:r>
            <a:r>
              <a:rPr lang="en-GB" u="sng" dirty="0">
                <a:hlinkClick r:id="rId4"/>
              </a:rPr>
              <a:t>Apache license</a:t>
            </a:r>
            <a:endParaRPr lang="en-GB" dirty="0"/>
          </a:p>
          <a:p>
            <a:r>
              <a:rPr lang="en-US" dirty="0"/>
              <a:t>Image 3: </a:t>
            </a:r>
            <a:r>
              <a:rPr lang="en-GB" dirty="0" err="1"/>
              <a:t>Emojione</a:t>
            </a:r>
            <a:r>
              <a:rPr lang="en-GB" dirty="0"/>
              <a:t> 263A by </a:t>
            </a:r>
            <a:r>
              <a:rPr lang="en-GB" u="sng" dirty="0">
                <a:hlinkClick r:id="rId5"/>
              </a:rPr>
              <a:t>emojione project</a:t>
            </a:r>
            <a:r>
              <a:rPr lang="en-GB" u="sng" dirty="0"/>
              <a:t> </a:t>
            </a:r>
            <a:r>
              <a:rPr lang="en-GB" dirty="0"/>
              <a:t>is licensed under </a:t>
            </a:r>
            <a:r>
              <a:rPr lang="en-GB" dirty="0">
                <a:hlinkClick r:id="rId6" tooltip="w:en:Creative Commons"/>
              </a:rPr>
              <a:t>Creative Commons</a:t>
            </a:r>
            <a:r>
              <a:rPr lang="en-GB" dirty="0"/>
              <a:t> </a:t>
            </a:r>
            <a:r>
              <a:rPr lang="en-GB" u="sng" dirty="0">
                <a:hlinkClick r:id="rId7"/>
              </a:rPr>
              <a:t>Attribution-Share Alike 4.0 International</a:t>
            </a:r>
            <a:endParaRPr lang="en-GB" u="sng" dirty="0"/>
          </a:p>
          <a:p>
            <a:r>
              <a:rPr lang="en-GB" dirty="0"/>
              <a:t>Image 4: Emoji u1f610 by </a:t>
            </a:r>
            <a:r>
              <a:rPr lang="en-GB" u="sng" dirty="0">
                <a:hlinkClick r:id="rId3"/>
              </a:rPr>
              <a:t>Noto project</a:t>
            </a:r>
            <a:r>
              <a:rPr lang="en-GB" u="sng" dirty="0"/>
              <a:t> </a:t>
            </a:r>
            <a:r>
              <a:rPr lang="en-GB" dirty="0"/>
              <a:t>is licensed under </a:t>
            </a:r>
            <a:r>
              <a:rPr lang="en-GB" u="sng" dirty="0">
                <a:hlinkClick r:id="rId4"/>
              </a:rPr>
              <a:t>Apache license</a:t>
            </a:r>
            <a:endParaRPr lang="en-GB" u="sng" dirty="0"/>
          </a:p>
          <a:p>
            <a:r>
              <a:rPr lang="en-GB" dirty="0"/>
              <a:t>Image 5: Business people shaking hands in a meeting room by @</a:t>
            </a:r>
            <a:r>
              <a:rPr lang="en-GB" dirty="0" err="1"/>
              <a:t>rawpixel.com</a:t>
            </a:r>
            <a:r>
              <a:rPr lang="en-GB" dirty="0"/>
              <a:t> is licensed under </a:t>
            </a:r>
            <a:r>
              <a:rPr lang="en-GB" dirty="0">
                <a:hlinkClick r:id="rId8"/>
              </a:rPr>
              <a:t>Creative Commons CC0</a:t>
            </a:r>
            <a:r>
              <a:rPr lang="en-GB" dirty="0"/>
              <a:t> </a:t>
            </a:r>
          </a:p>
          <a:p>
            <a:r>
              <a:rPr lang="en-GB" dirty="0"/>
              <a:t>Image 6: USMC-11604 by </a:t>
            </a:r>
            <a:r>
              <a:rPr lang="en-GB" dirty="0" err="1"/>
              <a:t>Cpl.</a:t>
            </a:r>
            <a:r>
              <a:rPr lang="en-GB" dirty="0"/>
              <a:t> Sara A. Carter is in the </a:t>
            </a:r>
            <a:r>
              <a:rPr lang="en-GB" dirty="0">
                <a:hlinkClick r:id="rId9"/>
              </a:rPr>
              <a:t>public domain</a:t>
            </a:r>
            <a:endParaRPr lang="en-GB" dirty="0"/>
          </a:p>
          <a:p>
            <a:r>
              <a:rPr lang="en-GB" dirty="0"/>
              <a:t>Image 7: Soldiers belonging to the Burundian contingent of the African Union by </a:t>
            </a:r>
            <a:r>
              <a:rPr lang="en-GB" u="sng" dirty="0">
                <a:hlinkClick r:id="rId10"/>
              </a:rPr>
              <a:t>AMISOM Public Information</a:t>
            </a:r>
            <a:r>
              <a:rPr lang="en-GB" u="sng" dirty="0"/>
              <a:t> </a:t>
            </a:r>
            <a:r>
              <a:rPr lang="en-GB" dirty="0"/>
              <a:t>is licensed under </a:t>
            </a:r>
            <a:r>
              <a:rPr lang="en-GB" dirty="0">
                <a:hlinkClick r:id="rId6" tooltip="w:en:Creative Commons"/>
              </a:rPr>
              <a:t>Creative Commons</a:t>
            </a:r>
            <a:r>
              <a:rPr lang="en-GB" dirty="0"/>
              <a:t> </a:t>
            </a:r>
            <a:r>
              <a:rPr lang="en-GB" u="sng" dirty="0">
                <a:hlinkClick r:id="rId11"/>
              </a:rPr>
              <a:t>CC0 1.0 Universal Public Domain Dedication</a:t>
            </a:r>
            <a:endParaRPr lang="en-GB" u="sng" dirty="0"/>
          </a:p>
          <a:p>
            <a:r>
              <a:rPr lang="en-GB" dirty="0"/>
              <a:t>Image 8: LURD child fighter by </a:t>
            </a:r>
            <a:r>
              <a:rPr lang="en-GB" u="sng" dirty="0">
                <a:hlinkClick r:id="rId12" invalidUrl="https://web.archive.org/web/20040524183301/http://www.setaf.army.mil:80/Photo Album/pages/Po River LURD child fighter_jpg.htm"/>
              </a:rPr>
              <a:t>SETAF in Liberia</a:t>
            </a:r>
            <a:r>
              <a:rPr lang="en-GB" u="sng" dirty="0"/>
              <a:t> </a:t>
            </a:r>
            <a:r>
              <a:rPr lang="en-GB" dirty="0"/>
              <a:t>is in the </a:t>
            </a:r>
            <a:r>
              <a:rPr lang="en-GB" dirty="0">
                <a:hlinkClick r:id="rId13"/>
              </a:rPr>
              <a:t>public domain</a:t>
            </a:r>
            <a:endParaRPr lang="en-GB" dirty="0"/>
          </a:p>
          <a:p>
            <a:r>
              <a:rPr lang="en-GB" dirty="0"/>
              <a:t>Image 9: Noto Emoji Oreo 1f621 by </a:t>
            </a:r>
            <a:r>
              <a:rPr lang="en-GB" u="sng" dirty="0">
                <a:hlinkClick r:id="rId3"/>
              </a:rPr>
              <a:t>Noto project</a:t>
            </a:r>
            <a:r>
              <a:rPr lang="en-GB" u="sng" dirty="0"/>
              <a:t> </a:t>
            </a:r>
            <a:r>
              <a:rPr lang="en-GB" dirty="0"/>
              <a:t>is licensed under </a:t>
            </a:r>
            <a:r>
              <a:rPr lang="en-GB" u="sng" dirty="0">
                <a:hlinkClick r:id="rId4"/>
              </a:rPr>
              <a:t>Apache license</a:t>
            </a:r>
            <a:endParaRPr lang="en-GB" u="sng" dirty="0"/>
          </a:p>
          <a:p>
            <a:r>
              <a:rPr lang="en-GB" dirty="0"/>
              <a:t>Image 10: Emmanuel Macron in July 2017 by </a:t>
            </a:r>
            <a:r>
              <a:rPr lang="en-GB" dirty="0" err="1"/>
              <a:t>Presidencia</a:t>
            </a:r>
            <a:r>
              <a:rPr lang="en-GB" dirty="0"/>
              <a:t> de la </a:t>
            </a:r>
            <a:r>
              <a:rPr lang="en-GB" dirty="0" err="1"/>
              <a:t>República</a:t>
            </a:r>
            <a:r>
              <a:rPr lang="en-GB" dirty="0"/>
              <a:t> Mexicana is licensed under </a:t>
            </a:r>
            <a:r>
              <a:rPr lang="en-GB" dirty="0">
                <a:hlinkClick r:id="rId6" tooltip="w:en:Creative Commons"/>
              </a:rPr>
              <a:t>Creative Commons</a:t>
            </a:r>
            <a:r>
              <a:rPr lang="en-GB" dirty="0"/>
              <a:t> </a:t>
            </a:r>
            <a:r>
              <a:rPr lang="en-GB" u="sng" dirty="0">
                <a:hlinkClick r:id="rId14"/>
              </a:rPr>
              <a:t>Attribution 2.0 Generic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5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280920" cy="3336776"/>
          </a:xfrm>
        </p:spPr>
        <p:txBody>
          <a:bodyPr>
            <a:normAutofit/>
          </a:bodyPr>
          <a:lstStyle/>
          <a:p>
            <a:r>
              <a:rPr lang="en-GB" sz="2800" b="1" dirty="0" err="1">
                <a:solidFill>
                  <a:schemeClr val="tx1"/>
                </a:solidFill>
              </a:rPr>
              <a:t>Quel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b="1" dirty="0" err="1">
                <a:solidFill>
                  <a:schemeClr val="tx1"/>
                </a:solidFill>
              </a:rPr>
              <a:t>est</a:t>
            </a:r>
            <a:r>
              <a:rPr lang="en-GB" sz="2800" b="1" dirty="0">
                <a:solidFill>
                  <a:schemeClr val="tx1"/>
                </a:solidFill>
              </a:rPr>
              <a:t> le </a:t>
            </a:r>
            <a:r>
              <a:rPr lang="en-GB" sz="2800" b="1" dirty="0" err="1">
                <a:solidFill>
                  <a:schemeClr val="tx1"/>
                </a:solidFill>
              </a:rPr>
              <a:t>sujet</a:t>
            </a:r>
            <a:r>
              <a:rPr lang="en-GB" sz="2800" b="1" dirty="0">
                <a:solidFill>
                  <a:schemeClr val="tx1"/>
                </a:solidFill>
              </a:rPr>
              <a:t> du </a:t>
            </a:r>
            <a:r>
              <a:rPr lang="en-GB" sz="2800" b="1" dirty="0" err="1">
                <a:solidFill>
                  <a:schemeClr val="tx1"/>
                </a:solidFill>
              </a:rPr>
              <a:t>texte</a:t>
            </a:r>
            <a:r>
              <a:rPr lang="en-GB" sz="2800" b="1" dirty="0">
                <a:solidFill>
                  <a:schemeClr val="tx1"/>
                </a:solidFill>
              </a:rPr>
              <a:t>?</a:t>
            </a:r>
          </a:p>
          <a:p>
            <a:r>
              <a:rPr lang="en-GB" sz="2800" dirty="0">
                <a:solidFill>
                  <a:srgbClr val="FF0000"/>
                </a:solidFill>
              </a:rPr>
              <a:t>(a) les </a:t>
            </a:r>
            <a:r>
              <a:rPr lang="en-GB" sz="2800" dirty="0" err="1">
                <a:solidFill>
                  <a:srgbClr val="FF0000"/>
                </a:solidFill>
              </a:rPr>
              <a:t>armes</a:t>
            </a:r>
            <a:r>
              <a:rPr lang="en-GB" sz="2800" dirty="0">
                <a:solidFill>
                  <a:schemeClr val="tx1"/>
                </a:solidFill>
              </a:rPr>
              <a:t> (b) les </a:t>
            </a:r>
            <a:r>
              <a:rPr lang="en-GB" sz="2800" dirty="0" err="1">
                <a:solidFill>
                  <a:schemeClr val="tx1"/>
                </a:solidFill>
              </a:rPr>
              <a:t>vacances</a:t>
            </a:r>
            <a:r>
              <a:rPr lang="en-GB" sz="2800" dirty="0">
                <a:solidFill>
                  <a:schemeClr val="tx1"/>
                </a:solidFill>
              </a:rPr>
              <a:t> (c) la mode</a:t>
            </a:r>
          </a:p>
          <a:p>
            <a:r>
              <a:rPr lang="en-GB" sz="2800" b="1" dirty="0">
                <a:solidFill>
                  <a:schemeClr val="tx1"/>
                </a:solidFill>
              </a:rPr>
              <a:t>Le </a:t>
            </a:r>
            <a:r>
              <a:rPr lang="en-GB" sz="2800" b="1" dirty="0" err="1">
                <a:solidFill>
                  <a:schemeClr val="tx1"/>
                </a:solidFill>
              </a:rPr>
              <a:t>texte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b="1" dirty="0" err="1">
                <a:solidFill>
                  <a:schemeClr val="tx1"/>
                </a:solidFill>
              </a:rPr>
              <a:t>parle</a:t>
            </a:r>
            <a:r>
              <a:rPr lang="en-GB" sz="2800" b="1" dirty="0">
                <a:solidFill>
                  <a:schemeClr val="tx1"/>
                </a:solidFill>
              </a:rPr>
              <a:t> de </a:t>
            </a:r>
            <a:r>
              <a:rPr lang="en-GB" sz="2800" b="1" dirty="0" err="1">
                <a:solidFill>
                  <a:schemeClr val="tx1"/>
                </a:solidFill>
              </a:rPr>
              <a:t>quel</a:t>
            </a:r>
            <a:r>
              <a:rPr lang="en-GB" sz="2800" b="1" dirty="0">
                <a:solidFill>
                  <a:schemeClr val="tx1"/>
                </a:solidFill>
              </a:rPr>
              <a:t> continent?</a:t>
            </a:r>
          </a:p>
          <a:p>
            <a:pPr marL="514350" indent="-514350">
              <a:buAutoNum type="alphaLcParenBoth"/>
            </a:pPr>
            <a:r>
              <a:rPr lang="en-GB" sz="2800" dirty="0" err="1">
                <a:solidFill>
                  <a:schemeClr val="tx1"/>
                </a:solidFill>
              </a:rPr>
              <a:t>l’Asie</a:t>
            </a:r>
            <a:r>
              <a:rPr lang="en-GB" sz="2800" dirty="0">
                <a:solidFill>
                  <a:schemeClr val="tx1"/>
                </a:solidFill>
              </a:rPr>
              <a:t>  (b) </a:t>
            </a:r>
            <a:r>
              <a:rPr lang="en-GB" sz="2800" dirty="0" err="1">
                <a:solidFill>
                  <a:schemeClr val="tx1"/>
                </a:solidFill>
              </a:rPr>
              <a:t>l’Amérique</a:t>
            </a:r>
            <a:r>
              <a:rPr lang="en-GB" sz="2800" dirty="0">
                <a:solidFill>
                  <a:schemeClr val="tx1"/>
                </a:solidFill>
              </a:rPr>
              <a:t>  </a:t>
            </a:r>
            <a:r>
              <a:rPr lang="en-GB" sz="2800" dirty="0">
                <a:solidFill>
                  <a:srgbClr val="FF0000"/>
                </a:solidFill>
              </a:rPr>
              <a:t>(c) </a:t>
            </a:r>
            <a:r>
              <a:rPr lang="en-GB" sz="2800" dirty="0" err="1">
                <a:solidFill>
                  <a:srgbClr val="FF0000"/>
                </a:solidFill>
              </a:rPr>
              <a:t>l’Afrique</a:t>
            </a:r>
            <a:endParaRPr lang="en-GB" sz="2800" dirty="0">
              <a:solidFill>
                <a:srgbClr val="FF0000"/>
              </a:solidFill>
            </a:endParaRPr>
          </a:p>
          <a:p>
            <a:r>
              <a:rPr lang="en-GB" sz="2800" b="1" dirty="0">
                <a:solidFill>
                  <a:schemeClr val="tx1"/>
                </a:solidFill>
              </a:rPr>
              <a:t>La photo </a:t>
            </a:r>
            <a:r>
              <a:rPr lang="en-GB" sz="2800" b="1" dirty="0" err="1">
                <a:solidFill>
                  <a:schemeClr val="tx1"/>
                </a:solidFill>
              </a:rPr>
              <a:t>évoque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b="1" dirty="0" err="1">
                <a:solidFill>
                  <a:schemeClr val="tx1"/>
                </a:solidFill>
              </a:rPr>
              <a:t>quelles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b="1" dirty="0" err="1">
                <a:solidFill>
                  <a:schemeClr val="tx1"/>
                </a:solidFill>
              </a:rPr>
              <a:t>émotions</a:t>
            </a:r>
            <a:r>
              <a:rPr lang="en-GB" sz="2800" b="1" dirty="0">
                <a:solidFill>
                  <a:schemeClr val="tx1"/>
                </a:solidFill>
              </a:rPr>
              <a:t>?</a:t>
            </a:r>
          </a:p>
          <a:p>
            <a:r>
              <a:rPr lang="fr-FR" sz="2800" dirty="0">
                <a:solidFill>
                  <a:schemeClr val="tx1"/>
                </a:solidFill>
              </a:rPr>
              <a:t>(a) l’espoir  </a:t>
            </a:r>
            <a:r>
              <a:rPr lang="fr-FR" sz="2800" dirty="0">
                <a:solidFill>
                  <a:srgbClr val="FF0000"/>
                </a:solidFill>
              </a:rPr>
              <a:t>(b) la peur  </a:t>
            </a:r>
            <a:r>
              <a:rPr lang="fr-FR" sz="2800" dirty="0">
                <a:solidFill>
                  <a:schemeClr val="tx1"/>
                </a:solidFill>
              </a:rPr>
              <a:t>(c) l’amour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892" y="654932"/>
            <a:ext cx="5714617" cy="24912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172C2D-E54E-48C4-8590-7F331A55B686}"/>
              </a:ext>
            </a:extLst>
          </p:cNvPr>
          <p:cNvSpPr txBox="1"/>
          <p:nvPr/>
        </p:nvSpPr>
        <p:spPr>
          <a:xfrm>
            <a:off x="3203848" y="144896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/>
              <a:t>Regardez</a:t>
            </a:r>
            <a:r>
              <a:rPr lang="en-GB" sz="2800" b="1" dirty="0"/>
              <a:t> la photo.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32892" y="3136966"/>
            <a:ext cx="681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Image 1</a:t>
            </a:r>
          </a:p>
        </p:txBody>
      </p:sp>
    </p:spTree>
    <p:extLst>
      <p:ext uri="{BB962C8B-B14F-4D97-AF65-F5344CB8AC3E}">
        <p14:creationId xmlns:p14="http://schemas.microsoft.com/office/powerpoint/2010/main" val="644791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977627"/>
              </p:ext>
            </p:extLst>
          </p:nvPr>
        </p:nvGraphicFramePr>
        <p:xfrm>
          <a:off x="107504" y="1052736"/>
          <a:ext cx="8834488" cy="4466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91764">
                  <a:extLst>
                    <a:ext uri="{9D8B030D-6E8A-4147-A177-3AD203B41FA5}">
                      <a16:colId xmlns:a16="http://schemas.microsoft.com/office/drawing/2014/main" val="587014936"/>
                    </a:ext>
                  </a:extLst>
                </a:gridCol>
                <a:gridCol w="4342724">
                  <a:extLst>
                    <a:ext uri="{9D8B030D-6E8A-4147-A177-3AD203B41FA5}">
                      <a16:colId xmlns:a16="http://schemas.microsoft.com/office/drawing/2014/main" val="422596422"/>
                    </a:ext>
                  </a:extLst>
                </a:gridCol>
              </a:tblGrid>
              <a:tr h="55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faire</a:t>
                      </a:r>
                      <a:r>
                        <a:rPr lang="en-GB" sz="2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 guerre</a:t>
                      </a:r>
                      <a:endParaRPr lang="en-GB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to fight</a:t>
                      </a:r>
                      <a:r>
                        <a:rPr lang="en-GB" sz="2800" baseline="0" dirty="0"/>
                        <a:t> in a war</a:t>
                      </a:r>
                      <a:endParaRPr lang="en-GB" sz="28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11783955"/>
                  </a:ext>
                </a:extLst>
              </a:tr>
              <a:tr h="55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trouver</a:t>
                      </a:r>
                      <a:r>
                        <a:rPr lang="en-GB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2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qqch</a:t>
                      </a:r>
                      <a:r>
                        <a:rPr lang="en-GB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naturel</a:t>
                      </a:r>
                      <a:endParaRPr lang="en-GB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to find</a:t>
                      </a:r>
                      <a:r>
                        <a:rPr lang="en-GB" sz="2800" baseline="0" dirty="0"/>
                        <a:t> (</a:t>
                      </a:r>
                      <a:r>
                        <a:rPr lang="en-GB" sz="2800" baseline="0" dirty="0" err="1"/>
                        <a:t>sth</a:t>
                      </a:r>
                      <a:r>
                        <a:rPr lang="en-GB" sz="2800" baseline="0" dirty="0"/>
                        <a:t>) natural </a:t>
                      </a:r>
                      <a:endParaRPr lang="en-GB" sz="28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309358814"/>
                  </a:ext>
                </a:extLst>
              </a:tr>
              <a:tr h="55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continuer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to continue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555524609"/>
                  </a:ext>
                </a:extLst>
              </a:tr>
              <a:tr h="5582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faire des affaires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to do business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659773558"/>
                  </a:ext>
                </a:extLst>
              </a:tr>
              <a:tr h="55829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tuer</a:t>
                      </a:r>
                      <a:r>
                        <a:rPr lang="en-GB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GB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to kill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327847569"/>
                  </a:ext>
                </a:extLst>
              </a:tr>
              <a:tr h="5582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l’arme</a:t>
                      </a:r>
                      <a:r>
                        <a:rPr lang="en-GB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(f)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the weapon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19507668"/>
                  </a:ext>
                </a:extLst>
              </a:tr>
              <a:tr h="558293">
                <a:tc>
                  <a:txBody>
                    <a:bodyPr/>
                    <a:lstStyle/>
                    <a:p>
                      <a:r>
                        <a:rPr lang="en-GB" sz="2800" dirty="0" err="1"/>
                        <a:t>représenter</a:t>
                      </a:r>
                      <a:endParaRPr lang="en-GB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to represent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64340530"/>
                  </a:ext>
                </a:extLst>
              </a:tr>
              <a:tr h="558293">
                <a:tc>
                  <a:txBody>
                    <a:bodyPr/>
                    <a:lstStyle/>
                    <a:p>
                      <a:r>
                        <a:rPr lang="en-GB" sz="2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correspondre</a:t>
                      </a:r>
                      <a:r>
                        <a:rPr lang="en-GB" sz="2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800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à</a:t>
                      </a:r>
                      <a:endParaRPr lang="en-GB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to correspond</a:t>
                      </a:r>
                      <a:r>
                        <a:rPr lang="fr-FR" sz="2800" baseline="0" dirty="0"/>
                        <a:t> to</a:t>
                      </a:r>
                      <a:endParaRPr lang="en-GB" sz="28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8803348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07504" y="116632"/>
            <a:ext cx="34075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/>
              <a:t>Mots </a:t>
            </a:r>
            <a:r>
              <a:rPr lang="en-GB" sz="3600" b="1" dirty="0" err="1"/>
              <a:t>importants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58182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/>
              <a:t>Maintenant</a:t>
            </a:r>
            <a:r>
              <a:rPr lang="en-GB" sz="3600" dirty="0"/>
              <a:t>, </a:t>
            </a:r>
            <a:r>
              <a:rPr lang="en-GB" sz="3600" dirty="0" err="1"/>
              <a:t>écoutez</a:t>
            </a:r>
            <a:r>
              <a:rPr lang="en-GB" sz="3600" dirty="0"/>
              <a:t> le </a:t>
            </a:r>
            <a:r>
              <a:rPr lang="en-GB" sz="3600" dirty="0" err="1"/>
              <a:t>texte</a:t>
            </a:r>
            <a:r>
              <a:rPr lang="en-GB" dirty="0"/>
              <a:t>.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Les </a:t>
            </a:r>
            <a:r>
              <a:rPr lang="en-GB" sz="2800" dirty="0" err="1"/>
              <a:t>paragraphes</a:t>
            </a:r>
            <a:r>
              <a:rPr lang="en-GB" sz="2800" dirty="0"/>
              <a:t> ne </a:t>
            </a:r>
            <a:r>
              <a:rPr lang="en-GB" sz="2800" dirty="0" err="1"/>
              <a:t>sont</a:t>
            </a:r>
            <a:r>
              <a:rPr lang="en-GB" sz="2800" dirty="0"/>
              <a:t> pas </a:t>
            </a:r>
            <a:r>
              <a:rPr lang="en-GB" sz="2800" dirty="0" err="1"/>
              <a:t>dans</a:t>
            </a:r>
            <a:r>
              <a:rPr lang="en-GB" sz="2800" dirty="0"/>
              <a:t> le bon </a:t>
            </a:r>
            <a:r>
              <a:rPr lang="en-GB" sz="2800" dirty="0" err="1"/>
              <a:t>ordre</a:t>
            </a:r>
            <a:r>
              <a:rPr lang="en-GB" sz="2800" dirty="0"/>
              <a:t>. </a:t>
            </a:r>
            <a:r>
              <a:rPr lang="en-GB" sz="2800" dirty="0" err="1"/>
              <a:t>Mettez</a:t>
            </a:r>
            <a:r>
              <a:rPr lang="en-GB" sz="2800" dirty="0"/>
              <a:t> les </a:t>
            </a:r>
            <a:r>
              <a:rPr lang="en-GB" sz="2800" dirty="0" err="1"/>
              <a:t>paragraphes</a:t>
            </a:r>
            <a:r>
              <a:rPr lang="en-GB" sz="2800" dirty="0"/>
              <a:t> </a:t>
            </a:r>
            <a:r>
              <a:rPr lang="en-GB" sz="2800" dirty="0" err="1"/>
              <a:t>dans</a:t>
            </a:r>
            <a:r>
              <a:rPr lang="en-GB" sz="2800" dirty="0"/>
              <a:t> le bon </a:t>
            </a:r>
            <a:r>
              <a:rPr lang="en-GB" sz="2800" dirty="0" err="1"/>
              <a:t>ordre</a:t>
            </a:r>
            <a:r>
              <a:rPr lang="en-GB" sz="2800" dirty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55378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372229"/>
              </p:ext>
            </p:extLst>
          </p:nvPr>
        </p:nvGraphicFramePr>
        <p:xfrm>
          <a:off x="1122218" y="928255"/>
          <a:ext cx="7079673" cy="5475316"/>
        </p:xfrm>
        <a:graphic>
          <a:graphicData uri="http://schemas.openxmlformats.org/drawingml/2006/table">
            <a:tbl>
              <a:tblPr/>
              <a:tblGrid>
                <a:gridCol w="138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4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1316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Il ne faut donc pas faire la guerre. Il faut créer des écoles et des hôpitaux. 95% des armes utilisées dans ces guerres sont faites dans des pays riches, comme la France. Les hommes en Afrique font donc mauvaise affaire dans cette histoire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07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Chaque année, la France vend des armes à des pays en Afrique. Pourquoi la France vend-t-elle ces armes? C’est pour faire des affaires. Les entreprises font du profit de la vente d’armes. Ainsi, elles trouvent ça tout naturel, les entreprises.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61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Et la France continue à vendre ses fusils, ses tanks et ses avions. C’est bien pour créer des emplois en France, n’est-ce pas? Ainsi, la vie continue, avec les guerres, les armes et les affaires.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4618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Mais est-ce que c’est moral? Quand on fera la guerre</a:t>
                      </a:r>
                      <a:r>
                        <a:rPr lang="fr-FR" sz="1800" b="1" dirty="0"/>
                        <a:t> </a:t>
                      </a:r>
                      <a:r>
                        <a:rPr lang="fr-FR" sz="1800" dirty="0"/>
                        <a:t>avec ces armes, des hommes seront tués. En plus, les guerres coûtent des milliards d'euros aux pays d’Afrique. Cet argent peut aider à lutter contre le Sida et la famine.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574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261096"/>
              </p:ext>
            </p:extLst>
          </p:nvPr>
        </p:nvGraphicFramePr>
        <p:xfrm>
          <a:off x="1122218" y="928255"/>
          <a:ext cx="7079673" cy="5475316"/>
        </p:xfrm>
        <a:graphic>
          <a:graphicData uri="http://schemas.openxmlformats.org/drawingml/2006/table">
            <a:tbl>
              <a:tblPr/>
              <a:tblGrid>
                <a:gridCol w="138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4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13163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     </a:t>
                      </a:r>
                      <a:r>
                        <a:rPr lang="en-GB" sz="2800" dirty="0"/>
                        <a:t>  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Il ne faut donc pas faire la guerre. Il faut créer des écoles et des hôpitaux. 95% des armes utilisées dans ces guerres sont faites dans des pays riches, comme la France. Les hommes en Afrique font donc mauvaise affaire dans cette histoire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073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       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Chaque année, la France vend des armes à des pays en Afrique. Pourquoi la France vend-t-elle ces armes? C’est pour faire des affaires. Les entreprises font du profit de la vente d’armes. Ainsi, elles trouvent ça tout naturel, les entreprises.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618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sz="2800" dirty="0"/>
                        <a:t>    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</a:rPr>
                        <a:t> 4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Et la France continue à vendre ses fusils, ses tanks et ses avions. C’est bien pour créer des emplois en France, n’est-ce pas? Ainsi, la vie continue, avec les guerres, les armes et les affaires.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4618">
                <a:tc>
                  <a:txBody>
                    <a:bodyPr/>
                    <a:lstStyle/>
                    <a:p>
                      <a:r>
                        <a:rPr lang="en-GB" dirty="0"/>
                        <a:t>     </a:t>
                      </a:r>
                    </a:p>
                    <a:p>
                      <a:r>
                        <a:rPr lang="en-GB" dirty="0"/>
                        <a:t>        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fr-FR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Mais est-ce que c’est moral? Quand on fera la guerre</a:t>
                      </a:r>
                      <a:r>
                        <a:rPr lang="fr-FR" sz="1800" b="1" dirty="0"/>
                        <a:t> </a:t>
                      </a:r>
                      <a:r>
                        <a:rPr lang="fr-FR" sz="1800" dirty="0"/>
                        <a:t>avec ces armes, des hommes seront tués. En plus, les guerres coûtent des milliards d'euros aux pays d’Afrique. Cet argent peut aider à lutter contre le Sida et la famine.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164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340768"/>
            <a:ext cx="727280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Ecoutez le texte encore une fois.</a:t>
            </a:r>
          </a:p>
          <a:p>
            <a:endParaRPr lang="fr-FR" sz="3600" dirty="0"/>
          </a:p>
          <a:p>
            <a:endParaRPr lang="fr-FR" dirty="0"/>
          </a:p>
          <a:p>
            <a:r>
              <a:rPr lang="fr-FR" sz="3600" dirty="0"/>
              <a:t>En écoutant  :  Remplissez les blancs.</a:t>
            </a:r>
          </a:p>
        </p:txBody>
      </p:sp>
    </p:spTree>
    <p:extLst>
      <p:ext uri="{BB962C8B-B14F-4D97-AF65-F5344CB8AC3E}">
        <p14:creationId xmlns:p14="http://schemas.microsoft.com/office/powerpoint/2010/main" val="1997748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59216" cy="49006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/>
              <a:t>La France vend des </a:t>
            </a:r>
            <a:r>
              <a:rPr lang="en-GB" dirty="0" err="1"/>
              <a:t>armes</a:t>
            </a:r>
            <a:r>
              <a:rPr lang="en-GB" dirty="0"/>
              <a:t>.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983" y="1133883"/>
            <a:ext cx="8147248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/>
              <a:t>Chaque année, la France vend des armes à des pays en                         (1) _______. Pourquoi la France vend-t-elle ces armes? C’est pour faire des affaires. Les entreprises font du profit de la vente d’                      (2) _________ Ainsi, elles trouvent ça tout naturel, les entreprises.</a:t>
            </a:r>
          </a:p>
          <a:p>
            <a:pPr marL="0" indent="0">
              <a:buNone/>
            </a:pPr>
            <a:r>
              <a:rPr lang="fr-FR" dirty="0"/>
              <a:t> Mais est-ce que c’est moral? Quand on fera la  (3)_______ avec ces armes, des hommes seront tués. En plus, les guerres coûtent des milliards d'euros aux pays d’Afrique. Cet argent peut aider à lutter contre le Sida et la famine. </a:t>
            </a:r>
          </a:p>
          <a:p>
            <a:pPr marL="0" indent="0">
              <a:buNone/>
            </a:pPr>
            <a:r>
              <a:rPr lang="fr-FR" dirty="0"/>
              <a:t>Il ne faut donc pas faire la guerre. Il faut créer des (4) _______  et des hôpitaux. 95% des armes utilisées dans ces guerres sont faites dans des pays  (5) _______ , comme la France. Les hommes en Afrique font donc mauvaise affaire dans cette histoire. </a:t>
            </a:r>
          </a:p>
          <a:p>
            <a:pPr marL="0" indent="0">
              <a:buNone/>
            </a:pPr>
            <a:r>
              <a:rPr lang="fr-FR" dirty="0"/>
              <a:t>Et la France continue à (6) _______ ses fusils, ses tanks et ses avions. C’est bien pour créer des emplois en France, n’est-ce pas? Ainsi, la        (7) ______ continue, avec les guerres, les armes et les affaires.</a:t>
            </a:r>
          </a:p>
          <a:p>
            <a:endParaRPr lang="fr-F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8B5DA7-427A-4F70-AA94-A25755389781}"/>
              </a:ext>
            </a:extLst>
          </p:cNvPr>
          <p:cNvSpPr txBox="1"/>
          <p:nvPr/>
        </p:nvSpPr>
        <p:spPr>
          <a:xfrm>
            <a:off x="683404" y="5877272"/>
            <a:ext cx="769483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err="1"/>
              <a:t>armes</a:t>
            </a:r>
            <a:r>
              <a:rPr lang="en-GB" sz="2400" b="1" dirty="0"/>
              <a:t>  guerre </a:t>
            </a:r>
            <a:r>
              <a:rPr lang="en-GB" sz="2400" b="1" dirty="0" err="1"/>
              <a:t>Afrique</a:t>
            </a:r>
            <a:r>
              <a:rPr lang="en-GB" sz="2400" b="1" dirty="0"/>
              <a:t> riches </a:t>
            </a:r>
            <a:r>
              <a:rPr lang="fr-FR" sz="2400" b="1" dirty="0"/>
              <a:t>écoles vendre vie</a:t>
            </a:r>
            <a:r>
              <a:rPr lang="en-GB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7305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2123</TotalTime>
  <Words>2858</Words>
  <Application>Microsoft Office PowerPoint</Application>
  <PresentationFormat>On-screen Show (4:3)</PresentationFormat>
  <Paragraphs>316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Le texte parle de quoi?</vt:lpstr>
      <vt:lpstr>PowerPoint Presentation</vt:lpstr>
      <vt:lpstr>PowerPoint Presentation</vt:lpstr>
      <vt:lpstr>PowerPoint Presentation</vt:lpstr>
      <vt:lpstr>Maintenant, écoutez le texte.</vt:lpstr>
      <vt:lpstr>PowerPoint Presentation</vt:lpstr>
      <vt:lpstr>PowerPoint Presentation</vt:lpstr>
      <vt:lpstr>PowerPoint Presentation</vt:lpstr>
      <vt:lpstr>La France vend des armes.</vt:lpstr>
      <vt:lpstr>La France vend des armes.</vt:lpstr>
      <vt:lpstr>PowerPoint Presentation</vt:lpstr>
      <vt:lpstr>PowerPoint Presentation</vt:lpstr>
      <vt:lpstr>Vrai ou faux?</vt:lpstr>
      <vt:lpstr>Vrai ou faux</vt:lpstr>
      <vt:lpstr>Lisez le texte </vt:lpstr>
      <vt:lpstr> Quelle est l’ambiance du texte? </vt:lpstr>
      <vt:lpstr>Exprimer les émotions en français. </vt:lpstr>
      <vt:lpstr>Quelle photo représente le texte?</vt:lpstr>
      <vt:lpstr>Écoutez le texte encore une fois.  Imaginez que vous êtes cet enfant soldat. </vt:lpstr>
      <vt:lpstr>Écoutez le texte encore une fois. Quelles sont les émotions de l’enfant?</vt:lpstr>
      <vt:lpstr>Les devoirs</vt:lpstr>
      <vt:lpstr>1. Devoir. Lisez le texte à haute voix. Exprimez les émotions de l’enfant!</vt:lpstr>
      <vt:lpstr>2. Les devoirs </vt:lpstr>
      <vt:lpstr>Images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</dc:creator>
  <cp:lastModifiedBy>Suzanne Graham</cp:lastModifiedBy>
  <cp:revision>101</cp:revision>
  <dcterms:created xsi:type="dcterms:W3CDTF">2017-12-22T17:39:29Z</dcterms:created>
  <dcterms:modified xsi:type="dcterms:W3CDTF">2020-01-13T19:21:17Z</dcterms:modified>
</cp:coreProperties>
</file>