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15" r:id="rId3"/>
    <p:sldId id="257" r:id="rId4"/>
    <p:sldId id="271" r:id="rId5"/>
    <p:sldId id="356" r:id="rId6"/>
    <p:sldId id="312" r:id="rId7"/>
    <p:sldId id="317" r:id="rId8"/>
    <p:sldId id="326" r:id="rId9"/>
    <p:sldId id="311" r:id="rId10"/>
    <p:sldId id="297" r:id="rId11"/>
    <p:sldId id="345" r:id="rId12"/>
    <p:sldId id="335" r:id="rId13"/>
    <p:sldId id="346" r:id="rId14"/>
    <p:sldId id="354" r:id="rId15"/>
    <p:sldId id="352" r:id="rId16"/>
    <p:sldId id="268" r:id="rId17"/>
    <p:sldId id="353" r:id="rId18"/>
    <p:sldId id="322" r:id="rId19"/>
    <p:sldId id="338" r:id="rId20"/>
    <p:sldId id="347" r:id="rId21"/>
    <p:sldId id="348" r:id="rId22"/>
    <p:sldId id="342" r:id="rId23"/>
    <p:sldId id="323" r:id="rId24"/>
    <p:sldId id="355"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Graham" initials="SG" lastIdx="1" clrIdx="0"/>
  <p:cmAuthor id="2" name="Suzanne Graham" initials="S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02" autoAdjust="0"/>
    <p:restoredTop sz="95000"/>
  </p:normalViewPr>
  <p:slideViewPr>
    <p:cSldViewPr snapToGrid="0">
      <p:cViewPr varScale="1">
        <p:scale>
          <a:sx n="58" d="100"/>
          <a:sy n="58" d="100"/>
        </p:scale>
        <p:origin x="72" y="144"/>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04E4A57-3AB5-4E06-8807-44779ABB4F51}" type="datetimeFigureOut">
              <a:rPr lang="en-GB" smtClean="0"/>
              <a:t>17/01/2020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A4D0929-384C-49D2-A898-5FDBEBAE0FAA}" type="slidenum">
              <a:rPr lang="en-GB" smtClean="0"/>
              <a:t>‹#›</a:t>
            </a:fld>
            <a:endParaRPr lang="en-GB"/>
          </a:p>
        </p:txBody>
      </p:sp>
    </p:spTree>
    <p:extLst>
      <p:ext uri="{BB962C8B-B14F-4D97-AF65-F5344CB8AC3E}">
        <p14:creationId xmlns:p14="http://schemas.microsoft.com/office/powerpoint/2010/main" val="826098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302B6FF-FCCE-0644-931F-CBF16593BC79}" type="datetimeFigureOut">
              <a:rPr lang="en-US" smtClean="0"/>
              <a:t>1/17/2020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F110916-2CC5-4D4E-BCC3-4144938386CB}" type="slidenum">
              <a:rPr lang="en-US" smtClean="0"/>
              <a:t>‹#›</a:t>
            </a:fld>
            <a:endParaRPr lang="en-US"/>
          </a:p>
        </p:txBody>
      </p:sp>
    </p:spTree>
    <p:extLst>
      <p:ext uri="{BB962C8B-B14F-4D97-AF65-F5344CB8AC3E}">
        <p14:creationId xmlns:p14="http://schemas.microsoft.com/office/powerpoint/2010/main" val="204775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ll-literature.wikidot.com/dataentry:l-homme-qui-te-ressembl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links to online versions please search using the title.  See also </a:t>
            </a:r>
            <a:r>
              <a:rPr lang="en-GB" dirty="0">
                <a:hlinkClick r:id="rId3"/>
              </a:rPr>
              <a:t>http://all-literature.wikidot.com/dataentry:l-homme-qui-te-ressemble</a:t>
            </a:r>
            <a:endParaRPr lang="en-GB" dirty="0"/>
          </a:p>
        </p:txBody>
      </p:sp>
      <p:sp>
        <p:nvSpPr>
          <p:cNvPr id="4" name="Slide Number Placeholder 3"/>
          <p:cNvSpPr>
            <a:spLocks noGrp="1"/>
          </p:cNvSpPr>
          <p:nvPr>
            <p:ph type="sldNum" sz="quarter" idx="5"/>
          </p:nvPr>
        </p:nvSpPr>
        <p:spPr/>
        <p:txBody>
          <a:bodyPr/>
          <a:lstStyle/>
          <a:p>
            <a:fld id="{EF110916-2CC5-4D4E-BCC3-4144938386CB}" type="slidenum">
              <a:rPr lang="en-US" smtClean="0"/>
              <a:t>1</a:t>
            </a:fld>
            <a:endParaRPr lang="en-US"/>
          </a:p>
        </p:txBody>
      </p:sp>
    </p:spTree>
    <p:extLst>
      <p:ext uri="{BB962C8B-B14F-4D97-AF65-F5344CB8AC3E}">
        <p14:creationId xmlns:p14="http://schemas.microsoft.com/office/powerpoint/2010/main" val="338570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please copy and paste in the 5 verses into the boxes above.  Learners read the poem and match the statements to the appropriate part of the poem</a:t>
            </a:r>
          </a:p>
        </p:txBody>
      </p:sp>
      <p:sp>
        <p:nvSpPr>
          <p:cNvPr id="4" name="Slide Number Placeholder 3"/>
          <p:cNvSpPr>
            <a:spLocks noGrp="1"/>
          </p:cNvSpPr>
          <p:nvPr>
            <p:ph type="sldNum" sz="quarter" idx="5"/>
          </p:nvPr>
        </p:nvSpPr>
        <p:spPr/>
        <p:txBody>
          <a:bodyPr/>
          <a:lstStyle/>
          <a:p>
            <a:fld id="{EF110916-2CC5-4D4E-BCC3-4144938386CB}" type="slidenum">
              <a:rPr lang="en-US" smtClean="0"/>
              <a:t>12</a:t>
            </a:fld>
            <a:endParaRPr lang="en-US"/>
          </a:p>
        </p:txBody>
      </p:sp>
    </p:spTree>
    <p:extLst>
      <p:ext uri="{BB962C8B-B14F-4D97-AF65-F5344CB8AC3E}">
        <p14:creationId xmlns:p14="http://schemas.microsoft.com/office/powerpoint/2010/main" val="27606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Again, please copy and paste in the 5 verses into the boxes above.  </a:t>
            </a:r>
          </a:p>
        </p:txBody>
      </p:sp>
      <p:sp>
        <p:nvSpPr>
          <p:cNvPr id="4" name="Slide Number Placeholder 3"/>
          <p:cNvSpPr>
            <a:spLocks noGrp="1"/>
          </p:cNvSpPr>
          <p:nvPr>
            <p:ph type="sldNum" sz="quarter" idx="5"/>
          </p:nvPr>
        </p:nvSpPr>
        <p:spPr/>
        <p:txBody>
          <a:bodyPr/>
          <a:lstStyle/>
          <a:p>
            <a:fld id="{EF110916-2CC5-4D4E-BCC3-4144938386CB}" type="slidenum">
              <a:rPr lang="en-US" smtClean="0"/>
              <a:t>13</a:t>
            </a:fld>
            <a:endParaRPr lang="en-US"/>
          </a:p>
        </p:txBody>
      </p:sp>
    </p:spTree>
    <p:extLst>
      <p:ext uri="{BB962C8B-B14F-4D97-AF65-F5344CB8AC3E}">
        <p14:creationId xmlns:p14="http://schemas.microsoft.com/office/powerpoint/2010/main" val="234076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learners of the difference –ask them to work in pairs to find other examples  in the poem.  The next slide offers some suggested answers (there are others). Learners could then read aloud in pairs</a:t>
            </a:r>
          </a:p>
        </p:txBody>
      </p:sp>
      <p:sp>
        <p:nvSpPr>
          <p:cNvPr id="4" name="Slide Number Placeholder 3"/>
          <p:cNvSpPr>
            <a:spLocks noGrp="1"/>
          </p:cNvSpPr>
          <p:nvPr>
            <p:ph type="sldNum" sz="quarter" idx="5"/>
          </p:nvPr>
        </p:nvSpPr>
        <p:spPr/>
        <p:txBody>
          <a:bodyPr/>
          <a:lstStyle/>
          <a:p>
            <a:fld id="{EF110916-2CC5-4D4E-BCC3-4144938386CB}" type="slidenum">
              <a:rPr lang="en-US" smtClean="0"/>
              <a:t>14</a:t>
            </a:fld>
            <a:endParaRPr lang="en-US"/>
          </a:p>
        </p:txBody>
      </p:sp>
    </p:spTree>
    <p:extLst>
      <p:ext uri="{BB962C8B-B14F-4D97-AF65-F5344CB8AC3E}">
        <p14:creationId xmlns:p14="http://schemas.microsoft.com/office/powerpoint/2010/main" val="146464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89D9F-59FA-D641-98AB-30B737B4E5E9}" type="slidenum">
              <a:rPr lang="en-US" smtClean="0"/>
              <a:t>16</a:t>
            </a:fld>
            <a:endParaRPr lang="en-US"/>
          </a:p>
        </p:txBody>
      </p:sp>
    </p:spTree>
    <p:extLst>
      <p:ext uri="{BB962C8B-B14F-4D97-AF65-F5344CB8AC3E}">
        <p14:creationId xmlns:p14="http://schemas.microsoft.com/office/powerpoint/2010/main" val="257799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89D9F-59FA-D641-98AB-30B737B4E5E9}" type="slidenum">
              <a:rPr lang="en-US" smtClean="0"/>
              <a:t>17</a:t>
            </a:fld>
            <a:endParaRPr lang="en-US"/>
          </a:p>
        </p:txBody>
      </p:sp>
    </p:spTree>
    <p:extLst>
      <p:ext uri="{BB962C8B-B14F-4D97-AF65-F5344CB8AC3E}">
        <p14:creationId xmlns:p14="http://schemas.microsoft.com/office/powerpoint/2010/main" val="290713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learners how to say how they feel about something, to prepare them for the next activity.  Remind them of adjective agreements.   This slide could be modified to give more/fewer adjectives depending on what learners know/have met before</a:t>
            </a:r>
          </a:p>
        </p:txBody>
      </p:sp>
      <p:sp>
        <p:nvSpPr>
          <p:cNvPr id="4" name="Slide Number Placeholder 3"/>
          <p:cNvSpPr>
            <a:spLocks noGrp="1"/>
          </p:cNvSpPr>
          <p:nvPr>
            <p:ph type="sldNum" sz="quarter" idx="5"/>
          </p:nvPr>
        </p:nvSpPr>
        <p:spPr/>
        <p:txBody>
          <a:bodyPr/>
          <a:lstStyle/>
          <a:p>
            <a:fld id="{EF110916-2CC5-4D4E-BCC3-4144938386CB}" type="slidenum">
              <a:rPr lang="en-US" smtClean="0"/>
              <a:t>18</a:t>
            </a:fld>
            <a:endParaRPr lang="en-US"/>
          </a:p>
        </p:txBody>
      </p:sp>
    </p:spTree>
    <p:extLst>
      <p:ext uri="{BB962C8B-B14F-4D97-AF65-F5344CB8AC3E}">
        <p14:creationId xmlns:p14="http://schemas.microsoft.com/office/powerpoint/2010/main" val="308729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focused attention on how the reading expresses different emotions at different points. If you prefer, you can read the poem yourself to emphasis this more.  The later verses express a greater sense of anger and impatience, while the early verses are calmer. </a:t>
            </a:r>
            <a:r>
              <a:rPr lang="en-GB" sz="1200" kern="1200" dirty="0">
                <a:solidFill>
                  <a:schemeClr val="tx1"/>
                </a:solidFill>
                <a:effectLst/>
                <a:latin typeface="+mn-lt"/>
                <a:ea typeface="+mn-ea"/>
                <a:cs typeface="+mn-cs"/>
              </a:rPr>
              <a:t>Pupils listen, to see if they can hear the emotions expressed in the poem. They then choose emotions to express how they themselves feel about. They can either note these down or share in pairs then in plenary – next slide</a:t>
            </a:r>
            <a:endParaRPr lang="en-GB" dirty="0"/>
          </a:p>
        </p:txBody>
      </p:sp>
      <p:sp>
        <p:nvSpPr>
          <p:cNvPr id="4" name="Slide Number Placeholder 3"/>
          <p:cNvSpPr>
            <a:spLocks noGrp="1"/>
          </p:cNvSpPr>
          <p:nvPr>
            <p:ph type="sldNum" sz="quarter" idx="10"/>
          </p:nvPr>
        </p:nvSpPr>
        <p:spPr/>
        <p:txBody>
          <a:bodyPr/>
          <a:lstStyle/>
          <a:p>
            <a:fld id="{EF110916-2CC5-4D4E-BCC3-4144938386CB}" type="slidenum">
              <a:rPr lang="en-US" smtClean="0"/>
              <a:t>19</a:t>
            </a:fld>
            <a:endParaRPr lang="en-US"/>
          </a:p>
        </p:txBody>
      </p:sp>
    </p:spTree>
    <p:extLst>
      <p:ext uri="{BB962C8B-B14F-4D97-AF65-F5344CB8AC3E}">
        <p14:creationId xmlns:p14="http://schemas.microsoft.com/office/powerpoint/2010/main" val="394940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responses from the class and write them in.  </a:t>
            </a:r>
          </a:p>
        </p:txBody>
      </p:sp>
      <p:sp>
        <p:nvSpPr>
          <p:cNvPr id="4" name="Slide Number Placeholder 3"/>
          <p:cNvSpPr>
            <a:spLocks noGrp="1"/>
          </p:cNvSpPr>
          <p:nvPr>
            <p:ph type="sldNum" sz="quarter" idx="10"/>
          </p:nvPr>
        </p:nvSpPr>
        <p:spPr/>
        <p:txBody>
          <a:bodyPr/>
          <a:lstStyle/>
          <a:p>
            <a:fld id="{EF110916-2CC5-4D4E-BCC3-4144938386CB}" type="slidenum">
              <a:rPr lang="en-US" smtClean="0"/>
              <a:t>20</a:t>
            </a:fld>
            <a:endParaRPr lang="en-US"/>
          </a:p>
        </p:txBody>
      </p:sp>
    </p:spTree>
    <p:extLst>
      <p:ext uri="{BB962C8B-B14F-4D97-AF65-F5344CB8AC3E}">
        <p14:creationId xmlns:p14="http://schemas.microsoft.com/office/powerpoint/2010/main" val="293084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Speaking task. Learners comment on how the text makes them feel.  In pairs, they then read the text aloud again, this time focusing on expressing the relevant emotions in their readings.</a:t>
            </a:r>
          </a:p>
        </p:txBody>
      </p:sp>
      <p:sp>
        <p:nvSpPr>
          <p:cNvPr id="4" name="Slide Number Placeholder 3"/>
          <p:cNvSpPr>
            <a:spLocks noGrp="1"/>
          </p:cNvSpPr>
          <p:nvPr>
            <p:ph type="sldNum" sz="quarter" idx="5"/>
          </p:nvPr>
        </p:nvSpPr>
        <p:spPr/>
        <p:txBody>
          <a:bodyPr/>
          <a:lstStyle/>
          <a:p>
            <a:fld id="{EF110916-2CC5-4D4E-BCC3-4144938386CB}" type="slidenum">
              <a:rPr lang="en-US" smtClean="0"/>
              <a:t>21</a:t>
            </a:fld>
            <a:endParaRPr lang="en-US"/>
          </a:p>
        </p:txBody>
      </p:sp>
    </p:spTree>
    <p:extLst>
      <p:ext uri="{BB962C8B-B14F-4D97-AF65-F5344CB8AC3E}">
        <p14:creationId xmlns:p14="http://schemas.microsoft.com/office/powerpoint/2010/main" val="408045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a:t>
            </a:r>
            <a:r>
              <a:rPr lang="fr-FR" dirty="0" err="1"/>
              <a:t>link</a:t>
            </a:r>
            <a:r>
              <a:rPr lang="fr-FR" dirty="0"/>
              <a:t> in the slide </a:t>
            </a:r>
            <a:r>
              <a:rPr lang="fr-FR" dirty="0" err="1"/>
              <a:t>title</a:t>
            </a:r>
            <a:r>
              <a:rPr lang="fr-FR" dirty="0"/>
              <a:t> </a:t>
            </a:r>
            <a:r>
              <a:rPr lang="fr-FR" dirty="0" err="1"/>
              <a:t>takes</a:t>
            </a:r>
            <a:r>
              <a:rPr lang="fr-FR" dirty="0"/>
              <a:t> </a:t>
            </a:r>
            <a:r>
              <a:rPr lang="fr-FR" dirty="0" err="1"/>
              <a:t>you</a:t>
            </a:r>
            <a:r>
              <a:rPr lang="fr-FR" dirty="0"/>
              <a:t> to an online version </a:t>
            </a:r>
            <a:r>
              <a:rPr lang="fr-FR" dirty="0" err="1"/>
              <a:t>giving</a:t>
            </a:r>
            <a:r>
              <a:rPr lang="fr-FR" dirty="0"/>
              <a:t> the </a:t>
            </a:r>
            <a:r>
              <a:rPr lang="fr-FR" dirty="0" err="1"/>
              <a:t>whole</a:t>
            </a:r>
            <a:r>
              <a:rPr lang="fr-FR" dirty="0"/>
              <a:t> </a:t>
            </a:r>
            <a:r>
              <a:rPr lang="fr-FR" dirty="0" err="1"/>
              <a:t>poem</a:t>
            </a:r>
            <a:r>
              <a:rPr lang="fr-FR" dirty="0"/>
              <a:t> </a:t>
            </a:r>
            <a:r>
              <a:rPr lang="fr-FR" dirty="0" err="1"/>
              <a:t>within</a:t>
            </a:r>
            <a:r>
              <a:rPr lang="fr-FR" baseline="0" dirty="0"/>
              <a:t> a </a:t>
            </a:r>
            <a:r>
              <a:rPr lang="fr-FR" baseline="0" dirty="0" err="1"/>
              <a:t>map</a:t>
            </a:r>
            <a:r>
              <a:rPr lang="fr-FR" baseline="0" dirty="0"/>
              <a:t> of </a:t>
            </a:r>
            <a:r>
              <a:rPr lang="fr-FR" baseline="0" dirty="0" err="1"/>
              <a:t>Africa</a:t>
            </a:r>
            <a:r>
              <a:rPr lang="fr-FR" baseline="0" dirty="0"/>
              <a:t> </a:t>
            </a:r>
            <a:r>
              <a:rPr lang="fr-FR" baseline="0" dirty="0" err="1"/>
              <a:t>that</a:t>
            </a:r>
            <a:r>
              <a:rPr lang="fr-FR" baseline="0" dirty="0"/>
              <a:t> </a:t>
            </a:r>
            <a:r>
              <a:rPr lang="fr-FR" baseline="0" dirty="0" err="1"/>
              <a:t>you</a:t>
            </a:r>
            <a:r>
              <a:rPr lang="fr-FR" baseline="0" dirty="0"/>
              <a:t> </a:t>
            </a:r>
            <a:r>
              <a:rPr lang="fr-FR" baseline="0" dirty="0" err="1"/>
              <a:t>might</a:t>
            </a:r>
            <a:r>
              <a:rPr lang="fr-FR" baseline="0" dirty="0"/>
              <a:t> </a:t>
            </a:r>
            <a:r>
              <a:rPr lang="fr-FR" baseline="0" dirty="0" err="1"/>
              <a:t>choose</a:t>
            </a:r>
            <a:r>
              <a:rPr lang="fr-FR" baseline="0" dirty="0"/>
              <a:t> to use </a:t>
            </a:r>
            <a:r>
              <a:rPr lang="fr-FR" baseline="0" dirty="0" err="1"/>
              <a:t>instead</a:t>
            </a:r>
            <a:r>
              <a:rPr lang="fr-FR" baseline="0" dirty="0"/>
              <a:t>.  For copyright </a:t>
            </a:r>
            <a:r>
              <a:rPr lang="fr-FR" baseline="0" dirty="0" err="1"/>
              <a:t>reasons</a:t>
            </a:r>
            <a:r>
              <a:rPr lang="fr-FR" baseline="0" dirty="0"/>
              <a:t> </a:t>
            </a:r>
            <a:r>
              <a:rPr lang="fr-FR" baseline="0" dirty="0" err="1"/>
              <a:t>we</a:t>
            </a:r>
            <a:r>
              <a:rPr lang="fr-FR" baseline="0" dirty="0"/>
              <a:t> have not </a:t>
            </a:r>
            <a:r>
              <a:rPr lang="fr-FR" baseline="0" dirty="0" err="1"/>
              <a:t>included</a:t>
            </a:r>
            <a:r>
              <a:rPr lang="fr-FR" baseline="0" dirty="0"/>
              <a:t> the </a:t>
            </a:r>
            <a:r>
              <a:rPr lang="fr-FR" baseline="0" dirty="0" err="1"/>
              <a:t>whole</a:t>
            </a:r>
            <a:r>
              <a:rPr lang="fr-FR" baseline="0" dirty="0"/>
              <a:t> </a:t>
            </a:r>
            <a:r>
              <a:rPr lang="fr-FR" baseline="0" dirty="0" err="1"/>
              <a:t>poem</a:t>
            </a:r>
            <a:r>
              <a:rPr lang="fr-FR" baseline="0" dirty="0"/>
              <a:t>.  The </a:t>
            </a:r>
            <a:r>
              <a:rPr lang="fr-FR" baseline="0" dirty="0" err="1"/>
              <a:t>idea</a:t>
            </a:r>
            <a:r>
              <a:rPr lang="fr-FR" baseline="0" dirty="0"/>
              <a:t> </a:t>
            </a:r>
            <a:r>
              <a:rPr lang="fr-FR" baseline="0" dirty="0" err="1"/>
              <a:t>here</a:t>
            </a:r>
            <a:r>
              <a:rPr lang="fr-FR" baseline="0" dirty="0"/>
              <a:t> </a:t>
            </a:r>
            <a:r>
              <a:rPr lang="fr-FR" baseline="0" dirty="0" err="1"/>
              <a:t>is</a:t>
            </a:r>
            <a:r>
              <a:rPr lang="fr-FR" baseline="0" dirty="0"/>
              <a:t> to </a:t>
            </a:r>
            <a:r>
              <a:rPr lang="fr-FR" baseline="0" dirty="0" err="1"/>
              <a:t>creat</a:t>
            </a:r>
            <a:r>
              <a:rPr lang="fr-FR" dirty="0" err="1"/>
              <a:t>e</a:t>
            </a:r>
            <a:r>
              <a:rPr lang="fr-FR" dirty="0"/>
              <a:t> a </a:t>
            </a:r>
            <a:r>
              <a:rPr lang="fr-FR" dirty="0" err="1"/>
              <a:t>sense</a:t>
            </a:r>
            <a:r>
              <a:rPr lang="fr-FR" dirty="0"/>
              <a:t> of anticipation </a:t>
            </a:r>
            <a:r>
              <a:rPr lang="fr-FR" dirty="0" err="1"/>
              <a:t>from</a:t>
            </a:r>
            <a:r>
              <a:rPr lang="fr-FR" dirty="0"/>
              <a:t> </a:t>
            </a:r>
            <a:r>
              <a:rPr lang="fr-FR" dirty="0" err="1"/>
              <a:t>learners</a:t>
            </a:r>
            <a:r>
              <a:rPr lang="fr-FR" dirty="0"/>
              <a:t> </a:t>
            </a:r>
            <a:r>
              <a:rPr lang="fr-FR" dirty="0" err="1"/>
              <a:t>regarding</a:t>
            </a:r>
            <a:r>
              <a:rPr lang="fr-FR" dirty="0"/>
              <a:t> </a:t>
            </a:r>
            <a:r>
              <a:rPr lang="fr-FR" dirty="0" err="1"/>
              <a:t>what</a:t>
            </a:r>
            <a:r>
              <a:rPr lang="fr-FR" dirty="0"/>
              <a:t> </a:t>
            </a:r>
            <a:r>
              <a:rPr lang="fr-FR" dirty="0" err="1"/>
              <a:t>they</a:t>
            </a:r>
            <a:r>
              <a:rPr lang="fr-FR" dirty="0"/>
              <a:t> are </a:t>
            </a:r>
            <a:r>
              <a:rPr lang="fr-FR" dirty="0" err="1"/>
              <a:t>going</a:t>
            </a:r>
            <a:r>
              <a:rPr lang="fr-FR" dirty="0"/>
              <a:t> to </a:t>
            </a:r>
            <a:r>
              <a:rPr lang="fr-FR" dirty="0" err="1"/>
              <a:t>read</a:t>
            </a:r>
            <a:r>
              <a:rPr lang="fr-FR" dirty="0"/>
              <a:t>.  You </a:t>
            </a:r>
            <a:r>
              <a:rPr lang="fr-FR" dirty="0" err="1"/>
              <a:t>may</a:t>
            </a:r>
            <a:r>
              <a:rPr lang="fr-FR" dirty="0"/>
              <a:t> </a:t>
            </a:r>
            <a:r>
              <a:rPr lang="fr-FR" dirty="0" err="1"/>
              <a:t>need</a:t>
            </a:r>
            <a:r>
              <a:rPr lang="fr-FR" dirty="0"/>
              <a:t> to </a:t>
            </a:r>
            <a:r>
              <a:rPr lang="fr-FR" dirty="0" err="1"/>
              <a:t>scaffold</a:t>
            </a:r>
            <a:r>
              <a:rPr lang="fr-FR" dirty="0"/>
              <a:t>/</a:t>
            </a:r>
            <a:r>
              <a:rPr lang="fr-FR" dirty="0" err="1"/>
              <a:t>remind</a:t>
            </a:r>
            <a:r>
              <a:rPr lang="fr-FR" dirty="0"/>
              <a:t> </a:t>
            </a:r>
            <a:r>
              <a:rPr lang="fr-FR" dirty="0" err="1"/>
              <a:t>learners</a:t>
            </a:r>
            <a:r>
              <a:rPr lang="fr-FR" dirty="0"/>
              <a:t> of </a:t>
            </a:r>
            <a:r>
              <a:rPr lang="fr-FR" dirty="0" err="1"/>
              <a:t>vocab</a:t>
            </a:r>
            <a:r>
              <a:rPr lang="fr-FR" dirty="0"/>
              <a:t> for types of </a:t>
            </a:r>
            <a:r>
              <a:rPr lang="fr-FR" dirty="0" err="1"/>
              <a:t>text</a:t>
            </a:r>
            <a:endParaRPr lang="fr-FR" dirty="0"/>
          </a:p>
          <a:p>
            <a:endParaRPr lang="fr-FR" dirty="0"/>
          </a:p>
          <a:p>
            <a:endParaRPr lang="fr-FR" dirty="0"/>
          </a:p>
          <a:p>
            <a:endParaRPr lang="fr-FR" dirty="0"/>
          </a:p>
          <a:p>
            <a:endParaRPr lang="fr-FR" dirty="0"/>
          </a:p>
          <a:p>
            <a:endParaRPr lang="fr-FR" dirty="0"/>
          </a:p>
          <a:p>
            <a:r>
              <a:rPr lang="fr-FR" dirty="0"/>
              <a:t>An extension question </a:t>
            </a:r>
            <a:r>
              <a:rPr lang="fr-FR" dirty="0" err="1"/>
              <a:t>would</a:t>
            </a:r>
            <a:r>
              <a:rPr lang="fr-FR" dirty="0"/>
              <a:t> </a:t>
            </a:r>
            <a:r>
              <a:rPr lang="fr-FR" dirty="0" err="1"/>
              <a:t>ask</a:t>
            </a:r>
            <a:r>
              <a:rPr lang="fr-FR" dirty="0"/>
              <a:t> </a:t>
            </a:r>
            <a:r>
              <a:rPr lang="fr-FR" dirty="0" err="1"/>
              <a:t>learners</a:t>
            </a:r>
            <a:r>
              <a:rPr lang="fr-FR" dirty="0"/>
              <a:t> to </a:t>
            </a:r>
            <a:r>
              <a:rPr lang="fr-FR" dirty="0" err="1"/>
              <a:t>say</a:t>
            </a:r>
            <a:r>
              <a:rPr lang="fr-FR" dirty="0"/>
              <a:t> </a:t>
            </a:r>
            <a:r>
              <a:rPr lang="fr-FR" dirty="0" err="1"/>
              <a:t>why</a:t>
            </a:r>
            <a:r>
              <a:rPr lang="fr-FR" dirty="0"/>
              <a:t> </a:t>
            </a:r>
            <a:r>
              <a:rPr lang="fr-FR" dirty="0" err="1"/>
              <a:t>they</a:t>
            </a:r>
            <a:r>
              <a:rPr lang="fr-FR" dirty="0"/>
              <a:t> </a:t>
            </a:r>
            <a:r>
              <a:rPr lang="fr-FR" dirty="0" err="1"/>
              <a:t>think</a:t>
            </a:r>
            <a:r>
              <a:rPr lang="fr-FR" dirty="0"/>
              <a:t> </a:t>
            </a:r>
            <a:r>
              <a:rPr lang="fr-FR" dirty="0" err="1"/>
              <a:t>it’s</a:t>
            </a:r>
            <a:r>
              <a:rPr lang="fr-FR" dirty="0"/>
              <a:t> a </a:t>
            </a:r>
            <a:r>
              <a:rPr lang="fr-FR" dirty="0" err="1"/>
              <a:t>poem</a:t>
            </a:r>
            <a:r>
              <a:rPr lang="fr-FR" dirty="0"/>
              <a:t> – clues in the </a:t>
            </a:r>
            <a:r>
              <a:rPr lang="fr-FR" dirty="0" err="1"/>
              <a:t>repetition</a:t>
            </a:r>
            <a:r>
              <a:rPr lang="fr-FR" dirty="0"/>
              <a:t>, short </a:t>
            </a:r>
            <a:r>
              <a:rPr lang="fr-FR" dirty="0" err="1"/>
              <a:t>lines</a:t>
            </a:r>
            <a:r>
              <a:rPr lang="fr-FR" dirty="0"/>
              <a:t>, </a:t>
            </a:r>
            <a:r>
              <a:rPr lang="fr-FR" dirty="0" err="1"/>
              <a:t>it</a:t>
            </a:r>
            <a:r>
              <a:rPr lang="fr-FR" dirty="0"/>
              <a:t> has verses  (des strophes)</a:t>
            </a:r>
          </a:p>
        </p:txBody>
      </p:sp>
      <p:sp>
        <p:nvSpPr>
          <p:cNvPr id="4" name="Slide Number Placeholder 3"/>
          <p:cNvSpPr>
            <a:spLocks noGrp="1"/>
          </p:cNvSpPr>
          <p:nvPr>
            <p:ph type="sldNum" sz="quarter" idx="10"/>
          </p:nvPr>
        </p:nvSpPr>
        <p:spPr/>
        <p:txBody>
          <a:bodyPr/>
          <a:lstStyle/>
          <a:p>
            <a:fld id="{EF110916-2CC5-4D4E-BCC3-4144938386CB}" type="slidenum">
              <a:rPr lang="en-US" smtClean="0"/>
              <a:t>2</a:t>
            </a:fld>
            <a:endParaRPr lang="en-US"/>
          </a:p>
        </p:txBody>
      </p:sp>
    </p:spTree>
    <p:extLst>
      <p:ext uri="{BB962C8B-B14F-4D97-AF65-F5344CB8AC3E}">
        <p14:creationId xmlns:p14="http://schemas.microsoft.com/office/powerpoint/2010/main" val="14118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brief details of the poet, his life and ideas.  This could also be used as an introductory listening task if the written form is not shown – learners could be invited to focus on what sort of man they think the poet was  (as in next two slides)  </a:t>
            </a:r>
          </a:p>
        </p:txBody>
      </p:sp>
      <p:sp>
        <p:nvSpPr>
          <p:cNvPr id="4" name="Slide Number Placeholder 3"/>
          <p:cNvSpPr>
            <a:spLocks noGrp="1"/>
          </p:cNvSpPr>
          <p:nvPr>
            <p:ph type="sldNum" sz="quarter" idx="10"/>
          </p:nvPr>
        </p:nvSpPr>
        <p:spPr/>
        <p:txBody>
          <a:bodyPr/>
          <a:lstStyle/>
          <a:p>
            <a:fld id="{EF110916-2CC5-4D4E-BCC3-4144938386CB}" type="slidenum">
              <a:rPr lang="en-US" smtClean="0"/>
              <a:t>3</a:t>
            </a:fld>
            <a:endParaRPr lang="en-US"/>
          </a:p>
        </p:txBody>
      </p:sp>
    </p:spTree>
    <p:extLst>
      <p:ext uri="{BB962C8B-B14F-4D97-AF65-F5344CB8AC3E}">
        <p14:creationId xmlns:p14="http://schemas.microsoft.com/office/powerpoint/2010/main" val="345876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Solution: middle image; </a:t>
            </a:r>
            <a:r>
              <a:rPr lang="fr-FR" dirty="0" err="1"/>
              <a:t>Why</a:t>
            </a:r>
            <a:r>
              <a:rPr lang="fr-FR" dirty="0"/>
              <a:t>? </a:t>
            </a:r>
            <a:r>
              <a:rPr lang="fr-FR" dirty="0" err="1"/>
              <a:t>Intuitively</a:t>
            </a:r>
            <a:r>
              <a:rPr lang="fr-FR" dirty="0"/>
              <a:t>, </a:t>
            </a:r>
            <a:r>
              <a:rPr lang="fr-FR" dirty="0" err="1"/>
              <a:t>ddjectives</a:t>
            </a:r>
            <a:r>
              <a:rPr lang="fr-FR" dirty="0"/>
              <a:t> on </a:t>
            </a:r>
            <a:r>
              <a:rPr lang="fr-FR" dirty="0" err="1"/>
              <a:t>previous</a:t>
            </a:r>
            <a:r>
              <a:rPr lang="fr-FR" dirty="0"/>
              <a:t> slide fit/ </a:t>
            </a:r>
            <a:r>
              <a:rPr lang="fr-FR" dirty="0" err="1"/>
              <a:t>describe</a:t>
            </a:r>
            <a:r>
              <a:rPr lang="fr-FR" dirty="0"/>
              <a:t> </a:t>
            </a:r>
            <a:r>
              <a:rPr lang="fr-FR" dirty="0" err="1"/>
              <a:t>person</a:t>
            </a:r>
            <a:r>
              <a:rPr lang="fr-FR" dirty="0"/>
              <a:t> on </a:t>
            </a:r>
            <a:r>
              <a:rPr lang="fr-FR" dirty="0" err="1"/>
              <a:t>that</a:t>
            </a:r>
            <a:r>
              <a:rPr lang="fr-FR" dirty="0"/>
              <a:t> </a:t>
            </a:r>
            <a:r>
              <a:rPr lang="fr-FR" dirty="0" err="1"/>
              <a:t>picture</a:t>
            </a:r>
            <a:r>
              <a:rPr lang="fr-FR" dirty="0"/>
              <a:t> best. –</a:t>
            </a:r>
            <a:r>
              <a:rPr lang="fr-FR" dirty="0" err="1"/>
              <a:t>i.e</a:t>
            </a:r>
            <a:r>
              <a:rPr lang="fr-FR" dirty="0"/>
              <a:t> </a:t>
            </a:r>
            <a:r>
              <a:rPr lang="fr-FR" dirty="0" err="1"/>
              <a:t>sad</a:t>
            </a:r>
            <a:r>
              <a:rPr lang="fr-FR" dirty="0"/>
              <a:t>, </a:t>
            </a:r>
            <a:r>
              <a:rPr lang="fr-FR" dirty="0" err="1"/>
              <a:t>serious</a:t>
            </a:r>
            <a:r>
              <a:rPr lang="fr-FR" dirty="0"/>
              <a:t>. Photo A </a:t>
            </a:r>
            <a:r>
              <a:rPr lang="fr-FR" dirty="0" err="1"/>
              <a:t>too</a:t>
            </a:r>
            <a:r>
              <a:rPr lang="fr-FR" dirty="0"/>
              <a:t> modern, </a:t>
            </a:r>
            <a:r>
              <a:rPr lang="fr-FR" dirty="0" err="1"/>
              <a:t>musician</a:t>
            </a:r>
            <a:r>
              <a:rPr lang="fr-FR" dirty="0"/>
              <a:t>; photo C, </a:t>
            </a:r>
            <a:r>
              <a:rPr lang="fr-FR" dirty="0" err="1"/>
              <a:t>too</a:t>
            </a:r>
            <a:r>
              <a:rPr lang="fr-FR" dirty="0"/>
              <a:t> happy, not </a:t>
            </a:r>
            <a:r>
              <a:rPr lang="fr-FR" dirty="0" err="1"/>
              <a:t>very</a:t>
            </a:r>
            <a:r>
              <a:rPr lang="fr-FR" dirty="0"/>
              <a:t> </a:t>
            </a:r>
            <a:r>
              <a:rPr lang="fr-FR" dirty="0" err="1"/>
              <a:t>serious</a:t>
            </a:r>
            <a:r>
              <a:rPr lang="fr-FR" dirty="0"/>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br>
              <a:rPr lang="fr-FR" dirty="0"/>
            </a:br>
            <a:r>
              <a:rPr lang="fr-FR" dirty="0" err="1"/>
              <a:t>Learners</a:t>
            </a:r>
            <a:r>
              <a:rPr lang="fr-FR" dirty="0"/>
              <a:t> can </a:t>
            </a:r>
            <a:r>
              <a:rPr lang="fr-FR" dirty="0" err="1"/>
              <a:t>discuss</a:t>
            </a:r>
            <a:r>
              <a:rPr lang="fr-FR" dirty="0"/>
              <a:t> the question in pairs and </a:t>
            </a:r>
            <a:r>
              <a:rPr lang="fr-FR" dirty="0" err="1"/>
              <a:t>then</a:t>
            </a:r>
            <a:r>
              <a:rPr lang="fr-FR" dirty="0"/>
              <a:t> </a:t>
            </a:r>
            <a:r>
              <a:rPr lang="fr-FR" dirty="0" err="1"/>
              <a:t>offer</a:t>
            </a:r>
            <a:r>
              <a:rPr lang="fr-FR" dirty="0"/>
              <a:t> </a:t>
            </a:r>
            <a:r>
              <a:rPr lang="fr-FR" dirty="0" err="1"/>
              <a:t>responses</a:t>
            </a:r>
            <a:r>
              <a:rPr lang="fr-FR" dirty="0"/>
              <a:t> as a </a:t>
            </a:r>
            <a:r>
              <a:rPr lang="fr-FR" dirty="0" err="1"/>
              <a:t>whole</a:t>
            </a:r>
            <a:r>
              <a:rPr lang="fr-FR" dirty="0"/>
              <a:t> class.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110916-2CC5-4D4E-BCC3-4144938386CB}" type="slidenum">
              <a:rPr lang="en-US" smtClean="0"/>
              <a:t>6</a:t>
            </a:fld>
            <a:endParaRPr lang="en-US"/>
          </a:p>
        </p:txBody>
      </p:sp>
    </p:spTree>
    <p:extLst>
      <p:ext uri="{BB962C8B-B14F-4D97-AF65-F5344CB8AC3E}">
        <p14:creationId xmlns:p14="http://schemas.microsoft.com/office/powerpoint/2010/main" val="162455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need  to give translations of some of these words depending on your learners – most are cognates.  Again, discuss in pairs then feedback in groups.</a:t>
            </a:r>
          </a:p>
          <a:p>
            <a:endParaRPr lang="en-GB" dirty="0"/>
          </a:p>
          <a:p>
            <a:r>
              <a:rPr lang="en-GB" dirty="0"/>
              <a:t>There are no right or wrong answers but the most pertinent nouns are:</a:t>
            </a:r>
          </a:p>
          <a:p>
            <a:pPr rtl="0" eaLnBrk="1" fontAlgn="t" latinLnBrk="0" hangingPunct="1"/>
            <a:r>
              <a:rPr lang="en-GB" sz="1200" b="1" i="0" u="none" strike="noStrike" kern="1200" dirty="0" err="1">
                <a:solidFill>
                  <a:schemeClr val="tx1"/>
                </a:solidFill>
                <a:effectLst/>
                <a:latin typeface="+mn-lt"/>
                <a:ea typeface="+mn-ea"/>
                <a:cs typeface="+mn-cs"/>
              </a:rPr>
              <a:t>Principes</a:t>
            </a:r>
            <a:endParaRPr lang="en-GB"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dirty="0">
                <a:solidFill>
                  <a:schemeClr val="tx1"/>
                </a:solidFill>
                <a:effectLst/>
                <a:latin typeface="+mn-lt"/>
                <a:ea typeface="+mn-ea"/>
                <a:cs typeface="+mn-cs"/>
              </a:rPr>
              <a:t>La tolérance</a:t>
            </a:r>
            <a:endParaRPr lang="en-GB"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dirty="0">
                <a:solidFill>
                  <a:schemeClr val="tx1"/>
                </a:solidFill>
                <a:effectLst/>
                <a:latin typeface="+mn-lt"/>
                <a:ea typeface="+mn-ea"/>
                <a:cs typeface="+mn-cs"/>
              </a:rPr>
              <a:t>L’égalité</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La </a:t>
            </a:r>
            <a:r>
              <a:rPr lang="fr-FR" sz="1200" b="0" i="0" u="none" strike="noStrike" kern="1200" dirty="0">
                <a:solidFill>
                  <a:schemeClr val="tx1"/>
                </a:solidFill>
                <a:effectLst/>
                <a:latin typeface="+mn-lt"/>
                <a:ea typeface="+mn-ea"/>
                <a:cs typeface="+mn-cs"/>
              </a:rPr>
              <a:t>fraternité</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La </a:t>
            </a:r>
            <a:r>
              <a:rPr lang="fr-FR" sz="1200" b="0" i="0" u="none" strike="noStrike" kern="1200" dirty="0">
                <a:solidFill>
                  <a:schemeClr val="tx1"/>
                </a:solidFill>
                <a:effectLst/>
                <a:latin typeface="+mn-lt"/>
                <a:ea typeface="+mn-ea"/>
                <a:cs typeface="+mn-cs"/>
              </a:rPr>
              <a:t>diversité culturelle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Le respect</a:t>
            </a:r>
          </a:p>
          <a:p>
            <a:endParaRPr lang="en-GB" dirty="0"/>
          </a:p>
        </p:txBody>
      </p:sp>
      <p:sp>
        <p:nvSpPr>
          <p:cNvPr id="4" name="Slide Number Placeholder 3"/>
          <p:cNvSpPr>
            <a:spLocks noGrp="1"/>
          </p:cNvSpPr>
          <p:nvPr>
            <p:ph type="sldNum" sz="quarter" idx="5"/>
          </p:nvPr>
        </p:nvSpPr>
        <p:spPr/>
        <p:txBody>
          <a:bodyPr/>
          <a:lstStyle/>
          <a:p>
            <a:fld id="{EF110916-2CC5-4D4E-BCC3-4144938386CB}" type="slidenum">
              <a:rPr lang="en-US" smtClean="0"/>
              <a:t>7</a:t>
            </a:fld>
            <a:endParaRPr lang="en-US"/>
          </a:p>
        </p:txBody>
      </p:sp>
    </p:spTree>
    <p:extLst>
      <p:ext uri="{BB962C8B-B14F-4D97-AF65-F5344CB8AC3E}">
        <p14:creationId xmlns:p14="http://schemas.microsoft.com/office/powerpoint/2010/main" val="200027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decide that learners know some of these words and don’t need them glossed, or that there others in the poem that they will not know.  We suggest you adapt this slide to suit your class. The aim is to help learners to access the meaning of the poem more easily</a:t>
            </a:r>
          </a:p>
        </p:txBody>
      </p:sp>
      <p:sp>
        <p:nvSpPr>
          <p:cNvPr id="4" name="Slide Number Placeholder 3"/>
          <p:cNvSpPr>
            <a:spLocks noGrp="1"/>
          </p:cNvSpPr>
          <p:nvPr>
            <p:ph type="sldNum" sz="quarter" idx="5"/>
          </p:nvPr>
        </p:nvSpPr>
        <p:spPr/>
        <p:txBody>
          <a:bodyPr/>
          <a:lstStyle/>
          <a:p>
            <a:fld id="{EF110916-2CC5-4D4E-BCC3-4144938386CB}" type="slidenum">
              <a:rPr lang="en-US" smtClean="0"/>
              <a:t>8</a:t>
            </a:fld>
            <a:endParaRPr lang="en-US"/>
          </a:p>
        </p:txBody>
      </p:sp>
    </p:spTree>
    <p:extLst>
      <p:ext uri="{BB962C8B-B14F-4D97-AF65-F5344CB8AC3E}">
        <p14:creationId xmlns:p14="http://schemas.microsoft.com/office/powerpoint/2010/main" val="77254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listen to the poem,  without seeing it written (don’t show the actual </a:t>
            </a:r>
            <a:r>
              <a:rPr lang="en-GB" dirty="0" err="1"/>
              <a:t>youtube</a:t>
            </a:r>
            <a:r>
              <a:rPr lang="en-GB" dirty="0"/>
              <a:t> clip – sound only). Ask them to reflect on what the mood of the poet is – broadly, at this point. The adjectives suggested are for guidance and as before could be varied based on what vocabulary the learners have.  Note that the mood changes as the poem progresses.</a:t>
            </a:r>
          </a:p>
        </p:txBody>
      </p:sp>
      <p:sp>
        <p:nvSpPr>
          <p:cNvPr id="4" name="Slide Number Placeholder 3"/>
          <p:cNvSpPr>
            <a:spLocks noGrp="1"/>
          </p:cNvSpPr>
          <p:nvPr>
            <p:ph type="sldNum" sz="quarter" idx="5"/>
          </p:nvPr>
        </p:nvSpPr>
        <p:spPr/>
        <p:txBody>
          <a:bodyPr/>
          <a:lstStyle/>
          <a:p>
            <a:fld id="{EF110916-2CC5-4D4E-BCC3-4144938386CB}" type="slidenum">
              <a:rPr lang="en-US" smtClean="0"/>
              <a:t>9</a:t>
            </a:fld>
            <a:endParaRPr lang="en-US"/>
          </a:p>
        </p:txBody>
      </p:sp>
    </p:spTree>
    <p:extLst>
      <p:ext uri="{BB962C8B-B14F-4D97-AF65-F5344CB8AC3E}">
        <p14:creationId xmlns:p14="http://schemas.microsoft.com/office/powerpoint/2010/main" val="65785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copyright reasons, we can’t show the verses in a jumbled up order.  Please copy and past verses from an online version into the right hand column in the slide. Learners then write a number against each letter – for example, if they think verse c  was the first one read out,  they would write ‘C.  1’ etc.</a:t>
            </a:r>
          </a:p>
        </p:txBody>
      </p:sp>
      <p:sp>
        <p:nvSpPr>
          <p:cNvPr id="4" name="Slide Number Placeholder 3"/>
          <p:cNvSpPr>
            <a:spLocks noGrp="1"/>
          </p:cNvSpPr>
          <p:nvPr>
            <p:ph type="sldNum" sz="quarter" idx="10"/>
          </p:nvPr>
        </p:nvSpPr>
        <p:spPr/>
        <p:txBody>
          <a:bodyPr/>
          <a:lstStyle/>
          <a:p>
            <a:fld id="{EF110916-2CC5-4D4E-BCC3-4144938386CB}" type="slidenum">
              <a:rPr lang="en-US" smtClean="0"/>
              <a:t>10</a:t>
            </a:fld>
            <a:endParaRPr lang="en-US"/>
          </a:p>
        </p:txBody>
      </p:sp>
    </p:spTree>
    <p:extLst>
      <p:ext uri="{BB962C8B-B14F-4D97-AF65-F5344CB8AC3E}">
        <p14:creationId xmlns:p14="http://schemas.microsoft.com/office/powerpoint/2010/main" val="55597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copy and paste the poem with the verses in the right order so that learners have the finished version.  If you are able to,  give them a hard copy (or an online link to refer to for homework).</a:t>
            </a:r>
          </a:p>
        </p:txBody>
      </p:sp>
      <p:sp>
        <p:nvSpPr>
          <p:cNvPr id="4" name="Slide Number Placeholder 3"/>
          <p:cNvSpPr>
            <a:spLocks noGrp="1"/>
          </p:cNvSpPr>
          <p:nvPr>
            <p:ph type="sldNum" sz="quarter" idx="5"/>
          </p:nvPr>
        </p:nvSpPr>
        <p:spPr/>
        <p:txBody>
          <a:bodyPr/>
          <a:lstStyle/>
          <a:p>
            <a:fld id="{EF110916-2CC5-4D4E-BCC3-4144938386CB}" type="slidenum">
              <a:rPr lang="en-US" smtClean="0"/>
              <a:t>11</a:t>
            </a:fld>
            <a:endParaRPr lang="en-US"/>
          </a:p>
        </p:txBody>
      </p:sp>
    </p:spTree>
    <p:extLst>
      <p:ext uri="{BB962C8B-B14F-4D97-AF65-F5344CB8AC3E}">
        <p14:creationId xmlns:p14="http://schemas.microsoft.com/office/powerpoint/2010/main" val="185988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9BCA24-92CA-4999-B7BF-F350A07D0901}"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48339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9A1BDD-CD7D-4D3F-B8BC-A34635DC49A6}"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558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ED34B8-E1CE-478B-ADFD-C968E7921C50}"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1652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65B0B4-B475-4FCE-B545-94A3C9D17F96}"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043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3DEF6-E06C-4397-ABCD-2C91D742E8CF}"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3201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7123BC-5539-48D1-B152-B1F0CCBB9411}" type="datetime1">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0679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A71F1E-1EF9-4C3E-8A85-23B6199C5BFD}" type="datetime1">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51060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EDB594-7D86-43D2-BC6C-4737627E9013}" type="datetime1">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7623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91647-1714-41DC-B6AB-6E5118152F19}" type="datetime1">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81600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7D5A94-6746-4F44-950E-5F97FBD89D4D}" type="datetime1">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92618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10CF8-B10D-4DD9-BE39-CB4A0C5D1EB9}" type="datetime1">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1772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8FE5F-B7B0-4688-997D-1375BDD5AE90}" type="datetime1">
              <a:rPr lang="en-GB" smtClean="0"/>
              <a:t>17/01/2020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FD67-0BA0-436D-B60D-4690F3A637D4}" type="slidenum">
              <a:rPr lang="en-GB" smtClean="0"/>
              <a:t>‹#›</a:t>
            </a:fld>
            <a:endParaRPr lang="en-GB"/>
          </a:p>
        </p:txBody>
      </p:sp>
    </p:spTree>
    <p:extLst>
      <p:ext uri="{BB962C8B-B14F-4D97-AF65-F5344CB8AC3E}">
        <p14:creationId xmlns:p14="http://schemas.microsoft.com/office/powerpoint/2010/main" val="133700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argenttina.over-blog.com/article-l-homme-qui-te-ressemble-poesie-du-cameroun-rene-philombe-123626510.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en:Ghana" TargetMode="External"/><Relationship Id="rId13" Type="http://schemas.openxmlformats.org/officeDocument/2006/relationships/hyperlink" Target="https://creativecommons.org/licenses/by/4.0/deed.en" TargetMode="External"/><Relationship Id="rId18" Type="http://schemas.openxmlformats.org/officeDocument/2006/relationships/hyperlink" Target="https://www.flickr.com/photos/64273654@N08" TargetMode="External"/><Relationship Id="rId3" Type="http://schemas.openxmlformats.org/officeDocument/2006/relationships/hyperlink" Target="https://commons.wikimedia.org/wiki/User:Faigl.ladislav"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twitter.com/webalys" TargetMode="External"/><Relationship Id="rId17" Type="http://schemas.openxmlformats.org/officeDocument/2006/relationships/hyperlink" Target="https://www.flickr.com/photos/64273654@N08/5921782966" TargetMode="External"/><Relationship Id="rId2" Type="http://schemas.openxmlformats.org/officeDocument/2006/relationships/hyperlink" Target="https://commons.wikimedia.org/wiki/File:Africa_map.svg" TargetMode="External"/><Relationship Id="rId16" Type="http://schemas.openxmlformats.org/officeDocument/2006/relationships/hyperlink" Target="https://github.com/emojione/emojione" TargetMode="External"/><Relationship Id="rId1" Type="http://schemas.openxmlformats.org/officeDocument/2006/relationships/slideLayout" Target="../slideLayouts/slideLayout2.xml"/><Relationship Id="rId6" Type="http://schemas.openxmlformats.org/officeDocument/2006/relationships/hyperlink" Target="https://commons.wikimedia.org/wiki/User:SyntaxTerror" TargetMode="External"/><Relationship Id="rId11" Type="http://schemas.openxmlformats.org/officeDocument/2006/relationships/hyperlink" Target="https://www.youtube.com/watch?v=PYTqsC2L2VI" TargetMode="External"/><Relationship Id="rId5" Type="http://schemas.openxmlformats.org/officeDocument/2006/relationships/hyperlink" Target="https://commons.wikimedia.org/wiki/File:R%C3%A9gions_d'Afrique.svg" TargetMode="External"/><Relationship Id="rId15" Type="http://schemas.openxmlformats.org/officeDocument/2006/relationships/hyperlink" Target="https://github.com/googlei18n/noto-emoji/blob/master/LICENSE" TargetMode="External"/><Relationship Id="rId10" Type="http://schemas.openxmlformats.org/officeDocument/2006/relationships/hyperlink" Target="https://en.wikipedia.org/wiki/en:Creative_Commons" TargetMode="External"/><Relationship Id="rId19" Type="http://schemas.openxmlformats.org/officeDocument/2006/relationships/hyperlink" Target="https://creativecommons.org/licenses/by-nc-nd/2.0/?ref=ccsearch&amp;atype=rich" TargetMode="External"/><Relationship Id="rId4" Type="http://schemas.openxmlformats.org/officeDocument/2006/relationships/hyperlink" Target="https://creativecommons.org/licenses/by-sa/3.0/deed.en" TargetMode="External"/><Relationship Id="rId9" Type="http://schemas.openxmlformats.org/officeDocument/2006/relationships/hyperlink" Target="https://commons.wikimedia.org/wiki/User:Owula_kpakpo" TargetMode="External"/><Relationship Id="rId14" Type="http://schemas.openxmlformats.org/officeDocument/2006/relationships/hyperlink" Target="https://github.com/googlei18n/noto-emoj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NbSNWaPUG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2519"/>
            <a:ext cx="9144000" cy="2797444"/>
          </a:xfrm>
        </p:spPr>
        <p:txBody>
          <a:bodyPr>
            <a:normAutofit fontScale="90000"/>
          </a:bodyPr>
          <a:lstStyle/>
          <a:p>
            <a:pPr algn="l"/>
            <a:br>
              <a:rPr lang="en-GB" dirty="0"/>
            </a:br>
            <a:br>
              <a:rPr lang="en-GB" dirty="0"/>
            </a:br>
            <a:br>
              <a:rPr lang="en-GB" dirty="0"/>
            </a:br>
            <a:br>
              <a:rPr lang="en-GB" dirty="0"/>
            </a:br>
            <a:br>
              <a:rPr lang="en-GB" dirty="0"/>
            </a:br>
            <a:br>
              <a:rPr lang="en-GB" dirty="0"/>
            </a:br>
            <a:r>
              <a:rPr lang="en-GB" dirty="0" err="1"/>
              <a:t>L’homme</a:t>
            </a:r>
            <a:r>
              <a:rPr lang="en-GB" dirty="0"/>
              <a:t> qui </a:t>
            </a:r>
            <a:r>
              <a:rPr lang="en-GB" dirty="0" err="1"/>
              <a:t>te</a:t>
            </a:r>
            <a:r>
              <a:rPr lang="en-GB" dirty="0"/>
              <a:t> </a:t>
            </a:r>
            <a:r>
              <a:rPr lang="en-GB" dirty="0" err="1"/>
              <a:t>ressemble</a:t>
            </a:r>
            <a:br>
              <a:rPr lang="en-GB" dirty="0"/>
            </a:br>
            <a:br>
              <a:rPr lang="en-GB" dirty="0"/>
            </a:br>
            <a:r>
              <a:rPr lang="fr-FR" sz="1800" dirty="0"/>
              <a:t>René </a:t>
            </a:r>
            <a:r>
              <a:rPr lang="fr-FR" sz="1800" dirty="0" err="1"/>
              <a:t>Philombé</a:t>
            </a:r>
            <a:br>
              <a:rPr lang="en-GB" dirty="0"/>
            </a:br>
            <a:br>
              <a:rPr lang="fr-FR" b="1" dirty="0"/>
            </a:br>
            <a:r>
              <a:rPr lang="en-GB" sz="1800" dirty="0"/>
              <a:t>Published by  </a:t>
            </a:r>
            <a:r>
              <a:rPr lang="fr-FR" sz="1800" b="1" dirty="0"/>
              <a:t>Editions Semences Africaines</a:t>
            </a:r>
            <a:endParaRPr lang="en-GB" sz="1800" dirty="0"/>
          </a:p>
        </p:txBody>
      </p:sp>
      <p:sp>
        <p:nvSpPr>
          <p:cNvPr id="3" name="Slide Number Placeholder 2"/>
          <p:cNvSpPr>
            <a:spLocks noGrp="1"/>
          </p:cNvSpPr>
          <p:nvPr>
            <p:ph type="sldNum" sz="quarter" idx="12"/>
          </p:nvPr>
        </p:nvSpPr>
        <p:spPr/>
        <p:txBody>
          <a:bodyPr/>
          <a:lstStyle/>
          <a:p>
            <a:fld id="{A796FD67-0BA0-436D-B60D-4690F3A637D4}" type="slidenum">
              <a:rPr lang="en-GB" smtClean="0"/>
              <a:t>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636371957"/>
              </p:ext>
            </p:extLst>
          </p:nvPr>
        </p:nvGraphicFramePr>
        <p:xfrm>
          <a:off x="1524000" y="3681254"/>
          <a:ext cx="5867400" cy="2262346"/>
        </p:xfrm>
        <a:graphic>
          <a:graphicData uri="http://schemas.openxmlformats.org/drawingml/2006/table">
            <a:tbl>
              <a:tblPr/>
              <a:tblGrid>
                <a:gridCol w="5867400">
                  <a:extLst>
                    <a:ext uri="{9D8B030D-6E8A-4147-A177-3AD203B41FA5}">
                      <a16:colId xmlns:a16="http://schemas.microsoft.com/office/drawing/2014/main" val="20000"/>
                    </a:ext>
                  </a:extLst>
                </a:gridCol>
              </a:tblGrid>
              <a:tr h="2262346">
                <a:tc>
                  <a:txBody>
                    <a:bodyPr/>
                    <a:lstStyle/>
                    <a:p>
                      <a:pPr fontAlgn="base"/>
                      <a:br>
                        <a:rPr lang="fr-FR" dirty="0">
                          <a:effectLst/>
                        </a:rPr>
                      </a:br>
                      <a:endParaRPr lang="fr-FR" sz="24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793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136525"/>
            <a:ext cx="10044473" cy="1085304"/>
          </a:xfrm>
        </p:spPr>
        <p:txBody>
          <a:bodyPr>
            <a:normAutofit fontScale="90000"/>
          </a:bodyPr>
          <a:lstStyle/>
          <a:p>
            <a:r>
              <a:rPr lang="en-GB" sz="3200" b="1" dirty="0" err="1"/>
              <a:t>Maintenant</a:t>
            </a:r>
            <a:r>
              <a:rPr lang="en-GB" sz="3200" b="1" dirty="0"/>
              <a:t>, </a:t>
            </a:r>
            <a:r>
              <a:rPr lang="en-GB" sz="3200" b="1" dirty="0" err="1"/>
              <a:t>écoutez</a:t>
            </a:r>
            <a:r>
              <a:rPr lang="en-GB" sz="3200" b="1" dirty="0"/>
              <a:t> encore </a:t>
            </a:r>
            <a:r>
              <a:rPr lang="en-GB" sz="3200" b="1" dirty="0" err="1"/>
              <a:t>une</a:t>
            </a:r>
            <a:r>
              <a:rPr lang="en-GB" sz="3200" b="1" dirty="0"/>
              <a:t> </a:t>
            </a:r>
            <a:r>
              <a:rPr lang="en-GB" sz="3200" b="1" dirty="0" err="1"/>
              <a:t>fois</a:t>
            </a:r>
            <a:r>
              <a:rPr lang="en-GB" sz="3200" b="1" dirty="0"/>
              <a:t> et </a:t>
            </a:r>
            <a:r>
              <a:rPr lang="en-GB" sz="3200" dirty="0"/>
              <a:t> </a:t>
            </a:r>
            <a:r>
              <a:rPr lang="en-GB" sz="3200" b="1" dirty="0" err="1"/>
              <a:t>mettez</a:t>
            </a:r>
            <a:r>
              <a:rPr lang="en-GB" sz="3200" b="1" dirty="0"/>
              <a:t> les strophes </a:t>
            </a:r>
            <a:r>
              <a:rPr lang="fr-FR" sz="3200" b="1" dirty="0"/>
              <a:t>dans le bon ordre.</a:t>
            </a:r>
            <a:br>
              <a:rPr lang="fr-FR" sz="3200" dirty="0"/>
            </a:br>
            <a:endParaRPr lang="en-GB" sz="3200" b="1" dirty="0"/>
          </a:p>
        </p:txBody>
      </p:sp>
      <p:sp>
        <p:nvSpPr>
          <p:cNvPr id="3" name="Content Placeholder 2"/>
          <p:cNvSpPr>
            <a:spLocks noGrp="1"/>
          </p:cNvSpPr>
          <p:nvPr>
            <p:ph idx="1"/>
          </p:nvPr>
        </p:nvSpPr>
        <p:spPr>
          <a:xfrm>
            <a:off x="223345" y="1213945"/>
            <a:ext cx="11742683" cy="5407572"/>
          </a:xfrm>
        </p:spPr>
        <p:txBody>
          <a:bodyPr>
            <a:normAutofit/>
          </a:bodyPr>
          <a:lstStyle/>
          <a:p>
            <a:pPr marL="0" indent="0">
              <a:buNone/>
            </a:pPr>
            <a:endParaRPr lang="fr-FR" sz="3600" dirty="0"/>
          </a:p>
          <a:p>
            <a:pPr marL="0" indent="0">
              <a:buNone/>
            </a:pPr>
            <a:endParaRPr lang="en-GB" dirty="0"/>
          </a:p>
          <a:p>
            <a:pPr marL="0" indent="0">
              <a:buNone/>
            </a:pPr>
            <a:endParaRPr lang="en-GB" dirty="0"/>
          </a:p>
          <a:p>
            <a:pPr marL="0" indent="0">
              <a:buNone/>
            </a:pPr>
            <a:endParaRPr lang="fr-FR" sz="3600" b="1"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91414890"/>
              </p:ext>
            </p:extLst>
          </p:nvPr>
        </p:nvGraphicFramePr>
        <p:xfrm>
          <a:off x="1731579" y="1341120"/>
          <a:ext cx="5537901" cy="4179945"/>
        </p:xfrm>
        <a:graphic>
          <a:graphicData uri="http://schemas.openxmlformats.org/drawingml/2006/table">
            <a:tbl>
              <a:tblPr firstRow="1" bandRow="1">
                <a:tableStyleId>{5940675A-B579-460E-94D1-54222C63F5DA}</a:tableStyleId>
              </a:tblPr>
              <a:tblGrid>
                <a:gridCol w="1774596">
                  <a:extLst>
                    <a:ext uri="{9D8B030D-6E8A-4147-A177-3AD203B41FA5}">
                      <a16:colId xmlns:a16="http://schemas.microsoft.com/office/drawing/2014/main" val="3891762883"/>
                    </a:ext>
                  </a:extLst>
                </a:gridCol>
                <a:gridCol w="3763305">
                  <a:extLst>
                    <a:ext uri="{9D8B030D-6E8A-4147-A177-3AD203B41FA5}">
                      <a16:colId xmlns:a16="http://schemas.microsoft.com/office/drawing/2014/main" val="3906669181"/>
                    </a:ext>
                  </a:extLst>
                </a:gridCol>
              </a:tblGrid>
              <a:tr h="835989">
                <a:tc>
                  <a:txBody>
                    <a:bodyPr/>
                    <a:lstStyle/>
                    <a:p>
                      <a:r>
                        <a:rPr lang="en-GB"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799362974"/>
                  </a:ext>
                </a:extLst>
              </a:tr>
              <a:tr h="835989">
                <a:tc>
                  <a:txBody>
                    <a:bodyPr/>
                    <a:lstStyle/>
                    <a:p>
                      <a:r>
                        <a:rPr lang="en-GB" dirty="0"/>
                        <a:t>b</a:t>
                      </a:r>
                    </a:p>
                  </a:txBody>
                  <a:tcPr/>
                </a:tc>
                <a:tc>
                  <a:txBody>
                    <a:bodyPr/>
                    <a:lstStyle/>
                    <a:p>
                      <a:endParaRPr lang="en-GB" dirty="0"/>
                    </a:p>
                  </a:txBody>
                  <a:tcPr/>
                </a:tc>
                <a:extLst>
                  <a:ext uri="{0D108BD9-81ED-4DB2-BD59-A6C34878D82A}">
                    <a16:rowId xmlns:a16="http://schemas.microsoft.com/office/drawing/2014/main" val="3064914771"/>
                  </a:ext>
                </a:extLst>
              </a:tr>
              <a:tr h="835989">
                <a:tc>
                  <a:txBody>
                    <a:bodyPr/>
                    <a:lstStyle/>
                    <a:p>
                      <a:r>
                        <a:rPr lang="en-GB" dirty="0"/>
                        <a:t>c</a:t>
                      </a:r>
                    </a:p>
                  </a:txBody>
                  <a:tcPr/>
                </a:tc>
                <a:tc>
                  <a:txBody>
                    <a:bodyPr/>
                    <a:lstStyle/>
                    <a:p>
                      <a:endParaRPr lang="en-GB" dirty="0"/>
                    </a:p>
                  </a:txBody>
                  <a:tcPr/>
                </a:tc>
                <a:extLst>
                  <a:ext uri="{0D108BD9-81ED-4DB2-BD59-A6C34878D82A}">
                    <a16:rowId xmlns:a16="http://schemas.microsoft.com/office/drawing/2014/main" val="2934812249"/>
                  </a:ext>
                </a:extLst>
              </a:tr>
              <a:tr h="835989">
                <a:tc>
                  <a:txBody>
                    <a:bodyPr/>
                    <a:lstStyle/>
                    <a:p>
                      <a:r>
                        <a:rPr lang="en-GB" dirty="0"/>
                        <a:t>d</a:t>
                      </a:r>
                    </a:p>
                  </a:txBody>
                  <a:tcPr/>
                </a:tc>
                <a:tc>
                  <a:txBody>
                    <a:bodyPr/>
                    <a:lstStyle/>
                    <a:p>
                      <a:endParaRPr lang="en-GB" dirty="0"/>
                    </a:p>
                  </a:txBody>
                  <a:tcPr/>
                </a:tc>
                <a:extLst>
                  <a:ext uri="{0D108BD9-81ED-4DB2-BD59-A6C34878D82A}">
                    <a16:rowId xmlns:a16="http://schemas.microsoft.com/office/drawing/2014/main" val="1692843563"/>
                  </a:ext>
                </a:extLst>
              </a:tr>
              <a:tr h="835989">
                <a:tc>
                  <a:txBody>
                    <a:bodyPr/>
                    <a:lstStyle/>
                    <a:p>
                      <a:r>
                        <a:rPr lang="en-GB" dirty="0"/>
                        <a:t>e</a:t>
                      </a:r>
                    </a:p>
                  </a:txBody>
                  <a:tcPr/>
                </a:tc>
                <a:tc>
                  <a:txBody>
                    <a:bodyPr/>
                    <a:lstStyle/>
                    <a:p>
                      <a:endParaRPr lang="en-GB" dirty="0"/>
                    </a:p>
                  </a:txBody>
                  <a:tcPr/>
                </a:tc>
                <a:extLst>
                  <a:ext uri="{0D108BD9-81ED-4DB2-BD59-A6C34878D82A}">
                    <a16:rowId xmlns:a16="http://schemas.microsoft.com/office/drawing/2014/main" val="2476064218"/>
                  </a:ext>
                </a:extLst>
              </a:tr>
            </a:tbl>
          </a:graphicData>
        </a:graphic>
      </p:graphicFrame>
      <p:sp>
        <p:nvSpPr>
          <p:cNvPr id="5" name="Slide Number Placeholder 4"/>
          <p:cNvSpPr>
            <a:spLocks noGrp="1"/>
          </p:cNvSpPr>
          <p:nvPr>
            <p:ph type="sldNum" sz="quarter" idx="12"/>
          </p:nvPr>
        </p:nvSpPr>
        <p:spPr/>
        <p:txBody>
          <a:bodyPr/>
          <a:lstStyle/>
          <a:p>
            <a:fld id="{A796FD67-0BA0-436D-B60D-4690F3A637D4}" type="slidenum">
              <a:rPr lang="en-GB" smtClean="0"/>
              <a:t>10</a:t>
            </a:fld>
            <a:endParaRPr lang="en-GB"/>
          </a:p>
        </p:txBody>
      </p:sp>
    </p:spTree>
    <p:extLst>
      <p:ext uri="{BB962C8B-B14F-4D97-AF65-F5344CB8AC3E}">
        <p14:creationId xmlns:p14="http://schemas.microsoft.com/office/powerpoint/2010/main" val="72285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D7FE-FE40-4D62-8F1F-1B7BD6D3D893}"/>
              </a:ext>
            </a:extLst>
          </p:cNvPr>
          <p:cNvSpPr>
            <a:spLocks noGrp="1"/>
          </p:cNvSpPr>
          <p:nvPr>
            <p:ph type="title"/>
          </p:nvPr>
        </p:nvSpPr>
        <p:spPr/>
        <p:txBody>
          <a:bodyPr/>
          <a:lstStyle/>
          <a:p>
            <a:r>
              <a:rPr lang="en-US" dirty="0"/>
              <a:t>Le </a:t>
            </a:r>
            <a:r>
              <a:rPr lang="en-US" dirty="0" err="1"/>
              <a:t>poème</a:t>
            </a:r>
            <a:endParaRPr lang="en-GB" b="1" dirty="0"/>
          </a:p>
        </p:txBody>
      </p:sp>
      <p:sp>
        <p:nvSpPr>
          <p:cNvPr id="3" name="Content Placeholder 2">
            <a:extLst>
              <a:ext uri="{FF2B5EF4-FFF2-40B4-BE49-F238E27FC236}">
                <a16:creationId xmlns:a16="http://schemas.microsoft.com/office/drawing/2014/main" id="{5E52FDCD-1629-4009-ACC3-08591A19B1FD}"/>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4B98227-2701-4735-9CB7-4BA95D505AB7}"/>
              </a:ext>
            </a:extLst>
          </p:cNvPr>
          <p:cNvSpPr>
            <a:spLocks noGrp="1"/>
          </p:cNvSpPr>
          <p:nvPr>
            <p:ph type="sldNum" sz="quarter" idx="12"/>
          </p:nvPr>
        </p:nvSpPr>
        <p:spPr/>
        <p:txBody>
          <a:bodyPr/>
          <a:lstStyle/>
          <a:p>
            <a:fld id="{A796FD67-0BA0-436D-B60D-4690F3A637D4}" type="slidenum">
              <a:rPr lang="en-GB" smtClean="0"/>
              <a:t>11</a:t>
            </a:fld>
            <a:endParaRPr lang="en-GB"/>
          </a:p>
        </p:txBody>
      </p:sp>
    </p:spTree>
    <p:extLst>
      <p:ext uri="{BB962C8B-B14F-4D97-AF65-F5344CB8AC3E}">
        <p14:creationId xmlns:p14="http://schemas.microsoft.com/office/powerpoint/2010/main" val="157130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5" y="104776"/>
            <a:ext cx="11523306" cy="595020"/>
          </a:xfrm>
        </p:spPr>
        <p:txBody>
          <a:bodyPr>
            <a:normAutofit/>
          </a:bodyPr>
          <a:lstStyle/>
          <a:p>
            <a:r>
              <a:rPr lang="fr-FR" sz="3200" b="1" dirty="0"/>
              <a:t>Quelle strophe correspond à quel résumé?</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2979122322"/>
              </p:ext>
            </p:extLst>
          </p:nvPr>
        </p:nvGraphicFramePr>
        <p:xfrm>
          <a:off x="128555" y="1485640"/>
          <a:ext cx="7503886" cy="4732281"/>
        </p:xfrm>
        <a:graphic>
          <a:graphicData uri="http://schemas.openxmlformats.org/drawingml/2006/table">
            <a:tbl>
              <a:tblPr firstRow="1" bandRow="1">
                <a:tableStyleId>{5940675A-B579-460E-94D1-54222C63F5DA}</a:tableStyleId>
              </a:tblPr>
              <a:tblGrid>
                <a:gridCol w="2129453">
                  <a:extLst>
                    <a:ext uri="{9D8B030D-6E8A-4147-A177-3AD203B41FA5}">
                      <a16:colId xmlns:a16="http://schemas.microsoft.com/office/drawing/2014/main" val="329771963"/>
                    </a:ext>
                  </a:extLst>
                </a:gridCol>
                <a:gridCol w="1558212">
                  <a:extLst>
                    <a:ext uri="{9D8B030D-6E8A-4147-A177-3AD203B41FA5}">
                      <a16:colId xmlns:a16="http://schemas.microsoft.com/office/drawing/2014/main" val="1256658134"/>
                    </a:ext>
                  </a:extLst>
                </a:gridCol>
                <a:gridCol w="2369976">
                  <a:extLst>
                    <a:ext uri="{9D8B030D-6E8A-4147-A177-3AD203B41FA5}">
                      <a16:colId xmlns:a16="http://schemas.microsoft.com/office/drawing/2014/main" val="3405220781"/>
                    </a:ext>
                  </a:extLst>
                </a:gridCol>
                <a:gridCol w="1446245">
                  <a:extLst>
                    <a:ext uri="{9D8B030D-6E8A-4147-A177-3AD203B41FA5}">
                      <a16:colId xmlns:a16="http://schemas.microsoft.com/office/drawing/2014/main" val="2618469477"/>
                    </a:ext>
                  </a:extLst>
                </a:gridCol>
              </a:tblGrid>
              <a:tr h="1170873">
                <a:tc>
                  <a:txBody>
                    <a:bodyPr/>
                    <a:lstStyle/>
                    <a:p>
                      <a:r>
                        <a:rPr lang="en-GB" b="1" u="none" dirty="0"/>
                        <a:t>Strophe</a:t>
                      </a:r>
                    </a:p>
                  </a:txBody>
                  <a:tcPr/>
                </a:tc>
                <a:tc>
                  <a:txBody>
                    <a:bodyPr/>
                    <a:lstStyle/>
                    <a:p>
                      <a:r>
                        <a:rPr lang="fr-FR" sz="1800" b="1" dirty="0"/>
                        <a:t>Résumé</a:t>
                      </a:r>
                      <a:endParaRPr lang="en-GB" b="1" dirty="0"/>
                    </a:p>
                  </a:txBody>
                  <a:tcPr/>
                </a:tc>
                <a:tc>
                  <a:txBody>
                    <a:bodyPr/>
                    <a:lstStyle/>
                    <a:p>
                      <a:r>
                        <a:rPr lang="en-GB" b="1" dirty="0"/>
                        <a:t>Strophe</a:t>
                      </a:r>
                    </a:p>
                  </a:txBody>
                  <a:tcPr/>
                </a:tc>
                <a:tc>
                  <a:txBody>
                    <a:bodyPr/>
                    <a:lstStyle/>
                    <a:p>
                      <a:r>
                        <a:rPr lang="fr-FR" sz="1800" b="1" dirty="0"/>
                        <a:t>Résumé</a:t>
                      </a:r>
                      <a:endParaRPr lang="en-GB" b="1" dirty="0"/>
                    </a:p>
                  </a:txBody>
                  <a:tcPr/>
                </a:tc>
                <a:extLst>
                  <a:ext uri="{0D108BD9-81ED-4DB2-BD59-A6C34878D82A}">
                    <a16:rowId xmlns:a16="http://schemas.microsoft.com/office/drawing/2014/main" val="3708950881"/>
                  </a:ext>
                </a:extLst>
              </a:tr>
              <a:tr h="1187136">
                <a:tc>
                  <a:txBody>
                    <a:bodyPr/>
                    <a:lstStyle/>
                    <a:p>
                      <a:pPr>
                        <a:spcAft>
                          <a:spcPts val="0"/>
                        </a:spcAft>
                      </a:pPr>
                      <a:r>
                        <a:rPr lang="en-GB" sz="1400" u="none" dirty="0"/>
                        <a:t>1.</a:t>
                      </a:r>
                    </a:p>
                  </a:txBody>
                  <a:tcPr/>
                </a:tc>
                <a:tc>
                  <a:txBody>
                    <a:bodyPr/>
                    <a:lstStyle/>
                    <a:p>
                      <a:endParaRPr lang="en-GB" dirty="0"/>
                    </a:p>
                  </a:txBody>
                  <a:tcPr/>
                </a:tc>
                <a:tc>
                  <a:txBody>
                    <a:bodyPr/>
                    <a:lstStyle/>
                    <a:p>
                      <a:pPr>
                        <a:spcAft>
                          <a:spcPts val="0"/>
                        </a:spcAft>
                      </a:pPr>
                      <a:r>
                        <a:rPr lang="en-GB" u="none" dirty="0"/>
                        <a:t>4.</a:t>
                      </a:r>
                    </a:p>
                  </a:txBody>
                  <a:tcPr/>
                </a:tc>
                <a:tc>
                  <a:txBody>
                    <a:bodyPr/>
                    <a:lstStyle/>
                    <a:p>
                      <a:endParaRPr lang="en-GB" dirty="0"/>
                    </a:p>
                  </a:txBody>
                  <a:tcPr/>
                </a:tc>
                <a:extLst>
                  <a:ext uri="{0D108BD9-81ED-4DB2-BD59-A6C34878D82A}">
                    <a16:rowId xmlns:a16="http://schemas.microsoft.com/office/drawing/2014/main" val="2253520168"/>
                  </a:ext>
                </a:extLst>
              </a:tr>
              <a:tr h="1187136">
                <a:tc>
                  <a:txBody>
                    <a:bodyPr/>
                    <a:lstStyle/>
                    <a:p>
                      <a:pPr>
                        <a:spcAft>
                          <a:spcPts val="0"/>
                        </a:spcAft>
                      </a:pPr>
                      <a:r>
                        <a:rPr lang="en-GB" u="none" dirty="0"/>
                        <a:t>2.</a:t>
                      </a:r>
                    </a:p>
                  </a:txBody>
                  <a:tcPr/>
                </a:tc>
                <a:tc>
                  <a:txBody>
                    <a:bodyPr/>
                    <a:lstStyle/>
                    <a:p>
                      <a:endParaRPr lang="en-GB" dirty="0"/>
                    </a:p>
                  </a:txBody>
                  <a:tcPr/>
                </a:tc>
                <a:tc>
                  <a:txBody>
                    <a:bodyPr/>
                    <a:lstStyle/>
                    <a:p>
                      <a:pPr>
                        <a:spcAft>
                          <a:spcPts val="0"/>
                        </a:spcAft>
                      </a:pPr>
                      <a:r>
                        <a:rPr lang="en-GB" u="none" dirty="0"/>
                        <a:t>5.</a:t>
                      </a:r>
                    </a:p>
                  </a:txBody>
                  <a:tcPr/>
                </a:tc>
                <a:tc>
                  <a:txBody>
                    <a:bodyPr/>
                    <a:lstStyle/>
                    <a:p>
                      <a:endParaRPr lang="en-GB" dirty="0"/>
                    </a:p>
                  </a:txBody>
                  <a:tcPr/>
                </a:tc>
                <a:extLst>
                  <a:ext uri="{0D108BD9-81ED-4DB2-BD59-A6C34878D82A}">
                    <a16:rowId xmlns:a16="http://schemas.microsoft.com/office/drawing/2014/main" val="2593548420"/>
                  </a:ext>
                </a:extLst>
              </a:tr>
              <a:tr h="1187136">
                <a:tc>
                  <a:txBody>
                    <a:bodyPr/>
                    <a:lstStyle/>
                    <a:p>
                      <a:pPr>
                        <a:spcAft>
                          <a:spcPts val="0"/>
                        </a:spcAft>
                      </a:pPr>
                      <a:r>
                        <a:rPr lang="en-GB" u="none"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11357767"/>
                  </a:ext>
                </a:extLst>
              </a:tr>
            </a:tbl>
          </a:graphicData>
        </a:graphic>
      </p:graphicFrame>
      <p:sp>
        <p:nvSpPr>
          <p:cNvPr id="5" name="Rectangle 4"/>
          <p:cNvSpPr/>
          <p:nvPr/>
        </p:nvSpPr>
        <p:spPr>
          <a:xfrm>
            <a:off x="7654212" y="1485641"/>
            <a:ext cx="4537788" cy="1754326"/>
          </a:xfrm>
          <a:prstGeom prst="rect">
            <a:avLst/>
          </a:prstGeom>
        </p:spPr>
        <p:txBody>
          <a:bodyPr wrap="square">
            <a:spAutoFit/>
          </a:bodyPr>
          <a:lstStyle/>
          <a:p>
            <a:r>
              <a:rPr lang="fr-FR" b="1" dirty="0"/>
              <a:t>Les résumés</a:t>
            </a:r>
            <a:endParaRPr lang="fr-FR" dirty="0"/>
          </a:p>
          <a:p>
            <a:r>
              <a:rPr lang="fr-FR" dirty="0"/>
              <a:t>a. Nous sommes tous égaux.</a:t>
            </a:r>
          </a:p>
          <a:p>
            <a:r>
              <a:rPr lang="fr-FR" dirty="0"/>
              <a:t>b. L’apparence n’est pas importante.</a:t>
            </a:r>
          </a:p>
          <a:p>
            <a:r>
              <a:rPr lang="fr-FR" dirty="0"/>
              <a:t>c. La couleur de la peau n’est pas importante. </a:t>
            </a:r>
          </a:p>
          <a:p>
            <a:r>
              <a:rPr lang="fr-FR" dirty="0"/>
              <a:t>d. L’origine géographique n’est pas importante.</a:t>
            </a:r>
          </a:p>
          <a:p>
            <a:r>
              <a:rPr lang="fr-FR" dirty="0"/>
              <a:t>e. Il ne faut pas repousser les autres.</a:t>
            </a:r>
            <a:endParaRPr lang="en-GB" dirty="0"/>
          </a:p>
        </p:txBody>
      </p:sp>
      <p:sp>
        <p:nvSpPr>
          <p:cNvPr id="3" name="Slide Number Placeholder 2"/>
          <p:cNvSpPr>
            <a:spLocks noGrp="1"/>
          </p:cNvSpPr>
          <p:nvPr>
            <p:ph type="sldNum" sz="quarter" idx="12"/>
          </p:nvPr>
        </p:nvSpPr>
        <p:spPr/>
        <p:txBody>
          <a:bodyPr/>
          <a:lstStyle/>
          <a:p>
            <a:fld id="{A796FD67-0BA0-436D-B60D-4690F3A637D4}" type="slidenum">
              <a:rPr lang="en-GB" smtClean="0"/>
              <a:t>12</a:t>
            </a:fld>
            <a:endParaRPr lang="en-GB"/>
          </a:p>
        </p:txBody>
      </p:sp>
    </p:spTree>
    <p:extLst>
      <p:ext uri="{BB962C8B-B14F-4D97-AF65-F5344CB8AC3E}">
        <p14:creationId xmlns:p14="http://schemas.microsoft.com/office/powerpoint/2010/main" val="49024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5" y="104776"/>
            <a:ext cx="11523306" cy="595020"/>
          </a:xfrm>
        </p:spPr>
        <p:txBody>
          <a:bodyPr>
            <a:normAutofit/>
          </a:bodyPr>
          <a:lstStyle/>
          <a:p>
            <a:r>
              <a:rPr lang="fr-FR" sz="3200" b="1" dirty="0"/>
              <a:t>Quelle strophe correspond à quel résumé?  Solution</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2933234967"/>
              </p:ext>
            </p:extLst>
          </p:nvPr>
        </p:nvGraphicFramePr>
        <p:xfrm>
          <a:off x="128555" y="1485640"/>
          <a:ext cx="7503886" cy="4732281"/>
        </p:xfrm>
        <a:graphic>
          <a:graphicData uri="http://schemas.openxmlformats.org/drawingml/2006/table">
            <a:tbl>
              <a:tblPr firstRow="1" bandRow="1">
                <a:tableStyleId>{5940675A-B579-460E-94D1-54222C63F5DA}</a:tableStyleId>
              </a:tblPr>
              <a:tblGrid>
                <a:gridCol w="2129453">
                  <a:extLst>
                    <a:ext uri="{9D8B030D-6E8A-4147-A177-3AD203B41FA5}">
                      <a16:colId xmlns:a16="http://schemas.microsoft.com/office/drawing/2014/main" val="329771963"/>
                    </a:ext>
                  </a:extLst>
                </a:gridCol>
                <a:gridCol w="1558212">
                  <a:extLst>
                    <a:ext uri="{9D8B030D-6E8A-4147-A177-3AD203B41FA5}">
                      <a16:colId xmlns:a16="http://schemas.microsoft.com/office/drawing/2014/main" val="1256658134"/>
                    </a:ext>
                  </a:extLst>
                </a:gridCol>
                <a:gridCol w="2369976">
                  <a:extLst>
                    <a:ext uri="{9D8B030D-6E8A-4147-A177-3AD203B41FA5}">
                      <a16:colId xmlns:a16="http://schemas.microsoft.com/office/drawing/2014/main" val="3405220781"/>
                    </a:ext>
                  </a:extLst>
                </a:gridCol>
                <a:gridCol w="1446245">
                  <a:extLst>
                    <a:ext uri="{9D8B030D-6E8A-4147-A177-3AD203B41FA5}">
                      <a16:colId xmlns:a16="http://schemas.microsoft.com/office/drawing/2014/main" val="2618469477"/>
                    </a:ext>
                  </a:extLst>
                </a:gridCol>
              </a:tblGrid>
              <a:tr h="1170873">
                <a:tc>
                  <a:txBody>
                    <a:bodyPr/>
                    <a:lstStyle/>
                    <a:p>
                      <a:r>
                        <a:rPr lang="en-GB" b="1" u="none" dirty="0"/>
                        <a:t>Strophe</a:t>
                      </a:r>
                    </a:p>
                  </a:txBody>
                  <a:tcPr/>
                </a:tc>
                <a:tc>
                  <a:txBody>
                    <a:bodyPr/>
                    <a:lstStyle/>
                    <a:p>
                      <a:r>
                        <a:rPr lang="fr-FR" sz="1800" b="1" dirty="0"/>
                        <a:t>Résumé</a:t>
                      </a:r>
                      <a:endParaRPr lang="en-GB" b="1" dirty="0"/>
                    </a:p>
                  </a:txBody>
                  <a:tcPr/>
                </a:tc>
                <a:tc>
                  <a:txBody>
                    <a:bodyPr/>
                    <a:lstStyle/>
                    <a:p>
                      <a:r>
                        <a:rPr lang="en-GB" b="1" dirty="0"/>
                        <a:t>Strophe</a:t>
                      </a:r>
                    </a:p>
                  </a:txBody>
                  <a:tcPr/>
                </a:tc>
                <a:tc>
                  <a:txBody>
                    <a:bodyPr/>
                    <a:lstStyle/>
                    <a:p>
                      <a:r>
                        <a:rPr lang="fr-FR" sz="1800" b="1" dirty="0"/>
                        <a:t>Résumé</a:t>
                      </a:r>
                      <a:endParaRPr lang="en-GB" b="1" dirty="0"/>
                    </a:p>
                  </a:txBody>
                  <a:tcPr/>
                </a:tc>
                <a:extLst>
                  <a:ext uri="{0D108BD9-81ED-4DB2-BD59-A6C34878D82A}">
                    <a16:rowId xmlns:a16="http://schemas.microsoft.com/office/drawing/2014/main" val="3708950881"/>
                  </a:ext>
                </a:extLst>
              </a:tr>
              <a:tr h="1187136">
                <a:tc>
                  <a:txBody>
                    <a:bodyPr/>
                    <a:lstStyle/>
                    <a:p>
                      <a:pPr>
                        <a:spcAft>
                          <a:spcPts val="0"/>
                        </a:spcAft>
                      </a:pPr>
                      <a:r>
                        <a:rPr lang="en-GB" sz="1400" u="none" dirty="0"/>
                        <a:t>1.</a:t>
                      </a:r>
                    </a:p>
                  </a:txBody>
                  <a:tcPr/>
                </a:tc>
                <a:tc>
                  <a:txBody>
                    <a:bodyPr/>
                    <a:lstStyle/>
                    <a:p>
                      <a:r>
                        <a:rPr lang="en-GB" dirty="0"/>
                        <a:t>e.</a:t>
                      </a:r>
                    </a:p>
                  </a:txBody>
                  <a:tcPr/>
                </a:tc>
                <a:tc>
                  <a:txBody>
                    <a:bodyPr/>
                    <a:lstStyle/>
                    <a:p>
                      <a:pPr>
                        <a:spcAft>
                          <a:spcPts val="0"/>
                        </a:spcAft>
                      </a:pPr>
                      <a:r>
                        <a:rPr lang="en-GB" u="none" dirty="0"/>
                        <a:t>4.</a:t>
                      </a:r>
                    </a:p>
                  </a:txBody>
                  <a:tcPr/>
                </a:tc>
                <a:tc>
                  <a:txBody>
                    <a:bodyPr/>
                    <a:lstStyle/>
                    <a:p>
                      <a:r>
                        <a:rPr lang="en-GB" dirty="0"/>
                        <a:t>c.</a:t>
                      </a:r>
                    </a:p>
                  </a:txBody>
                  <a:tcPr/>
                </a:tc>
                <a:extLst>
                  <a:ext uri="{0D108BD9-81ED-4DB2-BD59-A6C34878D82A}">
                    <a16:rowId xmlns:a16="http://schemas.microsoft.com/office/drawing/2014/main" val="2253520168"/>
                  </a:ext>
                </a:extLst>
              </a:tr>
              <a:tr h="1187136">
                <a:tc>
                  <a:txBody>
                    <a:bodyPr/>
                    <a:lstStyle/>
                    <a:p>
                      <a:pPr>
                        <a:spcAft>
                          <a:spcPts val="0"/>
                        </a:spcAft>
                      </a:pPr>
                      <a:r>
                        <a:rPr lang="en-GB" u="none" dirty="0"/>
                        <a:t>2.</a:t>
                      </a:r>
                    </a:p>
                  </a:txBody>
                  <a:tcPr/>
                </a:tc>
                <a:tc>
                  <a:txBody>
                    <a:bodyPr/>
                    <a:lstStyle/>
                    <a:p>
                      <a:r>
                        <a:rPr lang="en-GB" dirty="0"/>
                        <a:t>d.</a:t>
                      </a:r>
                    </a:p>
                  </a:txBody>
                  <a:tcPr/>
                </a:tc>
                <a:tc>
                  <a:txBody>
                    <a:bodyPr/>
                    <a:lstStyle/>
                    <a:p>
                      <a:pPr>
                        <a:spcAft>
                          <a:spcPts val="0"/>
                        </a:spcAft>
                      </a:pPr>
                      <a:r>
                        <a:rPr lang="en-GB" u="none" dirty="0"/>
                        <a:t>5.</a:t>
                      </a:r>
                    </a:p>
                  </a:txBody>
                  <a:tcPr/>
                </a:tc>
                <a:tc>
                  <a:txBody>
                    <a:bodyPr/>
                    <a:lstStyle/>
                    <a:p>
                      <a:r>
                        <a:rPr lang="en-GB" dirty="0"/>
                        <a:t>a.</a:t>
                      </a:r>
                    </a:p>
                  </a:txBody>
                  <a:tcPr/>
                </a:tc>
                <a:extLst>
                  <a:ext uri="{0D108BD9-81ED-4DB2-BD59-A6C34878D82A}">
                    <a16:rowId xmlns:a16="http://schemas.microsoft.com/office/drawing/2014/main" val="2593548420"/>
                  </a:ext>
                </a:extLst>
              </a:tr>
              <a:tr h="1187136">
                <a:tc>
                  <a:txBody>
                    <a:bodyPr/>
                    <a:lstStyle/>
                    <a:p>
                      <a:pPr>
                        <a:spcAft>
                          <a:spcPts val="0"/>
                        </a:spcAft>
                      </a:pPr>
                      <a:r>
                        <a:rPr lang="en-GB" u="none" dirty="0"/>
                        <a:t>3</a:t>
                      </a:r>
                    </a:p>
                  </a:txBody>
                  <a:tcPr/>
                </a:tc>
                <a:tc>
                  <a:txBody>
                    <a:bodyPr/>
                    <a:lstStyle/>
                    <a:p>
                      <a:r>
                        <a:rPr lang="en-GB" dirty="0"/>
                        <a:t>b.</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11357767"/>
                  </a:ext>
                </a:extLst>
              </a:tr>
            </a:tbl>
          </a:graphicData>
        </a:graphic>
      </p:graphicFrame>
      <p:sp>
        <p:nvSpPr>
          <p:cNvPr id="5" name="Rectangle 4"/>
          <p:cNvSpPr/>
          <p:nvPr/>
        </p:nvSpPr>
        <p:spPr>
          <a:xfrm>
            <a:off x="7654212" y="1485641"/>
            <a:ext cx="4537788" cy="1754326"/>
          </a:xfrm>
          <a:prstGeom prst="rect">
            <a:avLst/>
          </a:prstGeom>
        </p:spPr>
        <p:txBody>
          <a:bodyPr wrap="square">
            <a:spAutoFit/>
          </a:bodyPr>
          <a:lstStyle/>
          <a:p>
            <a:r>
              <a:rPr lang="fr-FR" b="1" dirty="0"/>
              <a:t>Les résumés</a:t>
            </a:r>
            <a:endParaRPr lang="fr-FR" dirty="0"/>
          </a:p>
          <a:p>
            <a:r>
              <a:rPr lang="fr-FR" dirty="0"/>
              <a:t>a. Nous sommes tous égaux.</a:t>
            </a:r>
          </a:p>
          <a:p>
            <a:r>
              <a:rPr lang="fr-FR" dirty="0"/>
              <a:t>b. L’apparence n’est pas importante.</a:t>
            </a:r>
          </a:p>
          <a:p>
            <a:r>
              <a:rPr lang="fr-FR" dirty="0"/>
              <a:t>c. La couleur de la peau n’est pas importante. </a:t>
            </a:r>
          </a:p>
          <a:p>
            <a:r>
              <a:rPr lang="fr-FR" dirty="0"/>
              <a:t>d. L’origine géographique n’est pas importante.</a:t>
            </a:r>
          </a:p>
          <a:p>
            <a:r>
              <a:rPr lang="fr-FR" dirty="0"/>
              <a:t>e. Il ne faut pas repousser les autres.</a:t>
            </a:r>
            <a:endParaRPr lang="en-GB" dirty="0"/>
          </a:p>
        </p:txBody>
      </p:sp>
      <p:sp>
        <p:nvSpPr>
          <p:cNvPr id="3" name="Slide Number Placeholder 2"/>
          <p:cNvSpPr>
            <a:spLocks noGrp="1"/>
          </p:cNvSpPr>
          <p:nvPr>
            <p:ph type="sldNum" sz="quarter" idx="12"/>
          </p:nvPr>
        </p:nvSpPr>
        <p:spPr/>
        <p:txBody>
          <a:bodyPr/>
          <a:lstStyle/>
          <a:p>
            <a:fld id="{A796FD67-0BA0-436D-B60D-4690F3A637D4}" type="slidenum">
              <a:rPr lang="en-GB" smtClean="0"/>
              <a:t>13</a:t>
            </a:fld>
            <a:endParaRPr lang="en-GB"/>
          </a:p>
        </p:txBody>
      </p:sp>
    </p:spTree>
    <p:extLst>
      <p:ext uri="{BB962C8B-B14F-4D97-AF65-F5344CB8AC3E}">
        <p14:creationId xmlns:p14="http://schemas.microsoft.com/office/powerpoint/2010/main" val="195729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279480"/>
            <a:ext cx="10401265" cy="902208"/>
          </a:xfrm>
        </p:spPr>
        <p:txBody>
          <a:bodyPr/>
          <a:lstStyle/>
          <a:p>
            <a:r>
              <a:rPr lang="en-GB" dirty="0"/>
              <a:t>Les </a:t>
            </a:r>
            <a:r>
              <a:rPr lang="en-GB" dirty="0" err="1"/>
              <a:t>voyelles</a:t>
            </a:r>
            <a:r>
              <a:rPr lang="en-GB" dirty="0"/>
              <a:t>  </a:t>
            </a:r>
            <a:endParaRPr lang="en-GB" b="1" dirty="0"/>
          </a:p>
        </p:txBody>
      </p:sp>
      <p:sp>
        <p:nvSpPr>
          <p:cNvPr id="3" name="Content Placeholder 2"/>
          <p:cNvSpPr>
            <a:spLocks noGrp="1"/>
          </p:cNvSpPr>
          <p:nvPr>
            <p:ph idx="1"/>
          </p:nvPr>
        </p:nvSpPr>
        <p:spPr>
          <a:xfrm>
            <a:off x="253218" y="1392702"/>
            <a:ext cx="11718387" cy="5176910"/>
          </a:xfrm>
        </p:spPr>
        <p:txBody>
          <a:bodyPr>
            <a:normAutofit/>
          </a:bodyPr>
          <a:lstStyle/>
          <a:p>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5" name="Table 4"/>
          <p:cNvGraphicFramePr>
            <a:graphicFrameLocks noGrp="1"/>
          </p:cNvGraphicFramePr>
          <p:nvPr/>
        </p:nvGraphicFramePr>
        <p:xfrm>
          <a:off x="1676400" y="2087293"/>
          <a:ext cx="8578948" cy="1554480"/>
        </p:xfrm>
        <a:graphic>
          <a:graphicData uri="http://schemas.openxmlformats.org/drawingml/2006/table">
            <a:tbl>
              <a:tblPr firstRow="1" bandRow="1">
                <a:tableStyleId>{00A15C55-8517-42AA-B614-E9B94910E393}</a:tableStyleId>
              </a:tblPr>
              <a:tblGrid>
                <a:gridCol w="1359526">
                  <a:extLst>
                    <a:ext uri="{9D8B030D-6E8A-4147-A177-3AD203B41FA5}">
                      <a16:colId xmlns:a16="http://schemas.microsoft.com/office/drawing/2014/main" val="1645316011"/>
                    </a:ext>
                  </a:extLst>
                </a:gridCol>
                <a:gridCol w="3159578">
                  <a:extLst>
                    <a:ext uri="{9D8B030D-6E8A-4147-A177-3AD203B41FA5}">
                      <a16:colId xmlns:a16="http://schemas.microsoft.com/office/drawing/2014/main" val="2001234596"/>
                    </a:ext>
                  </a:extLst>
                </a:gridCol>
                <a:gridCol w="4059844">
                  <a:extLst>
                    <a:ext uri="{9D8B030D-6E8A-4147-A177-3AD203B41FA5}">
                      <a16:colId xmlns:a16="http://schemas.microsoft.com/office/drawing/2014/main" val="2916389023"/>
                    </a:ext>
                  </a:extLst>
                </a:gridCol>
              </a:tblGrid>
              <a:tr h="370840">
                <a:tc>
                  <a:txBody>
                    <a:bodyPr/>
                    <a:lstStyle/>
                    <a:p>
                      <a:r>
                        <a:rPr lang="en-GB" sz="2800" dirty="0" err="1">
                          <a:solidFill>
                            <a:schemeClr val="tx1"/>
                          </a:solidFill>
                        </a:rPr>
                        <a:t>Voyelle</a:t>
                      </a:r>
                      <a:endParaRPr lang="en-GB" sz="2800" dirty="0">
                        <a:solidFill>
                          <a:schemeClr val="tx1"/>
                        </a:solidFill>
                      </a:endParaRPr>
                    </a:p>
                  </a:txBody>
                  <a:tcPr/>
                </a:tc>
                <a:tc>
                  <a:txBody>
                    <a:bodyPr/>
                    <a:lstStyle/>
                    <a:p>
                      <a:r>
                        <a:rPr lang="en-GB" sz="2800" dirty="0" err="1">
                          <a:solidFill>
                            <a:schemeClr val="tx1"/>
                          </a:solidFill>
                        </a:rPr>
                        <a:t>orale</a:t>
                      </a:r>
                      <a:endParaRPr lang="en-GB" sz="2800" dirty="0">
                        <a:solidFill>
                          <a:schemeClr val="tx1"/>
                        </a:solidFill>
                      </a:endParaRPr>
                    </a:p>
                  </a:txBody>
                  <a:tcPr/>
                </a:tc>
                <a:tc>
                  <a:txBody>
                    <a:bodyPr/>
                    <a:lstStyle/>
                    <a:p>
                      <a:r>
                        <a:rPr lang="en-GB" sz="2800" dirty="0" err="1">
                          <a:solidFill>
                            <a:schemeClr val="tx1"/>
                          </a:solidFill>
                        </a:rPr>
                        <a:t>nasale</a:t>
                      </a:r>
                      <a:r>
                        <a:rPr lang="en-GB" sz="2800" dirty="0">
                          <a:solidFill>
                            <a:schemeClr val="tx1"/>
                          </a:solidFill>
                        </a:rPr>
                        <a:t> </a:t>
                      </a:r>
                    </a:p>
                  </a:txBody>
                  <a:tcPr/>
                </a:tc>
                <a:extLst>
                  <a:ext uri="{0D108BD9-81ED-4DB2-BD59-A6C34878D82A}">
                    <a16:rowId xmlns:a16="http://schemas.microsoft.com/office/drawing/2014/main" val="2039131845"/>
                  </a:ext>
                </a:extLst>
              </a:tr>
              <a:tr h="370840">
                <a:tc>
                  <a:txBody>
                    <a:bodyPr/>
                    <a:lstStyle/>
                    <a:p>
                      <a:r>
                        <a:rPr lang="en-GB" sz="2800" dirty="0">
                          <a:solidFill>
                            <a:schemeClr val="tx1"/>
                          </a:solidFill>
                        </a:rPr>
                        <a:t>A</a:t>
                      </a:r>
                    </a:p>
                  </a:txBody>
                  <a:tcPr/>
                </a:tc>
                <a:tc>
                  <a:txBody>
                    <a:bodyPr/>
                    <a:lstStyle/>
                    <a:p>
                      <a:r>
                        <a:rPr lang="en-GB" sz="2800" dirty="0" err="1">
                          <a:solidFill>
                            <a:schemeClr val="tx1"/>
                          </a:solidFill>
                        </a:rPr>
                        <a:t>fr</a:t>
                      </a:r>
                      <a:r>
                        <a:rPr lang="en-GB" sz="2800" dirty="0" err="1">
                          <a:solidFill>
                            <a:srgbClr val="FF0000"/>
                          </a:solidFill>
                        </a:rPr>
                        <a:t>a</a:t>
                      </a:r>
                      <a:r>
                        <a:rPr lang="en-GB" sz="2800" dirty="0" err="1">
                          <a:solidFill>
                            <a:schemeClr val="tx1"/>
                          </a:solidFill>
                        </a:rPr>
                        <a:t>pper</a:t>
                      </a:r>
                      <a:endParaRPr lang="en-GB" sz="2800" dirty="0">
                        <a:solidFill>
                          <a:schemeClr val="tx1"/>
                        </a:solidFill>
                      </a:endParaRPr>
                    </a:p>
                  </a:txBody>
                  <a:tcPr/>
                </a:tc>
                <a:tc>
                  <a:txBody>
                    <a:bodyPr/>
                    <a:lstStyle/>
                    <a:p>
                      <a:r>
                        <a:rPr lang="en-GB" sz="2800" dirty="0">
                          <a:solidFill>
                            <a:schemeClr val="tx1"/>
                          </a:solidFill>
                        </a:rPr>
                        <a:t>dem</a:t>
                      </a:r>
                      <a:r>
                        <a:rPr lang="en-GB" sz="2800" b="1" dirty="0">
                          <a:solidFill>
                            <a:srgbClr val="FF0000"/>
                          </a:solidFill>
                        </a:rPr>
                        <a:t>a</a:t>
                      </a:r>
                      <a:r>
                        <a:rPr lang="en-GB" sz="2800" dirty="0">
                          <a:solidFill>
                            <a:schemeClr val="tx1"/>
                          </a:solidFill>
                        </a:rPr>
                        <a:t>nder</a:t>
                      </a:r>
                    </a:p>
                  </a:txBody>
                  <a:tcPr/>
                </a:tc>
                <a:extLst>
                  <a:ext uri="{0D108BD9-81ED-4DB2-BD59-A6C34878D82A}">
                    <a16:rowId xmlns:a16="http://schemas.microsoft.com/office/drawing/2014/main" val="1659543703"/>
                  </a:ext>
                </a:extLst>
              </a:tr>
              <a:tr h="370840">
                <a:tc>
                  <a:txBody>
                    <a:bodyPr/>
                    <a:lstStyle/>
                    <a:p>
                      <a:r>
                        <a:rPr lang="en-GB" sz="2800" dirty="0">
                          <a:solidFill>
                            <a:schemeClr val="tx1"/>
                          </a:solidFill>
                        </a:rPr>
                        <a:t>O</a:t>
                      </a:r>
                    </a:p>
                  </a:txBody>
                  <a:tcPr/>
                </a:tc>
                <a:tc>
                  <a:txBody>
                    <a:bodyPr/>
                    <a:lstStyle/>
                    <a:p>
                      <a:r>
                        <a:rPr lang="en-GB" sz="2800" b="0" dirty="0">
                          <a:solidFill>
                            <a:schemeClr val="tx1"/>
                          </a:solidFill>
                        </a:rPr>
                        <a:t>h</a:t>
                      </a:r>
                      <a:r>
                        <a:rPr lang="en-GB" sz="2800" b="0" dirty="0">
                          <a:solidFill>
                            <a:srgbClr val="FF0000"/>
                          </a:solidFill>
                        </a:rPr>
                        <a:t>o</a:t>
                      </a:r>
                      <a:r>
                        <a:rPr lang="en-GB" sz="2800" b="0" dirty="0">
                          <a:solidFill>
                            <a:schemeClr val="tx1"/>
                          </a:solidFill>
                        </a:rPr>
                        <a:t>mme</a:t>
                      </a:r>
                    </a:p>
                  </a:txBody>
                  <a:tcPr/>
                </a:tc>
                <a:tc>
                  <a:txBody>
                    <a:bodyPr/>
                    <a:lstStyle/>
                    <a:p>
                      <a:r>
                        <a:rPr lang="en-GB" sz="2800" dirty="0">
                          <a:solidFill>
                            <a:schemeClr val="tx1"/>
                          </a:solidFill>
                        </a:rPr>
                        <a:t>b</a:t>
                      </a:r>
                      <a:r>
                        <a:rPr lang="en-GB" sz="2800" b="1" dirty="0">
                          <a:solidFill>
                            <a:srgbClr val="FF0000"/>
                          </a:solidFill>
                        </a:rPr>
                        <a:t>o</a:t>
                      </a:r>
                      <a:r>
                        <a:rPr lang="en-GB" sz="2800" dirty="0">
                          <a:solidFill>
                            <a:schemeClr val="tx1"/>
                          </a:solidFill>
                        </a:rPr>
                        <a:t>n</a:t>
                      </a:r>
                    </a:p>
                  </a:txBody>
                  <a:tcPr/>
                </a:tc>
                <a:extLst>
                  <a:ext uri="{0D108BD9-81ED-4DB2-BD59-A6C34878D82A}">
                    <a16:rowId xmlns:a16="http://schemas.microsoft.com/office/drawing/2014/main" val="4222953540"/>
                  </a:ext>
                </a:extLst>
              </a:tr>
            </a:tbl>
          </a:graphicData>
        </a:graphic>
      </p:graphicFrame>
      <p:sp>
        <p:nvSpPr>
          <p:cNvPr id="9" name="TextBox 8"/>
          <p:cNvSpPr txBox="1"/>
          <p:nvPr/>
        </p:nvSpPr>
        <p:spPr>
          <a:xfrm>
            <a:off x="576775" y="5838092"/>
            <a:ext cx="11141613" cy="954107"/>
          </a:xfrm>
          <a:prstGeom prst="rect">
            <a:avLst/>
          </a:prstGeom>
          <a:noFill/>
        </p:spPr>
        <p:txBody>
          <a:bodyPr wrap="square" rtlCol="0">
            <a:spAutoFit/>
          </a:bodyPr>
          <a:lstStyle/>
          <a:p>
            <a:pPr algn="ctr"/>
            <a:r>
              <a:rPr lang="en-GB" sz="2800" dirty="0" err="1"/>
              <a:t>Voyelle</a:t>
            </a:r>
            <a:r>
              <a:rPr lang="en-GB" sz="2800" dirty="0"/>
              <a:t> </a:t>
            </a:r>
            <a:r>
              <a:rPr lang="en-GB" sz="2800" dirty="0" err="1"/>
              <a:t>orale</a:t>
            </a:r>
            <a:r>
              <a:rPr lang="en-GB" sz="2800" dirty="0"/>
              <a:t> -&gt; </a:t>
            </a:r>
            <a:r>
              <a:rPr lang="en-GB" sz="2800" dirty="0" err="1"/>
              <a:t>Voyelle</a:t>
            </a:r>
            <a:r>
              <a:rPr lang="en-GB" sz="2800" dirty="0"/>
              <a:t> </a:t>
            </a:r>
            <a:r>
              <a:rPr lang="en-GB" sz="2800" dirty="0" err="1"/>
              <a:t>nasale</a:t>
            </a:r>
            <a:endParaRPr lang="en-GB" sz="2800" dirty="0"/>
          </a:p>
          <a:p>
            <a:pPr algn="ctr"/>
            <a:r>
              <a:rPr lang="en-GB" sz="2800" b="1" dirty="0" err="1"/>
              <a:t>D’autres</a:t>
            </a:r>
            <a:r>
              <a:rPr lang="en-GB" sz="2800" b="1" dirty="0"/>
              <a:t> </a:t>
            </a:r>
            <a:r>
              <a:rPr lang="en-GB" sz="2800" b="1" dirty="0" err="1"/>
              <a:t>exemples</a:t>
            </a:r>
            <a:r>
              <a:rPr lang="en-GB" sz="2800" b="1" dirty="0"/>
              <a:t> dans le </a:t>
            </a:r>
            <a:r>
              <a:rPr lang="en-US" sz="2800" b="1" dirty="0" err="1"/>
              <a:t>poème</a:t>
            </a:r>
            <a:r>
              <a:rPr lang="en-GB" sz="2800" b="1" dirty="0"/>
              <a:t>?</a:t>
            </a:r>
          </a:p>
        </p:txBody>
      </p:sp>
      <p:sp>
        <p:nvSpPr>
          <p:cNvPr id="4" name="Slide Number Placeholder 3"/>
          <p:cNvSpPr>
            <a:spLocks noGrp="1"/>
          </p:cNvSpPr>
          <p:nvPr>
            <p:ph type="sldNum" sz="quarter" idx="12"/>
          </p:nvPr>
        </p:nvSpPr>
        <p:spPr/>
        <p:txBody>
          <a:bodyPr/>
          <a:lstStyle/>
          <a:p>
            <a:fld id="{A796FD67-0BA0-436D-B60D-4690F3A637D4}" type="slidenum">
              <a:rPr lang="en-GB" smtClean="0"/>
              <a:t>14</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194" y="610494"/>
            <a:ext cx="1464491" cy="1464491"/>
          </a:xfrm>
          <a:prstGeom prst="rect">
            <a:avLst/>
          </a:prstGeom>
        </p:spPr>
      </p:pic>
      <p:sp>
        <p:nvSpPr>
          <p:cNvPr id="10" name="TextBox 9">
            <a:extLst>
              <a:ext uri="{FF2B5EF4-FFF2-40B4-BE49-F238E27FC236}">
                <a16:creationId xmlns:a16="http://schemas.microsoft.com/office/drawing/2014/main" id="{C48E9CCC-6A84-4303-A868-FCA0560A2E5A}"/>
              </a:ext>
            </a:extLst>
          </p:cNvPr>
          <p:cNvSpPr txBox="1"/>
          <p:nvPr/>
        </p:nvSpPr>
        <p:spPr>
          <a:xfrm>
            <a:off x="3883370" y="471994"/>
            <a:ext cx="940904" cy="276999"/>
          </a:xfrm>
          <a:prstGeom prst="rect">
            <a:avLst/>
          </a:prstGeom>
          <a:noFill/>
        </p:spPr>
        <p:txBody>
          <a:bodyPr wrap="square" rtlCol="0">
            <a:spAutoFit/>
          </a:bodyPr>
          <a:lstStyle/>
          <a:p>
            <a:r>
              <a:rPr lang="en-GB" sz="1200"/>
              <a:t>Image 5</a:t>
            </a:r>
            <a:endParaRPr lang="en-GB" sz="12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034" y="584053"/>
            <a:ext cx="1474559" cy="1474559"/>
          </a:xfrm>
          <a:prstGeom prst="rect">
            <a:avLst/>
          </a:prstGeom>
        </p:spPr>
      </p:pic>
      <p:sp>
        <p:nvSpPr>
          <p:cNvPr id="12" name="TextBox 11">
            <a:extLst>
              <a:ext uri="{FF2B5EF4-FFF2-40B4-BE49-F238E27FC236}">
                <a16:creationId xmlns:a16="http://schemas.microsoft.com/office/drawing/2014/main" id="{C48E9CCC-6A84-4303-A868-FCA0560A2E5A}"/>
              </a:ext>
            </a:extLst>
          </p:cNvPr>
          <p:cNvSpPr txBox="1"/>
          <p:nvPr/>
        </p:nvSpPr>
        <p:spPr>
          <a:xfrm>
            <a:off x="7839627" y="332931"/>
            <a:ext cx="940904" cy="276999"/>
          </a:xfrm>
          <a:prstGeom prst="rect">
            <a:avLst/>
          </a:prstGeom>
          <a:noFill/>
        </p:spPr>
        <p:txBody>
          <a:bodyPr wrap="square" rtlCol="0">
            <a:spAutoFit/>
          </a:bodyPr>
          <a:lstStyle/>
          <a:p>
            <a:r>
              <a:rPr lang="en-GB" sz="1200" dirty="0"/>
              <a:t>Image 6</a:t>
            </a:r>
          </a:p>
        </p:txBody>
      </p:sp>
    </p:spTree>
    <p:extLst>
      <p:ext uri="{BB962C8B-B14F-4D97-AF65-F5344CB8AC3E}">
        <p14:creationId xmlns:p14="http://schemas.microsoft.com/office/powerpoint/2010/main" val="274009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279480"/>
            <a:ext cx="10401265" cy="902208"/>
          </a:xfrm>
        </p:spPr>
        <p:txBody>
          <a:bodyPr/>
          <a:lstStyle/>
          <a:p>
            <a:r>
              <a:rPr lang="en-GB" dirty="0"/>
              <a:t>Les </a:t>
            </a:r>
            <a:r>
              <a:rPr lang="en-GB" dirty="0" err="1"/>
              <a:t>voyelles</a:t>
            </a:r>
            <a:r>
              <a:rPr lang="en-GB" dirty="0"/>
              <a:t>  </a:t>
            </a:r>
            <a:endParaRPr lang="en-GB" b="1" dirty="0"/>
          </a:p>
        </p:txBody>
      </p:sp>
      <p:sp>
        <p:nvSpPr>
          <p:cNvPr id="3" name="Content Placeholder 2"/>
          <p:cNvSpPr>
            <a:spLocks noGrp="1"/>
          </p:cNvSpPr>
          <p:nvPr>
            <p:ph idx="1"/>
          </p:nvPr>
        </p:nvSpPr>
        <p:spPr>
          <a:xfrm>
            <a:off x="253218" y="1392702"/>
            <a:ext cx="11718387" cy="5176910"/>
          </a:xfrm>
        </p:spPr>
        <p:txBody>
          <a:bodyPr>
            <a:normAutofit/>
          </a:bodyPr>
          <a:lstStyle/>
          <a:p>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5" name="Table 4"/>
          <p:cNvGraphicFramePr>
            <a:graphicFrameLocks noGrp="1"/>
          </p:cNvGraphicFramePr>
          <p:nvPr/>
        </p:nvGraphicFramePr>
        <p:xfrm>
          <a:off x="1562333" y="2087293"/>
          <a:ext cx="8693015" cy="1554480"/>
        </p:xfrm>
        <a:graphic>
          <a:graphicData uri="http://schemas.openxmlformats.org/drawingml/2006/table">
            <a:tbl>
              <a:tblPr firstRow="1" bandRow="1">
                <a:tableStyleId>{00A15C55-8517-42AA-B614-E9B94910E393}</a:tableStyleId>
              </a:tblPr>
              <a:tblGrid>
                <a:gridCol w="1473593">
                  <a:extLst>
                    <a:ext uri="{9D8B030D-6E8A-4147-A177-3AD203B41FA5}">
                      <a16:colId xmlns:a16="http://schemas.microsoft.com/office/drawing/2014/main" val="1645316011"/>
                    </a:ext>
                  </a:extLst>
                </a:gridCol>
                <a:gridCol w="3159578">
                  <a:extLst>
                    <a:ext uri="{9D8B030D-6E8A-4147-A177-3AD203B41FA5}">
                      <a16:colId xmlns:a16="http://schemas.microsoft.com/office/drawing/2014/main" val="2001234596"/>
                    </a:ext>
                  </a:extLst>
                </a:gridCol>
                <a:gridCol w="4059844">
                  <a:extLst>
                    <a:ext uri="{9D8B030D-6E8A-4147-A177-3AD203B41FA5}">
                      <a16:colId xmlns:a16="http://schemas.microsoft.com/office/drawing/2014/main" val="2916389023"/>
                    </a:ext>
                  </a:extLst>
                </a:gridCol>
              </a:tblGrid>
              <a:tr h="370840">
                <a:tc>
                  <a:txBody>
                    <a:bodyPr/>
                    <a:lstStyle/>
                    <a:p>
                      <a:r>
                        <a:rPr lang="en-GB" sz="2800" dirty="0" err="1">
                          <a:solidFill>
                            <a:schemeClr val="tx1"/>
                          </a:solidFill>
                        </a:rPr>
                        <a:t>Voyelle</a:t>
                      </a:r>
                      <a:endParaRPr lang="en-GB" sz="2800" dirty="0">
                        <a:solidFill>
                          <a:schemeClr val="tx1"/>
                        </a:solidFill>
                      </a:endParaRPr>
                    </a:p>
                  </a:txBody>
                  <a:tcPr/>
                </a:tc>
                <a:tc>
                  <a:txBody>
                    <a:bodyPr/>
                    <a:lstStyle/>
                    <a:p>
                      <a:r>
                        <a:rPr lang="en-GB" sz="2800" dirty="0" err="1">
                          <a:solidFill>
                            <a:schemeClr val="tx1"/>
                          </a:solidFill>
                        </a:rPr>
                        <a:t>orale</a:t>
                      </a:r>
                      <a:endParaRPr lang="en-GB" sz="2800" dirty="0">
                        <a:solidFill>
                          <a:schemeClr val="tx1"/>
                        </a:solidFill>
                      </a:endParaRPr>
                    </a:p>
                  </a:txBody>
                  <a:tcPr/>
                </a:tc>
                <a:tc>
                  <a:txBody>
                    <a:bodyPr/>
                    <a:lstStyle/>
                    <a:p>
                      <a:r>
                        <a:rPr lang="en-GB" sz="2800" dirty="0" err="1">
                          <a:solidFill>
                            <a:schemeClr val="tx1"/>
                          </a:solidFill>
                        </a:rPr>
                        <a:t>nasale</a:t>
                      </a:r>
                      <a:r>
                        <a:rPr lang="en-GB" sz="2800" dirty="0">
                          <a:solidFill>
                            <a:schemeClr val="tx1"/>
                          </a:solidFill>
                        </a:rPr>
                        <a:t> </a:t>
                      </a:r>
                    </a:p>
                  </a:txBody>
                  <a:tcPr/>
                </a:tc>
                <a:extLst>
                  <a:ext uri="{0D108BD9-81ED-4DB2-BD59-A6C34878D82A}">
                    <a16:rowId xmlns:a16="http://schemas.microsoft.com/office/drawing/2014/main" val="2039131845"/>
                  </a:ext>
                </a:extLst>
              </a:tr>
              <a:tr h="370840">
                <a:tc>
                  <a:txBody>
                    <a:bodyPr/>
                    <a:lstStyle/>
                    <a:p>
                      <a:r>
                        <a:rPr lang="en-GB" sz="2800" dirty="0">
                          <a:solidFill>
                            <a:schemeClr val="tx1"/>
                          </a:solidFill>
                        </a:rPr>
                        <a:t>A</a:t>
                      </a:r>
                    </a:p>
                  </a:txBody>
                  <a:tcPr/>
                </a:tc>
                <a:tc>
                  <a:txBody>
                    <a:bodyPr/>
                    <a:lstStyle/>
                    <a:p>
                      <a:r>
                        <a:rPr lang="en-GB" sz="2800" dirty="0" err="1">
                          <a:solidFill>
                            <a:schemeClr val="tx1"/>
                          </a:solidFill>
                        </a:rPr>
                        <a:t>fr</a:t>
                      </a:r>
                      <a:r>
                        <a:rPr lang="en-GB" sz="2800" dirty="0" err="1">
                          <a:solidFill>
                            <a:srgbClr val="FF0000"/>
                          </a:solidFill>
                        </a:rPr>
                        <a:t>a</a:t>
                      </a:r>
                      <a:r>
                        <a:rPr lang="en-GB" sz="2800" dirty="0" err="1">
                          <a:solidFill>
                            <a:schemeClr val="tx1"/>
                          </a:solidFill>
                        </a:rPr>
                        <a:t>pper</a:t>
                      </a:r>
                      <a:endParaRPr lang="en-GB" sz="2800" dirty="0">
                        <a:solidFill>
                          <a:schemeClr val="tx1"/>
                        </a:solidFill>
                      </a:endParaRPr>
                    </a:p>
                  </a:txBody>
                  <a:tcPr/>
                </a:tc>
                <a:tc>
                  <a:txBody>
                    <a:bodyPr/>
                    <a:lstStyle/>
                    <a:p>
                      <a:r>
                        <a:rPr lang="en-GB" sz="2800" dirty="0">
                          <a:solidFill>
                            <a:schemeClr val="tx1"/>
                          </a:solidFill>
                        </a:rPr>
                        <a:t>dem</a:t>
                      </a:r>
                      <a:r>
                        <a:rPr lang="en-GB" sz="2800" b="1" dirty="0">
                          <a:solidFill>
                            <a:srgbClr val="FF0000"/>
                          </a:solidFill>
                        </a:rPr>
                        <a:t>a</a:t>
                      </a:r>
                      <a:r>
                        <a:rPr lang="en-GB" sz="2800" dirty="0">
                          <a:solidFill>
                            <a:schemeClr val="tx1"/>
                          </a:solidFill>
                        </a:rPr>
                        <a:t>nder, bl</a:t>
                      </a:r>
                      <a:r>
                        <a:rPr lang="en-GB" sz="2800" b="1" dirty="0">
                          <a:solidFill>
                            <a:srgbClr val="FF0000"/>
                          </a:solidFill>
                        </a:rPr>
                        <a:t>a</a:t>
                      </a:r>
                      <a:r>
                        <a:rPr lang="en-GB" sz="2800" dirty="0">
                          <a:solidFill>
                            <a:schemeClr val="tx1"/>
                          </a:solidFill>
                        </a:rPr>
                        <a:t>nc</a:t>
                      </a:r>
                    </a:p>
                  </a:txBody>
                  <a:tcPr/>
                </a:tc>
                <a:extLst>
                  <a:ext uri="{0D108BD9-81ED-4DB2-BD59-A6C34878D82A}">
                    <a16:rowId xmlns:a16="http://schemas.microsoft.com/office/drawing/2014/main" val="1659543703"/>
                  </a:ext>
                </a:extLst>
              </a:tr>
              <a:tr h="370840">
                <a:tc>
                  <a:txBody>
                    <a:bodyPr/>
                    <a:lstStyle/>
                    <a:p>
                      <a:r>
                        <a:rPr lang="en-GB" sz="2800" dirty="0">
                          <a:solidFill>
                            <a:schemeClr val="tx1"/>
                          </a:solidFill>
                        </a:rPr>
                        <a: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tx1"/>
                          </a:solidFill>
                        </a:rPr>
                        <a:t>h</a:t>
                      </a:r>
                      <a:r>
                        <a:rPr lang="en-GB" sz="2800" b="0" dirty="0">
                          <a:solidFill>
                            <a:srgbClr val="FF0000"/>
                          </a:solidFill>
                        </a:rPr>
                        <a:t>o</a:t>
                      </a:r>
                      <a:r>
                        <a:rPr lang="en-GB" sz="2800" b="0" dirty="0">
                          <a:solidFill>
                            <a:schemeClr val="tx1"/>
                          </a:solidFill>
                        </a:rPr>
                        <a:t>mme</a:t>
                      </a:r>
                    </a:p>
                  </a:txBody>
                  <a:tcPr/>
                </a:tc>
                <a:tc>
                  <a:txBody>
                    <a:bodyPr/>
                    <a:lstStyle/>
                    <a:p>
                      <a:r>
                        <a:rPr lang="en-GB" sz="2800" dirty="0">
                          <a:solidFill>
                            <a:schemeClr val="tx1"/>
                          </a:solidFill>
                        </a:rPr>
                        <a:t>b</a:t>
                      </a:r>
                      <a:r>
                        <a:rPr lang="en-GB" sz="2800" b="1" dirty="0">
                          <a:solidFill>
                            <a:srgbClr val="FF0000"/>
                          </a:solidFill>
                        </a:rPr>
                        <a:t>o</a:t>
                      </a:r>
                      <a:r>
                        <a:rPr lang="en-GB" sz="2800" dirty="0">
                          <a:solidFill>
                            <a:schemeClr val="tx1"/>
                          </a:solidFill>
                        </a:rPr>
                        <a:t>n, t</a:t>
                      </a:r>
                      <a:r>
                        <a:rPr lang="en-GB" sz="2800" b="1" dirty="0">
                          <a:solidFill>
                            <a:srgbClr val="FF0000"/>
                          </a:solidFill>
                        </a:rPr>
                        <a:t>o</a:t>
                      </a:r>
                      <a:r>
                        <a:rPr lang="en-GB" sz="2800" dirty="0">
                          <a:solidFill>
                            <a:schemeClr val="tx1"/>
                          </a:solidFill>
                        </a:rPr>
                        <a:t>n, </a:t>
                      </a:r>
                      <a:r>
                        <a:rPr lang="en-GB" sz="2800" dirty="0" err="1">
                          <a:solidFill>
                            <a:schemeClr val="tx1"/>
                          </a:solidFill>
                        </a:rPr>
                        <a:t>l</a:t>
                      </a:r>
                      <a:r>
                        <a:rPr lang="en-GB" sz="2800" b="1" dirty="0" err="1">
                          <a:solidFill>
                            <a:srgbClr val="FF0000"/>
                          </a:solidFill>
                        </a:rPr>
                        <a:t>o</a:t>
                      </a:r>
                      <a:r>
                        <a:rPr lang="en-GB" sz="2800" dirty="0" err="1">
                          <a:solidFill>
                            <a:schemeClr val="tx1"/>
                          </a:solidFill>
                        </a:rPr>
                        <a:t>ngeur</a:t>
                      </a:r>
                      <a:endParaRPr lang="en-GB" sz="2800" dirty="0">
                        <a:solidFill>
                          <a:schemeClr val="tx1"/>
                        </a:solidFill>
                      </a:endParaRPr>
                    </a:p>
                  </a:txBody>
                  <a:tcPr/>
                </a:tc>
                <a:extLst>
                  <a:ext uri="{0D108BD9-81ED-4DB2-BD59-A6C34878D82A}">
                    <a16:rowId xmlns:a16="http://schemas.microsoft.com/office/drawing/2014/main" val="4222953540"/>
                  </a:ext>
                </a:extLst>
              </a:tr>
            </a:tbl>
          </a:graphicData>
        </a:graphic>
      </p:graphicFrame>
      <p:pic>
        <p:nvPicPr>
          <p:cNvPr id="6" name="Picture 5"/>
          <p:cNvPicPr>
            <a:picLocks noChangeAspect="1"/>
          </p:cNvPicPr>
          <p:nvPr/>
        </p:nvPicPr>
        <p:blipFill>
          <a:blip r:embed="rId2"/>
          <a:stretch>
            <a:fillRect/>
          </a:stretch>
        </p:blipFill>
        <p:spPr>
          <a:xfrm>
            <a:off x="3737521" y="983220"/>
            <a:ext cx="1061084" cy="926469"/>
          </a:xfrm>
          <a:prstGeom prst="rect">
            <a:avLst/>
          </a:prstGeom>
        </p:spPr>
      </p:pic>
      <p:pic>
        <p:nvPicPr>
          <p:cNvPr id="8" name="Picture 7"/>
          <p:cNvPicPr>
            <a:picLocks noChangeAspect="1"/>
          </p:cNvPicPr>
          <p:nvPr/>
        </p:nvPicPr>
        <p:blipFill>
          <a:blip r:embed="rId3"/>
          <a:stretch>
            <a:fillRect/>
          </a:stretch>
        </p:blipFill>
        <p:spPr>
          <a:xfrm>
            <a:off x="6869744" y="246185"/>
            <a:ext cx="1413164" cy="1828800"/>
          </a:xfrm>
          <a:prstGeom prst="rect">
            <a:avLst/>
          </a:prstGeom>
        </p:spPr>
      </p:pic>
      <p:sp>
        <p:nvSpPr>
          <p:cNvPr id="4" name="Slide Number Placeholder 3"/>
          <p:cNvSpPr>
            <a:spLocks noGrp="1"/>
          </p:cNvSpPr>
          <p:nvPr>
            <p:ph type="sldNum" sz="quarter" idx="12"/>
          </p:nvPr>
        </p:nvSpPr>
        <p:spPr/>
        <p:txBody>
          <a:bodyPr/>
          <a:lstStyle/>
          <a:p>
            <a:fld id="{A796FD67-0BA0-436D-B60D-4690F3A637D4}" type="slidenum">
              <a:rPr lang="en-GB" smtClean="0"/>
              <a:t>15</a:t>
            </a:fld>
            <a:endParaRPr lang="en-GB"/>
          </a:p>
        </p:txBody>
      </p:sp>
    </p:spTree>
    <p:extLst>
      <p:ext uri="{BB962C8B-B14F-4D97-AF65-F5344CB8AC3E}">
        <p14:creationId xmlns:p14="http://schemas.microsoft.com/office/powerpoint/2010/main" val="262116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82" y="1364566"/>
            <a:ext cx="10692618" cy="4812397"/>
          </a:xfrm>
        </p:spPr>
        <p:txBody>
          <a:bodyPr>
            <a:normAutofit fontScale="85000" lnSpcReduction="20000"/>
          </a:bodyPr>
          <a:lstStyle/>
          <a:p>
            <a:pPr marL="0" indent="0">
              <a:buNone/>
            </a:pPr>
            <a:r>
              <a:rPr lang="en-GB" dirty="0" err="1">
                <a:solidFill>
                  <a:srgbClr val="FF0000"/>
                </a:solidFill>
              </a:rPr>
              <a:t>Pourquoi</a:t>
            </a:r>
            <a:r>
              <a:rPr lang="en-GB" dirty="0">
                <a:solidFill>
                  <a:srgbClr val="FF0000"/>
                </a:solidFill>
              </a:rPr>
              <a:t>  </a:t>
            </a:r>
            <a:r>
              <a:rPr lang="en-GB" dirty="0" err="1">
                <a:solidFill>
                  <a:srgbClr val="FF0000"/>
                </a:solidFill>
              </a:rPr>
              <a:t>frapper</a:t>
            </a:r>
            <a:r>
              <a:rPr lang="en-GB" dirty="0">
                <a:solidFill>
                  <a:srgbClr val="FF0000"/>
                </a:solidFill>
              </a:rPr>
              <a:t> </a:t>
            </a:r>
            <a:r>
              <a:rPr lang="en-US" dirty="0">
                <a:solidFill>
                  <a:srgbClr val="FF0000"/>
                </a:solidFill>
                <a:latin typeface="Calibri" panose="020F0502020204030204" pitchFamily="34" charset="0"/>
                <a:ea typeface="Times New Roman" panose="02020603050405020304" pitchFamily="18" charset="0"/>
              </a:rPr>
              <a:t>à </a:t>
            </a:r>
            <a:r>
              <a:rPr lang="en-US" dirty="0" err="1">
                <a:solidFill>
                  <a:srgbClr val="FF0000"/>
                </a:solidFill>
                <a:latin typeface="Calibri" panose="020F0502020204030204" pitchFamily="34" charset="0"/>
                <a:ea typeface="Times New Roman" panose="02020603050405020304" pitchFamily="18" charset="0"/>
              </a:rPr>
              <a:t>sa</a:t>
            </a:r>
            <a:r>
              <a:rPr lang="en-US" dirty="0">
                <a:solidFill>
                  <a:srgbClr val="FF0000"/>
                </a:solidFill>
                <a:latin typeface="Calibri" panose="020F0502020204030204" pitchFamily="34" charset="0"/>
                <a:ea typeface="Times New Roman" panose="02020603050405020304" pitchFamily="18" charset="0"/>
              </a:rPr>
              <a:t> </a:t>
            </a:r>
            <a:r>
              <a:rPr lang="en-US" dirty="0" err="1">
                <a:solidFill>
                  <a:srgbClr val="FF0000"/>
                </a:solidFill>
                <a:latin typeface="Calibri" panose="020F0502020204030204" pitchFamily="34" charset="0"/>
                <a:ea typeface="Times New Roman" panose="02020603050405020304" pitchFamily="18" charset="0"/>
              </a:rPr>
              <a:t>porte</a:t>
            </a:r>
            <a:r>
              <a:rPr lang="en-US" dirty="0">
                <a:solidFill>
                  <a:srgbClr val="FF0000"/>
                </a:solidFill>
                <a:latin typeface="Calibri" panose="020F0502020204030204" pitchFamily="34" charset="0"/>
                <a:ea typeface="Times New Roman" panose="02020603050405020304" pitchFamily="18" charset="0"/>
              </a:rPr>
              <a:t>?</a:t>
            </a:r>
          </a:p>
          <a:p>
            <a:pPr marL="0" indent="0">
              <a:buNone/>
            </a:pPr>
            <a:endParaRPr lang="en-GB" dirty="0"/>
          </a:p>
          <a:p>
            <a:pPr marL="0" indent="0">
              <a:buNone/>
            </a:pPr>
            <a:r>
              <a:rPr lang="en-GB" dirty="0" err="1"/>
              <a:t>En</a:t>
            </a:r>
            <a:r>
              <a:rPr lang="en-GB" dirty="0"/>
              <a:t> </a:t>
            </a:r>
            <a:r>
              <a:rPr lang="en-GB" dirty="0" err="1"/>
              <a:t>anglais</a:t>
            </a:r>
            <a:r>
              <a:rPr lang="en-GB" dirty="0"/>
              <a:t>: ?</a:t>
            </a:r>
          </a:p>
          <a:p>
            <a:pPr marL="0" indent="0">
              <a:buNone/>
            </a:pPr>
            <a:endParaRPr lang="en-GB" dirty="0"/>
          </a:p>
          <a:p>
            <a:pPr marL="0" indent="0">
              <a:buNone/>
            </a:pPr>
            <a:endParaRPr lang="en-GB" dirty="0"/>
          </a:p>
          <a:p>
            <a:pPr marL="0" indent="0">
              <a:buNone/>
            </a:pPr>
            <a:r>
              <a:rPr lang="en-GB" dirty="0" err="1"/>
              <a:t>Pourquoi</a:t>
            </a:r>
            <a:r>
              <a:rPr lang="en-GB" dirty="0"/>
              <a:t>  </a:t>
            </a:r>
            <a:r>
              <a:rPr lang="en-GB" dirty="0" err="1">
                <a:solidFill>
                  <a:srgbClr val="FF0000"/>
                </a:solidFill>
              </a:rPr>
              <a:t>frapper</a:t>
            </a:r>
            <a:r>
              <a:rPr lang="en-GB" dirty="0"/>
              <a:t>                   </a:t>
            </a:r>
            <a:r>
              <a:rPr lang="en-US" dirty="0">
                <a:latin typeface="Calibri" panose="020F0502020204030204" pitchFamily="34" charset="0"/>
                <a:ea typeface="Times New Roman" panose="02020603050405020304" pitchFamily="18" charset="0"/>
              </a:rPr>
              <a:t>à </a:t>
            </a:r>
            <a:r>
              <a:rPr lang="en-US" dirty="0" err="1">
                <a:latin typeface="Calibri" panose="020F0502020204030204" pitchFamily="34" charset="0"/>
                <a:ea typeface="Times New Roman" panose="02020603050405020304" pitchFamily="18" charset="0"/>
              </a:rPr>
              <a:t>sa</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porte</a:t>
            </a:r>
            <a:r>
              <a:rPr lang="en-US" dirty="0">
                <a:latin typeface="Calibri" panose="020F0502020204030204" pitchFamily="34" charset="0"/>
                <a:ea typeface="Times New Roman" panose="02020603050405020304" pitchFamily="18" charset="0"/>
              </a:rPr>
              <a:t>?</a:t>
            </a:r>
          </a:p>
          <a:p>
            <a:pPr marL="0" indent="0">
              <a:buNone/>
            </a:pPr>
            <a:r>
              <a:rPr lang="en-US" dirty="0">
                <a:latin typeface="Calibri" panose="020F0502020204030204" pitchFamily="34" charset="0"/>
              </a:rPr>
              <a:t>Why          </a:t>
            </a:r>
            <a:r>
              <a:rPr lang="en-US" dirty="0">
                <a:solidFill>
                  <a:srgbClr val="FF0000"/>
                </a:solidFill>
                <a:latin typeface="Calibri" panose="020F0502020204030204" pitchFamily="34" charset="0"/>
              </a:rPr>
              <a:t>knock</a:t>
            </a:r>
            <a:r>
              <a:rPr lang="en-US" dirty="0">
                <a:latin typeface="Calibri" panose="020F0502020204030204" pitchFamily="34" charset="0"/>
              </a:rPr>
              <a:t>                      on his door?</a:t>
            </a:r>
          </a:p>
          <a:p>
            <a:pPr marL="0" indent="0">
              <a:buNone/>
            </a:pPr>
            <a:endParaRPr lang="en-US" dirty="0">
              <a:latin typeface="Calibri" panose="020F0502020204030204" pitchFamily="34" charset="0"/>
            </a:endParaRPr>
          </a:p>
          <a:p>
            <a:pPr marL="0" indent="0">
              <a:buNone/>
            </a:pPr>
            <a:r>
              <a:rPr lang="en-GB" b="1" dirty="0" err="1"/>
              <a:t>Pourquoi</a:t>
            </a:r>
            <a:r>
              <a:rPr lang="en-GB" b="1" dirty="0"/>
              <a:t> + </a:t>
            </a:r>
            <a:r>
              <a:rPr lang="en-GB" b="1" dirty="0" err="1">
                <a:solidFill>
                  <a:srgbClr val="FF0000"/>
                </a:solidFill>
              </a:rPr>
              <a:t>verbe</a:t>
            </a:r>
            <a:r>
              <a:rPr lang="en-GB" b="1" dirty="0"/>
              <a:t> (</a:t>
            </a:r>
            <a:r>
              <a:rPr lang="en-GB" b="1" dirty="0" err="1"/>
              <a:t>infinitif</a:t>
            </a:r>
            <a:r>
              <a:rPr lang="en-GB" b="1" dirty="0"/>
              <a:t>)</a:t>
            </a:r>
          </a:p>
          <a:p>
            <a:pPr marL="0" indent="0">
              <a:buNone/>
            </a:pPr>
            <a:endParaRPr lang="en-GB" dirty="0"/>
          </a:p>
          <a:p>
            <a:pPr marL="0" indent="0">
              <a:buNone/>
            </a:pPr>
            <a:endParaRPr lang="en-GB" dirty="0"/>
          </a:p>
          <a:p>
            <a:pPr marL="0" indent="0">
              <a:buNone/>
            </a:pPr>
            <a:r>
              <a:rPr lang="en-GB" dirty="0" err="1"/>
              <a:t>Maintenant</a:t>
            </a:r>
            <a:r>
              <a:rPr lang="en-GB" dirty="0"/>
              <a:t>: </a:t>
            </a:r>
            <a:r>
              <a:rPr lang="en-GB" dirty="0" err="1"/>
              <a:t>trouver</a:t>
            </a:r>
            <a:r>
              <a:rPr lang="en-GB" dirty="0"/>
              <a:t> des </a:t>
            </a:r>
            <a:r>
              <a:rPr lang="en-GB" dirty="0" err="1"/>
              <a:t>exemples</a:t>
            </a:r>
            <a:r>
              <a:rPr lang="en-GB" dirty="0"/>
              <a:t> dans le </a:t>
            </a:r>
            <a:r>
              <a:rPr lang="en-GB" dirty="0" err="1"/>
              <a:t>texte</a:t>
            </a:r>
            <a:endParaRPr lang="en-GB" dirty="0"/>
          </a:p>
          <a:p>
            <a:pPr marL="0" indent="0">
              <a:buNone/>
            </a:pPr>
            <a:endParaRPr lang="en-GB" dirty="0"/>
          </a:p>
        </p:txBody>
      </p:sp>
      <p:sp>
        <p:nvSpPr>
          <p:cNvPr id="5" name="Title 4"/>
          <p:cNvSpPr>
            <a:spLocks noGrp="1"/>
          </p:cNvSpPr>
          <p:nvPr>
            <p:ph type="title"/>
          </p:nvPr>
        </p:nvSpPr>
        <p:spPr>
          <a:xfrm>
            <a:off x="500576" y="322923"/>
            <a:ext cx="10515600" cy="774358"/>
          </a:xfrm>
        </p:spPr>
        <p:txBody>
          <a:bodyPr>
            <a:normAutofit/>
          </a:bodyPr>
          <a:lstStyle/>
          <a:p>
            <a:r>
              <a:rPr lang="en-GB" sz="3200" b="1" dirty="0"/>
              <a:t>Poser des questions</a:t>
            </a:r>
          </a:p>
        </p:txBody>
      </p:sp>
      <p:sp>
        <p:nvSpPr>
          <p:cNvPr id="2" name="Slide Number Placeholder 1"/>
          <p:cNvSpPr>
            <a:spLocks noGrp="1"/>
          </p:cNvSpPr>
          <p:nvPr>
            <p:ph type="sldNum" sz="quarter" idx="12"/>
          </p:nvPr>
        </p:nvSpPr>
        <p:spPr/>
        <p:txBody>
          <a:bodyPr/>
          <a:lstStyle/>
          <a:p>
            <a:fld id="{A796FD67-0BA0-436D-B60D-4690F3A637D4}" type="slidenum">
              <a:rPr lang="en-GB" smtClean="0"/>
              <a:t>16</a:t>
            </a:fld>
            <a:endParaRPr lang="en-GB"/>
          </a:p>
        </p:txBody>
      </p:sp>
    </p:spTree>
    <p:extLst>
      <p:ext uri="{BB962C8B-B14F-4D97-AF65-F5344CB8AC3E}">
        <p14:creationId xmlns:p14="http://schemas.microsoft.com/office/powerpoint/2010/main" val="226386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82" y="1364566"/>
            <a:ext cx="10692618" cy="5356909"/>
          </a:xfrm>
        </p:spPr>
        <p:txBody>
          <a:bodyPr>
            <a:normAutofit/>
          </a:bodyPr>
          <a:lstStyle/>
          <a:p>
            <a:pPr marL="0" indent="0">
              <a:buNone/>
            </a:pPr>
            <a:r>
              <a:rPr lang="en-GB" dirty="0" err="1"/>
              <a:t>Pourquoi</a:t>
            </a:r>
            <a:r>
              <a:rPr lang="en-GB" dirty="0"/>
              <a:t> me </a:t>
            </a:r>
            <a:r>
              <a:rPr lang="en-GB" dirty="0" err="1"/>
              <a:t>repousser</a:t>
            </a:r>
            <a:r>
              <a:rPr lang="en-GB" dirty="0"/>
              <a:t>?</a:t>
            </a:r>
          </a:p>
          <a:p>
            <a:pPr marL="0" indent="0">
              <a:buNone/>
            </a:pPr>
            <a:endParaRPr lang="en-GB" dirty="0"/>
          </a:p>
          <a:p>
            <a:pPr marL="0" indent="0">
              <a:buNone/>
            </a:pPr>
            <a:r>
              <a:rPr lang="fr-FR" dirty="0"/>
              <a:t>Pourquoi me demander….. la couleur de ma peau?</a:t>
            </a:r>
          </a:p>
          <a:p>
            <a:pPr marL="0" indent="0">
              <a:buNone/>
            </a:pPr>
            <a:endParaRPr lang="fr-FR" dirty="0"/>
          </a:p>
          <a:p>
            <a:pPr marL="0" indent="0">
              <a:buNone/>
            </a:pPr>
            <a:r>
              <a:rPr lang="fr-FR" dirty="0"/>
              <a:t>Pourquoi me demander …Si je suis d'Afrique?</a:t>
            </a:r>
          </a:p>
          <a:p>
            <a:pPr marL="0" indent="0">
              <a:buNone/>
            </a:pPr>
            <a:endParaRPr lang="en-GB" dirty="0"/>
          </a:p>
          <a:p>
            <a:pPr marL="0" indent="0">
              <a:buNone/>
            </a:pPr>
            <a:r>
              <a:rPr lang="en-GB" dirty="0" err="1">
                <a:solidFill>
                  <a:srgbClr val="FF0000"/>
                </a:solidFill>
              </a:rPr>
              <a:t>Maintenant</a:t>
            </a:r>
            <a:r>
              <a:rPr lang="en-GB" dirty="0">
                <a:solidFill>
                  <a:srgbClr val="FF0000"/>
                </a:solidFill>
              </a:rPr>
              <a:t>, </a:t>
            </a:r>
            <a:r>
              <a:rPr lang="en-GB" dirty="0" err="1">
                <a:solidFill>
                  <a:srgbClr val="FF0000"/>
                </a:solidFill>
              </a:rPr>
              <a:t>inventez</a:t>
            </a:r>
            <a:r>
              <a:rPr lang="en-GB" dirty="0">
                <a:solidFill>
                  <a:srgbClr val="FF0000"/>
                </a:solidFill>
              </a:rPr>
              <a:t> </a:t>
            </a:r>
            <a:r>
              <a:rPr lang="en-GB" dirty="0" err="1">
                <a:solidFill>
                  <a:srgbClr val="FF0000"/>
                </a:solidFill>
              </a:rPr>
              <a:t>vos</a:t>
            </a:r>
            <a:r>
              <a:rPr lang="en-GB" dirty="0">
                <a:solidFill>
                  <a:srgbClr val="FF0000"/>
                </a:solidFill>
              </a:rPr>
              <a:t> </a:t>
            </a:r>
            <a:r>
              <a:rPr lang="en-GB" dirty="0" err="1">
                <a:solidFill>
                  <a:srgbClr val="FF0000"/>
                </a:solidFill>
              </a:rPr>
              <a:t>propres</a:t>
            </a:r>
            <a:r>
              <a:rPr lang="en-GB" dirty="0">
                <a:solidFill>
                  <a:srgbClr val="FF0000"/>
                </a:solidFill>
              </a:rPr>
              <a:t> questions</a:t>
            </a:r>
          </a:p>
          <a:p>
            <a:pPr marL="0" indent="0">
              <a:buNone/>
            </a:pPr>
            <a:endParaRPr lang="en-GB" dirty="0"/>
          </a:p>
          <a:p>
            <a:pPr marL="0" indent="0">
              <a:buNone/>
            </a:pPr>
            <a:r>
              <a:rPr lang="en-GB" dirty="0" err="1"/>
              <a:t>Pourquoi</a:t>
            </a:r>
            <a:r>
              <a:rPr lang="en-GB" dirty="0"/>
              <a:t> me demander/ </a:t>
            </a:r>
            <a:r>
              <a:rPr lang="en-GB" dirty="0" err="1"/>
              <a:t>si</a:t>
            </a:r>
            <a:r>
              <a:rPr lang="en-GB" dirty="0"/>
              <a:t>….</a:t>
            </a:r>
          </a:p>
          <a:p>
            <a:pPr marL="0" indent="0">
              <a:buNone/>
            </a:pPr>
            <a:r>
              <a:rPr lang="en-GB" dirty="0" err="1"/>
              <a:t>Pourquoi</a:t>
            </a:r>
            <a:r>
              <a:rPr lang="en-GB" dirty="0"/>
              <a:t> me….</a:t>
            </a:r>
          </a:p>
          <a:p>
            <a:pPr marL="0" indent="0">
              <a:buNone/>
            </a:pPr>
            <a:endParaRPr lang="en-GB" dirty="0"/>
          </a:p>
          <a:p>
            <a:pPr marL="0" indent="0">
              <a:buNone/>
            </a:pPr>
            <a:endParaRPr lang="en-GB" dirty="0"/>
          </a:p>
          <a:p>
            <a:pPr marL="0" indent="0">
              <a:buNone/>
            </a:pPr>
            <a:endParaRPr lang="en-GB" dirty="0"/>
          </a:p>
        </p:txBody>
      </p:sp>
      <p:sp>
        <p:nvSpPr>
          <p:cNvPr id="5" name="Title 4"/>
          <p:cNvSpPr>
            <a:spLocks noGrp="1"/>
          </p:cNvSpPr>
          <p:nvPr>
            <p:ph type="title"/>
          </p:nvPr>
        </p:nvSpPr>
        <p:spPr>
          <a:xfrm>
            <a:off x="838200" y="365126"/>
            <a:ext cx="10515600" cy="774358"/>
          </a:xfrm>
        </p:spPr>
        <p:txBody>
          <a:bodyPr>
            <a:normAutofit/>
          </a:bodyPr>
          <a:lstStyle/>
          <a:p>
            <a:r>
              <a:rPr lang="en-GB" sz="3200" b="1" dirty="0"/>
              <a:t>Poser des questions: </a:t>
            </a:r>
            <a:r>
              <a:rPr lang="en-GB" sz="3200" b="1" dirty="0" err="1"/>
              <a:t>Pourquoi</a:t>
            </a:r>
            <a:r>
              <a:rPr lang="en-GB" sz="3200" b="1" dirty="0"/>
              <a:t> + </a:t>
            </a:r>
            <a:r>
              <a:rPr lang="en-GB" sz="3200" b="1" dirty="0" err="1"/>
              <a:t>verbe</a:t>
            </a:r>
            <a:r>
              <a:rPr lang="en-GB" sz="3200" b="1" dirty="0"/>
              <a:t> (</a:t>
            </a:r>
            <a:r>
              <a:rPr lang="en-GB" sz="3200" b="1" dirty="0" err="1"/>
              <a:t>infinitif</a:t>
            </a:r>
            <a:r>
              <a:rPr lang="en-GB" sz="3200" b="1" dirty="0"/>
              <a:t>)?</a:t>
            </a:r>
          </a:p>
        </p:txBody>
      </p:sp>
      <p:sp>
        <p:nvSpPr>
          <p:cNvPr id="2" name="Slide Number Placeholder 1"/>
          <p:cNvSpPr>
            <a:spLocks noGrp="1"/>
          </p:cNvSpPr>
          <p:nvPr>
            <p:ph type="sldNum" sz="quarter" idx="12"/>
          </p:nvPr>
        </p:nvSpPr>
        <p:spPr/>
        <p:txBody>
          <a:bodyPr/>
          <a:lstStyle/>
          <a:p>
            <a:fld id="{A796FD67-0BA0-436D-B60D-4690F3A637D4}" type="slidenum">
              <a:rPr lang="en-GB" smtClean="0"/>
              <a:t>17</a:t>
            </a:fld>
            <a:endParaRPr lang="en-GB"/>
          </a:p>
        </p:txBody>
      </p:sp>
    </p:spTree>
    <p:extLst>
      <p:ext uri="{BB962C8B-B14F-4D97-AF65-F5344CB8AC3E}">
        <p14:creationId xmlns:p14="http://schemas.microsoft.com/office/powerpoint/2010/main" val="36145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41082"/>
            <a:ext cx="10515600" cy="1325563"/>
          </a:xfrm>
        </p:spPr>
        <p:txBody>
          <a:bodyPr>
            <a:normAutofit/>
          </a:bodyPr>
          <a:lstStyle/>
          <a:p>
            <a:r>
              <a:rPr lang="en-GB" dirty="0" err="1"/>
              <a:t>Exprimer</a:t>
            </a:r>
            <a:r>
              <a:rPr lang="en-GB" dirty="0"/>
              <a:t> les </a:t>
            </a:r>
            <a:r>
              <a:rPr lang="en-GB" dirty="0" err="1"/>
              <a:t>émotions</a:t>
            </a:r>
            <a:r>
              <a:rPr lang="en-GB" dirty="0"/>
              <a:t> </a:t>
            </a:r>
            <a:r>
              <a:rPr lang="en-GB" dirty="0" err="1"/>
              <a:t>en</a:t>
            </a:r>
            <a:r>
              <a:rPr lang="en-GB" dirty="0"/>
              <a:t> </a:t>
            </a:r>
            <a:r>
              <a:rPr lang="en-GB" dirty="0" err="1"/>
              <a:t>français</a:t>
            </a:r>
            <a:r>
              <a:rPr lang="en-GB" dirty="0"/>
              <a:t>. </a:t>
            </a:r>
          </a:p>
        </p:txBody>
      </p:sp>
      <p:sp>
        <p:nvSpPr>
          <p:cNvPr id="3" name="Content Placeholder 2"/>
          <p:cNvSpPr>
            <a:spLocks noGrp="1"/>
          </p:cNvSpPr>
          <p:nvPr>
            <p:ph idx="1"/>
          </p:nvPr>
        </p:nvSpPr>
        <p:spPr>
          <a:xfrm>
            <a:off x="556591" y="1478652"/>
            <a:ext cx="11330609" cy="5237457"/>
          </a:xfrm>
        </p:spPr>
        <p:txBody>
          <a:bodyPr/>
          <a:lstStyle/>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17127470"/>
              </p:ext>
            </p:extLst>
          </p:nvPr>
        </p:nvGraphicFramePr>
        <p:xfrm>
          <a:off x="982260" y="2012547"/>
          <a:ext cx="9822900" cy="4338437"/>
        </p:xfrm>
        <a:graphic>
          <a:graphicData uri="http://schemas.openxmlformats.org/drawingml/2006/table">
            <a:tbl>
              <a:tblPr firstRow="1" bandRow="1">
                <a:tableStyleId>{5C22544A-7EE6-4342-B048-85BDC9FD1C3A}</a:tableStyleId>
              </a:tblPr>
              <a:tblGrid>
                <a:gridCol w="2660100">
                  <a:extLst>
                    <a:ext uri="{9D8B030D-6E8A-4147-A177-3AD203B41FA5}">
                      <a16:colId xmlns:a16="http://schemas.microsoft.com/office/drawing/2014/main" val="4151624988"/>
                    </a:ext>
                  </a:extLst>
                </a:gridCol>
                <a:gridCol w="2529840">
                  <a:extLst>
                    <a:ext uri="{9D8B030D-6E8A-4147-A177-3AD203B41FA5}">
                      <a16:colId xmlns:a16="http://schemas.microsoft.com/office/drawing/2014/main" val="2017698222"/>
                    </a:ext>
                  </a:extLst>
                </a:gridCol>
                <a:gridCol w="4632960">
                  <a:extLst>
                    <a:ext uri="{9D8B030D-6E8A-4147-A177-3AD203B41FA5}">
                      <a16:colId xmlns:a16="http://schemas.microsoft.com/office/drawing/2014/main" val="2046553846"/>
                    </a:ext>
                  </a:extLst>
                </a:gridCol>
              </a:tblGrid>
              <a:tr h="612352">
                <a:tc>
                  <a:txBody>
                    <a:bodyPr/>
                    <a:lstStyle/>
                    <a:p>
                      <a:endParaRPr lang="en-GB" sz="3600" dirty="0"/>
                    </a:p>
                  </a:txBody>
                  <a:tcPr/>
                </a:tc>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val="1142019535"/>
                  </a:ext>
                </a:extLst>
              </a:tr>
              <a:tr h="3698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heureux</a:t>
                      </a:r>
                      <a:r>
                        <a:rPr lang="en-GB" sz="2800" dirty="0"/>
                        <a:t> (se)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motivé</a:t>
                      </a:r>
                      <a:r>
                        <a:rPr lang="en-GB" sz="2800" dirty="0"/>
                        <a:t>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calme</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content</a:t>
                      </a:r>
                      <a:r>
                        <a:rPr lang="en-GB" sz="2800" baseline="0" dirty="0"/>
                        <a:t>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intéressé</a:t>
                      </a:r>
                      <a:r>
                        <a:rPr lang="en-GB" sz="2800" dirty="0"/>
                        <a:t> (e)</a:t>
                      </a:r>
                    </a:p>
                  </a:txBody>
                  <a:tcPr/>
                </a:tc>
                <a:tc>
                  <a:txBody>
                    <a:bodyPr/>
                    <a:lstStyle/>
                    <a:p>
                      <a:endParaRPr lang="en-GB" sz="2800" dirty="0"/>
                    </a:p>
                    <a:p>
                      <a:r>
                        <a:rPr lang="en-GB" sz="2800" dirty="0" err="1"/>
                        <a:t>indifférent</a:t>
                      </a:r>
                      <a:r>
                        <a:rPr lang="en-GB" sz="2800"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triste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solidFill>
                            <a:schemeClr val="dk1"/>
                          </a:solidFill>
                          <a:latin typeface="+mn-lt"/>
                          <a:ea typeface="+mn-ea"/>
                          <a:cs typeface="+mn-cs"/>
                        </a:rPr>
                        <a:t>fâché</a:t>
                      </a:r>
                      <a:r>
                        <a:rPr lang="en-GB" sz="2800" kern="1200" dirty="0">
                          <a:solidFill>
                            <a:schemeClr val="dk1"/>
                          </a:solidFill>
                          <a:latin typeface="+mn-lt"/>
                          <a:ea typeface="+mn-ea"/>
                          <a:cs typeface="+mn-cs"/>
                        </a:rPr>
                        <a:t>(</a:t>
                      </a:r>
                      <a:r>
                        <a:rPr lang="en-GB" sz="2800" dirty="0"/>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en</a:t>
                      </a:r>
                      <a:r>
                        <a:rPr lang="en-GB" sz="2800" dirty="0"/>
                        <a:t> </a:t>
                      </a:r>
                      <a:r>
                        <a:rPr lang="en-GB" sz="2800" dirty="0" err="1"/>
                        <a:t>colère</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impatient (e)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mn-lt"/>
                          <a:ea typeface="+mn-ea"/>
                          <a:cs typeface="+mn-cs"/>
                        </a:rPr>
                        <a:t>d</a:t>
                      </a:r>
                      <a:r>
                        <a:rPr lang="en-GB" sz="2800" kern="1200" dirty="0">
                          <a:solidFill>
                            <a:schemeClr val="dk1"/>
                          </a:solidFill>
                          <a:latin typeface="+mn-lt"/>
                          <a:ea typeface="+mn-ea"/>
                          <a:cs typeface="+mn-cs"/>
                        </a:rPr>
                        <a:t>é</a:t>
                      </a:r>
                      <a:r>
                        <a:rPr lang="en-US" sz="2800" dirty="0"/>
                        <a:t>prim</a:t>
                      </a:r>
                      <a:r>
                        <a:rPr lang="en-GB" sz="2800" kern="1200" dirty="0">
                          <a:solidFill>
                            <a:schemeClr val="dk1"/>
                          </a:solidFill>
                          <a:latin typeface="+mn-lt"/>
                          <a:ea typeface="+mn-ea"/>
                          <a:cs typeface="+mn-cs"/>
                        </a:rPr>
                        <a:t>é</a:t>
                      </a:r>
                      <a:r>
                        <a:rPr lang="en-US" sz="2800" kern="1200" dirty="0">
                          <a:solidFill>
                            <a:schemeClr val="dk1"/>
                          </a:solidFill>
                          <a:latin typeface="+mn-lt"/>
                          <a:ea typeface="+mn-ea"/>
                          <a:cs typeface="+mn-cs"/>
                        </a:rPr>
                        <a:t> (</a:t>
                      </a:r>
                      <a:r>
                        <a:rPr lang="en-US" sz="2800" dirty="0"/>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humili</a:t>
                      </a:r>
                      <a:r>
                        <a:rPr lang="en-GB" sz="2800" dirty="0">
                          <a:solidFill>
                            <a:schemeClr val="dk1"/>
                          </a:solidFill>
                        </a:rPr>
                        <a:t>é(e)</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extLst>
                  <a:ext uri="{0D108BD9-81ED-4DB2-BD59-A6C34878D82A}">
                    <a16:rowId xmlns:a16="http://schemas.microsoft.com/office/drawing/2014/main" val="490485411"/>
                  </a:ext>
                </a:extLst>
              </a:tr>
            </a:tbl>
          </a:graphicData>
        </a:graphic>
      </p:graphicFrame>
      <p:sp>
        <p:nvSpPr>
          <p:cNvPr id="6" name="Slide Number Placeholder 5"/>
          <p:cNvSpPr>
            <a:spLocks noGrp="1"/>
          </p:cNvSpPr>
          <p:nvPr>
            <p:ph type="sldNum" sz="quarter" idx="12"/>
          </p:nvPr>
        </p:nvSpPr>
        <p:spPr/>
        <p:txBody>
          <a:bodyPr/>
          <a:lstStyle/>
          <a:p>
            <a:fld id="{A796FD67-0BA0-436D-B60D-4690F3A637D4}" type="slidenum">
              <a:rPr lang="en-GB" smtClean="0"/>
              <a:t>18</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454" y="2007180"/>
            <a:ext cx="593906" cy="5939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8606" y="2007180"/>
            <a:ext cx="628609" cy="62860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1119" y="2007181"/>
            <a:ext cx="593906" cy="593906"/>
          </a:xfrm>
          <a:prstGeom prst="rect">
            <a:avLst/>
          </a:prstGeom>
        </p:spPr>
      </p:pic>
      <p:sp>
        <p:nvSpPr>
          <p:cNvPr id="12" name="TextBox 11"/>
          <p:cNvSpPr txBox="1"/>
          <p:nvPr/>
        </p:nvSpPr>
        <p:spPr>
          <a:xfrm>
            <a:off x="2964435" y="2007180"/>
            <a:ext cx="1099095" cy="261610"/>
          </a:xfrm>
          <a:prstGeom prst="rect">
            <a:avLst/>
          </a:prstGeom>
          <a:noFill/>
        </p:spPr>
        <p:txBody>
          <a:bodyPr wrap="square" rtlCol="0">
            <a:spAutoFit/>
          </a:bodyPr>
          <a:lstStyle/>
          <a:p>
            <a:r>
              <a:rPr lang="en-US" sz="1100"/>
              <a:t>Image 7</a:t>
            </a:r>
            <a:endParaRPr lang="en-US" sz="1100" dirty="0"/>
          </a:p>
        </p:txBody>
      </p:sp>
      <p:sp>
        <p:nvSpPr>
          <p:cNvPr id="13" name="TextBox 12"/>
          <p:cNvSpPr txBox="1"/>
          <p:nvPr/>
        </p:nvSpPr>
        <p:spPr>
          <a:xfrm>
            <a:off x="5565071" y="2007180"/>
            <a:ext cx="1099095" cy="261610"/>
          </a:xfrm>
          <a:prstGeom prst="rect">
            <a:avLst/>
          </a:prstGeom>
          <a:noFill/>
        </p:spPr>
        <p:txBody>
          <a:bodyPr wrap="square" rtlCol="0">
            <a:spAutoFit/>
          </a:bodyPr>
          <a:lstStyle/>
          <a:p>
            <a:r>
              <a:rPr lang="en-US" sz="1100" dirty="0"/>
              <a:t>Image 8</a:t>
            </a:r>
          </a:p>
        </p:txBody>
      </p:sp>
      <p:sp>
        <p:nvSpPr>
          <p:cNvPr id="14" name="TextBox 13"/>
          <p:cNvSpPr txBox="1"/>
          <p:nvPr/>
        </p:nvSpPr>
        <p:spPr>
          <a:xfrm>
            <a:off x="10093027" y="2007180"/>
            <a:ext cx="1099095" cy="261610"/>
          </a:xfrm>
          <a:prstGeom prst="rect">
            <a:avLst/>
          </a:prstGeom>
          <a:noFill/>
        </p:spPr>
        <p:txBody>
          <a:bodyPr wrap="square" rtlCol="0">
            <a:spAutoFit/>
          </a:bodyPr>
          <a:lstStyle/>
          <a:p>
            <a:r>
              <a:rPr lang="en-US" sz="1100" dirty="0"/>
              <a:t>Image 9</a:t>
            </a:r>
          </a:p>
        </p:txBody>
      </p:sp>
    </p:spTree>
    <p:extLst>
      <p:ext uri="{BB962C8B-B14F-4D97-AF65-F5344CB8AC3E}">
        <p14:creationId xmlns:p14="http://schemas.microsoft.com/office/powerpoint/2010/main" val="59203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1" y="420086"/>
            <a:ext cx="11523306" cy="595020"/>
          </a:xfrm>
        </p:spPr>
        <p:txBody>
          <a:bodyPr>
            <a:normAutofit fontScale="90000"/>
          </a:bodyPr>
          <a:lstStyle/>
          <a:p>
            <a:r>
              <a:rPr lang="en-GB" sz="3200" b="1" dirty="0" err="1"/>
              <a:t>Maintenant</a:t>
            </a:r>
            <a:r>
              <a:rPr lang="en-GB" sz="3200" b="1" dirty="0"/>
              <a:t>, </a:t>
            </a:r>
            <a:r>
              <a:rPr lang="en-GB" sz="3200" b="1" dirty="0" err="1"/>
              <a:t>écoutez</a:t>
            </a:r>
            <a:r>
              <a:rPr lang="en-GB" sz="3200" b="1" dirty="0"/>
              <a:t> le </a:t>
            </a:r>
            <a:r>
              <a:rPr lang="en-GB" sz="3200" b="1" dirty="0" err="1"/>
              <a:t>texte</a:t>
            </a:r>
            <a:r>
              <a:rPr lang="en-GB" sz="3200" b="1" dirty="0"/>
              <a:t> encore </a:t>
            </a:r>
            <a:r>
              <a:rPr lang="en-GB" sz="3200" b="1" dirty="0" err="1"/>
              <a:t>une</a:t>
            </a:r>
            <a:r>
              <a:rPr lang="en-GB" sz="3200" b="1" dirty="0"/>
              <a:t> </a:t>
            </a:r>
            <a:r>
              <a:rPr lang="en-GB" sz="3200" b="1" dirty="0" err="1"/>
              <a:t>fois</a:t>
            </a:r>
            <a:r>
              <a:rPr lang="en-US" sz="3200" dirty="0"/>
              <a:t>.</a:t>
            </a:r>
            <a:br>
              <a:rPr lang="en-US" sz="3200" dirty="0"/>
            </a:br>
            <a:r>
              <a:rPr lang="en-US" sz="3200" b="1" dirty="0" err="1"/>
              <a:t>Quelles</a:t>
            </a:r>
            <a:r>
              <a:rPr lang="en-US" sz="3200" b="1" dirty="0"/>
              <a:t> </a:t>
            </a:r>
            <a:r>
              <a:rPr lang="en-US" sz="3200" b="1" dirty="0" err="1"/>
              <a:t>émotions</a:t>
            </a:r>
            <a:r>
              <a:rPr lang="en-US" sz="3200" b="1" dirty="0"/>
              <a:t> </a:t>
            </a:r>
            <a:r>
              <a:rPr lang="en-US" sz="3200" b="1" dirty="0" err="1"/>
              <a:t>sont</a:t>
            </a:r>
            <a:r>
              <a:rPr lang="en-US" sz="3200" b="1" dirty="0"/>
              <a:t> </a:t>
            </a:r>
            <a:r>
              <a:rPr lang="en-US" sz="3200" b="1" dirty="0" err="1"/>
              <a:t>évoqueés</a:t>
            </a:r>
            <a:r>
              <a:rPr lang="en-US" sz="3200" b="1" dirty="0"/>
              <a:t> par le</a:t>
            </a:r>
            <a:r>
              <a:rPr lang="en-US" sz="3200" dirty="0"/>
              <a:t> </a:t>
            </a:r>
            <a:r>
              <a:rPr lang="fr-FR" sz="3200" b="1" dirty="0"/>
              <a:t>po</a:t>
            </a:r>
            <a:r>
              <a:rPr lang="en-GB" sz="3200" b="1" dirty="0" err="1"/>
              <a:t>ète</a:t>
            </a:r>
            <a:r>
              <a:rPr lang="en-GB" sz="3200" b="1" dirty="0"/>
              <a:t>?  Comment se sent-</a:t>
            </a:r>
            <a:r>
              <a:rPr lang="en-GB" sz="3200" b="1" dirty="0" err="1"/>
              <a:t>il</a:t>
            </a:r>
            <a:r>
              <a:rPr lang="en-GB" sz="3200" b="1" dirty="0"/>
              <a:t>?</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1338265940"/>
              </p:ext>
            </p:extLst>
          </p:nvPr>
        </p:nvGraphicFramePr>
        <p:xfrm>
          <a:off x="128554" y="1485640"/>
          <a:ext cx="10966164" cy="2672558"/>
        </p:xfrm>
        <a:graphic>
          <a:graphicData uri="http://schemas.openxmlformats.org/drawingml/2006/table">
            <a:tbl>
              <a:tblPr firstRow="1" bandRow="1">
                <a:tableStyleId>{5940675A-B579-460E-94D1-54222C63F5DA}</a:tableStyleId>
              </a:tblPr>
              <a:tblGrid>
                <a:gridCol w="3036211">
                  <a:extLst>
                    <a:ext uri="{9D8B030D-6E8A-4147-A177-3AD203B41FA5}">
                      <a16:colId xmlns:a16="http://schemas.microsoft.com/office/drawing/2014/main" val="329771963"/>
                    </a:ext>
                  </a:extLst>
                </a:gridCol>
                <a:gridCol w="2221726">
                  <a:extLst>
                    <a:ext uri="{9D8B030D-6E8A-4147-A177-3AD203B41FA5}">
                      <a16:colId xmlns:a16="http://schemas.microsoft.com/office/drawing/2014/main" val="1256658134"/>
                    </a:ext>
                  </a:extLst>
                </a:gridCol>
                <a:gridCol w="3379153">
                  <a:extLst>
                    <a:ext uri="{9D8B030D-6E8A-4147-A177-3AD203B41FA5}">
                      <a16:colId xmlns:a16="http://schemas.microsoft.com/office/drawing/2014/main" val="3405220781"/>
                    </a:ext>
                  </a:extLst>
                </a:gridCol>
                <a:gridCol w="2329074">
                  <a:extLst>
                    <a:ext uri="{9D8B030D-6E8A-4147-A177-3AD203B41FA5}">
                      <a16:colId xmlns:a16="http://schemas.microsoft.com/office/drawing/2014/main" val="2618469477"/>
                    </a:ext>
                  </a:extLst>
                </a:gridCol>
              </a:tblGrid>
              <a:tr h="976064">
                <a:tc>
                  <a:txBody>
                    <a:bodyPr/>
                    <a:lstStyle/>
                    <a:p>
                      <a:r>
                        <a:rPr lang="en-GB" b="1" u="none" dirty="0"/>
                        <a:t>Strophe</a:t>
                      </a:r>
                    </a:p>
                  </a:txBody>
                  <a:tcPr/>
                </a:tc>
                <a:tc>
                  <a:txBody>
                    <a:bodyPr/>
                    <a:lstStyle/>
                    <a:p>
                      <a:r>
                        <a:rPr lang="en-GB" sz="1800" b="1" dirty="0"/>
                        <a:t>Le </a:t>
                      </a:r>
                      <a:r>
                        <a:rPr lang="fr-FR" sz="1800" b="1" baseline="0" dirty="0"/>
                        <a:t>po</a:t>
                      </a:r>
                      <a:r>
                        <a:rPr lang="en-GB" b="1" dirty="0" err="1"/>
                        <a:t>ète</a:t>
                      </a:r>
                      <a:r>
                        <a:rPr lang="en-GB" b="1" dirty="0"/>
                        <a:t> </a:t>
                      </a:r>
                      <a:r>
                        <a:rPr lang="en-GB" b="1" dirty="0" err="1"/>
                        <a:t>est</a:t>
                      </a:r>
                      <a:r>
                        <a:rPr lang="en-GB" b="1" dirty="0"/>
                        <a:t>…</a:t>
                      </a:r>
                    </a:p>
                  </a:txBody>
                  <a:tcPr/>
                </a:tc>
                <a:tc>
                  <a:txBody>
                    <a:bodyPr/>
                    <a:lstStyle/>
                    <a:p>
                      <a:r>
                        <a:rPr lang="en-GB" b="1" dirty="0"/>
                        <a:t>Strophe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Le </a:t>
                      </a:r>
                      <a:r>
                        <a:rPr lang="fr-FR" sz="1800" b="1" baseline="0" dirty="0"/>
                        <a:t>po</a:t>
                      </a:r>
                      <a:r>
                        <a:rPr lang="en-GB" b="1" dirty="0" err="1"/>
                        <a:t>ète</a:t>
                      </a:r>
                      <a:r>
                        <a:rPr lang="en-GB" b="1" dirty="0"/>
                        <a:t> </a:t>
                      </a:r>
                      <a:r>
                        <a:rPr lang="en-GB" b="1" dirty="0" err="1"/>
                        <a:t>est</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extLst>
                  <a:ext uri="{0D108BD9-81ED-4DB2-BD59-A6C34878D82A}">
                    <a16:rowId xmlns:a16="http://schemas.microsoft.com/office/drawing/2014/main" val="3708950881"/>
                  </a:ext>
                </a:extLst>
              </a:tr>
              <a:tr h="565498">
                <a:tc>
                  <a:txBody>
                    <a:bodyPr/>
                    <a:lstStyle/>
                    <a:p>
                      <a:pPr>
                        <a:spcAft>
                          <a:spcPts val="0"/>
                        </a:spcAft>
                      </a:pPr>
                      <a:r>
                        <a:rPr lang="en-GB" sz="1400" u="none" dirty="0"/>
                        <a:t>1</a:t>
                      </a:r>
                    </a:p>
                  </a:txBody>
                  <a:tcPr/>
                </a:tc>
                <a:tc>
                  <a:txBody>
                    <a:bodyPr/>
                    <a:lstStyle/>
                    <a:p>
                      <a:endParaRPr lang="en-GB" dirty="0"/>
                    </a:p>
                  </a:txBody>
                  <a:tcPr/>
                </a:tc>
                <a:tc>
                  <a:txBody>
                    <a:bodyPr/>
                    <a:lstStyle/>
                    <a:p>
                      <a:pPr>
                        <a:spcAft>
                          <a:spcPts val="0"/>
                        </a:spcAft>
                      </a:pPr>
                      <a:r>
                        <a:rPr lang="en-GB" u="none" dirty="0"/>
                        <a:t>4</a:t>
                      </a:r>
                    </a:p>
                  </a:txBody>
                  <a:tcPr/>
                </a:tc>
                <a:tc>
                  <a:txBody>
                    <a:bodyPr/>
                    <a:lstStyle/>
                    <a:p>
                      <a:endParaRPr lang="en-GB" dirty="0"/>
                    </a:p>
                  </a:txBody>
                  <a:tcPr/>
                </a:tc>
                <a:extLst>
                  <a:ext uri="{0D108BD9-81ED-4DB2-BD59-A6C34878D82A}">
                    <a16:rowId xmlns:a16="http://schemas.microsoft.com/office/drawing/2014/main" val="2253520168"/>
                  </a:ext>
                </a:extLst>
              </a:tr>
              <a:tr h="565498">
                <a:tc>
                  <a:txBody>
                    <a:bodyPr/>
                    <a:lstStyle/>
                    <a:p>
                      <a:pPr>
                        <a:spcAft>
                          <a:spcPts val="0"/>
                        </a:spcAft>
                      </a:pPr>
                      <a:r>
                        <a:rPr lang="en-GB" u="none" dirty="0"/>
                        <a:t>2</a:t>
                      </a:r>
                    </a:p>
                  </a:txBody>
                  <a:tcPr/>
                </a:tc>
                <a:tc>
                  <a:txBody>
                    <a:bodyPr/>
                    <a:lstStyle/>
                    <a:p>
                      <a:endParaRPr lang="en-GB" dirty="0"/>
                    </a:p>
                  </a:txBody>
                  <a:tcPr/>
                </a:tc>
                <a:tc>
                  <a:txBody>
                    <a:bodyPr/>
                    <a:lstStyle/>
                    <a:p>
                      <a:pPr>
                        <a:spcAft>
                          <a:spcPts val="0"/>
                        </a:spcAft>
                      </a:pPr>
                      <a:r>
                        <a:rPr lang="en-GB" u="none" dirty="0"/>
                        <a:t>5</a:t>
                      </a:r>
                    </a:p>
                  </a:txBody>
                  <a:tcPr/>
                </a:tc>
                <a:tc>
                  <a:txBody>
                    <a:bodyPr/>
                    <a:lstStyle/>
                    <a:p>
                      <a:endParaRPr lang="en-GB" dirty="0"/>
                    </a:p>
                  </a:txBody>
                  <a:tcPr/>
                </a:tc>
                <a:extLst>
                  <a:ext uri="{0D108BD9-81ED-4DB2-BD59-A6C34878D82A}">
                    <a16:rowId xmlns:a16="http://schemas.microsoft.com/office/drawing/2014/main" val="2593548420"/>
                  </a:ext>
                </a:extLst>
              </a:tr>
              <a:tr h="565498">
                <a:tc>
                  <a:txBody>
                    <a:bodyPr/>
                    <a:lstStyle/>
                    <a:p>
                      <a:pPr>
                        <a:spcAft>
                          <a:spcPts val="0"/>
                        </a:spcAft>
                      </a:pPr>
                      <a:r>
                        <a:rPr lang="en-GB" u="none"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11357767"/>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19</a:t>
            </a:fld>
            <a:endParaRPr lang="en-GB"/>
          </a:p>
        </p:txBody>
      </p:sp>
    </p:spTree>
    <p:extLst>
      <p:ext uri="{BB962C8B-B14F-4D97-AF65-F5344CB8AC3E}">
        <p14:creationId xmlns:p14="http://schemas.microsoft.com/office/powerpoint/2010/main" val="72072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838200" y="206156"/>
            <a:ext cx="10515600" cy="795460"/>
          </a:xfrm>
        </p:spPr>
        <p:txBody>
          <a:bodyPr>
            <a:normAutofit/>
          </a:bodyPr>
          <a:lstStyle/>
          <a:p>
            <a:r>
              <a:rPr lang="en-GB" sz="3200" b="1" dirty="0" err="1"/>
              <a:t>Aujourd’hui</a:t>
            </a:r>
            <a:r>
              <a:rPr lang="en-GB" sz="3200" b="1" dirty="0"/>
              <a:t>, nous </a:t>
            </a:r>
            <a:r>
              <a:rPr lang="en-GB" sz="3200" b="1" dirty="0" err="1"/>
              <a:t>lisons</a:t>
            </a:r>
            <a:r>
              <a:rPr lang="en-GB" sz="3200" b="1" dirty="0"/>
              <a:t> un </a:t>
            </a:r>
            <a:r>
              <a:rPr lang="en-GB" sz="3200" b="1" dirty="0" err="1"/>
              <a:t>texte</a:t>
            </a:r>
            <a:r>
              <a:rPr lang="en-GB" sz="3200" b="1" dirty="0"/>
              <a:t>- </a:t>
            </a:r>
            <a:r>
              <a:rPr lang="en-GB" sz="3200" b="1" dirty="0" err="1"/>
              <a:t>c</a:t>
            </a:r>
            <a:r>
              <a:rPr lang="en-GB" sz="3200" b="1" dirty="0" err="1">
                <a:hlinkClick r:id="rId3">
                  <a:extLst>
                    <a:ext uri="{A12FA001-AC4F-418D-AE19-62706E023703}">
                      <ahyp:hlinkClr xmlns:ahyp="http://schemas.microsoft.com/office/drawing/2018/hyperlinkcolor" val="tx"/>
                    </a:ext>
                  </a:extLst>
                </a:hlinkClick>
              </a:rPr>
              <a:t>’est</a:t>
            </a:r>
            <a:r>
              <a:rPr lang="en-GB" sz="3200" b="1" dirty="0">
                <a:hlinkClick r:id="rId3">
                  <a:extLst>
                    <a:ext uri="{A12FA001-AC4F-418D-AE19-62706E023703}">
                      <ahyp:hlinkClr xmlns:ahyp="http://schemas.microsoft.com/office/drawing/2018/hyperlinkcolor" val="tx"/>
                    </a:ext>
                  </a:extLst>
                </a:hlinkClick>
              </a:rPr>
              <a:t> quelle </a:t>
            </a:r>
            <a:r>
              <a:rPr lang="en-GB" sz="3200" b="1" dirty="0" err="1">
                <a:hlinkClick r:id="rId3">
                  <a:extLst>
                    <a:ext uri="{A12FA001-AC4F-418D-AE19-62706E023703}">
                      <ahyp:hlinkClr xmlns:ahyp="http://schemas.microsoft.com/office/drawing/2018/hyperlinkcolor" val="tx"/>
                    </a:ext>
                  </a:extLst>
                </a:hlinkClick>
              </a:rPr>
              <a:t>sorte</a:t>
            </a:r>
            <a:r>
              <a:rPr lang="en-GB" sz="3200" b="1" dirty="0">
                <a:hlinkClick r:id="rId3">
                  <a:extLst>
                    <a:ext uri="{A12FA001-AC4F-418D-AE19-62706E023703}">
                      <ahyp:hlinkClr xmlns:ahyp="http://schemas.microsoft.com/office/drawing/2018/hyperlinkcolor" val="tx"/>
                    </a:ext>
                  </a:extLst>
                </a:hlinkClick>
              </a:rPr>
              <a:t> de </a:t>
            </a:r>
            <a:r>
              <a:rPr lang="en-GB" sz="3200" b="1" dirty="0" err="1">
                <a:hlinkClick r:id="rId3">
                  <a:extLst>
                    <a:ext uri="{A12FA001-AC4F-418D-AE19-62706E023703}">
                      <ahyp:hlinkClr xmlns:ahyp="http://schemas.microsoft.com/office/drawing/2018/hyperlinkcolor" val="tx"/>
                    </a:ext>
                  </a:extLst>
                </a:hlinkClick>
              </a:rPr>
              <a:t>texte</a:t>
            </a:r>
            <a:r>
              <a:rPr lang="en-GB" sz="3200" b="1" dirty="0">
                <a:hlinkClick r:id="rId3">
                  <a:extLst>
                    <a:ext uri="{A12FA001-AC4F-418D-AE19-62706E023703}">
                      <ahyp:hlinkClr xmlns:ahyp="http://schemas.microsoft.com/office/drawing/2018/hyperlinkcolor" val="tx"/>
                    </a:ext>
                  </a:extLst>
                </a:hlinkClick>
              </a:rPr>
              <a:t>?</a:t>
            </a:r>
            <a:endParaRPr lang="en-GB" sz="3200" b="1" dirty="0"/>
          </a:p>
        </p:txBody>
      </p:sp>
      <p:sp>
        <p:nvSpPr>
          <p:cNvPr id="5" name="Slide Number Placeholder 4"/>
          <p:cNvSpPr>
            <a:spLocks noGrp="1"/>
          </p:cNvSpPr>
          <p:nvPr>
            <p:ph type="sldNum" sz="quarter" idx="12"/>
          </p:nvPr>
        </p:nvSpPr>
        <p:spPr/>
        <p:txBody>
          <a:bodyPr/>
          <a:lstStyle/>
          <a:p>
            <a:fld id="{A796FD67-0BA0-436D-B60D-4690F3A637D4}" type="slidenum">
              <a:rPr lang="en-GB" smtClean="0"/>
              <a:t>2</a:t>
            </a:fld>
            <a:endParaRPr lang="en-GB"/>
          </a:p>
        </p:txBody>
      </p:sp>
      <p:sp>
        <p:nvSpPr>
          <p:cNvPr id="7" name="TextBox 6">
            <a:extLst>
              <a:ext uri="{FF2B5EF4-FFF2-40B4-BE49-F238E27FC236}">
                <a16:creationId xmlns:a16="http://schemas.microsoft.com/office/drawing/2014/main" id="{1C6FF3B2-E505-4A75-BF20-6AE2F3290894}"/>
              </a:ext>
            </a:extLst>
          </p:cNvPr>
          <p:cNvSpPr txBox="1"/>
          <p:nvPr/>
        </p:nvSpPr>
        <p:spPr>
          <a:xfrm>
            <a:off x="1" y="6299757"/>
            <a:ext cx="1257300" cy="430887"/>
          </a:xfrm>
          <a:prstGeom prst="rect">
            <a:avLst/>
          </a:prstGeom>
          <a:noFill/>
        </p:spPr>
        <p:txBody>
          <a:bodyPr wrap="square" numCol="2" rtlCol="0">
            <a:spAutoFit/>
          </a:bodyPr>
          <a:lstStyle/>
          <a:p>
            <a:r>
              <a:rPr lang="en-GB" sz="1100"/>
              <a:t>Image: 1</a:t>
            </a:r>
            <a:br>
              <a:rPr lang="en-GB" sz="1100" dirty="0"/>
            </a:br>
            <a:endParaRPr lang="en-GB" sz="1100" dirty="0"/>
          </a:p>
          <a:p>
            <a:endParaRPr lang="en-GB" sz="1100"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09898" y="1001616"/>
            <a:ext cx="8172203" cy="5457111"/>
          </a:xfrm>
        </p:spPr>
      </p:pic>
      <p:sp>
        <p:nvSpPr>
          <p:cNvPr id="9" name="Rectangle 8">
            <a:extLst>
              <a:ext uri="{FF2B5EF4-FFF2-40B4-BE49-F238E27FC236}">
                <a16:creationId xmlns:a16="http://schemas.microsoft.com/office/drawing/2014/main" id="{A8DD9430-2A1D-4854-B243-00F5603FD479}"/>
              </a:ext>
            </a:extLst>
          </p:cNvPr>
          <p:cNvSpPr/>
          <p:nvPr/>
        </p:nvSpPr>
        <p:spPr>
          <a:xfrm>
            <a:off x="6830458" y="1188578"/>
            <a:ext cx="3351643" cy="5632311"/>
          </a:xfrm>
          <a:prstGeom prst="rect">
            <a:avLst/>
          </a:prstGeom>
        </p:spPr>
        <p:txBody>
          <a:bodyPr wrap="square">
            <a:spAutoFit/>
          </a:bodyPr>
          <a:lstStyle/>
          <a:p>
            <a:pPr>
              <a:spcAft>
                <a:spcPts val="0"/>
              </a:spcAft>
            </a:pPr>
            <a:r>
              <a:rPr lang="en-US" dirty="0" err="1">
                <a:latin typeface="Calibri" panose="020F0502020204030204" pitchFamily="34" charset="0"/>
                <a:ea typeface="Times New Roman" panose="02020603050405020304" pitchFamily="18" charset="0"/>
              </a:rPr>
              <a:t>J’ai</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frappé</a:t>
            </a:r>
            <a:r>
              <a:rPr lang="en-US" dirty="0">
                <a:latin typeface="Calibri" panose="020F0502020204030204" pitchFamily="34" charset="0"/>
                <a:ea typeface="Times New Roman" panose="02020603050405020304" pitchFamily="18" charset="0"/>
              </a:rPr>
              <a:t> à ta </a:t>
            </a:r>
            <a:r>
              <a:rPr lang="en-US" dirty="0" err="1">
                <a:latin typeface="Calibri" panose="020F0502020204030204" pitchFamily="34" charset="0"/>
                <a:ea typeface="Times New Roman" panose="02020603050405020304" pitchFamily="18" charset="0"/>
              </a:rPr>
              <a:t>porte</a:t>
            </a:r>
            <a:endParaRPr lang="en-GB" dirty="0">
              <a:latin typeface="Times New Roman" panose="02020603050405020304" pitchFamily="18" charset="0"/>
              <a:ea typeface="Times New Roman" panose="02020603050405020304" pitchFamily="18" charset="0"/>
            </a:endParaRPr>
          </a:p>
          <a:p>
            <a:pPr>
              <a:spcAft>
                <a:spcPts val="0"/>
              </a:spcAft>
            </a:pPr>
            <a:r>
              <a:rPr lang="en-US" dirty="0" err="1">
                <a:latin typeface="Calibri" panose="020F0502020204030204" pitchFamily="34" charset="0"/>
                <a:ea typeface="Times New Roman" panose="02020603050405020304" pitchFamily="18" charset="0"/>
              </a:rPr>
              <a:t>J’ai</a:t>
            </a:r>
            <a:r>
              <a:rPr lang="en-US" dirty="0">
                <a:latin typeface="Calibri" panose="020F0502020204030204" pitchFamily="34" charset="0"/>
                <a:ea typeface="Times New Roman" panose="02020603050405020304" pitchFamily="18" charset="0"/>
              </a:rPr>
              <a:t> frappé à ton </a:t>
            </a:r>
            <a:r>
              <a:rPr lang="en-US" u="sng" dirty="0" err="1">
                <a:latin typeface="Calibri" panose="020F0502020204030204" pitchFamily="34" charset="0"/>
                <a:ea typeface="Times New Roman" panose="02020603050405020304" pitchFamily="18" charset="0"/>
              </a:rPr>
              <a:t>coeur</a:t>
            </a:r>
            <a:r>
              <a:rPr lang="en-US" dirty="0">
                <a:latin typeface="Calibri" panose="020F050202020403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a:t>
            </a:r>
            <a:r>
              <a:rPr lang="en-US" dirty="0" err="1">
                <a:latin typeface="Calibri" panose="020F0502020204030204" pitchFamily="34" charset="0"/>
                <a:ea typeface="Times New Roman" panose="02020603050405020304" pitchFamily="18" charset="0"/>
              </a:rPr>
              <a:t>avoir</a:t>
            </a:r>
            <a:r>
              <a:rPr lang="en-US" dirty="0">
                <a:latin typeface="Calibri" panose="020F0502020204030204" pitchFamily="34" charset="0"/>
                <a:ea typeface="Times New Roman" panose="02020603050405020304" pitchFamily="18" charset="0"/>
              </a:rPr>
              <a:t> un bon lit</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a:t>
            </a:r>
            <a:r>
              <a:rPr lang="en-US" dirty="0" err="1">
                <a:latin typeface="Calibri" panose="020F0502020204030204" pitchFamily="34" charset="0"/>
                <a:ea typeface="Times New Roman" panose="02020603050405020304" pitchFamily="18" charset="0"/>
              </a:rPr>
              <a:t>avoir</a:t>
            </a:r>
            <a:r>
              <a:rPr lang="en-US" dirty="0">
                <a:latin typeface="Calibri" panose="020F0502020204030204" pitchFamily="34" charset="0"/>
                <a:ea typeface="Times New Roman" panose="02020603050405020304" pitchFamily="18" charset="0"/>
              </a:rPr>
              <a:t> un bon feu</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repousser</a:t>
            </a:r>
            <a:r>
              <a:rPr lang="en-US" dirty="0">
                <a:latin typeface="Calibri" panose="020F050202020403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a:p>
            <a:pPr>
              <a:spcAft>
                <a:spcPts val="0"/>
              </a:spcAft>
            </a:pPr>
            <a:r>
              <a:rPr lang="fr-FR" dirty="0">
                <a:latin typeface="Calibri" panose="020F0502020204030204" pitchFamily="34" charset="0"/>
                <a:ea typeface="Times New Roman" panose="02020603050405020304" pitchFamily="18" charset="0"/>
              </a:rPr>
              <a:t>Ouvre-moi</a:t>
            </a:r>
            <a:r>
              <a:rPr lang="en-US" u="sng" dirty="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mon frère…!</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demander</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a:t>
            </a:r>
            <a:r>
              <a:rPr lang="en-US" dirty="0" err="1">
                <a:latin typeface="Calibri" panose="020F0502020204030204" pitchFamily="34" charset="0"/>
                <a:ea typeface="Times New Roman" panose="02020603050405020304" pitchFamily="18" charset="0"/>
              </a:rPr>
              <a:t>d’Afrique</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a:t>
            </a:r>
            <a:r>
              <a:rPr lang="en-US" dirty="0" err="1">
                <a:latin typeface="Calibri" panose="020F0502020204030204" pitchFamily="34" charset="0"/>
                <a:ea typeface="Times New Roman" panose="02020603050405020304" pitchFamily="18" charset="0"/>
              </a:rPr>
              <a:t>d’Amérique</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a:t>
            </a:r>
            <a:r>
              <a:rPr lang="en-US" dirty="0" err="1">
                <a:latin typeface="Calibri" panose="020F0502020204030204" pitchFamily="34" charset="0"/>
                <a:ea typeface="Times New Roman" panose="02020603050405020304" pitchFamily="18" charset="0"/>
              </a:rPr>
              <a:t>d’Asie</a:t>
            </a:r>
            <a:endParaRPr lang="en-GB" dirty="0">
              <a:latin typeface="Times New Roman" panose="02020603050405020304" pitchFamily="18" charset="0"/>
              <a:ea typeface="Times New Roman" panose="02020603050405020304" pitchFamily="18" charset="0"/>
            </a:endParaRPr>
          </a:p>
          <a:p>
            <a:pPr>
              <a:spcAft>
                <a:spcPts val="0"/>
              </a:spcAft>
            </a:pPr>
            <a:r>
              <a:rPr lang="fr-FR" dirty="0">
                <a:latin typeface="Calibri" panose="020F0502020204030204" pitchFamily="34" charset="0"/>
                <a:ea typeface="Times New Roman" panose="02020603050405020304" pitchFamily="18" charset="0"/>
              </a:rPr>
              <a:t>            …   d’Europe ?</a:t>
            </a:r>
            <a:endParaRPr lang="en-GB" dirty="0">
              <a:latin typeface="Times New Roman" panose="02020603050405020304" pitchFamily="18" charset="0"/>
              <a:ea typeface="Times New Roman" panose="02020603050405020304" pitchFamily="18" charset="0"/>
            </a:endParaRPr>
          </a:p>
          <a:p>
            <a:pPr>
              <a:spcAft>
                <a:spcPts val="0"/>
              </a:spcAft>
            </a:pPr>
            <a:r>
              <a:rPr lang="fr-FR" dirty="0">
                <a:latin typeface="Calibri" panose="020F0502020204030204" pitchFamily="34" charset="0"/>
                <a:ea typeface="Times New Roman" panose="02020603050405020304" pitchFamily="18" charset="0"/>
              </a:rPr>
              <a:t>          …   mon frère…!</a:t>
            </a:r>
            <a:endParaRPr lang="en-GB" dirty="0">
              <a:latin typeface="Times New Roman" panose="02020603050405020304" pitchFamily="18" charset="0"/>
              <a:ea typeface="Times New Roman" panose="02020603050405020304" pitchFamily="18" charset="0"/>
            </a:endParaRPr>
          </a:p>
          <a:p>
            <a:pPr>
              <a:spcAft>
                <a:spcPts val="0"/>
              </a:spcAft>
            </a:pPr>
            <a:r>
              <a:rPr lang="fr-FR" dirty="0">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me demander</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de mon </a:t>
            </a:r>
            <a:r>
              <a:rPr lang="en-US" u="sng" dirty="0" err="1">
                <a:latin typeface="Calibri" panose="020F0502020204030204" pitchFamily="34" charset="0"/>
                <a:ea typeface="Times New Roman" panose="02020603050405020304" pitchFamily="18" charset="0"/>
              </a:rPr>
              <a:t>nez</a:t>
            </a:r>
            <a:endParaRPr lang="en-GB" u="sng"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de ma bouche</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de ma </a:t>
            </a:r>
            <a:r>
              <a:rPr lang="en-US" dirty="0" err="1">
                <a:latin typeface="Calibri" panose="020F0502020204030204" pitchFamily="34" charset="0"/>
                <a:ea typeface="Times New Roman" panose="02020603050405020304" pitchFamily="18" charset="0"/>
              </a:rPr>
              <a:t>peau</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de </a:t>
            </a:r>
            <a:r>
              <a:rPr lang="en-US" dirty="0" err="1">
                <a:latin typeface="Calibri" panose="020F0502020204030204" pitchFamily="34" charset="0"/>
                <a:ea typeface="Times New Roman" panose="02020603050405020304" pitchFamily="18" charset="0"/>
              </a:rPr>
              <a:t>mes</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dieux</a:t>
            </a:r>
            <a:r>
              <a:rPr lang="en-US" dirty="0">
                <a:latin typeface="Calibri" panose="020F050202020403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   mon frère…!</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552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1" y="420086"/>
            <a:ext cx="11523306" cy="595020"/>
          </a:xfrm>
        </p:spPr>
        <p:txBody>
          <a:bodyPr>
            <a:normAutofit fontScale="90000"/>
          </a:bodyPr>
          <a:lstStyle/>
          <a:p>
            <a:r>
              <a:rPr lang="en-GB" sz="3200" b="1" dirty="0" err="1"/>
              <a:t>Maintenant</a:t>
            </a:r>
            <a:r>
              <a:rPr lang="en-GB" sz="3200" b="1" dirty="0"/>
              <a:t>, </a:t>
            </a:r>
            <a:r>
              <a:rPr lang="en-GB" sz="3200" b="1" dirty="0" err="1"/>
              <a:t>écoutez</a:t>
            </a:r>
            <a:r>
              <a:rPr lang="en-GB" sz="3200" b="1" dirty="0"/>
              <a:t> le </a:t>
            </a:r>
            <a:r>
              <a:rPr lang="en-GB" sz="3200" b="1" dirty="0" err="1"/>
              <a:t>texte</a:t>
            </a:r>
            <a:r>
              <a:rPr lang="en-GB" sz="3200" b="1" dirty="0"/>
              <a:t> encore </a:t>
            </a:r>
            <a:r>
              <a:rPr lang="en-GB" sz="3200" b="1" dirty="0" err="1"/>
              <a:t>une</a:t>
            </a:r>
            <a:r>
              <a:rPr lang="en-GB" sz="3200" b="1" dirty="0"/>
              <a:t> </a:t>
            </a:r>
            <a:r>
              <a:rPr lang="en-GB" sz="3200" b="1" dirty="0" err="1"/>
              <a:t>fois</a:t>
            </a:r>
            <a:r>
              <a:rPr lang="en-US" sz="3200" dirty="0"/>
              <a:t>.</a:t>
            </a:r>
            <a:br>
              <a:rPr lang="en-US" sz="3200" dirty="0"/>
            </a:br>
            <a:r>
              <a:rPr lang="en-US" sz="3200" b="1" dirty="0" err="1"/>
              <a:t>Quelles</a:t>
            </a:r>
            <a:r>
              <a:rPr lang="en-US" sz="3200" b="1" dirty="0"/>
              <a:t> </a:t>
            </a:r>
            <a:r>
              <a:rPr lang="en-US" sz="3200" b="1" dirty="0" err="1"/>
              <a:t>émotions</a:t>
            </a:r>
            <a:r>
              <a:rPr lang="en-US" sz="3200" b="1" dirty="0"/>
              <a:t> </a:t>
            </a:r>
            <a:r>
              <a:rPr lang="en-US" sz="3200" b="1" dirty="0" err="1"/>
              <a:t>sont</a:t>
            </a:r>
            <a:r>
              <a:rPr lang="en-US" sz="3200" b="1" dirty="0"/>
              <a:t> </a:t>
            </a:r>
            <a:r>
              <a:rPr lang="en-US" sz="3200" b="1" dirty="0" err="1"/>
              <a:t>évoqueés</a:t>
            </a:r>
            <a:r>
              <a:rPr lang="en-US" sz="3200" b="1" dirty="0"/>
              <a:t> par le</a:t>
            </a:r>
            <a:r>
              <a:rPr lang="en-US" sz="3200" dirty="0"/>
              <a:t> </a:t>
            </a:r>
            <a:r>
              <a:rPr lang="fr-FR" sz="3200" b="1" dirty="0"/>
              <a:t>po</a:t>
            </a:r>
            <a:r>
              <a:rPr lang="en-GB" sz="3200" b="1" dirty="0" err="1"/>
              <a:t>ète</a:t>
            </a:r>
            <a:r>
              <a:rPr lang="en-GB" sz="3200" b="1" dirty="0"/>
              <a:t>?  Comment se sent-</a:t>
            </a:r>
            <a:r>
              <a:rPr lang="en-GB" sz="3200" b="1" dirty="0" err="1"/>
              <a:t>il</a:t>
            </a:r>
            <a:r>
              <a:rPr lang="en-GB" sz="3200" b="1" dirty="0"/>
              <a:t>?  Solution</a:t>
            </a:r>
            <a:endParaRPr lang="en-GB" sz="3200" dirty="0"/>
          </a:p>
        </p:txBody>
      </p:sp>
      <p:graphicFrame>
        <p:nvGraphicFramePr>
          <p:cNvPr id="4" name="Table 3"/>
          <p:cNvGraphicFramePr>
            <a:graphicFrameLocks noGrp="1"/>
          </p:cNvGraphicFramePr>
          <p:nvPr/>
        </p:nvGraphicFramePr>
        <p:xfrm>
          <a:off x="128554" y="1485640"/>
          <a:ext cx="10966164" cy="2672558"/>
        </p:xfrm>
        <a:graphic>
          <a:graphicData uri="http://schemas.openxmlformats.org/drawingml/2006/table">
            <a:tbl>
              <a:tblPr firstRow="1" bandRow="1">
                <a:tableStyleId>{5940675A-B579-460E-94D1-54222C63F5DA}</a:tableStyleId>
              </a:tblPr>
              <a:tblGrid>
                <a:gridCol w="3036211">
                  <a:extLst>
                    <a:ext uri="{9D8B030D-6E8A-4147-A177-3AD203B41FA5}">
                      <a16:colId xmlns:a16="http://schemas.microsoft.com/office/drawing/2014/main" val="329771963"/>
                    </a:ext>
                  </a:extLst>
                </a:gridCol>
                <a:gridCol w="2221726">
                  <a:extLst>
                    <a:ext uri="{9D8B030D-6E8A-4147-A177-3AD203B41FA5}">
                      <a16:colId xmlns:a16="http://schemas.microsoft.com/office/drawing/2014/main" val="1256658134"/>
                    </a:ext>
                  </a:extLst>
                </a:gridCol>
                <a:gridCol w="3379153">
                  <a:extLst>
                    <a:ext uri="{9D8B030D-6E8A-4147-A177-3AD203B41FA5}">
                      <a16:colId xmlns:a16="http://schemas.microsoft.com/office/drawing/2014/main" val="3405220781"/>
                    </a:ext>
                  </a:extLst>
                </a:gridCol>
                <a:gridCol w="2329074">
                  <a:extLst>
                    <a:ext uri="{9D8B030D-6E8A-4147-A177-3AD203B41FA5}">
                      <a16:colId xmlns:a16="http://schemas.microsoft.com/office/drawing/2014/main" val="2618469477"/>
                    </a:ext>
                  </a:extLst>
                </a:gridCol>
              </a:tblGrid>
              <a:tr h="976064">
                <a:tc>
                  <a:txBody>
                    <a:bodyPr/>
                    <a:lstStyle/>
                    <a:p>
                      <a:r>
                        <a:rPr lang="en-GB" b="1" u="none" dirty="0"/>
                        <a:t>Strophe</a:t>
                      </a:r>
                    </a:p>
                  </a:txBody>
                  <a:tcPr/>
                </a:tc>
                <a:tc>
                  <a:txBody>
                    <a:bodyPr/>
                    <a:lstStyle/>
                    <a:p>
                      <a:r>
                        <a:rPr lang="en-GB" sz="1800" b="1" dirty="0"/>
                        <a:t>Le </a:t>
                      </a:r>
                      <a:r>
                        <a:rPr lang="fr-FR" sz="1800" b="1" baseline="0" dirty="0"/>
                        <a:t>po</a:t>
                      </a:r>
                      <a:r>
                        <a:rPr lang="en-GB" b="1" dirty="0" err="1"/>
                        <a:t>ète</a:t>
                      </a:r>
                      <a:r>
                        <a:rPr lang="en-GB" b="1" dirty="0"/>
                        <a:t> </a:t>
                      </a:r>
                      <a:r>
                        <a:rPr lang="en-GB" b="1" dirty="0" err="1"/>
                        <a:t>est</a:t>
                      </a:r>
                      <a:r>
                        <a:rPr lang="en-GB" b="1" dirty="0"/>
                        <a:t>…</a:t>
                      </a:r>
                    </a:p>
                  </a:txBody>
                  <a:tcPr/>
                </a:tc>
                <a:tc>
                  <a:txBody>
                    <a:bodyPr/>
                    <a:lstStyle/>
                    <a:p>
                      <a:r>
                        <a:rPr lang="en-GB" b="1" dirty="0"/>
                        <a:t>Strophe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Le </a:t>
                      </a:r>
                      <a:r>
                        <a:rPr lang="fr-FR" sz="1800" b="1" baseline="0" dirty="0"/>
                        <a:t>po</a:t>
                      </a:r>
                      <a:r>
                        <a:rPr lang="en-GB" b="1" dirty="0" err="1"/>
                        <a:t>ète</a:t>
                      </a:r>
                      <a:r>
                        <a:rPr lang="en-GB" b="1" dirty="0"/>
                        <a:t> </a:t>
                      </a:r>
                      <a:r>
                        <a:rPr lang="en-GB" b="1" dirty="0" err="1"/>
                        <a:t>est</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extLst>
                  <a:ext uri="{0D108BD9-81ED-4DB2-BD59-A6C34878D82A}">
                    <a16:rowId xmlns:a16="http://schemas.microsoft.com/office/drawing/2014/main" val="3708950881"/>
                  </a:ext>
                </a:extLst>
              </a:tr>
              <a:tr h="565498">
                <a:tc>
                  <a:txBody>
                    <a:bodyPr/>
                    <a:lstStyle/>
                    <a:p>
                      <a:pPr>
                        <a:spcAft>
                          <a:spcPts val="0"/>
                        </a:spcAft>
                      </a:pPr>
                      <a:r>
                        <a:rPr lang="en-GB" sz="1400" u="none" dirty="0"/>
                        <a:t>1</a:t>
                      </a:r>
                    </a:p>
                  </a:txBody>
                  <a:tcPr/>
                </a:tc>
                <a:tc>
                  <a:txBody>
                    <a:bodyPr/>
                    <a:lstStyle/>
                    <a:p>
                      <a:endParaRPr lang="en-GB" dirty="0"/>
                    </a:p>
                  </a:txBody>
                  <a:tcPr/>
                </a:tc>
                <a:tc>
                  <a:txBody>
                    <a:bodyPr/>
                    <a:lstStyle/>
                    <a:p>
                      <a:pPr>
                        <a:spcAft>
                          <a:spcPts val="0"/>
                        </a:spcAft>
                      </a:pPr>
                      <a:r>
                        <a:rPr lang="en-GB" u="none" dirty="0"/>
                        <a:t>4</a:t>
                      </a:r>
                    </a:p>
                  </a:txBody>
                  <a:tcPr/>
                </a:tc>
                <a:tc>
                  <a:txBody>
                    <a:bodyPr/>
                    <a:lstStyle/>
                    <a:p>
                      <a:endParaRPr lang="en-GB" dirty="0"/>
                    </a:p>
                  </a:txBody>
                  <a:tcPr/>
                </a:tc>
                <a:extLst>
                  <a:ext uri="{0D108BD9-81ED-4DB2-BD59-A6C34878D82A}">
                    <a16:rowId xmlns:a16="http://schemas.microsoft.com/office/drawing/2014/main" val="2253520168"/>
                  </a:ext>
                </a:extLst>
              </a:tr>
              <a:tr h="565498">
                <a:tc>
                  <a:txBody>
                    <a:bodyPr/>
                    <a:lstStyle/>
                    <a:p>
                      <a:pPr>
                        <a:spcAft>
                          <a:spcPts val="0"/>
                        </a:spcAft>
                      </a:pPr>
                      <a:r>
                        <a:rPr lang="en-GB" u="none" dirty="0"/>
                        <a:t>2</a:t>
                      </a:r>
                    </a:p>
                  </a:txBody>
                  <a:tcPr/>
                </a:tc>
                <a:tc>
                  <a:txBody>
                    <a:bodyPr/>
                    <a:lstStyle/>
                    <a:p>
                      <a:endParaRPr lang="en-GB" dirty="0"/>
                    </a:p>
                  </a:txBody>
                  <a:tcPr/>
                </a:tc>
                <a:tc>
                  <a:txBody>
                    <a:bodyPr/>
                    <a:lstStyle/>
                    <a:p>
                      <a:pPr>
                        <a:spcAft>
                          <a:spcPts val="0"/>
                        </a:spcAft>
                      </a:pPr>
                      <a:r>
                        <a:rPr lang="en-GB" u="none" dirty="0"/>
                        <a:t>5</a:t>
                      </a:r>
                    </a:p>
                  </a:txBody>
                  <a:tcPr/>
                </a:tc>
                <a:tc>
                  <a:txBody>
                    <a:bodyPr/>
                    <a:lstStyle/>
                    <a:p>
                      <a:endParaRPr lang="en-GB" dirty="0"/>
                    </a:p>
                  </a:txBody>
                  <a:tcPr/>
                </a:tc>
                <a:extLst>
                  <a:ext uri="{0D108BD9-81ED-4DB2-BD59-A6C34878D82A}">
                    <a16:rowId xmlns:a16="http://schemas.microsoft.com/office/drawing/2014/main" val="2593548420"/>
                  </a:ext>
                </a:extLst>
              </a:tr>
              <a:tr h="565498">
                <a:tc>
                  <a:txBody>
                    <a:bodyPr/>
                    <a:lstStyle/>
                    <a:p>
                      <a:pPr>
                        <a:spcAft>
                          <a:spcPts val="0"/>
                        </a:spcAft>
                      </a:pPr>
                      <a:r>
                        <a:rPr lang="en-GB" u="none"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11357767"/>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20</a:t>
            </a:fld>
            <a:endParaRPr lang="en-GB"/>
          </a:p>
        </p:txBody>
      </p:sp>
    </p:spTree>
    <p:extLst>
      <p:ext uri="{BB962C8B-B14F-4D97-AF65-F5344CB8AC3E}">
        <p14:creationId xmlns:p14="http://schemas.microsoft.com/office/powerpoint/2010/main" val="61834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41082"/>
            <a:ext cx="10515600" cy="1325563"/>
          </a:xfrm>
        </p:spPr>
        <p:txBody>
          <a:bodyPr>
            <a:normAutofit/>
          </a:bodyPr>
          <a:lstStyle/>
          <a:p>
            <a:r>
              <a:rPr lang="en-US" b="1" dirty="0"/>
              <a:t>Et </a:t>
            </a:r>
            <a:r>
              <a:rPr lang="en-US" b="1" dirty="0" err="1"/>
              <a:t>vous</a:t>
            </a:r>
            <a:r>
              <a:rPr lang="en-US" b="1" dirty="0"/>
              <a:t>? </a:t>
            </a:r>
            <a:r>
              <a:rPr lang="en-US" b="1" dirty="0" err="1"/>
              <a:t>Quelles</a:t>
            </a:r>
            <a:r>
              <a:rPr lang="en-US" b="1" dirty="0"/>
              <a:t> </a:t>
            </a:r>
            <a:r>
              <a:rPr lang="en-US" b="1" dirty="0" err="1"/>
              <a:t>sont</a:t>
            </a:r>
            <a:r>
              <a:rPr lang="en-US" b="1" dirty="0"/>
              <a:t> </a:t>
            </a:r>
            <a:r>
              <a:rPr lang="en-US" b="1" dirty="0" err="1"/>
              <a:t>vos</a:t>
            </a:r>
            <a:r>
              <a:rPr lang="en-US" b="1" dirty="0"/>
              <a:t> </a:t>
            </a:r>
            <a:r>
              <a:rPr lang="en-US" b="1" dirty="0" err="1"/>
              <a:t>émotions</a:t>
            </a:r>
            <a:r>
              <a:rPr lang="en-US" b="1" dirty="0"/>
              <a:t>?</a:t>
            </a:r>
            <a:endParaRPr lang="en-GB" dirty="0"/>
          </a:p>
        </p:txBody>
      </p:sp>
      <p:sp>
        <p:nvSpPr>
          <p:cNvPr id="3" name="Content Placeholder 2"/>
          <p:cNvSpPr>
            <a:spLocks noGrp="1"/>
          </p:cNvSpPr>
          <p:nvPr>
            <p:ph idx="1"/>
          </p:nvPr>
        </p:nvSpPr>
        <p:spPr>
          <a:xfrm>
            <a:off x="556591" y="1478652"/>
            <a:ext cx="11330609" cy="5237457"/>
          </a:xfrm>
        </p:spPr>
        <p:txBody>
          <a:bodyPr/>
          <a:lstStyle/>
          <a:p>
            <a:pPr marL="0" indent="0">
              <a:buNone/>
            </a:pPr>
            <a:endParaRPr lang="en-GB" dirty="0"/>
          </a:p>
        </p:txBody>
      </p:sp>
      <p:graphicFrame>
        <p:nvGraphicFramePr>
          <p:cNvPr id="5" name="Table 4"/>
          <p:cNvGraphicFramePr>
            <a:graphicFrameLocks noGrp="1"/>
          </p:cNvGraphicFramePr>
          <p:nvPr/>
        </p:nvGraphicFramePr>
        <p:xfrm>
          <a:off x="982260" y="2012547"/>
          <a:ext cx="9822900" cy="4338437"/>
        </p:xfrm>
        <a:graphic>
          <a:graphicData uri="http://schemas.openxmlformats.org/drawingml/2006/table">
            <a:tbl>
              <a:tblPr firstRow="1" bandRow="1">
                <a:tableStyleId>{5C22544A-7EE6-4342-B048-85BDC9FD1C3A}</a:tableStyleId>
              </a:tblPr>
              <a:tblGrid>
                <a:gridCol w="2660100">
                  <a:extLst>
                    <a:ext uri="{9D8B030D-6E8A-4147-A177-3AD203B41FA5}">
                      <a16:colId xmlns:a16="http://schemas.microsoft.com/office/drawing/2014/main" val="4151624988"/>
                    </a:ext>
                  </a:extLst>
                </a:gridCol>
                <a:gridCol w="2529840">
                  <a:extLst>
                    <a:ext uri="{9D8B030D-6E8A-4147-A177-3AD203B41FA5}">
                      <a16:colId xmlns:a16="http://schemas.microsoft.com/office/drawing/2014/main" val="2017698222"/>
                    </a:ext>
                  </a:extLst>
                </a:gridCol>
                <a:gridCol w="4632960">
                  <a:extLst>
                    <a:ext uri="{9D8B030D-6E8A-4147-A177-3AD203B41FA5}">
                      <a16:colId xmlns:a16="http://schemas.microsoft.com/office/drawing/2014/main" val="2046553846"/>
                    </a:ext>
                  </a:extLst>
                </a:gridCol>
              </a:tblGrid>
              <a:tr h="612352">
                <a:tc>
                  <a:txBody>
                    <a:bodyPr/>
                    <a:lstStyle/>
                    <a:p>
                      <a:endParaRPr lang="en-GB" sz="3600" dirty="0"/>
                    </a:p>
                  </a:txBody>
                  <a:tcPr/>
                </a:tc>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val="1142019535"/>
                  </a:ext>
                </a:extLst>
              </a:tr>
              <a:tr h="3698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heureux</a:t>
                      </a:r>
                      <a:r>
                        <a:rPr lang="en-GB" sz="2800" dirty="0"/>
                        <a:t> (se)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motivé</a:t>
                      </a:r>
                      <a:r>
                        <a:rPr lang="en-GB" sz="2800" dirty="0"/>
                        <a:t>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calme</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content</a:t>
                      </a:r>
                      <a:r>
                        <a:rPr lang="en-GB" sz="2800" baseline="0" dirty="0"/>
                        <a:t>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intéressé</a:t>
                      </a:r>
                      <a:r>
                        <a:rPr lang="en-GB" sz="2800" dirty="0"/>
                        <a:t> (e)</a:t>
                      </a:r>
                    </a:p>
                  </a:txBody>
                  <a:tcPr/>
                </a:tc>
                <a:tc>
                  <a:txBody>
                    <a:bodyPr/>
                    <a:lstStyle/>
                    <a:p>
                      <a:endParaRPr lang="en-GB" sz="2800" dirty="0"/>
                    </a:p>
                    <a:p>
                      <a:r>
                        <a:rPr lang="en-GB" sz="2800" dirty="0" err="1"/>
                        <a:t>indifférent</a:t>
                      </a:r>
                      <a:r>
                        <a:rPr lang="en-GB" sz="2800"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triste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solidFill>
                            <a:schemeClr val="dk1"/>
                          </a:solidFill>
                          <a:latin typeface="+mn-lt"/>
                          <a:ea typeface="+mn-ea"/>
                          <a:cs typeface="+mn-cs"/>
                        </a:rPr>
                        <a:t>fâché</a:t>
                      </a:r>
                      <a:r>
                        <a:rPr lang="en-GB" sz="2800" kern="1200" dirty="0">
                          <a:solidFill>
                            <a:schemeClr val="dk1"/>
                          </a:solidFill>
                          <a:latin typeface="+mn-lt"/>
                          <a:ea typeface="+mn-ea"/>
                          <a:cs typeface="+mn-cs"/>
                        </a:rPr>
                        <a:t>(</a:t>
                      </a:r>
                      <a:r>
                        <a:rPr lang="en-GB" sz="2800" dirty="0"/>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en</a:t>
                      </a:r>
                      <a:r>
                        <a:rPr lang="en-GB" sz="2800" dirty="0"/>
                        <a:t> </a:t>
                      </a:r>
                      <a:r>
                        <a:rPr lang="en-GB" sz="2800" dirty="0" err="1"/>
                        <a:t>colère</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impatient (e)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mn-lt"/>
                          <a:ea typeface="+mn-ea"/>
                          <a:cs typeface="+mn-cs"/>
                        </a:rPr>
                        <a:t>d</a:t>
                      </a:r>
                      <a:r>
                        <a:rPr lang="en-GB" sz="2800" kern="1200" dirty="0">
                          <a:solidFill>
                            <a:schemeClr val="dk1"/>
                          </a:solidFill>
                          <a:latin typeface="+mn-lt"/>
                          <a:ea typeface="+mn-ea"/>
                          <a:cs typeface="+mn-cs"/>
                        </a:rPr>
                        <a:t>é</a:t>
                      </a:r>
                      <a:r>
                        <a:rPr lang="en-US" sz="2800" dirty="0"/>
                        <a:t>prim</a:t>
                      </a:r>
                      <a:r>
                        <a:rPr lang="en-GB" sz="2800" kern="1200" dirty="0">
                          <a:solidFill>
                            <a:schemeClr val="dk1"/>
                          </a:solidFill>
                          <a:latin typeface="+mn-lt"/>
                          <a:ea typeface="+mn-ea"/>
                          <a:cs typeface="+mn-cs"/>
                        </a:rPr>
                        <a:t>é</a:t>
                      </a:r>
                      <a:r>
                        <a:rPr lang="en-US" sz="2800" kern="1200" dirty="0">
                          <a:solidFill>
                            <a:schemeClr val="dk1"/>
                          </a:solidFill>
                          <a:latin typeface="+mn-lt"/>
                          <a:ea typeface="+mn-ea"/>
                          <a:cs typeface="+mn-cs"/>
                        </a:rPr>
                        <a:t> (</a:t>
                      </a:r>
                      <a:r>
                        <a:rPr lang="en-US" sz="2800" dirty="0"/>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humili</a:t>
                      </a:r>
                      <a:r>
                        <a:rPr lang="en-GB" sz="2800" dirty="0">
                          <a:solidFill>
                            <a:schemeClr val="dk1"/>
                          </a:solidFill>
                        </a:rPr>
                        <a:t>é(e)</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extLst>
                  <a:ext uri="{0D108BD9-81ED-4DB2-BD59-A6C34878D82A}">
                    <a16:rowId xmlns:a16="http://schemas.microsoft.com/office/drawing/2014/main" val="490485411"/>
                  </a:ext>
                </a:extLst>
              </a:tr>
            </a:tbl>
          </a:graphicData>
        </a:graphic>
      </p:graphicFrame>
      <p:sp>
        <p:nvSpPr>
          <p:cNvPr id="6" name="Slide Number Placeholder 5"/>
          <p:cNvSpPr>
            <a:spLocks noGrp="1"/>
          </p:cNvSpPr>
          <p:nvPr>
            <p:ph type="sldNum" sz="quarter" idx="12"/>
          </p:nvPr>
        </p:nvSpPr>
        <p:spPr/>
        <p:txBody>
          <a:bodyPr/>
          <a:lstStyle/>
          <a:p>
            <a:fld id="{A796FD67-0BA0-436D-B60D-4690F3A637D4}" type="slidenum">
              <a:rPr lang="en-GB" smtClean="0"/>
              <a:t>21</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05454" y="2007180"/>
            <a:ext cx="593906" cy="593906"/>
          </a:xfrm>
          <a:prstGeom prst="rect">
            <a:avLst/>
          </a:prstGeom>
        </p:spPr>
      </p:pic>
      <p:sp>
        <p:nvSpPr>
          <p:cNvPr id="10" name="TextBox 9"/>
          <p:cNvSpPr txBox="1"/>
          <p:nvPr/>
        </p:nvSpPr>
        <p:spPr>
          <a:xfrm>
            <a:off x="2964435" y="2007180"/>
            <a:ext cx="1099095" cy="261610"/>
          </a:xfrm>
          <a:prstGeom prst="rect">
            <a:avLst/>
          </a:prstGeom>
          <a:noFill/>
        </p:spPr>
        <p:txBody>
          <a:bodyPr wrap="square" rtlCol="0">
            <a:spAutoFit/>
          </a:bodyPr>
          <a:lstStyle/>
          <a:p>
            <a:r>
              <a:rPr lang="en-US" sz="1100"/>
              <a:t>Image 7</a:t>
            </a:r>
            <a:endParaRPr lang="en-US" sz="11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8606" y="2007180"/>
            <a:ext cx="628609" cy="628609"/>
          </a:xfrm>
          <a:prstGeom prst="rect">
            <a:avLst/>
          </a:prstGeom>
        </p:spPr>
      </p:pic>
      <p:sp>
        <p:nvSpPr>
          <p:cNvPr id="12" name="TextBox 11"/>
          <p:cNvSpPr txBox="1"/>
          <p:nvPr/>
        </p:nvSpPr>
        <p:spPr>
          <a:xfrm>
            <a:off x="5565071" y="2007180"/>
            <a:ext cx="1099095" cy="261610"/>
          </a:xfrm>
          <a:prstGeom prst="rect">
            <a:avLst/>
          </a:prstGeom>
          <a:noFill/>
        </p:spPr>
        <p:txBody>
          <a:bodyPr wrap="square" rtlCol="0">
            <a:spAutoFit/>
          </a:bodyPr>
          <a:lstStyle/>
          <a:p>
            <a:r>
              <a:rPr lang="en-US" sz="1100" dirty="0"/>
              <a:t>Image 8</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1119" y="2007181"/>
            <a:ext cx="593906" cy="593906"/>
          </a:xfrm>
          <a:prstGeom prst="rect">
            <a:avLst/>
          </a:prstGeom>
        </p:spPr>
      </p:pic>
      <p:sp>
        <p:nvSpPr>
          <p:cNvPr id="14" name="TextBox 13"/>
          <p:cNvSpPr txBox="1"/>
          <p:nvPr/>
        </p:nvSpPr>
        <p:spPr>
          <a:xfrm>
            <a:off x="10093027" y="2007180"/>
            <a:ext cx="1099095" cy="261610"/>
          </a:xfrm>
          <a:prstGeom prst="rect">
            <a:avLst/>
          </a:prstGeom>
          <a:noFill/>
        </p:spPr>
        <p:txBody>
          <a:bodyPr wrap="square" rtlCol="0">
            <a:spAutoFit/>
          </a:bodyPr>
          <a:lstStyle/>
          <a:p>
            <a:r>
              <a:rPr lang="en-US" sz="1100" dirty="0"/>
              <a:t>Image 9</a:t>
            </a:r>
          </a:p>
        </p:txBody>
      </p:sp>
    </p:spTree>
    <p:extLst>
      <p:ext uri="{BB962C8B-B14F-4D97-AF65-F5344CB8AC3E}">
        <p14:creationId xmlns:p14="http://schemas.microsoft.com/office/powerpoint/2010/main" val="125788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845" y="260649"/>
            <a:ext cx="7573617" cy="596607"/>
          </a:xfrm>
        </p:spPr>
        <p:txBody>
          <a:bodyPr>
            <a:normAutofit fontScale="90000"/>
          </a:bodyPr>
          <a:lstStyle/>
          <a:p>
            <a:r>
              <a:rPr lang="en-GB" b="1" dirty="0"/>
              <a:t>Les devoirs</a:t>
            </a:r>
          </a:p>
        </p:txBody>
      </p:sp>
      <p:sp>
        <p:nvSpPr>
          <p:cNvPr id="3" name="Content Placeholder 2"/>
          <p:cNvSpPr>
            <a:spLocks noGrp="1"/>
          </p:cNvSpPr>
          <p:nvPr>
            <p:ph idx="1"/>
          </p:nvPr>
        </p:nvSpPr>
        <p:spPr>
          <a:xfrm>
            <a:off x="989045" y="1483417"/>
            <a:ext cx="9370843" cy="4283765"/>
          </a:xfrm>
        </p:spPr>
        <p:txBody>
          <a:bodyPr>
            <a:normAutofit/>
          </a:bodyPr>
          <a:lstStyle/>
          <a:p>
            <a:endParaRPr lang="en-GB" dirty="0"/>
          </a:p>
          <a:p>
            <a:pPr marL="0" indent="0">
              <a:buNone/>
            </a:pPr>
            <a:r>
              <a:rPr lang="en-GB" dirty="0"/>
              <a:t>Option 1:</a:t>
            </a:r>
          </a:p>
          <a:p>
            <a:pPr marL="0" indent="0">
              <a:buNone/>
            </a:pPr>
            <a:r>
              <a:rPr lang="en-GB" b="1" dirty="0" err="1"/>
              <a:t>Lisez</a:t>
            </a:r>
            <a:r>
              <a:rPr lang="en-GB" b="1" dirty="0"/>
              <a:t> le </a:t>
            </a:r>
            <a:r>
              <a:rPr lang="en-GB" b="1" dirty="0" err="1"/>
              <a:t>texte</a:t>
            </a:r>
            <a:r>
              <a:rPr lang="en-GB" b="1" dirty="0"/>
              <a:t> </a:t>
            </a:r>
            <a:r>
              <a:rPr lang="en-US" b="1" dirty="0"/>
              <a:t>à haute </a:t>
            </a:r>
            <a:r>
              <a:rPr lang="en-US" b="1" dirty="0" err="1"/>
              <a:t>voix</a:t>
            </a:r>
            <a:r>
              <a:rPr lang="en-US" b="1" dirty="0"/>
              <a:t>. </a:t>
            </a:r>
            <a:r>
              <a:rPr lang="en-US" b="1" dirty="0" err="1"/>
              <a:t>Exprimez</a:t>
            </a:r>
            <a:r>
              <a:rPr lang="en-US" b="1" dirty="0"/>
              <a:t> des </a:t>
            </a:r>
            <a:r>
              <a:rPr lang="en-US" b="1" dirty="0" err="1"/>
              <a:t>émotions</a:t>
            </a:r>
            <a:r>
              <a:rPr lang="en-US" b="1" dirty="0"/>
              <a:t> </a:t>
            </a:r>
            <a:r>
              <a:rPr lang="en-US" b="1" dirty="0" err="1"/>
              <a:t>différentes</a:t>
            </a:r>
            <a:r>
              <a:rPr lang="en-US" b="1" dirty="0"/>
              <a:t>! </a:t>
            </a:r>
            <a:r>
              <a:rPr lang="en-US" b="1" dirty="0" err="1"/>
              <a:t>Enregistrez-vous</a:t>
            </a:r>
            <a:r>
              <a:rPr lang="en-US" b="1" dirty="0"/>
              <a:t>. </a:t>
            </a:r>
            <a:r>
              <a:rPr lang="en-US" b="1" dirty="0" err="1"/>
              <a:t>Apportez</a:t>
            </a:r>
            <a:r>
              <a:rPr lang="en-US" b="1" dirty="0"/>
              <a:t> </a:t>
            </a:r>
            <a:r>
              <a:rPr lang="en-US" b="1" dirty="0" err="1"/>
              <a:t>votre</a:t>
            </a:r>
            <a:r>
              <a:rPr lang="en-US" b="1" dirty="0"/>
              <a:t> </a:t>
            </a:r>
            <a:r>
              <a:rPr lang="en-US" b="1" dirty="0" err="1"/>
              <a:t>enregistrement</a:t>
            </a:r>
            <a:r>
              <a:rPr lang="en-US" b="1" dirty="0"/>
              <a:t> </a:t>
            </a:r>
            <a:r>
              <a:rPr lang="en-US" b="1" dirty="0" err="1"/>
              <a:t>en</a:t>
            </a:r>
            <a:r>
              <a:rPr lang="en-US" b="1" dirty="0"/>
              <a:t> </a:t>
            </a:r>
            <a:r>
              <a:rPr lang="en-US" b="1" dirty="0" err="1"/>
              <a:t>classe</a:t>
            </a:r>
            <a:r>
              <a:rPr lang="en-US" b="1" dirty="0"/>
              <a:t>.</a:t>
            </a:r>
            <a:r>
              <a:rPr lang="en-GB" b="1" dirty="0"/>
              <a:t> </a:t>
            </a:r>
            <a:r>
              <a:rPr lang="en-US" b="1" dirty="0" err="1"/>
              <a:t>Différenciez</a:t>
            </a:r>
            <a:r>
              <a:rPr lang="en-US" b="1" dirty="0"/>
              <a:t> entre: exclamations </a:t>
            </a:r>
            <a:r>
              <a:rPr lang="en-US" b="1" dirty="0">
                <a:solidFill>
                  <a:srgbClr val="FF0000"/>
                </a:solidFill>
              </a:rPr>
              <a:t>! </a:t>
            </a:r>
            <a:r>
              <a:rPr lang="en-US" b="1" dirty="0"/>
              <a:t>  &amp; questions </a:t>
            </a:r>
            <a:r>
              <a:rPr lang="en-US" b="1" dirty="0">
                <a:solidFill>
                  <a:srgbClr val="FF0000"/>
                </a:solidFill>
              </a:rPr>
              <a:t>?</a:t>
            </a:r>
            <a:endParaRPr lang="en-GB" b="1" dirty="0"/>
          </a:p>
          <a:p>
            <a:pPr marL="0" indent="0">
              <a:buNone/>
            </a:pPr>
            <a:endParaRPr lang="en-GB" dirty="0"/>
          </a:p>
          <a:p>
            <a:pPr marL="0" indent="0">
              <a:buNone/>
            </a:pPr>
            <a:r>
              <a:rPr lang="en-GB" dirty="0"/>
              <a:t>Option 2: </a:t>
            </a:r>
          </a:p>
          <a:p>
            <a:pPr marL="0" indent="0">
              <a:buNone/>
            </a:pPr>
            <a:r>
              <a:rPr lang="en-US" b="1" dirty="0" err="1"/>
              <a:t>Imaginez</a:t>
            </a:r>
            <a:r>
              <a:rPr lang="en-US" b="1" dirty="0"/>
              <a:t>: V</a:t>
            </a:r>
            <a:r>
              <a:rPr lang="is-IS" b="1" dirty="0"/>
              <a:t>ous êtes un enfant réfugié</a:t>
            </a:r>
            <a:r>
              <a:rPr lang="en-US" b="1" dirty="0"/>
              <a:t>. </a:t>
            </a:r>
            <a:r>
              <a:rPr lang="en-US" b="1" dirty="0" err="1"/>
              <a:t>Écrivez</a:t>
            </a:r>
            <a:r>
              <a:rPr lang="en-US" b="1" dirty="0"/>
              <a:t> </a:t>
            </a:r>
            <a:r>
              <a:rPr lang="en-US" b="1" dirty="0" err="1"/>
              <a:t>une</a:t>
            </a:r>
            <a:r>
              <a:rPr lang="en-US" b="1" dirty="0"/>
              <a:t> </a:t>
            </a:r>
            <a:r>
              <a:rPr lang="en-US" b="1" dirty="0" err="1"/>
              <a:t>lettre</a:t>
            </a:r>
            <a:r>
              <a:rPr lang="en-US" b="1" dirty="0"/>
              <a:t> à un enfant </a:t>
            </a:r>
            <a:r>
              <a:rPr lang="en-US" b="1" dirty="0" err="1"/>
              <a:t>en</a:t>
            </a:r>
            <a:r>
              <a:rPr lang="en-US" b="1" dirty="0"/>
              <a:t> France. </a:t>
            </a:r>
            <a:r>
              <a:rPr lang="en-US" b="1" dirty="0" err="1"/>
              <a:t>Apportez</a:t>
            </a:r>
            <a:r>
              <a:rPr lang="en-US" b="1" dirty="0"/>
              <a:t> </a:t>
            </a:r>
            <a:r>
              <a:rPr lang="en-US" b="1" dirty="0" err="1"/>
              <a:t>votre</a:t>
            </a:r>
            <a:r>
              <a:rPr lang="en-US" b="1" dirty="0"/>
              <a:t> </a:t>
            </a:r>
            <a:r>
              <a:rPr lang="en-US" b="1" dirty="0" err="1"/>
              <a:t>lettre</a:t>
            </a:r>
            <a:r>
              <a:rPr lang="en-US" b="1" dirty="0"/>
              <a:t> </a:t>
            </a:r>
            <a:r>
              <a:rPr lang="en-US" b="1" dirty="0" err="1"/>
              <a:t>en</a:t>
            </a:r>
            <a:r>
              <a:rPr lang="en-US" b="1" dirty="0"/>
              <a:t> </a:t>
            </a:r>
            <a:r>
              <a:rPr lang="en-US" b="1" dirty="0" err="1"/>
              <a:t>classe</a:t>
            </a:r>
            <a:r>
              <a:rPr lang="en-US" b="1" dirty="0"/>
              <a:t>.</a:t>
            </a:r>
            <a:r>
              <a:rPr lang="en-GB" b="1" dirty="0"/>
              <a:t> </a:t>
            </a:r>
            <a:endParaRPr lang="en-US" b="1" dirty="0"/>
          </a:p>
          <a:p>
            <a:pPr marL="0" indent="0">
              <a:buNone/>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A796FD67-0BA0-436D-B60D-4690F3A637D4}" type="slidenum">
              <a:rPr lang="en-GB" smtClean="0"/>
              <a:t>22</a:t>
            </a:fld>
            <a:endParaRPr lang="en-GB"/>
          </a:p>
        </p:txBody>
      </p:sp>
    </p:spTree>
    <p:extLst>
      <p:ext uri="{BB962C8B-B14F-4D97-AF65-F5344CB8AC3E}">
        <p14:creationId xmlns:p14="http://schemas.microsoft.com/office/powerpoint/2010/main" val="336763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07" y="286299"/>
            <a:ext cx="10515600" cy="501978"/>
          </a:xfrm>
        </p:spPr>
        <p:txBody>
          <a:bodyPr>
            <a:normAutofit fontScale="90000"/>
          </a:bodyPr>
          <a:lstStyle/>
          <a:p>
            <a:r>
              <a:rPr lang="en-US" sz="3200" b="1" dirty="0"/>
              <a:t>Devoirs 2: </a:t>
            </a:r>
            <a:r>
              <a:rPr lang="en-US" sz="3200" b="1" dirty="0" err="1"/>
              <a:t>Écrivez</a:t>
            </a:r>
            <a:r>
              <a:rPr lang="en-US" sz="3200" b="1" dirty="0"/>
              <a:t> </a:t>
            </a:r>
            <a:r>
              <a:rPr lang="en-US" sz="3200" b="1" dirty="0" err="1"/>
              <a:t>une</a:t>
            </a:r>
            <a:r>
              <a:rPr lang="en-US" sz="3200" b="1" dirty="0"/>
              <a:t> </a:t>
            </a:r>
            <a:r>
              <a:rPr lang="en-US" sz="3200" b="1" dirty="0" err="1"/>
              <a:t>lettre</a:t>
            </a:r>
            <a:endParaRPr lang="en-US" sz="3200" b="1" dirty="0"/>
          </a:p>
        </p:txBody>
      </p:sp>
      <p:sp>
        <p:nvSpPr>
          <p:cNvPr id="3" name="Content Placeholder 2"/>
          <p:cNvSpPr>
            <a:spLocks noGrp="1"/>
          </p:cNvSpPr>
          <p:nvPr>
            <p:ph idx="1"/>
          </p:nvPr>
        </p:nvSpPr>
        <p:spPr>
          <a:xfrm>
            <a:off x="286408" y="1002323"/>
            <a:ext cx="8154208" cy="5603429"/>
          </a:xfrm>
        </p:spPr>
        <p:txBody>
          <a:bodyPr>
            <a:normAutofit/>
          </a:bodyPr>
          <a:lstStyle/>
          <a:p>
            <a:r>
              <a:rPr lang="en-US" dirty="0" err="1"/>
              <a:t>Imaginez</a:t>
            </a:r>
            <a:r>
              <a:rPr lang="en-US" dirty="0"/>
              <a:t>: V</a:t>
            </a:r>
            <a:r>
              <a:rPr lang="is-IS" dirty="0"/>
              <a:t>ous êtes un enfant réfugié</a:t>
            </a:r>
            <a:r>
              <a:rPr lang="en-US" dirty="0"/>
              <a:t>. </a:t>
            </a:r>
            <a:r>
              <a:rPr lang="en-US" dirty="0" err="1"/>
              <a:t>Écrivez</a:t>
            </a:r>
            <a:r>
              <a:rPr lang="en-US" dirty="0"/>
              <a:t> </a:t>
            </a:r>
            <a:r>
              <a:rPr lang="en-US" dirty="0" err="1"/>
              <a:t>une</a:t>
            </a:r>
            <a:r>
              <a:rPr lang="en-US" dirty="0"/>
              <a:t> </a:t>
            </a:r>
            <a:r>
              <a:rPr lang="en-US" dirty="0" err="1"/>
              <a:t>lettre</a:t>
            </a:r>
            <a:r>
              <a:rPr lang="en-US" dirty="0"/>
              <a:t> à un enfant </a:t>
            </a:r>
            <a:r>
              <a:rPr lang="en-US" dirty="0" err="1"/>
              <a:t>en</a:t>
            </a:r>
            <a:r>
              <a:rPr lang="en-US" dirty="0"/>
              <a:t> France. </a:t>
            </a:r>
          </a:p>
          <a:p>
            <a:r>
              <a:rPr lang="en-US" dirty="0"/>
              <a:t>Cher / </a:t>
            </a:r>
            <a:r>
              <a:rPr lang="en-US" dirty="0" err="1"/>
              <a:t>Chère</a:t>
            </a:r>
            <a:r>
              <a:rPr lang="en-US" dirty="0"/>
              <a:t>…,</a:t>
            </a:r>
          </a:p>
          <a:p>
            <a:r>
              <a:rPr lang="en-US" dirty="0"/>
              <a:t>Je </a:t>
            </a:r>
            <a:r>
              <a:rPr lang="en-US" dirty="0" err="1"/>
              <a:t>m’appelle</a:t>
            </a:r>
            <a:r>
              <a:rPr lang="en-US" dirty="0"/>
              <a:t>…et </a:t>
            </a:r>
            <a:r>
              <a:rPr lang="en-US" dirty="0" err="1"/>
              <a:t>j’ai</a:t>
            </a:r>
            <a:r>
              <a:rPr lang="en-US" dirty="0"/>
              <a:t>….ans. </a:t>
            </a:r>
            <a:r>
              <a:rPr lang="en-US" dirty="0" err="1"/>
              <a:t>Je</a:t>
            </a:r>
            <a:r>
              <a:rPr lang="en-US" dirty="0"/>
              <a:t> </a:t>
            </a:r>
            <a:r>
              <a:rPr lang="en-US" dirty="0" err="1"/>
              <a:t>viens</a:t>
            </a:r>
            <a:r>
              <a:rPr lang="en-US" dirty="0"/>
              <a:t> de…Mon </a:t>
            </a:r>
            <a:r>
              <a:rPr lang="en-US" dirty="0" err="1"/>
              <a:t>père</a:t>
            </a:r>
            <a:r>
              <a:rPr lang="en-US" dirty="0"/>
              <a:t> et ma </a:t>
            </a:r>
            <a:r>
              <a:rPr lang="en-US" dirty="0" err="1"/>
              <a:t>mère</a:t>
            </a:r>
            <a:r>
              <a:rPr lang="en-US" dirty="0"/>
              <a:t> </a:t>
            </a:r>
            <a:r>
              <a:rPr lang="en-US" dirty="0" err="1"/>
              <a:t>sont</a:t>
            </a:r>
            <a:r>
              <a:rPr lang="en-US" dirty="0"/>
              <a:t>…</a:t>
            </a:r>
          </a:p>
          <a:p>
            <a:r>
              <a:rPr lang="en-US" dirty="0" err="1"/>
              <a:t>J’habite</a:t>
            </a:r>
            <a:r>
              <a:rPr lang="en-US" dirty="0"/>
              <a:t> </a:t>
            </a:r>
            <a:r>
              <a:rPr lang="en-US" dirty="0" err="1"/>
              <a:t>en</a:t>
            </a:r>
            <a:r>
              <a:rPr lang="en-US" dirty="0"/>
              <a:t> France </a:t>
            </a:r>
            <a:r>
              <a:rPr lang="en-US" dirty="0" err="1"/>
              <a:t>depuis</a:t>
            </a:r>
            <a:r>
              <a:rPr lang="en-US" dirty="0"/>
              <a:t> …..an</a:t>
            </a:r>
            <a:r>
              <a:rPr lang="is-IS" dirty="0"/>
              <a:t>s.</a:t>
            </a:r>
            <a:endParaRPr lang="en-US" dirty="0"/>
          </a:p>
          <a:p>
            <a:r>
              <a:rPr lang="en-US" dirty="0" err="1"/>
              <a:t>Ici</a:t>
            </a:r>
            <a:r>
              <a:rPr lang="en-US" dirty="0"/>
              <a:t>, je me </a:t>
            </a:r>
            <a:r>
              <a:rPr lang="en-US" dirty="0" err="1"/>
              <a:t>sens</a:t>
            </a:r>
            <a:r>
              <a:rPr lang="en-US" dirty="0"/>
              <a:t> </a:t>
            </a:r>
            <a:r>
              <a:rPr lang="en-US" dirty="0" err="1"/>
              <a:t>content,e</a:t>
            </a:r>
            <a:r>
              <a:rPr lang="en-US" dirty="0"/>
              <a:t> / triste….</a:t>
            </a:r>
            <a:r>
              <a:rPr lang="en-US" dirty="0" err="1"/>
              <a:t>parce</a:t>
            </a:r>
            <a:r>
              <a:rPr lang="en-US" dirty="0"/>
              <a:t> que je </a:t>
            </a:r>
            <a:r>
              <a:rPr lang="en-US" dirty="0" err="1"/>
              <a:t>suis</a:t>
            </a:r>
            <a:r>
              <a:rPr lang="en-US" dirty="0"/>
              <a:t> diff</a:t>
            </a:r>
            <a:r>
              <a:rPr lang="is-IS" dirty="0"/>
              <a:t>érent(e) / accepté(e)...</a:t>
            </a:r>
          </a:p>
          <a:p>
            <a:r>
              <a:rPr lang="en-US" dirty="0" err="1"/>
              <a:t>Pourquoi</a:t>
            </a:r>
            <a:r>
              <a:rPr lang="en-US" dirty="0"/>
              <a:t> me </a:t>
            </a:r>
            <a:r>
              <a:rPr lang="en-US" dirty="0" err="1"/>
              <a:t>repousser</a:t>
            </a:r>
            <a:r>
              <a:rPr lang="en-US" dirty="0"/>
              <a:t> / me demander la couleur de ma </a:t>
            </a:r>
            <a:r>
              <a:rPr lang="en-US" dirty="0" err="1"/>
              <a:t>peau</a:t>
            </a:r>
            <a:r>
              <a:rPr lang="en-US" dirty="0"/>
              <a:t> / ma religion</a:t>
            </a:r>
            <a:r>
              <a:rPr lang="en-US"/>
              <a:t>/etc.</a:t>
            </a:r>
            <a:endParaRPr lang="en-US" dirty="0"/>
          </a:p>
          <a:p>
            <a:r>
              <a:rPr lang="en-US" dirty="0" err="1"/>
              <a:t>Cordialement</a:t>
            </a:r>
            <a:endParaRPr lang="en-US" dirty="0"/>
          </a:p>
          <a:p>
            <a:r>
              <a:rPr lang="en-US" dirty="0"/>
              <a:t>Nom  </a:t>
            </a:r>
          </a:p>
        </p:txBody>
      </p:sp>
      <p:sp>
        <p:nvSpPr>
          <p:cNvPr id="4" name="Slide Number Placeholder 3"/>
          <p:cNvSpPr>
            <a:spLocks noGrp="1"/>
          </p:cNvSpPr>
          <p:nvPr>
            <p:ph type="sldNum" sz="quarter" idx="12"/>
          </p:nvPr>
        </p:nvSpPr>
        <p:spPr/>
        <p:txBody>
          <a:bodyPr/>
          <a:lstStyle/>
          <a:p>
            <a:fld id="{A796FD67-0BA0-436D-B60D-4690F3A637D4}" type="slidenum">
              <a:rPr lang="en-GB" smtClean="0"/>
              <a:t>23</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86298"/>
            <a:ext cx="3259015" cy="2579993"/>
          </a:xfrm>
          <a:prstGeom prst="rect">
            <a:avLst/>
          </a:prstGeom>
        </p:spPr>
      </p:pic>
      <p:sp>
        <p:nvSpPr>
          <p:cNvPr id="8" name="TextBox 7"/>
          <p:cNvSpPr txBox="1"/>
          <p:nvPr/>
        </p:nvSpPr>
        <p:spPr>
          <a:xfrm>
            <a:off x="8610600" y="2866291"/>
            <a:ext cx="3094892" cy="276999"/>
          </a:xfrm>
          <a:prstGeom prst="rect">
            <a:avLst/>
          </a:prstGeom>
          <a:noFill/>
        </p:spPr>
        <p:txBody>
          <a:bodyPr wrap="square" rtlCol="0">
            <a:spAutoFit/>
          </a:bodyPr>
          <a:lstStyle/>
          <a:p>
            <a:r>
              <a:rPr lang="fr-FR" sz="1200"/>
              <a:t>Image 10</a:t>
            </a:r>
            <a:endParaRPr lang="fr-FR" sz="1200" dirty="0"/>
          </a:p>
        </p:txBody>
      </p:sp>
    </p:spTree>
    <p:extLst>
      <p:ext uri="{BB962C8B-B14F-4D97-AF65-F5344CB8AC3E}">
        <p14:creationId xmlns:p14="http://schemas.microsoft.com/office/powerpoint/2010/main" val="132816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p:txBody>
          <a:bodyPr>
            <a:normAutofit fontScale="77500" lnSpcReduction="20000"/>
          </a:bodyPr>
          <a:lstStyle/>
          <a:p>
            <a:r>
              <a:rPr lang="en-US" dirty="0"/>
              <a:t>Image 1: </a:t>
            </a:r>
            <a:r>
              <a:rPr lang="en-GB" dirty="0"/>
              <a:t>Image: </a:t>
            </a:r>
            <a:r>
              <a:rPr lang="en-GB" dirty="0">
                <a:hlinkClick r:id="rId2"/>
              </a:rPr>
              <a:t>Africa map </a:t>
            </a:r>
            <a:r>
              <a:rPr lang="en-GB" dirty="0"/>
              <a:t>by </a:t>
            </a:r>
            <a:r>
              <a:rPr lang="fr-FR" dirty="0">
                <a:hlinkClick r:id="rId3"/>
              </a:rPr>
              <a:t>Ladislav Faigl</a:t>
            </a:r>
            <a:r>
              <a:rPr lang="fr-FR" dirty="0"/>
              <a:t> </a:t>
            </a:r>
            <a:r>
              <a:rPr lang="fr-FR" dirty="0" err="1"/>
              <a:t>is</a:t>
            </a:r>
            <a:r>
              <a:rPr lang="fr-FR" dirty="0"/>
              <a:t> </a:t>
            </a:r>
            <a:r>
              <a:rPr lang="fr-FR" dirty="0" err="1"/>
              <a:t>licensed</a:t>
            </a:r>
            <a:r>
              <a:rPr lang="fr-FR" dirty="0"/>
              <a:t> </a:t>
            </a:r>
            <a:r>
              <a:rPr lang="fr-FR" dirty="0" err="1"/>
              <a:t>under</a:t>
            </a:r>
            <a:r>
              <a:rPr lang="fr-FR" dirty="0"/>
              <a:t> </a:t>
            </a:r>
            <a:r>
              <a:rPr lang="fr-FR" b="1" dirty="0">
                <a:hlinkClick r:id="rId4"/>
              </a:rPr>
              <a:t>CC BY-SA 3.0</a:t>
            </a:r>
            <a:endParaRPr lang="fr-FR" b="1" dirty="0"/>
          </a:p>
          <a:p>
            <a:r>
              <a:rPr lang="fr-FR" dirty="0"/>
              <a:t>Image 2: </a:t>
            </a:r>
            <a:r>
              <a:rPr lang="en-GB" u="sng" dirty="0">
                <a:hlinkClick r:id="rId5"/>
              </a:rPr>
              <a:t>Régions d’Afrique selon l’ONU</a:t>
            </a:r>
            <a:r>
              <a:rPr lang="en-GB" dirty="0"/>
              <a:t> by </a:t>
            </a:r>
            <a:r>
              <a:rPr lang="en-GB" u="sng" dirty="0">
                <a:hlinkClick r:id="rId6"/>
              </a:rPr>
              <a:t>SyntaxTerror</a:t>
            </a:r>
            <a:r>
              <a:rPr lang="en-GB" dirty="0"/>
              <a:t> is licensed under </a:t>
            </a:r>
            <a:r>
              <a:rPr lang="en-GB" u="sng" dirty="0">
                <a:hlinkClick r:id="rId7"/>
              </a:rPr>
              <a:t>CC BY-SA 4.0</a:t>
            </a:r>
            <a:endParaRPr lang="en-GB" u="sng" dirty="0"/>
          </a:p>
          <a:p>
            <a:r>
              <a:rPr lang="en-GB" dirty="0"/>
              <a:t>Image 3: "African people at work" from </a:t>
            </a:r>
            <a:r>
              <a:rPr lang="en-GB" dirty="0">
                <a:hlinkClick r:id="rId8" tooltip="w:en:Ghana"/>
              </a:rPr>
              <a:t>Ghana</a:t>
            </a:r>
            <a:r>
              <a:rPr lang="en-GB" dirty="0"/>
              <a:t> by </a:t>
            </a:r>
            <a:r>
              <a:rPr lang="en-GB" u="sng" dirty="0">
                <a:hlinkClick r:id="rId9" tooltip="User:Owula kpakpo"/>
              </a:rPr>
              <a:t>Owula Kpakpo</a:t>
            </a:r>
            <a:r>
              <a:rPr lang="en-GB" u="sng" dirty="0"/>
              <a:t>,</a:t>
            </a:r>
            <a:r>
              <a:rPr lang="en-GB" dirty="0"/>
              <a:t> own work, is licensed under the </a:t>
            </a:r>
            <a:r>
              <a:rPr lang="en-GB" dirty="0">
                <a:hlinkClick r:id="rId10" tooltip="w:en:Creative Commons"/>
              </a:rPr>
              <a:t>Creative Commons</a:t>
            </a:r>
            <a:r>
              <a:rPr lang="en-GB" dirty="0"/>
              <a:t> </a:t>
            </a:r>
            <a:r>
              <a:rPr lang="en-GB" dirty="0">
                <a:hlinkClick r:id="rId7"/>
              </a:rPr>
              <a:t>Attribution-Share Alike 4.0 International</a:t>
            </a:r>
            <a:r>
              <a:rPr lang="en-GB" dirty="0"/>
              <a:t> license</a:t>
            </a:r>
          </a:p>
          <a:p>
            <a:r>
              <a:rPr lang="en-GB" dirty="0"/>
              <a:t>Image 4:</a:t>
            </a:r>
            <a:r>
              <a:rPr lang="it-IT" dirty="0"/>
              <a:t> </a:t>
            </a:r>
            <a:r>
              <a:rPr lang="fr-FR" dirty="0"/>
              <a:t>René </a:t>
            </a:r>
            <a:r>
              <a:rPr lang="fr-FR" dirty="0" err="1"/>
              <a:t>Philombé</a:t>
            </a:r>
            <a:r>
              <a:rPr lang="fr-FR" dirty="0"/>
              <a:t>.</a:t>
            </a:r>
            <a:r>
              <a:rPr lang="it-IT" dirty="0"/>
              <a:t> Source: </a:t>
            </a:r>
            <a:r>
              <a:rPr lang="en-GB" dirty="0">
                <a:hlinkClick r:id="rId11"/>
              </a:rPr>
              <a:t>https://www.youtube.com/watch?v=PYTqsC2L2VI</a:t>
            </a:r>
            <a:endParaRPr lang="en-GB" dirty="0"/>
          </a:p>
          <a:p>
            <a:r>
              <a:rPr lang="en-GB" dirty="0"/>
              <a:t>Image 5: 399-mouth by </a:t>
            </a:r>
            <a:r>
              <a:rPr lang="en-GB" dirty="0">
                <a:hlinkClick r:id="rId12"/>
              </a:rPr>
              <a:t>Vincent Le </a:t>
            </a:r>
            <a:r>
              <a:rPr lang="en-GB" dirty="0" err="1">
                <a:hlinkClick r:id="rId12"/>
              </a:rPr>
              <a:t>Mogin</a:t>
            </a:r>
            <a:r>
              <a:rPr lang="en-GB" dirty="0">
                <a:hlinkClick r:id="rId12"/>
              </a:rPr>
              <a:t> </a:t>
            </a:r>
            <a:r>
              <a:rPr lang="en-GB" dirty="0"/>
              <a:t>(Streamline Emoji project) is licensed under </a:t>
            </a:r>
            <a:r>
              <a:rPr lang="en-GB" dirty="0">
                <a:hlinkClick r:id="rId10" tooltip="w:en:Creative Commons"/>
              </a:rPr>
              <a:t>Creative Commons</a:t>
            </a:r>
            <a:r>
              <a:rPr lang="en-GB" dirty="0"/>
              <a:t> </a:t>
            </a:r>
            <a:r>
              <a:rPr lang="en-GB" u="sng" dirty="0">
                <a:hlinkClick r:id="rId13"/>
              </a:rPr>
              <a:t>Attribution 4.0 International</a:t>
            </a:r>
            <a:endParaRPr lang="en-GB" dirty="0"/>
          </a:p>
          <a:p>
            <a:r>
              <a:rPr lang="en-GB" dirty="0"/>
              <a:t>Image 6: Emoji u1f443 1f3fc by  </a:t>
            </a:r>
            <a:r>
              <a:rPr lang="en-GB" u="sng" dirty="0">
                <a:hlinkClick r:id="rId14"/>
              </a:rPr>
              <a:t>Noto project</a:t>
            </a:r>
            <a:r>
              <a:rPr lang="en-GB" dirty="0"/>
              <a:t> is licensed under  </a:t>
            </a:r>
            <a:r>
              <a:rPr lang="en-GB" u="sng" dirty="0">
                <a:hlinkClick r:id="rId15"/>
              </a:rPr>
              <a:t>Apache license</a:t>
            </a:r>
            <a:endParaRPr lang="en-GB" dirty="0"/>
          </a:p>
          <a:p>
            <a:r>
              <a:rPr lang="en-GB" dirty="0"/>
              <a:t>Image 7: </a:t>
            </a:r>
            <a:r>
              <a:rPr lang="en-GB" dirty="0" err="1"/>
              <a:t>Emojione</a:t>
            </a:r>
            <a:r>
              <a:rPr lang="en-GB" dirty="0"/>
              <a:t> 263A by </a:t>
            </a:r>
            <a:r>
              <a:rPr lang="en-GB" u="sng" dirty="0">
                <a:hlinkClick r:id="rId16"/>
              </a:rPr>
              <a:t>emojione project</a:t>
            </a:r>
            <a:r>
              <a:rPr lang="en-GB" dirty="0"/>
              <a:t> is licensed under </a:t>
            </a:r>
            <a:r>
              <a:rPr lang="en-GB" dirty="0">
                <a:hlinkClick r:id="rId10" tooltip="w:en:Creative Commons"/>
              </a:rPr>
              <a:t>Creative Commons</a:t>
            </a:r>
            <a:r>
              <a:rPr lang="en-GB" dirty="0"/>
              <a:t> </a:t>
            </a:r>
            <a:r>
              <a:rPr lang="en-GB" dirty="0">
                <a:hlinkClick r:id="rId7"/>
              </a:rPr>
              <a:t>Attribution-Share Alike 4.0 International</a:t>
            </a:r>
            <a:endParaRPr lang="en-GB" dirty="0"/>
          </a:p>
          <a:p>
            <a:r>
              <a:rPr lang="en-GB" dirty="0"/>
              <a:t>Image 8: Emoji u1f610 by </a:t>
            </a:r>
            <a:r>
              <a:rPr lang="en-GB" u="sng" dirty="0">
                <a:hlinkClick r:id="rId14"/>
              </a:rPr>
              <a:t>Noto project</a:t>
            </a:r>
            <a:r>
              <a:rPr lang="en-GB" u="sng" dirty="0"/>
              <a:t> </a:t>
            </a:r>
            <a:r>
              <a:rPr lang="en-GB" dirty="0"/>
              <a:t>is licensed under </a:t>
            </a:r>
            <a:r>
              <a:rPr lang="en-GB" u="sng" dirty="0">
                <a:hlinkClick r:id="rId15"/>
              </a:rPr>
              <a:t>Apache license</a:t>
            </a:r>
            <a:endParaRPr lang="en-GB" u="sng" dirty="0"/>
          </a:p>
          <a:p>
            <a:r>
              <a:rPr lang="en-GB" dirty="0"/>
              <a:t>Image 9: Noto Emoji Oreo 2639 by  </a:t>
            </a:r>
            <a:r>
              <a:rPr lang="en-GB" u="sng" dirty="0">
                <a:hlinkClick r:id="rId14"/>
              </a:rPr>
              <a:t>Noto project</a:t>
            </a:r>
            <a:r>
              <a:rPr lang="en-GB" u="sng" dirty="0"/>
              <a:t> </a:t>
            </a:r>
            <a:r>
              <a:rPr lang="en-GB" dirty="0"/>
              <a:t>is licensed under </a:t>
            </a:r>
            <a:r>
              <a:rPr lang="en-GB" u="sng" dirty="0">
                <a:hlinkClick r:id="rId15"/>
              </a:rPr>
              <a:t>Apache license</a:t>
            </a:r>
            <a:endParaRPr lang="en-GB" u="sng" dirty="0"/>
          </a:p>
          <a:p>
            <a:r>
              <a:rPr lang="en-GB" dirty="0"/>
              <a:t>Image 10: </a:t>
            </a:r>
            <a:r>
              <a:rPr lang="en-GB" i="1" dirty="0">
                <a:hlinkClick r:id="rId17"/>
              </a:rPr>
              <a:t>"USCRI"</a:t>
            </a:r>
            <a:r>
              <a:rPr lang="en-GB" i="1" dirty="0"/>
              <a:t> by </a:t>
            </a:r>
            <a:r>
              <a:rPr lang="en-GB" i="1" dirty="0">
                <a:hlinkClick r:id="rId18"/>
              </a:rPr>
              <a:t>Trakarn</a:t>
            </a:r>
            <a:r>
              <a:rPr lang="en-GB" i="1" dirty="0"/>
              <a:t> is licensed under </a:t>
            </a:r>
            <a:r>
              <a:rPr lang="en-GB" i="1" cap="all" dirty="0">
                <a:hlinkClick r:id="rId19"/>
              </a:rPr>
              <a:t>CC BY-NC-ND 2.0 </a:t>
            </a:r>
            <a:endParaRPr lang="fr-FR" dirty="0"/>
          </a:p>
          <a:p>
            <a:endParaRPr lang="en-GB" dirty="0"/>
          </a:p>
          <a:p>
            <a:endParaRPr lang="en-GB" dirty="0"/>
          </a:p>
          <a:p>
            <a:endParaRPr lang="en-GB" dirty="0"/>
          </a:p>
          <a:p>
            <a:endParaRPr lang="en-GB" dirty="0"/>
          </a:p>
          <a:p>
            <a:endParaRPr lang="fr-FR" dirty="0"/>
          </a:p>
          <a:p>
            <a:endParaRPr lang="fr-FR" dirty="0"/>
          </a:p>
          <a:p>
            <a:endParaRPr lang="en-US" dirty="0"/>
          </a:p>
        </p:txBody>
      </p:sp>
      <p:sp>
        <p:nvSpPr>
          <p:cNvPr id="4" name="Slide Number Placeholder 3"/>
          <p:cNvSpPr>
            <a:spLocks noGrp="1"/>
          </p:cNvSpPr>
          <p:nvPr>
            <p:ph type="sldNum" sz="quarter" idx="12"/>
          </p:nvPr>
        </p:nvSpPr>
        <p:spPr/>
        <p:txBody>
          <a:bodyPr/>
          <a:lstStyle/>
          <a:p>
            <a:fld id="{A796FD67-0BA0-436D-B60D-4690F3A637D4}" type="slidenum">
              <a:rPr lang="en-GB" smtClean="0"/>
              <a:t>24</a:t>
            </a:fld>
            <a:endParaRPr lang="en-GB"/>
          </a:p>
        </p:txBody>
      </p:sp>
    </p:spTree>
    <p:extLst>
      <p:ext uri="{BB962C8B-B14F-4D97-AF65-F5344CB8AC3E}">
        <p14:creationId xmlns:p14="http://schemas.microsoft.com/office/powerpoint/2010/main" val="150978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49" y="299815"/>
            <a:ext cx="10283890" cy="474630"/>
          </a:xfrm>
        </p:spPr>
        <p:txBody>
          <a:bodyPr>
            <a:normAutofit fontScale="90000"/>
          </a:bodyPr>
          <a:lstStyle/>
          <a:p>
            <a:r>
              <a:rPr lang="en-GB" sz="3200" b="1" dirty="0"/>
              <a:t>Le </a:t>
            </a:r>
            <a:r>
              <a:rPr lang="en-GB" sz="3200" b="1" dirty="0" err="1"/>
              <a:t>poète</a:t>
            </a:r>
            <a:r>
              <a:rPr lang="en-GB" sz="3200" b="1" dirty="0"/>
              <a:t>: </a:t>
            </a:r>
            <a:r>
              <a:rPr lang="fr-FR" sz="3200" b="1" dirty="0"/>
              <a:t>René </a:t>
            </a:r>
            <a:r>
              <a:rPr lang="fr-FR" sz="3200" b="1" dirty="0" err="1"/>
              <a:t>Philombé</a:t>
            </a:r>
            <a:r>
              <a:rPr lang="fr-FR" sz="3200" b="1" dirty="0"/>
              <a:t> (1930-2001)</a:t>
            </a:r>
            <a:endParaRPr lang="en-GB" sz="3200" b="1" dirty="0"/>
          </a:p>
        </p:txBody>
      </p:sp>
      <p:sp>
        <p:nvSpPr>
          <p:cNvPr id="3" name="Content Placeholder 2"/>
          <p:cNvSpPr>
            <a:spLocks noGrp="1"/>
          </p:cNvSpPr>
          <p:nvPr>
            <p:ph idx="1"/>
          </p:nvPr>
        </p:nvSpPr>
        <p:spPr>
          <a:xfrm>
            <a:off x="121297" y="1045030"/>
            <a:ext cx="11905861" cy="5812970"/>
          </a:xfrm>
        </p:spPr>
        <p:txBody>
          <a:bodyPr>
            <a:normAutofit/>
          </a:bodyPr>
          <a:lstStyle/>
          <a:p>
            <a:r>
              <a:rPr lang="fr-FR" b="1" dirty="0"/>
              <a:t>Pays d’origine</a:t>
            </a:r>
            <a:r>
              <a:rPr lang="fr-FR" dirty="0"/>
              <a:t>: Le Cameroun</a:t>
            </a:r>
          </a:p>
          <a:p>
            <a:r>
              <a:rPr lang="fr-FR" dirty="0"/>
              <a:t>Le Cameroun se trouve en Afrique de l’ Ouest. </a:t>
            </a:r>
          </a:p>
          <a:p>
            <a:r>
              <a:rPr lang="fr-FR" dirty="0"/>
              <a:t>1930-1960: Le Cameroun est une colonie française.</a:t>
            </a:r>
          </a:p>
          <a:p>
            <a:r>
              <a:rPr lang="fr-FR" dirty="0"/>
              <a:t>En 1960 le Cameroun devient indépendant.</a:t>
            </a:r>
          </a:p>
          <a:p>
            <a:pPr marL="0" indent="0">
              <a:buNone/>
            </a:pPr>
            <a:endParaRPr lang="fr-FR" dirty="0"/>
          </a:p>
          <a:p>
            <a:r>
              <a:rPr lang="fr-FR" dirty="0"/>
              <a:t>Langues: Le français et l’anglais sont les deux langues officielles. La culture du Cameroun est diverse.</a:t>
            </a:r>
          </a:p>
          <a:p>
            <a:pPr marL="0" indent="0">
              <a:buNone/>
            </a:pPr>
            <a:endParaRPr lang="fr-FR" dirty="0"/>
          </a:p>
          <a:p>
            <a:r>
              <a:rPr lang="fr-FR" b="1" dirty="0"/>
              <a:t>Métier</a:t>
            </a:r>
            <a:r>
              <a:rPr lang="fr-FR" dirty="0"/>
              <a:t>: Il était écrivain, journaliste et poète. Il écrivait ses poèmes en français. </a:t>
            </a:r>
            <a:endParaRPr lang="fr-FR" b="1" dirty="0"/>
          </a:p>
          <a:p>
            <a:r>
              <a:rPr lang="fr-FR" b="1" dirty="0"/>
              <a:t>Sujets</a:t>
            </a:r>
            <a:r>
              <a:rPr lang="fr-FR" dirty="0"/>
              <a:t>: l’égalité entre les hommes; la fraternité; la diversité culturelle; le respect entre les hommes étaient importants pour René </a:t>
            </a:r>
            <a:r>
              <a:rPr lang="fr-FR" dirty="0" err="1"/>
              <a:t>Philombé</a:t>
            </a:r>
            <a:r>
              <a:rPr lang="fr-FR" dirty="0"/>
              <a:t> </a:t>
            </a:r>
          </a:p>
          <a:p>
            <a:pPr marL="0" indent="0">
              <a:buNone/>
            </a:pPr>
            <a:endParaRPr lang="fr-FR" dirty="0"/>
          </a:p>
        </p:txBody>
      </p:sp>
      <p:sp>
        <p:nvSpPr>
          <p:cNvPr id="5" name="Slide Number Placeholder 4"/>
          <p:cNvSpPr>
            <a:spLocks noGrp="1"/>
          </p:cNvSpPr>
          <p:nvPr>
            <p:ph type="sldNum" sz="quarter" idx="12"/>
          </p:nvPr>
        </p:nvSpPr>
        <p:spPr/>
        <p:txBody>
          <a:bodyPr/>
          <a:lstStyle/>
          <a:p>
            <a:fld id="{A796FD67-0BA0-436D-B60D-4690F3A637D4}" type="slidenum">
              <a:rPr lang="en-GB" smtClean="0"/>
              <a:t>3</a:t>
            </a:fld>
            <a:endParaRPr lang="en-GB"/>
          </a:p>
        </p:txBody>
      </p:sp>
      <p:pic>
        <p:nvPicPr>
          <p:cNvPr id="7" name="Graphic 1"/>
          <p:cNvPicPr/>
          <p:nvPr/>
        </p:nvPicPr>
        <p:blipFill>
          <a:blip r:embed="rId3">
            <a:extLst>
              <a:ext uri="{96DAC541-7B7A-43D3-8B79-37D633B846F1}">
                <asvg:svgBlip xmlns:asvg="http://schemas.microsoft.com/office/drawing/2016/SVG/main" r:embed="rId4"/>
              </a:ext>
            </a:extLst>
          </a:blip>
          <a:stretch>
            <a:fillRect/>
          </a:stretch>
        </p:blipFill>
        <p:spPr>
          <a:xfrm>
            <a:off x="8610600" y="0"/>
            <a:ext cx="2767965" cy="2914650"/>
          </a:xfrm>
          <a:prstGeom prst="rect">
            <a:avLst/>
          </a:prstGeom>
        </p:spPr>
      </p:pic>
      <p:sp>
        <p:nvSpPr>
          <p:cNvPr id="9" name="Up Arrow 8"/>
          <p:cNvSpPr/>
          <p:nvPr/>
        </p:nvSpPr>
        <p:spPr>
          <a:xfrm rot="3628883">
            <a:off x="9381557" y="1135317"/>
            <a:ext cx="114546" cy="755650"/>
          </a:xfrm>
          <a:prstGeom prst="upArrow">
            <a:avLst>
              <a:gd name="adj1" fmla="val 25101"/>
              <a:gd name="adj2" fmla="val 100287"/>
            </a:avLst>
          </a:prstGeom>
          <a:solidFill>
            <a:schemeClr val="bg1"/>
          </a:solidFill>
          <a:ln w="254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TextBox 9"/>
          <p:cNvSpPr txBox="1"/>
          <p:nvPr/>
        </p:nvSpPr>
        <p:spPr>
          <a:xfrm>
            <a:off x="8610600" y="3146766"/>
            <a:ext cx="2743199" cy="230832"/>
          </a:xfrm>
          <a:prstGeom prst="rect">
            <a:avLst/>
          </a:prstGeom>
          <a:noFill/>
        </p:spPr>
        <p:txBody>
          <a:bodyPr wrap="square" rtlCol="0">
            <a:spAutoFit/>
          </a:bodyPr>
          <a:lstStyle/>
          <a:p>
            <a:r>
              <a:rPr lang="fr-FR" sz="900" dirty="0"/>
              <a:t>Image 2</a:t>
            </a:r>
          </a:p>
        </p:txBody>
      </p:sp>
    </p:spTree>
    <p:extLst>
      <p:ext uri="{BB962C8B-B14F-4D97-AF65-F5344CB8AC3E}">
        <p14:creationId xmlns:p14="http://schemas.microsoft.com/office/powerpoint/2010/main" val="22318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193676"/>
            <a:ext cx="11072813" cy="520700"/>
          </a:xfrm>
        </p:spPr>
        <p:txBody>
          <a:bodyPr>
            <a:normAutofit fontScale="90000"/>
          </a:bodyPr>
          <a:lstStyle/>
          <a:p>
            <a:br>
              <a:rPr lang="en-GB" dirty="0"/>
            </a:br>
            <a:r>
              <a:rPr lang="en-GB" sz="3600" b="1" dirty="0"/>
              <a:t>Questions sur le </a:t>
            </a:r>
            <a:r>
              <a:rPr lang="en-GB" sz="3600" b="1" dirty="0" err="1"/>
              <a:t>poète</a:t>
            </a:r>
            <a:r>
              <a:rPr lang="en-GB" sz="3600" b="1" dirty="0"/>
              <a:t> et le </a:t>
            </a:r>
            <a:r>
              <a:rPr lang="en-GB" sz="3600" b="1" dirty="0" err="1"/>
              <a:t>contexte</a:t>
            </a:r>
            <a:r>
              <a:rPr lang="en-GB" sz="3600" b="1" dirty="0"/>
              <a:t>: </a:t>
            </a:r>
            <a:r>
              <a:rPr lang="en-GB" sz="3600" b="1" dirty="0" err="1"/>
              <a:t>Vrai</a:t>
            </a:r>
            <a:r>
              <a:rPr lang="en-GB" sz="3600" b="1" dirty="0"/>
              <a:t> </a:t>
            </a:r>
            <a:r>
              <a:rPr lang="en-GB" sz="3600" b="1" dirty="0" err="1"/>
              <a:t>ou</a:t>
            </a:r>
            <a:r>
              <a:rPr lang="en-GB" sz="3600" b="1" dirty="0"/>
              <a:t> faux?</a:t>
            </a:r>
            <a:br>
              <a:rPr lang="en-GB" sz="3600" b="1" dirty="0"/>
            </a:br>
            <a:endParaRPr lang="en-GB" sz="3600" b="1" dirty="0"/>
          </a:p>
        </p:txBody>
      </p:sp>
      <p:graphicFrame>
        <p:nvGraphicFramePr>
          <p:cNvPr id="4" name="Table 3"/>
          <p:cNvGraphicFramePr>
            <a:graphicFrameLocks noGrp="1"/>
          </p:cNvGraphicFramePr>
          <p:nvPr/>
        </p:nvGraphicFramePr>
        <p:xfrm>
          <a:off x="342899" y="1773766"/>
          <a:ext cx="10915651" cy="2773680"/>
        </p:xfrm>
        <a:graphic>
          <a:graphicData uri="http://schemas.openxmlformats.org/drawingml/2006/table">
            <a:tbl>
              <a:tblPr firstRow="1" bandRow="1">
                <a:tableStyleId>{93296810-A885-4BE3-A3E7-6D5BEEA58F35}</a:tableStyleId>
              </a:tblPr>
              <a:tblGrid>
                <a:gridCol w="8615363">
                  <a:extLst>
                    <a:ext uri="{9D8B030D-6E8A-4147-A177-3AD203B41FA5}">
                      <a16:colId xmlns:a16="http://schemas.microsoft.com/office/drawing/2014/main" val="2847831283"/>
                    </a:ext>
                  </a:extLst>
                </a:gridCol>
                <a:gridCol w="2300288">
                  <a:extLst>
                    <a:ext uri="{9D8B030D-6E8A-4147-A177-3AD203B41FA5}">
                      <a16:colId xmlns:a16="http://schemas.microsoft.com/office/drawing/2014/main" val="770871363"/>
                    </a:ext>
                  </a:extLst>
                </a:gridCol>
              </a:tblGrid>
              <a:tr h="0">
                <a:tc>
                  <a:txBody>
                    <a:bodyPr/>
                    <a:lstStyle/>
                    <a:p>
                      <a:endParaRPr lang="en-GB" sz="2000" dirty="0"/>
                    </a:p>
                  </a:txBody>
                  <a:tcPr/>
                </a:tc>
                <a:tc>
                  <a:txBody>
                    <a:bodyPr/>
                    <a:lstStyle/>
                    <a:p>
                      <a:r>
                        <a:rPr lang="en-GB" sz="2000" dirty="0" err="1"/>
                        <a:t>Vrai</a:t>
                      </a:r>
                      <a:r>
                        <a:rPr lang="en-GB" sz="2000" dirty="0"/>
                        <a:t> / Faux</a:t>
                      </a:r>
                    </a:p>
                  </a:txBody>
                  <a:tcPr/>
                </a:tc>
                <a:extLst>
                  <a:ext uri="{0D108BD9-81ED-4DB2-BD59-A6C34878D82A}">
                    <a16:rowId xmlns:a16="http://schemas.microsoft.com/office/drawing/2014/main" val="945844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Le </a:t>
                      </a:r>
                      <a:r>
                        <a:rPr lang="en-GB" sz="2000" dirty="0" err="1"/>
                        <a:t>poète</a:t>
                      </a:r>
                      <a:r>
                        <a:rPr lang="en-GB" sz="2000" dirty="0"/>
                        <a:t> </a:t>
                      </a:r>
                      <a:r>
                        <a:rPr lang="en-GB" sz="2000" dirty="0" err="1"/>
                        <a:t>s’appelle</a:t>
                      </a:r>
                      <a:r>
                        <a:rPr lang="en-GB" sz="2000" dirty="0"/>
                        <a:t> Jean </a:t>
                      </a:r>
                      <a:r>
                        <a:rPr lang="fr-FR" sz="2000" kern="1200" dirty="0" err="1">
                          <a:solidFill>
                            <a:schemeClr val="dk1"/>
                          </a:solidFill>
                          <a:latin typeface="+mn-lt"/>
                          <a:ea typeface="+mn-ea"/>
                          <a:cs typeface="+mn-cs"/>
                        </a:rPr>
                        <a:t>Philombé</a:t>
                      </a:r>
                      <a:r>
                        <a:rPr lang="en-GB" sz="2000" kern="1200" dirty="0">
                          <a:solidFill>
                            <a:schemeClr val="dk1"/>
                          </a:solidFill>
                          <a:latin typeface="+mn-lt"/>
                          <a:ea typeface="+mn-ea"/>
                          <a:cs typeface="+mn-cs"/>
                        </a:rPr>
                        <a:t>.</a:t>
                      </a:r>
                    </a:p>
                  </a:txBody>
                  <a:tcPr/>
                </a:tc>
                <a:tc>
                  <a:txBody>
                    <a:bodyPr/>
                    <a:lstStyle/>
                    <a:p>
                      <a:endParaRPr lang="en-GB"/>
                    </a:p>
                  </a:txBody>
                  <a:tcPr/>
                </a:tc>
                <a:extLst>
                  <a:ext uri="{0D108BD9-81ED-4DB2-BD59-A6C34878D82A}">
                    <a16:rowId xmlns:a16="http://schemas.microsoft.com/office/drawing/2014/main" val="302910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Il est né en 1930.</a:t>
                      </a:r>
                      <a:endParaRPr lang="en-GB" sz="2000" dirty="0"/>
                    </a:p>
                  </a:txBody>
                  <a:tcPr/>
                </a:tc>
                <a:tc>
                  <a:txBody>
                    <a:bodyPr/>
                    <a:lstStyle/>
                    <a:p>
                      <a:endParaRPr lang="en-GB"/>
                    </a:p>
                  </a:txBody>
                  <a:tcPr/>
                </a:tc>
                <a:extLst>
                  <a:ext uri="{0D108BD9-81ED-4DB2-BD59-A6C34878D82A}">
                    <a16:rowId xmlns:a16="http://schemas.microsoft.com/office/drawing/2014/main" val="6788563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Le Cameroun se </a:t>
                      </a:r>
                      <a:r>
                        <a:rPr lang="fr-FR" sz="2000" dirty="0"/>
                        <a:t>trouve en </a:t>
                      </a:r>
                      <a:r>
                        <a:rPr lang="en-GB" sz="2000" dirty="0" err="1"/>
                        <a:t>Amérique</a:t>
                      </a:r>
                      <a:r>
                        <a:rPr lang="en-GB" sz="2000" dirty="0"/>
                        <a:t> du </a:t>
                      </a:r>
                      <a:r>
                        <a:rPr lang="en-GB" sz="2000" dirty="0" err="1"/>
                        <a:t>Sud</a:t>
                      </a:r>
                      <a:r>
                        <a:rPr lang="en-GB" sz="2000" dirty="0"/>
                        <a:t>.</a:t>
                      </a:r>
                    </a:p>
                  </a:txBody>
                  <a:tcPr/>
                </a:tc>
                <a:tc>
                  <a:txBody>
                    <a:bodyPr/>
                    <a:lstStyle/>
                    <a:p>
                      <a:endParaRPr lang="en-GB"/>
                    </a:p>
                  </a:txBody>
                  <a:tcPr/>
                </a:tc>
                <a:extLst>
                  <a:ext uri="{0D108BD9-81ED-4DB2-BD59-A6C34878D82A}">
                    <a16:rowId xmlns:a16="http://schemas.microsoft.com/office/drawing/2014/main" val="3795507273"/>
                  </a:ext>
                </a:extLst>
              </a:tr>
              <a:tr h="370840">
                <a:tc>
                  <a:txBody>
                    <a:bodyPr/>
                    <a:lstStyle/>
                    <a:p>
                      <a:r>
                        <a:rPr lang="fr-FR" sz="2000" dirty="0"/>
                        <a:t>Le français et l’anglais sont les deux langues officielles du Cameroun.</a:t>
                      </a:r>
                      <a:endParaRPr lang="en-GB" sz="2000" dirty="0"/>
                    </a:p>
                  </a:txBody>
                  <a:tcPr/>
                </a:tc>
                <a:tc>
                  <a:txBody>
                    <a:bodyPr/>
                    <a:lstStyle/>
                    <a:p>
                      <a:endParaRPr lang="en-GB" dirty="0"/>
                    </a:p>
                  </a:txBody>
                  <a:tcPr/>
                </a:tc>
                <a:extLst>
                  <a:ext uri="{0D108BD9-81ED-4DB2-BD59-A6C34878D82A}">
                    <a16:rowId xmlns:a16="http://schemas.microsoft.com/office/drawing/2014/main" val="797985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En 1930 le Cameroun devient une colonie française.</a:t>
                      </a:r>
                      <a:endParaRPr lang="en-GB" sz="2000" dirty="0"/>
                    </a:p>
                  </a:txBody>
                  <a:tcPr/>
                </a:tc>
                <a:tc>
                  <a:txBody>
                    <a:bodyPr/>
                    <a:lstStyle/>
                    <a:p>
                      <a:endParaRPr lang="en-GB" dirty="0"/>
                    </a:p>
                  </a:txBody>
                  <a:tcPr/>
                </a:tc>
                <a:extLst>
                  <a:ext uri="{0D108BD9-81ED-4DB2-BD59-A6C34878D82A}">
                    <a16:rowId xmlns:a16="http://schemas.microsoft.com/office/drawing/2014/main" val="2876720069"/>
                  </a:ext>
                </a:extLst>
              </a:tr>
              <a:tr h="370840">
                <a:tc>
                  <a:txBody>
                    <a:bodyPr/>
                    <a:lstStyle/>
                    <a:p>
                      <a:r>
                        <a:rPr lang="fr-FR" sz="2000" dirty="0"/>
                        <a:t>En 1980 le Cameroun devient indépendant.</a:t>
                      </a:r>
                      <a:endParaRPr lang="en-GB" sz="2000" dirty="0"/>
                    </a:p>
                  </a:txBody>
                  <a:tcPr/>
                </a:tc>
                <a:tc>
                  <a:txBody>
                    <a:bodyPr/>
                    <a:lstStyle/>
                    <a:p>
                      <a:endParaRPr lang="en-GB" dirty="0"/>
                    </a:p>
                  </a:txBody>
                  <a:tcPr/>
                </a:tc>
                <a:extLst>
                  <a:ext uri="{0D108BD9-81ED-4DB2-BD59-A6C34878D82A}">
                    <a16:rowId xmlns:a16="http://schemas.microsoft.com/office/drawing/2014/main" val="939782595"/>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4</a:t>
            </a:fld>
            <a:endParaRPr lang="en-GB"/>
          </a:p>
        </p:txBody>
      </p:sp>
    </p:spTree>
    <p:extLst>
      <p:ext uri="{BB962C8B-B14F-4D97-AF65-F5344CB8AC3E}">
        <p14:creationId xmlns:p14="http://schemas.microsoft.com/office/powerpoint/2010/main" val="186700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193676"/>
            <a:ext cx="11072813" cy="520700"/>
          </a:xfrm>
        </p:spPr>
        <p:txBody>
          <a:bodyPr>
            <a:normAutofit fontScale="90000"/>
          </a:bodyPr>
          <a:lstStyle/>
          <a:p>
            <a:br>
              <a:rPr lang="en-GB" dirty="0"/>
            </a:br>
            <a:r>
              <a:rPr lang="en-GB" sz="3600" b="1" dirty="0"/>
              <a:t>Questions sur le </a:t>
            </a:r>
            <a:r>
              <a:rPr lang="en-GB" sz="3600" b="1" dirty="0" err="1"/>
              <a:t>poète</a:t>
            </a:r>
            <a:r>
              <a:rPr lang="en-GB" sz="3600" b="1" dirty="0"/>
              <a:t> et le </a:t>
            </a:r>
            <a:r>
              <a:rPr lang="en-GB" sz="3600" b="1" dirty="0" err="1"/>
              <a:t>contexte</a:t>
            </a:r>
            <a:r>
              <a:rPr lang="en-GB" sz="3600" b="1" dirty="0"/>
              <a:t>: </a:t>
            </a:r>
            <a:r>
              <a:rPr lang="en-GB" sz="3600" b="1" dirty="0" err="1"/>
              <a:t>Vrai</a:t>
            </a:r>
            <a:r>
              <a:rPr lang="en-GB" sz="3600" b="1" dirty="0"/>
              <a:t> </a:t>
            </a:r>
            <a:r>
              <a:rPr lang="en-GB" sz="3600" b="1" dirty="0" err="1"/>
              <a:t>ou</a:t>
            </a:r>
            <a:r>
              <a:rPr lang="en-GB" sz="3600" b="1" dirty="0"/>
              <a:t> faux?</a:t>
            </a:r>
            <a:br>
              <a:rPr lang="en-GB" sz="3600" b="1" dirty="0"/>
            </a:br>
            <a:endParaRPr lang="en-GB" sz="3600" b="1" dirty="0"/>
          </a:p>
        </p:txBody>
      </p:sp>
      <p:graphicFrame>
        <p:nvGraphicFramePr>
          <p:cNvPr id="4" name="Table 3"/>
          <p:cNvGraphicFramePr>
            <a:graphicFrameLocks noGrp="1"/>
          </p:cNvGraphicFramePr>
          <p:nvPr/>
        </p:nvGraphicFramePr>
        <p:xfrm>
          <a:off x="342899" y="1773766"/>
          <a:ext cx="10915651" cy="2773680"/>
        </p:xfrm>
        <a:graphic>
          <a:graphicData uri="http://schemas.openxmlformats.org/drawingml/2006/table">
            <a:tbl>
              <a:tblPr firstRow="1" bandRow="1">
                <a:tableStyleId>{93296810-A885-4BE3-A3E7-6D5BEEA58F35}</a:tableStyleId>
              </a:tblPr>
              <a:tblGrid>
                <a:gridCol w="8615363">
                  <a:extLst>
                    <a:ext uri="{9D8B030D-6E8A-4147-A177-3AD203B41FA5}">
                      <a16:colId xmlns:a16="http://schemas.microsoft.com/office/drawing/2014/main" val="2847831283"/>
                    </a:ext>
                  </a:extLst>
                </a:gridCol>
                <a:gridCol w="2300288">
                  <a:extLst>
                    <a:ext uri="{9D8B030D-6E8A-4147-A177-3AD203B41FA5}">
                      <a16:colId xmlns:a16="http://schemas.microsoft.com/office/drawing/2014/main" val="770871363"/>
                    </a:ext>
                  </a:extLst>
                </a:gridCol>
              </a:tblGrid>
              <a:tr h="0">
                <a:tc>
                  <a:txBody>
                    <a:bodyPr/>
                    <a:lstStyle/>
                    <a:p>
                      <a:endParaRPr lang="en-GB" sz="2000" dirty="0"/>
                    </a:p>
                  </a:txBody>
                  <a:tcPr/>
                </a:tc>
                <a:tc>
                  <a:txBody>
                    <a:bodyPr/>
                    <a:lstStyle/>
                    <a:p>
                      <a:r>
                        <a:rPr lang="en-GB" sz="2000" dirty="0" err="1"/>
                        <a:t>Vrai</a:t>
                      </a:r>
                      <a:r>
                        <a:rPr lang="en-GB" sz="2000" dirty="0"/>
                        <a:t> / Faux</a:t>
                      </a:r>
                    </a:p>
                  </a:txBody>
                  <a:tcPr/>
                </a:tc>
                <a:extLst>
                  <a:ext uri="{0D108BD9-81ED-4DB2-BD59-A6C34878D82A}">
                    <a16:rowId xmlns:a16="http://schemas.microsoft.com/office/drawing/2014/main" val="945844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Le </a:t>
                      </a:r>
                      <a:r>
                        <a:rPr lang="en-GB" sz="2000" dirty="0" err="1"/>
                        <a:t>poète</a:t>
                      </a:r>
                      <a:r>
                        <a:rPr lang="en-GB" sz="2000" dirty="0"/>
                        <a:t> </a:t>
                      </a:r>
                      <a:r>
                        <a:rPr lang="en-GB" sz="2000" dirty="0" err="1"/>
                        <a:t>s’appelle</a:t>
                      </a:r>
                      <a:r>
                        <a:rPr lang="en-GB" sz="2000" dirty="0"/>
                        <a:t> Jean </a:t>
                      </a:r>
                      <a:r>
                        <a:rPr lang="fr-FR" sz="2000" kern="1200" dirty="0" err="1">
                          <a:solidFill>
                            <a:schemeClr val="dk1"/>
                          </a:solidFill>
                          <a:latin typeface="+mn-lt"/>
                          <a:ea typeface="+mn-ea"/>
                          <a:cs typeface="+mn-cs"/>
                        </a:rPr>
                        <a:t>Philombé</a:t>
                      </a:r>
                      <a:r>
                        <a:rPr lang="en-GB" sz="2000" dirty="0"/>
                        <a:t>.</a:t>
                      </a:r>
                    </a:p>
                  </a:txBody>
                  <a:tcPr/>
                </a:tc>
                <a:tc>
                  <a:txBody>
                    <a:bodyPr/>
                    <a:lstStyle/>
                    <a:p>
                      <a:r>
                        <a:rPr lang="en-GB" dirty="0"/>
                        <a:t>Faux</a:t>
                      </a:r>
                    </a:p>
                  </a:txBody>
                  <a:tcPr/>
                </a:tc>
                <a:extLst>
                  <a:ext uri="{0D108BD9-81ED-4DB2-BD59-A6C34878D82A}">
                    <a16:rowId xmlns:a16="http://schemas.microsoft.com/office/drawing/2014/main" val="302910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Il est né en 1930.</a:t>
                      </a:r>
                      <a:endParaRPr lang="en-GB" sz="2000" dirty="0"/>
                    </a:p>
                  </a:txBody>
                  <a:tcPr/>
                </a:tc>
                <a:tc>
                  <a:txBody>
                    <a:bodyPr/>
                    <a:lstStyle/>
                    <a:p>
                      <a:r>
                        <a:rPr lang="en-GB" dirty="0" err="1"/>
                        <a:t>Vrai</a:t>
                      </a:r>
                      <a:endParaRPr lang="en-GB" dirty="0"/>
                    </a:p>
                  </a:txBody>
                  <a:tcPr/>
                </a:tc>
                <a:extLst>
                  <a:ext uri="{0D108BD9-81ED-4DB2-BD59-A6C34878D82A}">
                    <a16:rowId xmlns:a16="http://schemas.microsoft.com/office/drawing/2014/main" val="6788563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Le Cameroun se </a:t>
                      </a:r>
                      <a:r>
                        <a:rPr lang="fr-FR" sz="2000" dirty="0"/>
                        <a:t>trouve en </a:t>
                      </a:r>
                      <a:r>
                        <a:rPr lang="en-GB" sz="2000" dirty="0" err="1"/>
                        <a:t>Amérique</a:t>
                      </a:r>
                      <a:r>
                        <a:rPr lang="en-GB" sz="2000" dirty="0"/>
                        <a:t> du </a:t>
                      </a:r>
                      <a:r>
                        <a:rPr lang="en-GB" sz="2000" dirty="0" err="1"/>
                        <a:t>Sud</a:t>
                      </a:r>
                      <a:r>
                        <a:rPr lang="en-GB" sz="2000" dirty="0"/>
                        <a:t>.</a:t>
                      </a:r>
                    </a:p>
                  </a:txBody>
                  <a:tcPr/>
                </a:tc>
                <a:tc>
                  <a:txBody>
                    <a:bodyPr/>
                    <a:lstStyle/>
                    <a:p>
                      <a:r>
                        <a:rPr lang="en-GB" dirty="0"/>
                        <a:t>Faux</a:t>
                      </a:r>
                    </a:p>
                  </a:txBody>
                  <a:tcPr/>
                </a:tc>
                <a:extLst>
                  <a:ext uri="{0D108BD9-81ED-4DB2-BD59-A6C34878D82A}">
                    <a16:rowId xmlns:a16="http://schemas.microsoft.com/office/drawing/2014/main" val="3795507273"/>
                  </a:ext>
                </a:extLst>
              </a:tr>
              <a:tr h="370840">
                <a:tc>
                  <a:txBody>
                    <a:bodyPr/>
                    <a:lstStyle/>
                    <a:p>
                      <a:r>
                        <a:rPr lang="fr-FR" sz="2000" dirty="0"/>
                        <a:t>Le français et l’anglais sont les deux langues officielles du Cameroun.</a:t>
                      </a:r>
                      <a:endParaRPr lang="en-GB" sz="2000" dirty="0"/>
                    </a:p>
                  </a:txBody>
                  <a:tcPr/>
                </a:tc>
                <a:tc>
                  <a:txBody>
                    <a:bodyPr/>
                    <a:lstStyle/>
                    <a:p>
                      <a:r>
                        <a:rPr lang="en-GB" dirty="0" err="1"/>
                        <a:t>Vrai</a:t>
                      </a:r>
                      <a:endParaRPr lang="en-GB" dirty="0"/>
                    </a:p>
                  </a:txBody>
                  <a:tcPr/>
                </a:tc>
                <a:extLst>
                  <a:ext uri="{0D108BD9-81ED-4DB2-BD59-A6C34878D82A}">
                    <a16:rowId xmlns:a16="http://schemas.microsoft.com/office/drawing/2014/main" val="797985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En 1930 le Cameroun devient une colonie française.</a:t>
                      </a:r>
                      <a:endParaRPr lang="en-GB" sz="2000" dirty="0"/>
                    </a:p>
                  </a:txBody>
                  <a:tcPr/>
                </a:tc>
                <a:tc>
                  <a:txBody>
                    <a:bodyPr/>
                    <a:lstStyle/>
                    <a:p>
                      <a:r>
                        <a:rPr lang="en-GB" dirty="0" err="1"/>
                        <a:t>Vrai</a:t>
                      </a:r>
                      <a:endParaRPr lang="en-GB" dirty="0"/>
                    </a:p>
                  </a:txBody>
                  <a:tcPr/>
                </a:tc>
                <a:extLst>
                  <a:ext uri="{0D108BD9-81ED-4DB2-BD59-A6C34878D82A}">
                    <a16:rowId xmlns:a16="http://schemas.microsoft.com/office/drawing/2014/main" val="2876720069"/>
                  </a:ext>
                </a:extLst>
              </a:tr>
              <a:tr h="370840">
                <a:tc>
                  <a:txBody>
                    <a:bodyPr/>
                    <a:lstStyle/>
                    <a:p>
                      <a:r>
                        <a:rPr lang="fr-FR" sz="2000" dirty="0"/>
                        <a:t>En 1980 le Cameroun devient indépendant.</a:t>
                      </a:r>
                      <a:endParaRPr lang="en-GB" sz="2000" dirty="0"/>
                    </a:p>
                  </a:txBody>
                  <a:tcPr/>
                </a:tc>
                <a:tc>
                  <a:txBody>
                    <a:bodyPr/>
                    <a:lstStyle/>
                    <a:p>
                      <a:r>
                        <a:rPr lang="en-GB" dirty="0"/>
                        <a:t>Faux</a:t>
                      </a:r>
                    </a:p>
                  </a:txBody>
                  <a:tcPr/>
                </a:tc>
                <a:extLst>
                  <a:ext uri="{0D108BD9-81ED-4DB2-BD59-A6C34878D82A}">
                    <a16:rowId xmlns:a16="http://schemas.microsoft.com/office/drawing/2014/main" val="939782595"/>
                  </a:ext>
                </a:extLst>
              </a:tr>
            </a:tbl>
          </a:graphicData>
        </a:graphic>
      </p:graphicFrame>
      <p:sp>
        <p:nvSpPr>
          <p:cNvPr id="3" name="Slide Number Placeholder 2"/>
          <p:cNvSpPr>
            <a:spLocks noGrp="1"/>
          </p:cNvSpPr>
          <p:nvPr>
            <p:ph type="sldNum" sz="quarter" idx="12"/>
          </p:nvPr>
        </p:nvSpPr>
        <p:spPr/>
        <p:txBody>
          <a:bodyPr/>
          <a:lstStyle/>
          <a:p>
            <a:fld id="{A796FD67-0BA0-436D-B60D-4690F3A637D4}" type="slidenum">
              <a:rPr lang="en-GB" smtClean="0"/>
              <a:t>5</a:t>
            </a:fld>
            <a:endParaRPr lang="en-GB"/>
          </a:p>
        </p:txBody>
      </p:sp>
    </p:spTree>
    <p:extLst>
      <p:ext uri="{BB962C8B-B14F-4D97-AF65-F5344CB8AC3E}">
        <p14:creationId xmlns:p14="http://schemas.microsoft.com/office/powerpoint/2010/main" val="147632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3" y="0"/>
            <a:ext cx="10515600" cy="1325563"/>
          </a:xfrm>
        </p:spPr>
        <p:txBody>
          <a:bodyPr>
            <a:normAutofit fontScale="90000"/>
          </a:bodyPr>
          <a:lstStyle/>
          <a:p>
            <a:br>
              <a:rPr lang="fr-FR" sz="3200" dirty="0"/>
            </a:br>
            <a:br>
              <a:rPr lang="fr-FR" sz="3200" dirty="0"/>
            </a:br>
            <a:r>
              <a:rPr lang="fr-FR" sz="3600" b="1" dirty="0"/>
              <a:t>Quelle image montre notre </a:t>
            </a:r>
            <a:r>
              <a:rPr lang="en-GB" sz="3600" b="1" dirty="0" err="1"/>
              <a:t>poète</a:t>
            </a:r>
            <a:r>
              <a:rPr lang="en-GB" sz="3600" b="1" dirty="0"/>
              <a:t>, A, B </a:t>
            </a:r>
            <a:r>
              <a:rPr lang="en-GB" sz="3600" b="1" dirty="0" err="1"/>
              <a:t>ou</a:t>
            </a:r>
            <a:r>
              <a:rPr lang="en-GB" sz="3600" b="1" dirty="0"/>
              <a:t> C</a:t>
            </a:r>
            <a:r>
              <a:rPr lang="fr-FR" sz="3600" b="1" dirty="0"/>
              <a:t>? Pourquoi?</a:t>
            </a:r>
            <a:br>
              <a:rPr lang="fr-FR" sz="3600" b="1" dirty="0"/>
            </a:br>
            <a:br>
              <a:rPr lang="fr-FR" sz="3600" b="1" dirty="0"/>
            </a:br>
            <a:endParaRPr lang="en-GB" sz="3600" b="1" dirty="0"/>
          </a:p>
        </p:txBody>
      </p:sp>
      <p:sp>
        <p:nvSpPr>
          <p:cNvPr id="3" name="Content Placeholder 2"/>
          <p:cNvSpPr>
            <a:spLocks noGrp="1"/>
          </p:cNvSpPr>
          <p:nvPr>
            <p:ph idx="1"/>
          </p:nvPr>
        </p:nvSpPr>
        <p:spPr>
          <a:xfrm>
            <a:off x="278296" y="1219200"/>
            <a:ext cx="11741425" cy="5433391"/>
          </a:xfrm>
        </p:spPr>
        <p:txBody>
          <a:bodyPr>
            <a:normAutofit/>
          </a:bodyPr>
          <a:lstStyle/>
          <a:p>
            <a:pPr marL="0" indent="0">
              <a:buNone/>
            </a:pPr>
            <a:r>
              <a:rPr lang="fr-FR" sz="2400" b="1" dirty="0"/>
              <a:t>A</a:t>
            </a:r>
          </a:p>
          <a:p>
            <a:pPr marL="0" indent="0">
              <a:buNone/>
            </a:pPr>
            <a:endParaRPr lang="fr-FR" dirty="0"/>
          </a:p>
          <a:p>
            <a:endParaRPr lang="fr-FR" dirty="0"/>
          </a:p>
          <a:p>
            <a:endParaRPr lang="fr-FR" dirty="0"/>
          </a:p>
          <a:p>
            <a:endParaRPr lang="fr-FR" dirty="0"/>
          </a:p>
          <a:p>
            <a:endParaRPr lang="fr-FR" dirty="0"/>
          </a:p>
          <a:p>
            <a:pPr marL="0" indent="0">
              <a:buNone/>
            </a:pPr>
            <a:endParaRPr lang="fr-FR" dirty="0"/>
          </a:p>
          <a:p>
            <a:pPr marL="0" indent="0">
              <a:buNone/>
            </a:pPr>
            <a:endParaRPr lang="fr-FR" dirty="0"/>
          </a:p>
        </p:txBody>
      </p:sp>
      <p:sp>
        <p:nvSpPr>
          <p:cNvPr id="8" name="TextBox 7"/>
          <p:cNvSpPr txBox="1"/>
          <p:nvPr/>
        </p:nvSpPr>
        <p:spPr>
          <a:xfrm>
            <a:off x="4665636" y="1219200"/>
            <a:ext cx="275327" cy="461665"/>
          </a:xfrm>
          <a:prstGeom prst="rect">
            <a:avLst/>
          </a:prstGeom>
          <a:noFill/>
        </p:spPr>
        <p:txBody>
          <a:bodyPr wrap="square" rtlCol="0">
            <a:spAutoFit/>
          </a:bodyPr>
          <a:lstStyle/>
          <a:p>
            <a:r>
              <a:rPr lang="en-US" sz="2400" b="1" dirty="0"/>
              <a:t>B</a:t>
            </a:r>
          </a:p>
        </p:txBody>
      </p:sp>
      <p:sp>
        <p:nvSpPr>
          <p:cNvPr id="10" name="TextBox 9"/>
          <p:cNvSpPr txBox="1"/>
          <p:nvPr/>
        </p:nvSpPr>
        <p:spPr>
          <a:xfrm>
            <a:off x="8400405" y="1169928"/>
            <a:ext cx="375064" cy="523220"/>
          </a:xfrm>
          <a:prstGeom prst="rect">
            <a:avLst/>
          </a:prstGeom>
          <a:noFill/>
        </p:spPr>
        <p:txBody>
          <a:bodyPr wrap="square" rtlCol="0">
            <a:spAutoFit/>
          </a:bodyPr>
          <a:lstStyle/>
          <a:p>
            <a:r>
              <a:rPr lang="en-US" sz="2800" dirty="0"/>
              <a:t>c</a:t>
            </a:r>
          </a:p>
        </p:txBody>
      </p:sp>
      <p:sp>
        <p:nvSpPr>
          <p:cNvPr id="6" name="TextBox 5"/>
          <p:cNvSpPr txBox="1"/>
          <p:nvPr/>
        </p:nvSpPr>
        <p:spPr>
          <a:xfrm>
            <a:off x="267032" y="5106394"/>
            <a:ext cx="11822902" cy="1569660"/>
          </a:xfrm>
          <a:prstGeom prst="rect">
            <a:avLst/>
          </a:prstGeom>
          <a:noFill/>
        </p:spPr>
        <p:txBody>
          <a:bodyPr wrap="square" rtlCol="0">
            <a:spAutoFit/>
          </a:bodyPr>
          <a:lstStyle/>
          <a:p>
            <a:r>
              <a:rPr lang="en-GB" sz="2400" dirty="0"/>
              <a:t>Photo A, B, C: </a:t>
            </a:r>
          </a:p>
          <a:p>
            <a:endParaRPr lang="en-GB" sz="2400" dirty="0"/>
          </a:p>
          <a:p>
            <a:r>
              <a:rPr lang="en-GB" sz="2400" dirty="0" err="1"/>
              <a:t>Oui</a:t>
            </a:r>
            <a:r>
              <a:rPr lang="en-GB" sz="2400" dirty="0"/>
              <a:t> / Non. Il </a:t>
            </a:r>
            <a:r>
              <a:rPr lang="en-GB" sz="2400" dirty="0" err="1"/>
              <a:t>est</a:t>
            </a:r>
            <a:r>
              <a:rPr lang="en-GB" sz="2400" dirty="0"/>
              <a:t> (trop) s</a:t>
            </a:r>
            <a:r>
              <a:rPr lang="fr-FR" sz="2400" dirty="0" err="1"/>
              <a:t>érieux</a:t>
            </a:r>
            <a:r>
              <a:rPr lang="en-GB" sz="2400" dirty="0"/>
              <a:t> / content / triste / </a:t>
            </a:r>
            <a:r>
              <a:rPr lang="en-US" sz="2400" dirty="0" err="1"/>
              <a:t>indiff</a:t>
            </a:r>
            <a:r>
              <a:rPr lang="fr-FR" sz="2400" dirty="0"/>
              <a:t>é</a:t>
            </a:r>
            <a:r>
              <a:rPr lang="en-GB" sz="2400" dirty="0">
                <a:solidFill>
                  <a:schemeClr val="dk1"/>
                </a:solidFill>
              </a:rPr>
              <a:t>rent/</a:t>
            </a:r>
            <a:r>
              <a:rPr lang="en-GB" sz="2400" dirty="0" err="1">
                <a:solidFill>
                  <a:schemeClr val="dk1"/>
                </a:solidFill>
              </a:rPr>
              <a:t>musicien</a:t>
            </a:r>
            <a:r>
              <a:rPr lang="en-GB" sz="2400" dirty="0">
                <a:solidFill>
                  <a:schemeClr val="dk1"/>
                </a:solidFill>
              </a:rPr>
              <a:t>/</a:t>
            </a:r>
            <a:r>
              <a:rPr lang="en-GB" sz="2400" dirty="0" err="1">
                <a:solidFill>
                  <a:schemeClr val="dk1"/>
                </a:solidFill>
              </a:rPr>
              <a:t>moderne</a:t>
            </a:r>
            <a:r>
              <a:rPr lang="en-GB" sz="2400" dirty="0">
                <a:solidFill>
                  <a:schemeClr val="dk1"/>
                </a:solidFill>
              </a:rPr>
              <a:t>,          etc</a:t>
            </a:r>
            <a:r>
              <a:rPr lang="en-GB" sz="2400" dirty="0"/>
              <a:t>.</a:t>
            </a:r>
          </a:p>
          <a:p>
            <a:endParaRPr lang="en-GB" sz="2400" dirty="0"/>
          </a:p>
        </p:txBody>
      </p:sp>
      <p:sp>
        <p:nvSpPr>
          <p:cNvPr id="4" name="Slide Number Placeholder 3"/>
          <p:cNvSpPr>
            <a:spLocks noGrp="1"/>
          </p:cNvSpPr>
          <p:nvPr>
            <p:ph type="sldNum" sz="quarter" idx="12"/>
          </p:nvPr>
        </p:nvSpPr>
        <p:spPr/>
        <p:txBody>
          <a:bodyPr/>
          <a:lstStyle/>
          <a:p>
            <a:fld id="{A796FD67-0BA0-436D-B60D-4690F3A637D4}" type="slidenum">
              <a:rPr lang="en-GB" smtClean="0"/>
              <a:t>6</a:t>
            </a:fld>
            <a:endParaRPr lang="en-GB"/>
          </a:p>
        </p:txBody>
      </p:sp>
      <p:pic>
        <p:nvPicPr>
          <p:cNvPr id="18" name="Picture 17" descr="N:\copyright\New folder\finamarleypi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1090757"/>
            <a:ext cx="3149454" cy="2898320"/>
          </a:xfrm>
          <a:prstGeom prst="rect">
            <a:avLst/>
          </a:prstGeom>
          <a:noFill/>
          <a:ln>
            <a:noFill/>
          </a:ln>
        </p:spPr>
      </p:pic>
      <p:pic>
        <p:nvPicPr>
          <p:cNvPr id="13" name="Picture 12" descr="https://upload.wikimedia.org/wikipedia/commons/3/34/Poet-24.jpg">
            <a:extLst>
              <a:ext uri="{FF2B5EF4-FFF2-40B4-BE49-F238E27FC236}">
                <a16:creationId xmlns:a16="http://schemas.microsoft.com/office/drawing/2014/main" id="{81718654-9A3F-49D6-AA9E-D247A622B48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109" y="1356341"/>
            <a:ext cx="3304458" cy="2632736"/>
          </a:xfrm>
          <a:prstGeom prst="rect">
            <a:avLst/>
          </a:prstGeom>
          <a:noFill/>
          <a:ln>
            <a:noFill/>
          </a:ln>
        </p:spPr>
      </p:pic>
      <p:sp>
        <p:nvSpPr>
          <p:cNvPr id="5" name="TextBox 4">
            <a:extLst>
              <a:ext uri="{FF2B5EF4-FFF2-40B4-BE49-F238E27FC236}">
                <a16:creationId xmlns:a16="http://schemas.microsoft.com/office/drawing/2014/main" id="{011BB238-AC32-4B7F-85CC-11419AF4F702}"/>
              </a:ext>
            </a:extLst>
          </p:cNvPr>
          <p:cNvSpPr txBox="1"/>
          <p:nvPr/>
        </p:nvSpPr>
        <p:spPr>
          <a:xfrm>
            <a:off x="5210869" y="3935895"/>
            <a:ext cx="2214583" cy="276999"/>
          </a:xfrm>
          <a:prstGeom prst="rect">
            <a:avLst/>
          </a:prstGeom>
          <a:noFill/>
        </p:spPr>
        <p:txBody>
          <a:bodyPr wrap="square" rtlCol="0">
            <a:spAutoFit/>
          </a:bodyPr>
          <a:lstStyle/>
          <a:p>
            <a:r>
              <a:rPr lang="en-GB" sz="1200" dirty="0"/>
              <a:t>Image 4</a:t>
            </a:r>
          </a:p>
        </p:txBody>
      </p:sp>
      <p:sp>
        <p:nvSpPr>
          <p:cNvPr id="7" name="TextBox 6">
            <a:extLst>
              <a:ext uri="{FF2B5EF4-FFF2-40B4-BE49-F238E27FC236}">
                <a16:creationId xmlns:a16="http://schemas.microsoft.com/office/drawing/2014/main" id="{C48E9CCC-6A84-4303-A868-FCA0560A2E5A}"/>
              </a:ext>
            </a:extLst>
          </p:cNvPr>
          <p:cNvSpPr txBox="1"/>
          <p:nvPr/>
        </p:nvSpPr>
        <p:spPr>
          <a:xfrm>
            <a:off x="1112109" y="4009798"/>
            <a:ext cx="940904" cy="276999"/>
          </a:xfrm>
          <a:prstGeom prst="rect">
            <a:avLst/>
          </a:prstGeom>
          <a:noFill/>
        </p:spPr>
        <p:txBody>
          <a:bodyPr wrap="square" rtlCol="0">
            <a:spAutoFit/>
          </a:bodyPr>
          <a:lstStyle/>
          <a:p>
            <a:r>
              <a:rPr lang="en-GB" sz="1200"/>
              <a:t>Image 3</a:t>
            </a:r>
            <a:endParaRPr lang="en-GB" sz="1200" dirty="0"/>
          </a:p>
        </p:txBody>
      </p:sp>
      <p:pic>
        <p:nvPicPr>
          <p:cNvPr id="11" name="Picture 10" descr="A picture containing food&#10;&#10;Description automatically generated">
            <a:extLst>
              <a:ext uri="{FF2B5EF4-FFF2-40B4-BE49-F238E27FC236}">
                <a16:creationId xmlns:a16="http://schemas.microsoft.com/office/drawing/2014/main" id="{ED6FEE22-2F18-4F8F-9A81-6EE0037E9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931" y="1567904"/>
            <a:ext cx="3364959" cy="2209609"/>
          </a:xfrm>
          <a:prstGeom prst="rect">
            <a:avLst/>
          </a:prstGeom>
        </p:spPr>
      </p:pic>
    </p:spTree>
    <p:extLst>
      <p:ext uri="{BB962C8B-B14F-4D97-AF65-F5344CB8AC3E}">
        <p14:creationId xmlns:p14="http://schemas.microsoft.com/office/powerpoint/2010/main" val="186768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879" y="541176"/>
            <a:ext cx="11476652" cy="6064897"/>
          </a:xfrm>
        </p:spPr>
        <p:txBody>
          <a:bodyPr>
            <a:normAutofit/>
          </a:bodyPr>
          <a:lstStyle/>
          <a:p>
            <a:pPr marL="0" indent="0">
              <a:buNone/>
            </a:pPr>
            <a:r>
              <a:rPr lang="en-GB" b="1" dirty="0" err="1"/>
              <a:t>Quels</a:t>
            </a:r>
            <a:r>
              <a:rPr lang="en-GB" b="1" dirty="0"/>
              <a:t> </a:t>
            </a:r>
            <a:r>
              <a:rPr lang="en-GB" b="1" dirty="0" err="1"/>
              <a:t>sont</a:t>
            </a:r>
            <a:r>
              <a:rPr lang="en-GB" b="1" dirty="0"/>
              <a:t> les </a:t>
            </a:r>
            <a:r>
              <a:rPr lang="en-GB" b="1" dirty="0" err="1"/>
              <a:t>principes</a:t>
            </a:r>
            <a:r>
              <a:rPr lang="en-GB" b="1" dirty="0"/>
              <a:t> de </a:t>
            </a:r>
            <a:r>
              <a:rPr lang="en-GB" b="1" dirty="0" err="1"/>
              <a:t>notre</a:t>
            </a:r>
            <a:r>
              <a:rPr lang="en-GB" b="1" dirty="0"/>
              <a:t> </a:t>
            </a:r>
            <a:r>
              <a:rPr lang="en-GB" b="1" dirty="0" err="1"/>
              <a:t>poète</a:t>
            </a:r>
            <a:r>
              <a:rPr lang="en-GB" b="1" dirty="0"/>
              <a:t>, </a:t>
            </a:r>
            <a:r>
              <a:rPr lang="fr-FR" b="1" dirty="0"/>
              <a:t>René </a:t>
            </a:r>
            <a:r>
              <a:rPr lang="fr-FR" b="1" dirty="0" err="1"/>
              <a:t>Philombé</a:t>
            </a:r>
            <a:r>
              <a:rPr lang="fr-FR" b="1" dirty="0"/>
              <a:t>?</a:t>
            </a:r>
          </a:p>
          <a:p>
            <a:pPr marL="0" indent="0">
              <a:buNone/>
            </a:pPr>
            <a:endParaRPr lang="fr-FR" sz="3600" dirty="0"/>
          </a:p>
          <a:p>
            <a:pPr marL="0" indent="0">
              <a:buNone/>
            </a:pPr>
            <a:endParaRPr lang="fr-FR" sz="3600" dirty="0"/>
          </a:p>
          <a:p>
            <a:pPr marL="0" indent="0">
              <a:buNone/>
            </a:pPr>
            <a:endParaRPr lang="fr-FR" sz="3600" dirty="0"/>
          </a:p>
          <a:p>
            <a:pPr marL="0" indent="0">
              <a:buNone/>
            </a:pPr>
            <a:endParaRPr lang="fr-FR" sz="3600" dirty="0"/>
          </a:p>
          <a:p>
            <a:pPr marL="0" indent="0">
              <a:buNone/>
            </a:pPr>
            <a:endParaRPr lang="fr-FR" sz="3600" dirty="0"/>
          </a:p>
          <a:p>
            <a:pPr marL="0" indent="0">
              <a:buNone/>
            </a:pPr>
            <a:endParaRPr lang="fr-FR" sz="3600" dirty="0"/>
          </a:p>
          <a:p>
            <a:pPr marL="0" indent="0">
              <a:buNone/>
            </a:pPr>
            <a:endParaRPr lang="fr-FR" sz="3600" dirty="0"/>
          </a:p>
        </p:txBody>
      </p:sp>
      <p:graphicFrame>
        <p:nvGraphicFramePr>
          <p:cNvPr id="4" name="Table 3"/>
          <p:cNvGraphicFramePr>
            <a:graphicFrameLocks noGrp="1"/>
          </p:cNvGraphicFramePr>
          <p:nvPr>
            <p:extLst>
              <p:ext uri="{D42A27DB-BD31-4B8C-83A1-F6EECF244321}">
                <p14:modId xmlns:p14="http://schemas.microsoft.com/office/powerpoint/2010/main" val="1988428780"/>
              </p:ext>
            </p:extLst>
          </p:nvPr>
        </p:nvGraphicFramePr>
        <p:xfrm>
          <a:off x="1205756" y="1368940"/>
          <a:ext cx="5683775" cy="4572000"/>
        </p:xfrm>
        <a:graphic>
          <a:graphicData uri="http://schemas.openxmlformats.org/drawingml/2006/table">
            <a:tbl>
              <a:tblPr firstRow="1" bandRow="1">
                <a:tableStyleId>{93296810-A885-4BE3-A3E7-6D5BEEA58F35}</a:tableStyleId>
              </a:tblPr>
              <a:tblGrid>
                <a:gridCol w="3840223">
                  <a:extLst>
                    <a:ext uri="{9D8B030D-6E8A-4147-A177-3AD203B41FA5}">
                      <a16:colId xmlns:a16="http://schemas.microsoft.com/office/drawing/2014/main" val="2944750794"/>
                    </a:ext>
                  </a:extLst>
                </a:gridCol>
                <a:gridCol w="1843552">
                  <a:extLst>
                    <a:ext uri="{9D8B030D-6E8A-4147-A177-3AD203B41FA5}">
                      <a16:colId xmlns:a16="http://schemas.microsoft.com/office/drawing/2014/main" val="558151120"/>
                    </a:ext>
                  </a:extLst>
                </a:gridCol>
              </a:tblGrid>
              <a:tr h="406809">
                <a:tc>
                  <a:txBody>
                    <a:bodyPr/>
                    <a:lstStyle/>
                    <a:p>
                      <a:r>
                        <a:rPr lang="en-GB" sz="2400" dirty="0" err="1"/>
                        <a:t>Principes</a:t>
                      </a:r>
                      <a:endParaRPr lang="en-GB" sz="2400" dirty="0"/>
                    </a:p>
                  </a:txBody>
                  <a:tcPr/>
                </a:tc>
                <a:tc>
                  <a:txBody>
                    <a:bodyPr/>
                    <a:lstStyle/>
                    <a:p>
                      <a:r>
                        <a:rPr lang="en-GB" sz="2400" dirty="0" err="1"/>
                        <a:t>Vrai</a:t>
                      </a:r>
                      <a:r>
                        <a:rPr lang="en-GB" sz="2400" baseline="0" dirty="0"/>
                        <a:t> / Faux</a:t>
                      </a:r>
                      <a:endParaRPr lang="en-GB" sz="2400" dirty="0"/>
                    </a:p>
                  </a:txBody>
                  <a:tcPr/>
                </a:tc>
                <a:extLst>
                  <a:ext uri="{0D108BD9-81ED-4DB2-BD59-A6C34878D82A}">
                    <a16:rowId xmlns:a16="http://schemas.microsoft.com/office/drawing/2014/main" val="352860437"/>
                  </a:ext>
                </a:extLst>
              </a:tr>
              <a:tr h="406809">
                <a:tc>
                  <a:txBody>
                    <a:bodyPr/>
                    <a:lstStyle/>
                    <a:p>
                      <a:r>
                        <a:rPr lang="fr-FR" sz="2400" dirty="0"/>
                        <a:t>La tolérance</a:t>
                      </a:r>
                      <a:endParaRPr lang="en-GB" sz="2400" dirty="0"/>
                    </a:p>
                  </a:txBody>
                  <a:tcPr/>
                </a:tc>
                <a:tc>
                  <a:txBody>
                    <a:bodyPr/>
                    <a:lstStyle/>
                    <a:p>
                      <a:endParaRPr lang="en-GB" sz="2400" dirty="0"/>
                    </a:p>
                  </a:txBody>
                  <a:tcPr/>
                </a:tc>
                <a:extLst>
                  <a:ext uri="{0D108BD9-81ED-4DB2-BD59-A6C34878D82A}">
                    <a16:rowId xmlns:a16="http://schemas.microsoft.com/office/drawing/2014/main" val="4287016858"/>
                  </a:ext>
                </a:extLst>
              </a:tr>
              <a:tr h="406809">
                <a:tc>
                  <a:txBody>
                    <a:bodyPr/>
                    <a:lstStyle/>
                    <a:p>
                      <a:r>
                        <a:rPr lang="fr-FR" sz="2400" dirty="0"/>
                        <a:t>L’égalité</a:t>
                      </a:r>
                      <a:endParaRPr lang="en-GB" sz="2400" dirty="0"/>
                    </a:p>
                  </a:txBody>
                  <a:tcPr/>
                </a:tc>
                <a:tc>
                  <a:txBody>
                    <a:bodyPr/>
                    <a:lstStyle/>
                    <a:p>
                      <a:endParaRPr lang="en-GB" sz="2400" dirty="0"/>
                    </a:p>
                  </a:txBody>
                  <a:tcPr/>
                </a:tc>
                <a:extLst>
                  <a:ext uri="{0D108BD9-81ED-4DB2-BD59-A6C34878D82A}">
                    <a16:rowId xmlns:a16="http://schemas.microsoft.com/office/drawing/2014/main" val="2619297565"/>
                  </a:ext>
                </a:extLst>
              </a:tr>
              <a:tr h="406809">
                <a:tc>
                  <a:txBody>
                    <a:bodyPr/>
                    <a:lstStyle/>
                    <a:p>
                      <a:r>
                        <a:rPr lang="fr-FR" sz="2400" dirty="0"/>
                        <a:t>Le nationalisme</a:t>
                      </a:r>
                      <a:endParaRPr lang="en-GB" sz="2400" dirty="0"/>
                    </a:p>
                  </a:txBody>
                  <a:tcPr/>
                </a:tc>
                <a:tc>
                  <a:txBody>
                    <a:bodyPr/>
                    <a:lstStyle/>
                    <a:p>
                      <a:endParaRPr lang="en-GB" sz="2400" dirty="0"/>
                    </a:p>
                  </a:txBody>
                  <a:tcPr/>
                </a:tc>
                <a:extLst>
                  <a:ext uri="{0D108BD9-81ED-4DB2-BD59-A6C34878D82A}">
                    <a16:rowId xmlns:a16="http://schemas.microsoft.com/office/drawing/2014/main" val="2519966030"/>
                  </a:ext>
                </a:extLst>
              </a:tr>
              <a:tr h="406809">
                <a:tc>
                  <a:txBody>
                    <a:bodyPr/>
                    <a:lstStyle/>
                    <a:p>
                      <a:r>
                        <a:rPr lang="en-GB" sz="2400" dirty="0"/>
                        <a:t>L’</a:t>
                      </a:r>
                      <a:r>
                        <a:rPr lang="fr-FR" sz="2400" dirty="0"/>
                        <a:t>amour</a:t>
                      </a:r>
                      <a:endParaRPr lang="en-GB" sz="2400" dirty="0"/>
                    </a:p>
                  </a:txBody>
                  <a:tcPr/>
                </a:tc>
                <a:tc>
                  <a:txBody>
                    <a:bodyPr/>
                    <a:lstStyle/>
                    <a:p>
                      <a:endParaRPr lang="en-GB" sz="2400" dirty="0"/>
                    </a:p>
                  </a:txBody>
                  <a:tcPr/>
                </a:tc>
                <a:extLst>
                  <a:ext uri="{0D108BD9-81ED-4DB2-BD59-A6C34878D82A}">
                    <a16:rowId xmlns:a16="http://schemas.microsoft.com/office/drawing/2014/main" val="741575574"/>
                  </a:ext>
                </a:extLst>
              </a:tr>
              <a:tr h="406809">
                <a:tc>
                  <a:txBody>
                    <a:bodyPr/>
                    <a:lstStyle/>
                    <a:p>
                      <a:r>
                        <a:rPr lang="en-GB" sz="2400" dirty="0"/>
                        <a:t>La </a:t>
                      </a:r>
                      <a:r>
                        <a:rPr lang="fr-FR" sz="2400" dirty="0"/>
                        <a:t>fraternité</a:t>
                      </a:r>
                      <a:endParaRPr lang="en-GB" sz="2400" dirty="0"/>
                    </a:p>
                  </a:txBody>
                  <a:tcPr/>
                </a:tc>
                <a:tc>
                  <a:txBody>
                    <a:bodyPr/>
                    <a:lstStyle/>
                    <a:p>
                      <a:endParaRPr lang="en-GB" sz="2400" dirty="0"/>
                    </a:p>
                  </a:txBody>
                  <a:tcPr/>
                </a:tc>
                <a:extLst>
                  <a:ext uri="{0D108BD9-81ED-4DB2-BD59-A6C34878D82A}">
                    <a16:rowId xmlns:a16="http://schemas.microsoft.com/office/drawing/2014/main" val="22569393"/>
                  </a:ext>
                </a:extLst>
              </a:tr>
              <a:tr h="406809">
                <a:tc>
                  <a:txBody>
                    <a:bodyPr/>
                    <a:lstStyle/>
                    <a:p>
                      <a:r>
                        <a:rPr lang="en-GB" sz="2400" dirty="0"/>
                        <a:t>La </a:t>
                      </a:r>
                      <a:r>
                        <a:rPr lang="fr-FR" sz="2400" dirty="0"/>
                        <a:t>diversité culturelle</a:t>
                      </a:r>
                      <a:endParaRPr lang="en-GB" sz="2400" dirty="0"/>
                    </a:p>
                  </a:txBody>
                  <a:tcPr/>
                </a:tc>
                <a:tc>
                  <a:txBody>
                    <a:bodyPr/>
                    <a:lstStyle/>
                    <a:p>
                      <a:endParaRPr lang="en-GB" sz="2400" dirty="0"/>
                    </a:p>
                  </a:txBody>
                  <a:tcPr/>
                </a:tc>
                <a:extLst>
                  <a:ext uri="{0D108BD9-81ED-4DB2-BD59-A6C34878D82A}">
                    <a16:rowId xmlns:a16="http://schemas.microsoft.com/office/drawing/2014/main" val="2748722986"/>
                  </a:ext>
                </a:extLst>
              </a:tr>
              <a:tr h="406809">
                <a:tc>
                  <a:txBody>
                    <a:bodyPr/>
                    <a:lstStyle/>
                    <a:p>
                      <a:r>
                        <a:rPr lang="fr-FR" sz="2400" dirty="0"/>
                        <a:t>L’environnement</a:t>
                      </a:r>
                      <a:endParaRPr lang="en-GB" sz="2400" dirty="0"/>
                    </a:p>
                  </a:txBody>
                  <a:tcPr/>
                </a:tc>
                <a:tc>
                  <a:txBody>
                    <a:bodyPr/>
                    <a:lstStyle/>
                    <a:p>
                      <a:endParaRPr lang="en-GB" sz="2400" dirty="0"/>
                    </a:p>
                  </a:txBody>
                  <a:tcPr/>
                </a:tc>
                <a:extLst>
                  <a:ext uri="{0D108BD9-81ED-4DB2-BD59-A6C34878D82A}">
                    <a16:rowId xmlns:a16="http://schemas.microsoft.com/office/drawing/2014/main" val="1659120015"/>
                  </a:ext>
                </a:extLst>
              </a:tr>
              <a:tr h="406809">
                <a:tc>
                  <a:txBody>
                    <a:bodyPr/>
                    <a:lstStyle/>
                    <a:p>
                      <a:r>
                        <a:rPr lang="en-GB" sz="2400" dirty="0"/>
                        <a:t>Le respect</a:t>
                      </a:r>
                    </a:p>
                  </a:txBody>
                  <a:tcPr/>
                </a:tc>
                <a:tc>
                  <a:txBody>
                    <a:bodyPr/>
                    <a:lstStyle/>
                    <a:p>
                      <a:endParaRPr lang="en-GB" sz="2400" dirty="0"/>
                    </a:p>
                  </a:txBody>
                  <a:tcPr/>
                </a:tc>
                <a:extLst>
                  <a:ext uri="{0D108BD9-81ED-4DB2-BD59-A6C34878D82A}">
                    <a16:rowId xmlns:a16="http://schemas.microsoft.com/office/drawing/2014/main" val="2733953339"/>
                  </a:ext>
                </a:extLst>
              </a:tr>
              <a:tr h="406809">
                <a:tc>
                  <a:txBody>
                    <a:bodyPr/>
                    <a:lstStyle/>
                    <a:p>
                      <a:r>
                        <a:rPr lang="en-GB" sz="2400" dirty="0" err="1"/>
                        <a:t>L’individualisme</a:t>
                      </a:r>
                      <a:endParaRPr lang="en-GB" sz="2400" dirty="0"/>
                    </a:p>
                  </a:txBody>
                  <a:tcPr/>
                </a:tc>
                <a:tc>
                  <a:txBody>
                    <a:bodyPr/>
                    <a:lstStyle/>
                    <a:p>
                      <a:endParaRPr lang="en-GB" sz="2400" dirty="0"/>
                    </a:p>
                  </a:txBody>
                  <a:tcPr/>
                </a:tc>
                <a:extLst>
                  <a:ext uri="{0D108BD9-81ED-4DB2-BD59-A6C34878D82A}">
                    <a16:rowId xmlns:a16="http://schemas.microsoft.com/office/drawing/2014/main" val="1174974645"/>
                  </a:ext>
                </a:extLst>
              </a:tr>
            </a:tbl>
          </a:graphicData>
        </a:graphic>
      </p:graphicFrame>
      <p:sp>
        <p:nvSpPr>
          <p:cNvPr id="2" name="Slide Number Placeholder 1"/>
          <p:cNvSpPr>
            <a:spLocks noGrp="1"/>
          </p:cNvSpPr>
          <p:nvPr>
            <p:ph type="sldNum" sz="quarter" idx="12"/>
          </p:nvPr>
        </p:nvSpPr>
        <p:spPr/>
        <p:txBody>
          <a:bodyPr/>
          <a:lstStyle/>
          <a:p>
            <a:fld id="{A796FD67-0BA0-436D-B60D-4690F3A637D4}" type="slidenum">
              <a:rPr lang="en-GB" smtClean="0"/>
              <a:t>7</a:t>
            </a:fld>
            <a:endParaRPr lang="en-GB"/>
          </a:p>
        </p:txBody>
      </p:sp>
    </p:spTree>
    <p:extLst>
      <p:ext uri="{BB962C8B-B14F-4D97-AF65-F5344CB8AC3E}">
        <p14:creationId xmlns:p14="http://schemas.microsoft.com/office/powerpoint/2010/main" val="9380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78" y="158620"/>
            <a:ext cx="11635274" cy="584775"/>
          </a:xfrm>
          <a:prstGeom prst="rect">
            <a:avLst/>
          </a:prstGeom>
          <a:noFill/>
        </p:spPr>
        <p:txBody>
          <a:bodyPr wrap="square" rtlCol="0">
            <a:spAutoFit/>
          </a:bodyPr>
          <a:lstStyle/>
          <a:p>
            <a:r>
              <a:rPr lang="en-GB" sz="3200" b="1" dirty="0"/>
              <a:t>Mots </a:t>
            </a:r>
            <a:r>
              <a:rPr lang="en-GB" sz="3200" b="1" dirty="0" err="1"/>
              <a:t>importants</a:t>
            </a:r>
            <a:endParaRPr lang="en-GB" sz="3200" b="1" dirty="0"/>
          </a:p>
        </p:txBody>
      </p:sp>
      <p:sp>
        <p:nvSpPr>
          <p:cNvPr id="3" name="Slide Number Placeholder 2"/>
          <p:cNvSpPr>
            <a:spLocks noGrp="1"/>
          </p:cNvSpPr>
          <p:nvPr>
            <p:ph type="sldNum" sz="quarter" idx="12"/>
          </p:nvPr>
        </p:nvSpPr>
        <p:spPr/>
        <p:txBody>
          <a:bodyPr/>
          <a:lstStyle/>
          <a:p>
            <a:fld id="{A796FD67-0BA0-436D-B60D-4690F3A637D4}" type="slidenum">
              <a:rPr lang="en-GB" smtClean="0"/>
              <a:t>8</a:t>
            </a:fld>
            <a:endParaRPr lang="en-GB"/>
          </a:p>
        </p:txBody>
      </p:sp>
      <p:graphicFrame>
        <p:nvGraphicFramePr>
          <p:cNvPr id="9" name="Content Placeholder 8">
            <a:extLst>
              <a:ext uri="{FF2B5EF4-FFF2-40B4-BE49-F238E27FC236}">
                <a16:creationId xmlns:a16="http://schemas.microsoft.com/office/drawing/2014/main" id="{949053E3-1947-4330-8100-D623FFAF1A15}"/>
              </a:ext>
            </a:extLst>
          </p:cNvPr>
          <p:cNvGraphicFramePr>
            <a:graphicFrameLocks noGrp="1"/>
          </p:cNvGraphicFramePr>
          <p:nvPr>
            <p:ph idx="1"/>
            <p:extLst>
              <p:ext uri="{D42A27DB-BD31-4B8C-83A1-F6EECF244321}">
                <p14:modId xmlns:p14="http://schemas.microsoft.com/office/powerpoint/2010/main" val="388043461"/>
              </p:ext>
            </p:extLst>
          </p:nvPr>
        </p:nvGraphicFramePr>
        <p:xfrm>
          <a:off x="838200" y="1825625"/>
          <a:ext cx="10515600" cy="465455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29429108"/>
                    </a:ext>
                  </a:extLst>
                </a:gridCol>
                <a:gridCol w="5257800">
                  <a:extLst>
                    <a:ext uri="{9D8B030D-6E8A-4147-A177-3AD203B41FA5}">
                      <a16:colId xmlns:a16="http://schemas.microsoft.com/office/drawing/2014/main" val="579654340"/>
                    </a:ext>
                  </a:extLst>
                </a:gridCol>
              </a:tblGrid>
              <a:tr h="370840">
                <a:tc>
                  <a:txBody>
                    <a:bodyPr/>
                    <a:lstStyle/>
                    <a:p>
                      <a:pPr algn="l">
                        <a:lnSpc>
                          <a:spcPct val="107000"/>
                        </a:lnSpc>
                        <a:spcAft>
                          <a:spcPts val="800"/>
                        </a:spcAft>
                      </a:pP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Français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Anglais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72560342"/>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frapper à la porte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knock on the door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93366152"/>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ouvrir la porte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open the door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43282554"/>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repousser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reject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19020419"/>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ressembler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resemble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09904587"/>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peau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skin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61999863"/>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coeur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heart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66264196"/>
                  </a:ext>
                </a:extLst>
              </a:tr>
              <a:tr h="370840">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guerre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war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5376479"/>
                  </a:ext>
                </a:extLst>
              </a:tr>
              <a:tr h="370840">
                <a:tc>
                  <a:txBody>
                    <a:bodyPr/>
                    <a:lstStyle/>
                    <a:p>
                      <a:pPr algn="l">
                        <a:lnSpc>
                          <a:spcPct val="107000"/>
                        </a:lnSpc>
                        <a:spcAft>
                          <a:spcPts val="800"/>
                        </a:spcAft>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n-GB"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fraternité</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brotherhood, fraternity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72420136"/>
                  </a:ext>
                </a:extLst>
              </a:tr>
              <a:tr h="370840">
                <a:tc>
                  <a:txBody>
                    <a:bodyPr/>
                    <a:lstStyle/>
                    <a:p>
                      <a:pPr algn="l">
                        <a:lnSpc>
                          <a:spcPct val="107000"/>
                        </a:lnSpc>
                        <a:spcAft>
                          <a:spcPts val="800"/>
                        </a:spcAft>
                      </a:pPr>
                      <a:r>
                        <a:rPr lang="en-GB"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égal</a:t>
                      </a: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égale</a:t>
                      </a: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égaux</a:t>
                      </a: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égales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equal</a:t>
                      </a:r>
                    </a:p>
                  </a:txBody>
                  <a:tcPr/>
                </a:tc>
                <a:extLst>
                  <a:ext uri="{0D108BD9-81ED-4DB2-BD59-A6C34878D82A}">
                    <a16:rowId xmlns:a16="http://schemas.microsoft.com/office/drawing/2014/main" val="1485024218"/>
                  </a:ext>
                </a:extLst>
              </a:tr>
            </a:tbl>
          </a:graphicData>
        </a:graphic>
      </p:graphicFrame>
    </p:spTree>
    <p:extLst>
      <p:ext uri="{BB962C8B-B14F-4D97-AF65-F5344CB8AC3E}">
        <p14:creationId xmlns:p14="http://schemas.microsoft.com/office/powerpoint/2010/main" val="427255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49" y="264913"/>
            <a:ext cx="10515600" cy="1325563"/>
          </a:xfrm>
        </p:spPr>
        <p:txBody>
          <a:bodyPr>
            <a:normAutofit fontScale="90000"/>
          </a:bodyPr>
          <a:lstStyle/>
          <a:p>
            <a:pPr lvl="0">
              <a:lnSpc>
                <a:spcPct val="100000"/>
              </a:lnSpc>
              <a:spcBef>
                <a:spcPts val="0"/>
              </a:spcBef>
              <a:defRPr/>
            </a:pPr>
            <a:br>
              <a:rPr lang="en-US" dirty="0"/>
            </a:br>
            <a:r>
              <a:rPr lang="en-US" dirty="0" err="1"/>
              <a:t>Écoutez</a:t>
            </a:r>
            <a:r>
              <a:rPr lang="en-US" dirty="0"/>
              <a:t> le </a:t>
            </a:r>
            <a:r>
              <a:rPr lang="en-US" dirty="0" err="1"/>
              <a:t>poème</a:t>
            </a:r>
            <a:r>
              <a:rPr lang="en-US" dirty="0"/>
              <a:t>. </a:t>
            </a:r>
            <a:br>
              <a:rPr lang="en-US" dirty="0"/>
            </a:br>
            <a:br>
              <a:rPr lang="en-US" dirty="0"/>
            </a:br>
            <a:endParaRPr lang="en-US" dirty="0"/>
          </a:p>
        </p:txBody>
      </p:sp>
      <p:sp>
        <p:nvSpPr>
          <p:cNvPr id="3" name="Content Placeholder 2"/>
          <p:cNvSpPr>
            <a:spLocks noGrp="1"/>
          </p:cNvSpPr>
          <p:nvPr>
            <p:ph idx="1"/>
          </p:nvPr>
        </p:nvSpPr>
        <p:spPr>
          <a:xfrm>
            <a:off x="289249" y="1825625"/>
            <a:ext cx="11653935"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a:lnSpc>
                <a:spcPct val="100000"/>
              </a:lnSpc>
              <a:spcBef>
                <a:spcPts val="0"/>
              </a:spcBef>
              <a:buNone/>
              <a:defRPr/>
            </a:pPr>
            <a:endParaRPr lang="en-US" dirty="0"/>
          </a:p>
          <a:p>
            <a:pPr marL="0" indent="0">
              <a:lnSpc>
                <a:spcPct val="100000"/>
              </a:lnSpc>
              <a:spcBef>
                <a:spcPts val="0"/>
              </a:spcBef>
              <a:buNone/>
              <a:defRPr/>
            </a:pPr>
            <a:r>
              <a:rPr lang="en-US" dirty="0"/>
              <a:t>Le </a:t>
            </a:r>
            <a:r>
              <a:rPr lang="en-GB" dirty="0" err="1"/>
              <a:t>poète</a:t>
            </a:r>
            <a:r>
              <a:rPr lang="en-GB" dirty="0"/>
              <a:t> </a:t>
            </a:r>
            <a:r>
              <a:rPr lang="en-GB" dirty="0" err="1"/>
              <a:t>est</a:t>
            </a:r>
            <a:r>
              <a:rPr lang="en-GB" dirty="0"/>
              <a:t> comment?</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lnSpc>
                <a:spcPct val="100000"/>
              </a:lnSpc>
              <a:spcBef>
                <a:spcPts val="0"/>
              </a:spcBef>
              <a:buNone/>
              <a:defRPr/>
            </a:pPr>
            <a:r>
              <a:rPr lang="en-US" dirty="0"/>
              <a:t>Le </a:t>
            </a:r>
            <a:r>
              <a:rPr lang="en-GB" dirty="0" err="1"/>
              <a:t>poète</a:t>
            </a:r>
            <a:r>
              <a:rPr lang="en-US" dirty="0"/>
              <a:t> </a:t>
            </a:r>
            <a:r>
              <a:rPr lang="en-US" dirty="0" err="1"/>
              <a:t>est</a:t>
            </a:r>
            <a:r>
              <a:rPr lang="en-US" dirty="0"/>
              <a:t>…</a:t>
            </a:r>
            <a:r>
              <a:rPr lang="en-US" dirty="0" err="1"/>
              <a:t>en</a:t>
            </a:r>
            <a:r>
              <a:rPr lang="en-US" dirty="0"/>
              <a:t> col</a:t>
            </a:r>
            <a:r>
              <a:rPr lang="en-GB" dirty="0"/>
              <a:t>è</a:t>
            </a:r>
            <a:r>
              <a:rPr lang="en-US" dirty="0"/>
              <a:t>re /</a:t>
            </a:r>
            <a:r>
              <a:rPr lang="en-GB" dirty="0" err="1">
                <a:solidFill>
                  <a:schemeClr val="dk1"/>
                </a:solidFill>
              </a:rPr>
              <a:t>fâché</a:t>
            </a:r>
            <a:r>
              <a:rPr lang="en-GB" dirty="0">
                <a:solidFill>
                  <a:schemeClr val="dk1"/>
                </a:solidFill>
              </a:rPr>
              <a:t>/</a:t>
            </a:r>
            <a:r>
              <a:rPr lang="en-US" dirty="0"/>
              <a:t> triste / impatient / </a:t>
            </a:r>
            <a:r>
              <a:rPr lang="en-US" dirty="0" err="1"/>
              <a:t>calme</a:t>
            </a:r>
            <a:r>
              <a:rPr lang="en-US" dirty="0"/>
              <a:t>/content / </a:t>
            </a:r>
            <a:r>
              <a:rPr lang="en-GB" dirty="0" err="1"/>
              <a:t>heureux</a:t>
            </a:r>
            <a:r>
              <a:rPr lang="en-GB" dirty="0"/>
              <a:t>/</a:t>
            </a:r>
            <a:r>
              <a:rPr lang="en-US" dirty="0" err="1"/>
              <a:t>humili</a:t>
            </a:r>
            <a:r>
              <a:rPr lang="en-GB" dirty="0">
                <a:solidFill>
                  <a:schemeClr val="dk1"/>
                </a:solidFill>
              </a:rPr>
              <a:t>é / </a:t>
            </a:r>
            <a:r>
              <a:rPr lang="en-US" dirty="0"/>
              <a:t>d</a:t>
            </a:r>
            <a:r>
              <a:rPr lang="en-GB" dirty="0">
                <a:solidFill>
                  <a:schemeClr val="dk1"/>
                </a:solidFill>
              </a:rPr>
              <a:t>é</a:t>
            </a:r>
            <a:r>
              <a:rPr lang="en-US" dirty="0"/>
              <a:t>prim</a:t>
            </a:r>
            <a:r>
              <a:rPr lang="en-GB" dirty="0">
                <a:solidFill>
                  <a:schemeClr val="dk1"/>
                </a:solidFill>
              </a:rPr>
              <a:t>é / </a:t>
            </a:r>
            <a:r>
              <a:rPr lang="en-GB" dirty="0" err="1">
                <a:solidFill>
                  <a:schemeClr val="dk1"/>
                </a:solidFill>
              </a:rPr>
              <a:t>indifférent</a:t>
            </a:r>
            <a:r>
              <a:rPr lang="en-GB" dirty="0">
                <a:solidFill>
                  <a:schemeClr val="dk1"/>
                </a:solidFill>
              </a:rPr>
              <a:t> /  etc.</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Rectangle 3"/>
          <p:cNvSpPr/>
          <p:nvPr/>
        </p:nvSpPr>
        <p:spPr>
          <a:xfrm rot="10800000" flipV="1">
            <a:off x="838200" y="1825624"/>
            <a:ext cx="4877704" cy="369332"/>
          </a:xfrm>
          <a:prstGeom prst="rect">
            <a:avLst/>
          </a:prstGeom>
        </p:spPr>
        <p:txBody>
          <a:bodyPr wrap="square">
            <a:spAutoFit/>
          </a:bodyPr>
          <a:lstStyle/>
          <a:p>
            <a:r>
              <a:rPr lang="en-GB" dirty="0">
                <a:hlinkClick r:id="rId3"/>
              </a:rPr>
              <a:t>L'homme qui te ressemble</a:t>
            </a:r>
            <a:endParaRPr lang="en-GB" dirty="0"/>
          </a:p>
        </p:txBody>
      </p:sp>
      <p:sp>
        <p:nvSpPr>
          <p:cNvPr id="6" name="Slide Number Placeholder 5"/>
          <p:cNvSpPr>
            <a:spLocks noGrp="1"/>
          </p:cNvSpPr>
          <p:nvPr>
            <p:ph type="sldNum" sz="quarter" idx="12"/>
          </p:nvPr>
        </p:nvSpPr>
        <p:spPr/>
        <p:txBody>
          <a:bodyPr/>
          <a:lstStyle/>
          <a:p>
            <a:fld id="{A796FD67-0BA0-436D-B60D-4690F3A637D4}" type="slidenum">
              <a:rPr lang="en-GB" smtClean="0"/>
              <a:t>9</a:t>
            </a:fld>
            <a:endParaRPr lang="en-GB"/>
          </a:p>
        </p:txBody>
      </p:sp>
    </p:spTree>
    <p:extLst>
      <p:ext uri="{BB962C8B-B14F-4D97-AF65-F5344CB8AC3E}">
        <p14:creationId xmlns:p14="http://schemas.microsoft.com/office/powerpoint/2010/main" val="604685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6039</TotalTime>
  <Words>2224</Words>
  <Application>Microsoft Office PowerPoint</Application>
  <PresentationFormat>Widescreen</PresentationFormat>
  <Paragraphs>385</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      L’homme qui te ressemble  René Philombé  Published by  Editions Semences Africaines</vt:lpstr>
      <vt:lpstr>Aujourd’hui, nous lisons un texte- c’est quelle sorte de texte?</vt:lpstr>
      <vt:lpstr>Le poète: René Philombé (1930-2001)</vt:lpstr>
      <vt:lpstr> Questions sur le poète et le contexte: Vrai ou faux? </vt:lpstr>
      <vt:lpstr> Questions sur le poète et le contexte: Vrai ou faux? </vt:lpstr>
      <vt:lpstr>  Quelle image montre notre poète, A, B ou C? Pourquoi?  </vt:lpstr>
      <vt:lpstr>PowerPoint Presentation</vt:lpstr>
      <vt:lpstr>PowerPoint Presentation</vt:lpstr>
      <vt:lpstr> Écoutez le poème.   </vt:lpstr>
      <vt:lpstr>Maintenant, écoutez encore une fois et  mettez les strophes dans le bon ordre. </vt:lpstr>
      <vt:lpstr>Le poème</vt:lpstr>
      <vt:lpstr>Quelle strophe correspond à quel résumé?</vt:lpstr>
      <vt:lpstr>Quelle strophe correspond à quel résumé?  Solution</vt:lpstr>
      <vt:lpstr>Les voyelles  </vt:lpstr>
      <vt:lpstr>Les voyelles  </vt:lpstr>
      <vt:lpstr>Poser des questions</vt:lpstr>
      <vt:lpstr>Poser des questions: Pourquoi + verbe (infinitif)?</vt:lpstr>
      <vt:lpstr>Exprimer les émotions en français. </vt:lpstr>
      <vt:lpstr>Maintenant, écoutez le texte encore une fois. Quelles émotions sont évoqueés par le poète?  Comment se sent-il?</vt:lpstr>
      <vt:lpstr>Maintenant, écoutez le texte encore une fois. Quelles émotions sont évoqueés par le poète?  Comment se sent-il?  Solution</vt:lpstr>
      <vt:lpstr>Et vous? Quelles sont vos émotions?</vt:lpstr>
      <vt:lpstr>Les devoirs</vt:lpstr>
      <vt:lpstr>Devoirs 2: Écrivez une lettre</vt:lpstr>
      <vt:lpstr>Images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L’homme qui te ressemble</dc:title>
  <dc:creator>Suzanne Graham</dc:creator>
  <cp:lastModifiedBy>Suzanne Graham</cp:lastModifiedBy>
  <cp:revision>275</cp:revision>
  <cp:lastPrinted>2017-09-18T10:42:22Z</cp:lastPrinted>
  <dcterms:created xsi:type="dcterms:W3CDTF">2017-06-02T13:28:39Z</dcterms:created>
  <dcterms:modified xsi:type="dcterms:W3CDTF">2020-01-17T13:09:33Z</dcterms:modified>
</cp:coreProperties>
</file>