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9" r:id="rId2"/>
    <p:sldId id="315" r:id="rId3"/>
    <p:sldId id="331" r:id="rId4"/>
    <p:sldId id="332" r:id="rId5"/>
    <p:sldId id="270" r:id="rId6"/>
    <p:sldId id="337" r:id="rId7"/>
    <p:sldId id="338" r:id="rId8"/>
    <p:sldId id="361" r:id="rId9"/>
    <p:sldId id="328" r:id="rId10"/>
    <p:sldId id="329" r:id="rId11"/>
    <p:sldId id="330" r:id="rId12"/>
    <p:sldId id="333" r:id="rId13"/>
    <p:sldId id="363" r:id="rId14"/>
    <p:sldId id="366" r:id="rId15"/>
    <p:sldId id="365" r:id="rId16"/>
    <p:sldId id="367" r:id="rId17"/>
    <p:sldId id="368" r:id="rId18"/>
    <p:sldId id="370" r:id="rId19"/>
    <p:sldId id="323" r:id="rId20"/>
    <p:sldId id="326" r:id="rId21"/>
    <p:sldId id="334" r:id="rId22"/>
    <p:sldId id="335" r:id="rId23"/>
    <p:sldId id="336" r:id="rId24"/>
    <p:sldId id="371" r:id="rId25"/>
    <p:sldId id="34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zanne Graham" initials="SG"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2FB12-9CC2-4701-B7C7-747CD1E7D6FA}" type="datetimeFigureOut">
              <a:rPr lang="en-GB" smtClean="0"/>
              <a:t>09/01/2020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40D4F-5B69-421C-8126-3B78E7B35BF6}" type="slidenum">
              <a:rPr lang="en-GB" smtClean="0"/>
              <a:t>‹#›</a:t>
            </a:fld>
            <a:endParaRPr lang="en-GB"/>
          </a:p>
        </p:txBody>
      </p:sp>
    </p:spTree>
    <p:extLst>
      <p:ext uri="{BB962C8B-B14F-4D97-AF65-F5344CB8AC3E}">
        <p14:creationId xmlns:p14="http://schemas.microsoft.com/office/powerpoint/2010/main" val="72613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CB0EB77-6940-4567-8FBF-46633CFE2411}" type="datetime1">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48339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4C9D14-9F6E-44A1-875E-D5EF0B9DAFFB}" type="datetime1">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558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9D797DC-36CF-497C-8EC2-8CCFE28EF4D4}" type="datetime1">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1652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EEF1A6-3AA9-4AC0-9D58-27AB86730508}" type="datetime1">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043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F43D8E-9E45-4CED-88A5-64CBD9CDC7FE}" type="datetime1">
              <a:rPr lang="en-GB" smtClean="0"/>
              <a:t>09/01/2020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32019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B1EAD45-232E-4666-89EF-68CEFB671EC6}" type="datetime1">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0679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B274D6-0845-4B04-AD53-628D4AF99B51}" type="datetime1">
              <a:rPr lang="en-GB" smtClean="0"/>
              <a:t>09/01/2020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51060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13B4A0-E276-4FFC-8229-A4C532818BCA}" type="datetime1">
              <a:rPr lang="en-GB" smtClean="0"/>
              <a:t>09/01/2020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7623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5CF5C-6000-45A8-9432-B2193A951831}" type="datetime1">
              <a:rPr lang="en-GB" smtClean="0"/>
              <a:t>09/01/2020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81600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0307AA-57C8-4257-BD6D-97D95E8FA0AB}" type="datetime1">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92618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7E199E-552E-49F5-A57F-3F16DBF95E92}" type="datetime1">
              <a:rPr lang="en-GB" smtClean="0"/>
              <a:t>09/01/2020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1772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C8DEBF-0254-4C43-8DB9-B81E33092C3F}" type="datetime1">
              <a:rPr lang="en-GB" smtClean="0"/>
              <a:t>09/01/2020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6FD67-0BA0-436D-B60D-4690F3A637D4}" type="slidenum">
              <a:rPr lang="en-GB" smtClean="0"/>
              <a:t>‹#›</a:t>
            </a:fld>
            <a:endParaRPr lang="en-GB"/>
          </a:p>
        </p:txBody>
      </p:sp>
    </p:spTree>
    <p:extLst>
      <p:ext uri="{BB962C8B-B14F-4D97-AF65-F5344CB8AC3E}">
        <p14:creationId xmlns:p14="http://schemas.microsoft.com/office/powerpoint/2010/main" val="133700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jpg"/><Relationship Id="rId5" Type="http://schemas.microsoft.com/office/2007/relationships/hdphoto" Target="../media/hdphoto2.wdp"/><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hetto-theresienstadt.info/terezinghetto.ht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yadvashem.org/yv/en/exhibitions/art/bodek.asp" TargetMode="External"/><Relationship Id="rId3" Type="http://schemas.openxmlformats.org/officeDocument/2006/relationships/hyperlink" Target="https://commons.wikimedia.org/wiki/File:Buchenwald_Forced_Labor_Gallows_13137.jpg" TargetMode="External"/><Relationship Id="rId7" Type="http://schemas.openxmlformats.org/officeDocument/2006/relationships/hyperlink" Target="https://creativecommons.org/licenses/by-sa/4.0/deed.en" TargetMode="External"/><Relationship Id="rId2" Type="http://schemas.openxmlformats.org/officeDocument/2006/relationships/hyperlink" Target="https://www.ushmm.org/" TargetMode="External"/><Relationship Id="rId1" Type="http://schemas.openxmlformats.org/officeDocument/2006/relationships/slideLayout" Target="../slideLayouts/slideLayout2.xml"/><Relationship Id="rId6" Type="http://schemas.openxmlformats.org/officeDocument/2006/relationships/hyperlink" Target="https://en.wikipedia.org/wiki/en:Creative_Commons" TargetMode="External"/><Relationship Id="rId5" Type="http://schemas.openxmlformats.org/officeDocument/2006/relationships/hyperlink" Target="https://commons.wikimedia.org/wiki/User:Godot13" TargetMode="External"/><Relationship Id="rId4" Type="http://schemas.openxmlformats.org/officeDocument/2006/relationships/hyperlink" Target="https://commons.wikimedia.org/wiki/File:Buchenwald_Children_26145.jpg" TargetMode="External"/><Relationship Id="rId9" Type="http://schemas.openxmlformats.org/officeDocument/2006/relationships/hyperlink" Target="https://creativecommons.org/licenses/by-sa/3.0/deed.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7" y="167101"/>
            <a:ext cx="11020690" cy="636463"/>
          </a:xfrm>
        </p:spPr>
        <p:txBody>
          <a:bodyPr>
            <a:normAutofit/>
          </a:bodyPr>
          <a:lstStyle/>
          <a:p>
            <a:r>
              <a:rPr lang="en-GB" sz="3600" b="1" dirty="0" err="1"/>
              <a:t>Worum</a:t>
            </a:r>
            <a:r>
              <a:rPr lang="en-GB" sz="3600" b="1" dirty="0"/>
              <a:t> </a:t>
            </a:r>
            <a:r>
              <a:rPr lang="en-GB" sz="3600" b="1" dirty="0" err="1"/>
              <a:t>geht</a:t>
            </a:r>
            <a:r>
              <a:rPr lang="en-GB" sz="3600" b="1" dirty="0"/>
              <a:t> </a:t>
            </a:r>
            <a:r>
              <a:rPr lang="en-GB" sz="3600" b="1" dirty="0" err="1"/>
              <a:t>es</a:t>
            </a:r>
            <a:r>
              <a:rPr lang="en-GB" sz="3600" b="1" dirty="0"/>
              <a:t> in </a:t>
            </a:r>
            <a:r>
              <a:rPr lang="en-GB" sz="3600" b="1" dirty="0" err="1"/>
              <a:t>dem</a:t>
            </a:r>
            <a:r>
              <a:rPr lang="en-GB" sz="3600" b="1" dirty="0"/>
              <a:t> Text?</a:t>
            </a:r>
          </a:p>
        </p:txBody>
      </p:sp>
      <p:sp>
        <p:nvSpPr>
          <p:cNvPr id="3" name="Content Placeholder 2"/>
          <p:cNvSpPr>
            <a:spLocks noGrp="1"/>
          </p:cNvSpPr>
          <p:nvPr>
            <p:ph idx="1"/>
          </p:nvPr>
        </p:nvSpPr>
        <p:spPr>
          <a:xfrm>
            <a:off x="215347" y="978128"/>
            <a:ext cx="11838108" cy="5879872"/>
          </a:xfrm>
        </p:spPr>
        <p:txBody>
          <a:bodyPr/>
          <a:lstStyle/>
          <a:p>
            <a:pPr marL="0" indent="0">
              <a:buNone/>
            </a:pPr>
            <a:r>
              <a:rPr lang="en-GB" dirty="0"/>
              <a:t>Die </a:t>
            </a:r>
            <a:r>
              <a:rPr lang="en-GB" dirty="0" err="1"/>
              <a:t>Themen</a:t>
            </a:r>
            <a:r>
              <a:rPr lang="en-GB" dirty="0"/>
              <a:t> </a:t>
            </a:r>
            <a:r>
              <a:rPr lang="en-GB" dirty="0" err="1"/>
              <a:t>sind</a:t>
            </a:r>
            <a:r>
              <a:rPr lang="en-GB" dirty="0"/>
              <a:t>:</a:t>
            </a:r>
          </a:p>
          <a:p>
            <a:pPr marL="0" indent="0">
              <a:buNone/>
            </a:pPr>
            <a:r>
              <a:rPr lang="en-GB" dirty="0"/>
              <a:t>Krieg, Reisen, Holocaust, </a:t>
            </a:r>
            <a:r>
              <a:rPr lang="en-GB" dirty="0" err="1"/>
              <a:t>Arbeit</a:t>
            </a:r>
            <a:r>
              <a:rPr lang="en-GB" dirty="0"/>
              <a:t>, Kunst, Tod, </a:t>
            </a:r>
            <a:r>
              <a:rPr lang="en-GB" dirty="0" err="1"/>
              <a:t>Jugend</a:t>
            </a:r>
            <a:r>
              <a:rPr lang="en-GB" dirty="0"/>
              <a:t>  </a:t>
            </a:r>
          </a:p>
          <a:p>
            <a:pPr marL="0" indent="0">
              <a:buNone/>
            </a:pPr>
            <a:endParaRPr lang="en-GB" dirty="0"/>
          </a:p>
          <a:p>
            <a:pPr marL="0" indent="0">
              <a:buNone/>
            </a:pPr>
            <a:r>
              <a:rPr lang="en-GB" dirty="0"/>
              <a:t>Die </a:t>
            </a:r>
            <a:r>
              <a:rPr lang="en-GB" dirty="0" err="1"/>
              <a:t>Personen</a:t>
            </a:r>
            <a:r>
              <a:rPr lang="en-GB" dirty="0"/>
              <a:t> f</a:t>
            </a:r>
            <a:r>
              <a:rPr lang="fr-FR" dirty="0" err="1"/>
              <a:t>ühlen</a:t>
            </a:r>
            <a:r>
              <a:rPr lang="fr-FR" dirty="0"/>
              <a:t> </a:t>
            </a:r>
            <a:r>
              <a:rPr lang="fr-FR" dirty="0" err="1"/>
              <a:t>sich</a:t>
            </a:r>
            <a:r>
              <a:rPr lang="fr-FR" dirty="0"/>
              <a:t>:</a:t>
            </a:r>
          </a:p>
          <a:p>
            <a:pPr marL="0" indent="0">
              <a:buNone/>
            </a:pPr>
            <a:r>
              <a:rPr lang="fr-FR" dirty="0" err="1"/>
              <a:t>frei</a:t>
            </a:r>
            <a:r>
              <a:rPr lang="fr-FR" dirty="0"/>
              <a:t> / </a:t>
            </a:r>
            <a:r>
              <a:rPr lang="fr-FR" dirty="0" err="1"/>
              <a:t>unfrei</a:t>
            </a:r>
            <a:r>
              <a:rPr lang="fr-FR" dirty="0"/>
              <a:t>;      </a:t>
            </a:r>
            <a:r>
              <a:rPr lang="fr-FR" dirty="0" err="1"/>
              <a:t>deprimiert</a:t>
            </a:r>
            <a:r>
              <a:rPr lang="fr-FR" dirty="0"/>
              <a:t> / </a:t>
            </a:r>
            <a:r>
              <a:rPr lang="fr-FR" dirty="0" err="1"/>
              <a:t>voller</a:t>
            </a:r>
            <a:r>
              <a:rPr lang="fr-FR" dirty="0"/>
              <a:t> Energie, </a:t>
            </a:r>
          </a:p>
          <a:p>
            <a:pPr marL="0" indent="0">
              <a:buNone/>
            </a:pPr>
            <a:r>
              <a:rPr lang="fr-FR" dirty="0" err="1"/>
              <a:t>hoffnungsvoll</a:t>
            </a:r>
            <a:r>
              <a:rPr lang="fr-FR" dirty="0"/>
              <a:t> / </a:t>
            </a:r>
            <a:r>
              <a:rPr lang="fr-FR" dirty="0" err="1"/>
              <a:t>hoffnungslos</a:t>
            </a:r>
            <a:r>
              <a:rPr lang="fr-FR" dirty="0"/>
              <a:t>;      </a:t>
            </a:r>
            <a:r>
              <a:rPr lang="fr-FR" dirty="0" err="1"/>
              <a:t>satt</a:t>
            </a:r>
            <a:r>
              <a:rPr lang="fr-FR" dirty="0"/>
              <a:t> / </a:t>
            </a:r>
            <a:r>
              <a:rPr lang="fr-FR" dirty="0" err="1"/>
              <a:t>hungrig</a:t>
            </a:r>
            <a:r>
              <a:rPr lang="fr-FR" dirty="0"/>
              <a:t>   </a:t>
            </a:r>
            <a:r>
              <a:rPr lang="en-GB" dirty="0"/>
              <a:t> </a:t>
            </a:r>
          </a:p>
        </p:txBody>
      </p:sp>
      <p:sp>
        <p:nvSpPr>
          <p:cNvPr id="4" name="Slide Number Placeholder 3">
            <a:extLst>
              <a:ext uri="{FF2B5EF4-FFF2-40B4-BE49-F238E27FC236}">
                <a16:creationId xmlns:a16="http://schemas.microsoft.com/office/drawing/2014/main" id="{8DF9DBFB-AA32-4755-83B5-CDE69C2EE06C}"/>
              </a:ext>
            </a:extLst>
          </p:cNvPr>
          <p:cNvSpPr>
            <a:spLocks noGrp="1"/>
          </p:cNvSpPr>
          <p:nvPr>
            <p:ph type="sldNum" sz="quarter" idx="12"/>
          </p:nvPr>
        </p:nvSpPr>
        <p:spPr/>
        <p:txBody>
          <a:bodyPr/>
          <a:lstStyle/>
          <a:p>
            <a:fld id="{A796FD67-0BA0-436D-B60D-4690F3A637D4}" type="slidenum">
              <a:rPr lang="en-GB" smtClean="0"/>
              <a:t>1</a:t>
            </a:fld>
            <a:endParaRPr lang="en-GB"/>
          </a:p>
        </p:txBody>
      </p:sp>
      <p:sp>
        <p:nvSpPr>
          <p:cNvPr id="6" name="TextBox 5"/>
          <p:cNvSpPr txBox="1"/>
          <p:nvPr/>
        </p:nvSpPr>
        <p:spPr>
          <a:xfrm>
            <a:off x="8255477" y="6328207"/>
            <a:ext cx="681982" cy="276999"/>
          </a:xfrm>
          <a:prstGeom prst="rect">
            <a:avLst/>
          </a:prstGeom>
          <a:noFill/>
        </p:spPr>
        <p:txBody>
          <a:bodyPr wrap="none" rtlCol="0">
            <a:spAutoFit/>
          </a:bodyPr>
          <a:lstStyle/>
          <a:p>
            <a:r>
              <a:rPr lang="en-US" sz="1200"/>
              <a:t>Image 3</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8336673" y="3603846"/>
            <a:ext cx="3613719" cy="2710289"/>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4666673" y="4214308"/>
            <a:ext cx="3317886" cy="2096978"/>
          </a:xfrm>
          <a:prstGeom prst="rect">
            <a:avLst/>
          </a:prstGeom>
        </p:spPr>
      </p:pic>
      <p:sp>
        <p:nvSpPr>
          <p:cNvPr id="13" name="TextBox 12"/>
          <p:cNvSpPr txBox="1"/>
          <p:nvPr/>
        </p:nvSpPr>
        <p:spPr>
          <a:xfrm>
            <a:off x="4563610" y="6307643"/>
            <a:ext cx="681982" cy="276999"/>
          </a:xfrm>
          <a:prstGeom prst="rect">
            <a:avLst/>
          </a:prstGeom>
          <a:noFill/>
        </p:spPr>
        <p:txBody>
          <a:bodyPr wrap="none" rtlCol="0">
            <a:spAutoFit/>
          </a:bodyPr>
          <a:lstStyle/>
          <a:p>
            <a:r>
              <a:rPr lang="en-US" sz="1200" dirty="0"/>
              <a:t>Image 2</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160" y="4214460"/>
            <a:ext cx="2874217" cy="2113747"/>
          </a:xfrm>
          <a:prstGeom prst="rect">
            <a:avLst/>
          </a:prstGeom>
        </p:spPr>
      </p:pic>
      <p:sp>
        <p:nvSpPr>
          <p:cNvPr id="15" name="TextBox 14"/>
          <p:cNvSpPr txBox="1"/>
          <p:nvPr/>
        </p:nvSpPr>
        <p:spPr>
          <a:xfrm>
            <a:off x="607097" y="6307643"/>
            <a:ext cx="681982" cy="276999"/>
          </a:xfrm>
          <a:prstGeom prst="rect">
            <a:avLst/>
          </a:prstGeom>
          <a:noFill/>
        </p:spPr>
        <p:txBody>
          <a:bodyPr wrap="none" rtlCol="0">
            <a:spAutoFit/>
          </a:bodyPr>
          <a:lstStyle/>
          <a:p>
            <a:r>
              <a:rPr lang="en-US" sz="1200"/>
              <a:t>Image 1</a:t>
            </a:r>
            <a:endParaRPr lang="en-US" sz="1200" dirty="0"/>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5673" y="167100"/>
            <a:ext cx="2584719" cy="3053945"/>
          </a:xfrm>
          <a:prstGeom prst="rect">
            <a:avLst/>
          </a:prstGeom>
        </p:spPr>
      </p:pic>
      <p:sp>
        <p:nvSpPr>
          <p:cNvPr id="17" name="TextBox 16"/>
          <p:cNvSpPr txBox="1"/>
          <p:nvPr/>
        </p:nvSpPr>
        <p:spPr>
          <a:xfrm>
            <a:off x="9263887" y="3185866"/>
            <a:ext cx="681982" cy="276999"/>
          </a:xfrm>
          <a:prstGeom prst="rect">
            <a:avLst/>
          </a:prstGeom>
          <a:noFill/>
        </p:spPr>
        <p:txBody>
          <a:bodyPr wrap="none" rtlCol="0">
            <a:spAutoFit/>
          </a:bodyPr>
          <a:lstStyle/>
          <a:p>
            <a:r>
              <a:rPr lang="en-US" sz="1200" dirty="0"/>
              <a:t>Image 4</a:t>
            </a:r>
          </a:p>
        </p:txBody>
      </p:sp>
    </p:spTree>
    <p:extLst>
      <p:ext uri="{BB962C8B-B14F-4D97-AF65-F5344CB8AC3E}">
        <p14:creationId xmlns:p14="http://schemas.microsoft.com/office/powerpoint/2010/main" val="17672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0D61F-3061-41D6-A80C-1A2FCF36C83B}"/>
              </a:ext>
            </a:extLst>
          </p:cNvPr>
          <p:cNvSpPr txBox="1"/>
          <p:nvPr/>
        </p:nvSpPr>
        <p:spPr>
          <a:xfrm>
            <a:off x="470647" y="0"/>
            <a:ext cx="5298142" cy="7325082"/>
          </a:xfrm>
          <a:prstGeom prst="rect">
            <a:avLst/>
          </a:prstGeom>
          <a:noFill/>
        </p:spPr>
        <p:txBody>
          <a:bodyPr wrap="square" rtlCol="0">
            <a:spAutoFit/>
          </a:bodyPr>
          <a:lstStyle/>
          <a:p>
            <a:pPr>
              <a:lnSpc>
                <a:spcPct val="150000"/>
              </a:lnSpc>
            </a:pPr>
            <a:r>
              <a:rPr lang="de-DE" sz="2000" b="1" dirty="0"/>
              <a:t>Die Kollektion "Yad Vashem" sammelt jüdische Kunst von 1939 bis 1945. Die Mahler haben im Ghetto gelebt, weil Juden sich zur Nazi-Zeit im Ghetto niederlassen mussten. Die Konditionen waren schlimm, weil zu viele Juden im Ghetto eingepfercht waren. Die Mahler haben das in Bildern beschrieben. Ein Bild von Bodek und Löw aus dem Jahr 1941 drückt ihren Wunsch nach Freiheit aus. Ein gelber Schmetterling sitzt auf einem Zaun. Er ist bereit zum Abflug. In der Realität sind viele Mahler in Konzentrationslagern gestorben. Es ist ein Wunder, dass man ihre Werke nach dem Krieg gefunden hat. Sie sind wie ein letzter Abschiedsgruß an die Welt.</a:t>
            </a:r>
          </a:p>
          <a:p>
            <a:r>
              <a:rPr lang="de-DE" sz="2000" b="1" dirty="0"/>
              <a:t> </a:t>
            </a:r>
            <a:endParaRPr lang="de-DE" sz="2000" dirty="0"/>
          </a:p>
        </p:txBody>
      </p:sp>
      <p:sp>
        <p:nvSpPr>
          <p:cNvPr id="6" name="TextBox 5">
            <a:extLst>
              <a:ext uri="{FF2B5EF4-FFF2-40B4-BE49-F238E27FC236}">
                <a16:creationId xmlns:a16="http://schemas.microsoft.com/office/drawing/2014/main" id="{5FAA6D3A-D3F3-4EE9-B81E-935B0064DE44}"/>
              </a:ext>
            </a:extLst>
          </p:cNvPr>
          <p:cNvSpPr txBox="1"/>
          <p:nvPr/>
        </p:nvSpPr>
        <p:spPr>
          <a:xfrm>
            <a:off x="6418723" y="2532068"/>
            <a:ext cx="5405717" cy="646331"/>
          </a:xfrm>
          <a:prstGeom prst="rect">
            <a:avLst/>
          </a:prstGeom>
          <a:noFill/>
        </p:spPr>
        <p:txBody>
          <a:bodyPr wrap="square" rtlCol="0">
            <a:spAutoFit/>
          </a:bodyPr>
          <a:lstStyle/>
          <a:p>
            <a:r>
              <a:rPr lang="en-GB" dirty="0"/>
              <a:t>The collection ‘</a:t>
            </a:r>
            <a:r>
              <a:rPr lang="en-GB" dirty="0" err="1"/>
              <a:t>Yad</a:t>
            </a:r>
            <a:r>
              <a:rPr lang="en-GB" dirty="0"/>
              <a:t> </a:t>
            </a:r>
            <a:r>
              <a:rPr lang="en-GB" dirty="0" err="1"/>
              <a:t>Vashem</a:t>
            </a:r>
            <a:r>
              <a:rPr lang="en-GB" dirty="0"/>
              <a:t>’ collects Jewish Art from 1939 to 1945. </a:t>
            </a:r>
            <a:endParaRPr lang="x-none" dirty="0"/>
          </a:p>
        </p:txBody>
      </p:sp>
      <p:sp>
        <p:nvSpPr>
          <p:cNvPr id="7" name="TextBox 6">
            <a:extLst>
              <a:ext uri="{FF2B5EF4-FFF2-40B4-BE49-F238E27FC236}">
                <a16:creationId xmlns:a16="http://schemas.microsoft.com/office/drawing/2014/main" id="{29CE4354-1A44-4C5F-874B-5195D9B98695}"/>
              </a:ext>
            </a:extLst>
          </p:cNvPr>
          <p:cNvSpPr txBox="1"/>
          <p:nvPr/>
        </p:nvSpPr>
        <p:spPr>
          <a:xfrm>
            <a:off x="6418724" y="1751983"/>
            <a:ext cx="5405717" cy="646331"/>
          </a:xfrm>
          <a:prstGeom prst="rect">
            <a:avLst/>
          </a:prstGeom>
          <a:noFill/>
        </p:spPr>
        <p:txBody>
          <a:bodyPr wrap="square" rtlCol="0">
            <a:spAutoFit/>
          </a:bodyPr>
          <a:lstStyle/>
          <a:p>
            <a:r>
              <a:rPr lang="en-GB" dirty="0"/>
              <a:t>The painters lived in a ghetto, because Jews had to settle in ghettos during the Nazi-time. </a:t>
            </a:r>
            <a:endParaRPr lang="x-none" dirty="0"/>
          </a:p>
        </p:txBody>
      </p:sp>
      <p:sp>
        <p:nvSpPr>
          <p:cNvPr id="8" name="TextBox 7">
            <a:extLst>
              <a:ext uri="{FF2B5EF4-FFF2-40B4-BE49-F238E27FC236}">
                <a16:creationId xmlns:a16="http://schemas.microsoft.com/office/drawing/2014/main" id="{8B815E51-C6DC-4A99-A36D-4808CB0872BA}"/>
              </a:ext>
            </a:extLst>
          </p:cNvPr>
          <p:cNvSpPr txBox="1"/>
          <p:nvPr/>
        </p:nvSpPr>
        <p:spPr>
          <a:xfrm>
            <a:off x="6418723" y="3818322"/>
            <a:ext cx="5405717" cy="646331"/>
          </a:xfrm>
          <a:prstGeom prst="rect">
            <a:avLst/>
          </a:prstGeom>
          <a:noFill/>
        </p:spPr>
        <p:txBody>
          <a:bodyPr wrap="square" rtlCol="0">
            <a:spAutoFit/>
          </a:bodyPr>
          <a:lstStyle/>
          <a:p>
            <a:r>
              <a:rPr lang="en-GB" dirty="0"/>
              <a:t>Conditions were terrible, because too many Jews were penned in in the ghetto.</a:t>
            </a:r>
            <a:endParaRPr lang="x-none" dirty="0"/>
          </a:p>
        </p:txBody>
      </p:sp>
      <p:sp>
        <p:nvSpPr>
          <p:cNvPr id="9" name="TextBox 8">
            <a:extLst>
              <a:ext uri="{FF2B5EF4-FFF2-40B4-BE49-F238E27FC236}">
                <a16:creationId xmlns:a16="http://schemas.microsoft.com/office/drawing/2014/main" id="{56C82F8F-4A33-4651-9A1C-C2664C24C9F4}"/>
              </a:ext>
            </a:extLst>
          </p:cNvPr>
          <p:cNvSpPr txBox="1"/>
          <p:nvPr/>
        </p:nvSpPr>
        <p:spPr>
          <a:xfrm>
            <a:off x="6418723" y="3347741"/>
            <a:ext cx="5405717" cy="369332"/>
          </a:xfrm>
          <a:prstGeom prst="rect">
            <a:avLst/>
          </a:prstGeom>
          <a:noFill/>
        </p:spPr>
        <p:txBody>
          <a:bodyPr wrap="square" rtlCol="0">
            <a:spAutoFit/>
          </a:bodyPr>
          <a:lstStyle/>
          <a:p>
            <a:r>
              <a:rPr lang="en-GB" dirty="0"/>
              <a:t>The painters described this in their pictures. </a:t>
            </a:r>
            <a:endParaRPr lang="x-none" dirty="0"/>
          </a:p>
        </p:txBody>
      </p:sp>
      <p:sp>
        <p:nvSpPr>
          <p:cNvPr id="10" name="TextBox 9">
            <a:extLst>
              <a:ext uri="{FF2B5EF4-FFF2-40B4-BE49-F238E27FC236}">
                <a16:creationId xmlns:a16="http://schemas.microsoft.com/office/drawing/2014/main" id="{9B1B4419-B92C-48D4-912B-BA055DC52124}"/>
              </a:ext>
            </a:extLst>
          </p:cNvPr>
          <p:cNvSpPr txBox="1"/>
          <p:nvPr/>
        </p:nvSpPr>
        <p:spPr>
          <a:xfrm>
            <a:off x="6355967" y="374383"/>
            <a:ext cx="5405717" cy="646331"/>
          </a:xfrm>
          <a:prstGeom prst="rect">
            <a:avLst/>
          </a:prstGeom>
          <a:noFill/>
        </p:spPr>
        <p:txBody>
          <a:bodyPr wrap="square" rtlCol="0">
            <a:spAutoFit/>
          </a:bodyPr>
          <a:lstStyle/>
          <a:p>
            <a:r>
              <a:rPr lang="en-GB" dirty="0"/>
              <a:t>A picture by </a:t>
            </a:r>
            <a:r>
              <a:rPr lang="en-GB" dirty="0" err="1"/>
              <a:t>Bodek</a:t>
            </a:r>
            <a:r>
              <a:rPr lang="en-GB" dirty="0"/>
              <a:t> and </a:t>
            </a:r>
            <a:r>
              <a:rPr lang="en-GB" dirty="0" err="1"/>
              <a:t>Löw</a:t>
            </a:r>
            <a:r>
              <a:rPr lang="en-GB" dirty="0"/>
              <a:t> from 1941 expresses their wish for freedom.</a:t>
            </a:r>
            <a:endParaRPr lang="x-none" dirty="0"/>
          </a:p>
        </p:txBody>
      </p:sp>
      <p:sp>
        <p:nvSpPr>
          <p:cNvPr id="11" name="TextBox 10">
            <a:extLst>
              <a:ext uri="{FF2B5EF4-FFF2-40B4-BE49-F238E27FC236}">
                <a16:creationId xmlns:a16="http://schemas.microsoft.com/office/drawing/2014/main" id="{86978BC7-6F29-4C70-9A95-71BFBA0CB5B6}"/>
              </a:ext>
            </a:extLst>
          </p:cNvPr>
          <p:cNvSpPr txBox="1"/>
          <p:nvPr/>
        </p:nvSpPr>
        <p:spPr>
          <a:xfrm>
            <a:off x="6355967" y="5961420"/>
            <a:ext cx="5405717" cy="646331"/>
          </a:xfrm>
          <a:prstGeom prst="rect">
            <a:avLst/>
          </a:prstGeom>
          <a:noFill/>
        </p:spPr>
        <p:txBody>
          <a:bodyPr wrap="square" rtlCol="0">
            <a:spAutoFit/>
          </a:bodyPr>
          <a:lstStyle/>
          <a:p>
            <a:r>
              <a:rPr lang="en-GB" dirty="0"/>
              <a:t>A yellow butterfly is sitting on a fence. It is ready to take flight. </a:t>
            </a:r>
            <a:endParaRPr lang="x-none" dirty="0"/>
          </a:p>
        </p:txBody>
      </p:sp>
      <p:sp>
        <p:nvSpPr>
          <p:cNvPr id="12" name="TextBox 11">
            <a:extLst>
              <a:ext uri="{FF2B5EF4-FFF2-40B4-BE49-F238E27FC236}">
                <a16:creationId xmlns:a16="http://schemas.microsoft.com/office/drawing/2014/main" id="{DBFC459A-0C6B-42D1-8C94-C9037865125B}"/>
              </a:ext>
            </a:extLst>
          </p:cNvPr>
          <p:cNvSpPr txBox="1"/>
          <p:nvPr/>
        </p:nvSpPr>
        <p:spPr>
          <a:xfrm>
            <a:off x="6418724" y="4525046"/>
            <a:ext cx="5405717" cy="646331"/>
          </a:xfrm>
          <a:prstGeom prst="rect">
            <a:avLst/>
          </a:prstGeom>
          <a:noFill/>
        </p:spPr>
        <p:txBody>
          <a:bodyPr wrap="square" rtlCol="0">
            <a:spAutoFit/>
          </a:bodyPr>
          <a:lstStyle/>
          <a:p>
            <a:r>
              <a:rPr lang="en-GB" dirty="0"/>
              <a:t>In reality, many painters died in the concentration camps. </a:t>
            </a:r>
            <a:endParaRPr lang="x-none" dirty="0"/>
          </a:p>
        </p:txBody>
      </p:sp>
      <p:sp>
        <p:nvSpPr>
          <p:cNvPr id="13" name="TextBox 12">
            <a:extLst>
              <a:ext uri="{FF2B5EF4-FFF2-40B4-BE49-F238E27FC236}">
                <a16:creationId xmlns:a16="http://schemas.microsoft.com/office/drawing/2014/main" id="{44B233C9-3039-4077-A73B-9909298A8DFE}"/>
              </a:ext>
            </a:extLst>
          </p:cNvPr>
          <p:cNvSpPr txBox="1"/>
          <p:nvPr/>
        </p:nvSpPr>
        <p:spPr>
          <a:xfrm>
            <a:off x="6355967" y="1210473"/>
            <a:ext cx="5405717" cy="369332"/>
          </a:xfrm>
          <a:prstGeom prst="rect">
            <a:avLst/>
          </a:prstGeom>
          <a:noFill/>
        </p:spPr>
        <p:txBody>
          <a:bodyPr wrap="square" rtlCol="0">
            <a:spAutoFit/>
          </a:bodyPr>
          <a:lstStyle/>
          <a:p>
            <a:r>
              <a:rPr lang="en-GB" dirty="0"/>
              <a:t>It is a miracle that their works were found after the war. </a:t>
            </a:r>
            <a:endParaRPr lang="x-none" dirty="0"/>
          </a:p>
        </p:txBody>
      </p:sp>
      <p:sp>
        <p:nvSpPr>
          <p:cNvPr id="14" name="TextBox 13">
            <a:extLst>
              <a:ext uri="{FF2B5EF4-FFF2-40B4-BE49-F238E27FC236}">
                <a16:creationId xmlns:a16="http://schemas.microsoft.com/office/drawing/2014/main" id="{5FB5079C-9961-4F33-B6F0-91B54DF778C2}"/>
              </a:ext>
            </a:extLst>
          </p:cNvPr>
          <p:cNvSpPr txBox="1"/>
          <p:nvPr/>
        </p:nvSpPr>
        <p:spPr>
          <a:xfrm>
            <a:off x="6355967" y="5389590"/>
            <a:ext cx="5405717" cy="369332"/>
          </a:xfrm>
          <a:prstGeom prst="rect">
            <a:avLst/>
          </a:prstGeom>
          <a:noFill/>
        </p:spPr>
        <p:txBody>
          <a:bodyPr wrap="square" rtlCol="0">
            <a:spAutoFit/>
          </a:bodyPr>
          <a:lstStyle/>
          <a:p>
            <a:r>
              <a:rPr lang="en-GB" dirty="0"/>
              <a:t>They are like a last farewell to the world. </a:t>
            </a:r>
            <a:endParaRPr lang="x-none" dirty="0"/>
          </a:p>
        </p:txBody>
      </p:sp>
      <p:graphicFrame>
        <p:nvGraphicFramePr>
          <p:cNvPr id="2" name="Table 1">
            <a:extLst>
              <a:ext uri="{FF2B5EF4-FFF2-40B4-BE49-F238E27FC236}">
                <a16:creationId xmlns:a16="http://schemas.microsoft.com/office/drawing/2014/main" id="{6C107FD2-F76E-4124-B82C-3F4F1DDA7E34}"/>
              </a:ext>
            </a:extLst>
          </p:cNvPr>
          <p:cNvGraphicFramePr>
            <a:graphicFrameLocks noGrp="1"/>
          </p:cNvGraphicFramePr>
          <p:nvPr/>
        </p:nvGraphicFramePr>
        <p:xfrm>
          <a:off x="5605010" y="308087"/>
          <a:ext cx="750957" cy="6357753"/>
        </p:xfrm>
        <a:graphic>
          <a:graphicData uri="http://schemas.openxmlformats.org/drawingml/2006/table">
            <a:tbl>
              <a:tblPr firstRow="1" bandRow="1">
                <a:tableStyleId>{5940675A-B579-460E-94D1-54222C63F5DA}</a:tableStyleId>
              </a:tblPr>
              <a:tblGrid>
                <a:gridCol w="750957">
                  <a:extLst>
                    <a:ext uri="{9D8B030D-6E8A-4147-A177-3AD203B41FA5}">
                      <a16:colId xmlns:a16="http://schemas.microsoft.com/office/drawing/2014/main" val="2844761912"/>
                    </a:ext>
                  </a:extLst>
                </a:gridCol>
              </a:tblGrid>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3095740011"/>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1517284562"/>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3541365947"/>
                  </a:ext>
                </a:extLst>
              </a:tr>
              <a:tr h="706417">
                <a:tc>
                  <a:txBody>
                    <a:bodyPr/>
                    <a:lstStyle/>
                    <a:p>
                      <a:pPr algn="ctr"/>
                      <a:r>
                        <a:rPr lang="en-GB" sz="2800" b="1" dirty="0">
                          <a:solidFill>
                            <a:srgbClr val="FF0000"/>
                          </a:solidFill>
                        </a:rPr>
                        <a:t>1</a:t>
                      </a:r>
                    </a:p>
                  </a:txBody>
                  <a:tcPr/>
                </a:tc>
                <a:extLst>
                  <a:ext uri="{0D108BD9-81ED-4DB2-BD59-A6C34878D82A}">
                    <a16:rowId xmlns:a16="http://schemas.microsoft.com/office/drawing/2014/main" val="1217053674"/>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3424707122"/>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1590561989"/>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4090577001"/>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780753301"/>
                  </a:ext>
                </a:extLst>
              </a:tr>
              <a:tr h="706417">
                <a:tc>
                  <a:txBody>
                    <a:bodyPr/>
                    <a:lstStyle/>
                    <a:p>
                      <a:pPr algn="ctr"/>
                      <a:endParaRPr lang="en-GB" sz="2800" b="1" dirty="0">
                        <a:solidFill>
                          <a:srgbClr val="FF0000"/>
                        </a:solidFill>
                      </a:endParaRPr>
                    </a:p>
                  </a:txBody>
                  <a:tcPr/>
                </a:tc>
                <a:extLst>
                  <a:ext uri="{0D108BD9-81ED-4DB2-BD59-A6C34878D82A}">
                    <a16:rowId xmlns:a16="http://schemas.microsoft.com/office/drawing/2014/main" val="4102163382"/>
                  </a:ext>
                </a:extLst>
              </a:tr>
            </a:tbl>
          </a:graphicData>
        </a:graphic>
      </p:graphicFrame>
      <p:sp>
        <p:nvSpPr>
          <p:cNvPr id="4" name="Slide Number Placeholder 3">
            <a:extLst>
              <a:ext uri="{FF2B5EF4-FFF2-40B4-BE49-F238E27FC236}">
                <a16:creationId xmlns:a16="http://schemas.microsoft.com/office/drawing/2014/main" id="{DBE909B6-8365-4B67-A6ED-FBD6C11AEB88}"/>
              </a:ext>
            </a:extLst>
          </p:cNvPr>
          <p:cNvSpPr>
            <a:spLocks noGrp="1"/>
          </p:cNvSpPr>
          <p:nvPr>
            <p:ph type="sldNum" sz="quarter" idx="12"/>
          </p:nvPr>
        </p:nvSpPr>
        <p:spPr/>
        <p:txBody>
          <a:bodyPr/>
          <a:lstStyle/>
          <a:p>
            <a:fld id="{A796FD67-0BA0-436D-B60D-4690F3A637D4}" type="slidenum">
              <a:rPr lang="en-GB" smtClean="0"/>
              <a:t>10</a:t>
            </a:fld>
            <a:endParaRPr lang="en-GB"/>
          </a:p>
        </p:txBody>
      </p:sp>
    </p:spTree>
    <p:extLst>
      <p:ext uri="{BB962C8B-B14F-4D97-AF65-F5344CB8AC3E}">
        <p14:creationId xmlns:p14="http://schemas.microsoft.com/office/powerpoint/2010/main" val="228404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90D61F-3061-41D6-A80C-1A2FCF36C83B}"/>
              </a:ext>
            </a:extLst>
          </p:cNvPr>
          <p:cNvSpPr txBox="1"/>
          <p:nvPr/>
        </p:nvSpPr>
        <p:spPr>
          <a:xfrm>
            <a:off x="470647" y="0"/>
            <a:ext cx="5298142" cy="7325082"/>
          </a:xfrm>
          <a:prstGeom prst="rect">
            <a:avLst/>
          </a:prstGeom>
          <a:noFill/>
        </p:spPr>
        <p:txBody>
          <a:bodyPr wrap="square" rtlCol="0">
            <a:spAutoFit/>
          </a:bodyPr>
          <a:lstStyle/>
          <a:p>
            <a:pPr>
              <a:lnSpc>
                <a:spcPct val="150000"/>
              </a:lnSpc>
            </a:pPr>
            <a:r>
              <a:rPr lang="de-DE" sz="2000" b="1" dirty="0"/>
              <a:t>Die Kollektion "Yad Vashem" sammelt jüdische Kunst von 1939 bis 1945. Die Mahler haben im Ghetto gelebt, weil Juden sich zur Nazi-Zeit im Ghetto niederlassen mussten. Die Konditionen waren schlimm, weil zu viele Juden im Ghetto eingepfercht waren. Die Mahler haben das in Bildern beschrieben. Ein Bild von Bodek und Löw aus dem Jahr 1941 drückt ihren Wunsch nach Freiheit aus. Ein gelber Schmetterling sitzt auf einem Zaun. Er ist bereit zum Abflug. In der Realität sind viele Mahler in Konzentrationslagern gestorben. Es ist ein Wunder, dass man ihre Werke nach dem Krieg gefunden hat. Sie sind wie ein letzter Abschiedsgruß an die Welt.</a:t>
            </a:r>
          </a:p>
          <a:p>
            <a:r>
              <a:rPr lang="de-DE" sz="2000" b="1" dirty="0"/>
              <a:t> </a:t>
            </a:r>
            <a:endParaRPr lang="de-DE" sz="2000" dirty="0"/>
          </a:p>
        </p:txBody>
      </p:sp>
      <p:sp>
        <p:nvSpPr>
          <p:cNvPr id="6" name="TextBox 5">
            <a:extLst>
              <a:ext uri="{FF2B5EF4-FFF2-40B4-BE49-F238E27FC236}">
                <a16:creationId xmlns:a16="http://schemas.microsoft.com/office/drawing/2014/main" id="{5FAA6D3A-D3F3-4EE9-B81E-935B0064DE44}"/>
              </a:ext>
            </a:extLst>
          </p:cNvPr>
          <p:cNvSpPr txBox="1"/>
          <p:nvPr/>
        </p:nvSpPr>
        <p:spPr>
          <a:xfrm>
            <a:off x="6418723" y="2532068"/>
            <a:ext cx="5405717" cy="646331"/>
          </a:xfrm>
          <a:prstGeom prst="rect">
            <a:avLst/>
          </a:prstGeom>
          <a:noFill/>
        </p:spPr>
        <p:txBody>
          <a:bodyPr wrap="square" rtlCol="0">
            <a:spAutoFit/>
          </a:bodyPr>
          <a:lstStyle/>
          <a:p>
            <a:r>
              <a:rPr lang="en-GB" dirty="0"/>
              <a:t>The collection ‘</a:t>
            </a:r>
            <a:r>
              <a:rPr lang="en-GB" dirty="0" err="1"/>
              <a:t>Yad</a:t>
            </a:r>
            <a:r>
              <a:rPr lang="en-GB" dirty="0"/>
              <a:t> </a:t>
            </a:r>
            <a:r>
              <a:rPr lang="en-GB" dirty="0" err="1"/>
              <a:t>Vashem</a:t>
            </a:r>
            <a:r>
              <a:rPr lang="en-GB" dirty="0"/>
              <a:t>’ collects Jewish Art from 1939 to 1945. </a:t>
            </a:r>
            <a:endParaRPr lang="x-none" dirty="0"/>
          </a:p>
        </p:txBody>
      </p:sp>
      <p:sp>
        <p:nvSpPr>
          <p:cNvPr id="7" name="TextBox 6">
            <a:extLst>
              <a:ext uri="{FF2B5EF4-FFF2-40B4-BE49-F238E27FC236}">
                <a16:creationId xmlns:a16="http://schemas.microsoft.com/office/drawing/2014/main" id="{29CE4354-1A44-4C5F-874B-5195D9B98695}"/>
              </a:ext>
            </a:extLst>
          </p:cNvPr>
          <p:cNvSpPr txBox="1"/>
          <p:nvPr/>
        </p:nvSpPr>
        <p:spPr>
          <a:xfrm>
            <a:off x="6418724" y="1751983"/>
            <a:ext cx="5405717" cy="646331"/>
          </a:xfrm>
          <a:prstGeom prst="rect">
            <a:avLst/>
          </a:prstGeom>
          <a:noFill/>
        </p:spPr>
        <p:txBody>
          <a:bodyPr wrap="square" rtlCol="0">
            <a:spAutoFit/>
          </a:bodyPr>
          <a:lstStyle/>
          <a:p>
            <a:r>
              <a:rPr lang="en-GB" dirty="0"/>
              <a:t>The painters lived in a ghetto, because Jews had to settle in ghettos during the Nazi-time. </a:t>
            </a:r>
            <a:endParaRPr lang="x-none" dirty="0"/>
          </a:p>
        </p:txBody>
      </p:sp>
      <p:sp>
        <p:nvSpPr>
          <p:cNvPr id="8" name="TextBox 7">
            <a:extLst>
              <a:ext uri="{FF2B5EF4-FFF2-40B4-BE49-F238E27FC236}">
                <a16:creationId xmlns:a16="http://schemas.microsoft.com/office/drawing/2014/main" id="{8B815E51-C6DC-4A99-A36D-4808CB0872BA}"/>
              </a:ext>
            </a:extLst>
          </p:cNvPr>
          <p:cNvSpPr txBox="1"/>
          <p:nvPr/>
        </p:nvSpPr>
        <p:spPr>
          <a:xfrm>
            <a:off x="6418723" y="3818322"/>
            <a:ext cx="5405717" cy="646331"/>
          </a:xfrm>
          <a:prstGeom prst="rect">
            <a:avLst/>
          </a:prstGeom>
          <a:noFill/>
        </p:spPr>
        <p:txBody>
          <a:bodyPr wrap="square" rtlCol="0">
            <a:spAutoFit/>
          </a:bodyPr>
          <a:lstStyle/>
          <a:p>
            <a:r>
              <a:rPr lang="en-GB" dirty="0"/>
              <a:t>Conditions were terrible, because too many Jews were penned in in the ghetto.</a:t>
            </a:r>
            <a:endParaRPr lang="x-none" dirty="0"/>
          </a:p>
        </p:txBody>
      </p:sp>
      <p:sp>
        <p:nvSpPr>
          <p:cNvPr id="9" name="TextBox 8">
            <a:extLst>
              <a:ext uri="{FF2B5EF4-FFF2-40B4-BE49-F238E27FC236}">
                <a16:creationId xmlns:a16="http://schemas.microsoft.com/office/drawing/2014/main" id="{56C82F8F-4A33-4651-9A1C-C2664C24C9F4}"/>
              </a:ext>
            </a:extLst>
          </p:cNvPr>
          <p:cNvSpPr txBox="1"/>
          <p:nvPr/>
        </p:nvSpPr>
        <p:spPr>
          <a:xfrm>
            <a:off x="6418723" y="3347741"/>
            <a:ext cx="5405717" cy="369332"/>
          </a:xfrm>
          <a:prstGeom prst="rect">
            <a:avLst/>
          </a:prstGeom>
          <a:noFill/>
        </p:spPr>
        <p:txBody>
          <a:bodyPr wrap="square" rtlCol="0">
            <a:spAutoFit/>
          </a:bodyPr>
          <a:lstStyle/>
          <a:p>
            <a:r>
              <a:rPr lang="en-GB" dirty="0"/>
              <a:t>The painters described this in their pictures. </a:t>
            </a:r>
            <a:endParaRPr lang="x-none" dirty="0"/>
          </a:p>
        </p:txBody>
      </p:sp>
      <p:sp>
        <p:nvSpPr>
          <p:cNvPr id="10" name="TextBox 9">
            <a:extLst>
              <a:ext uri="{FF2B5EF4-FFF2-40B4-BE49-F238E27FC236}">
                <a16:creationId xmlns:a16="http://schemas.microsoft.com/office/drawing/2014/main" id="{9B1B4419-B92C-48D4-912B-BA055DC52124}"/>
              </a:ext>
            </a:extLst>
          </p:cNvPr>
          <p:cNvSpPr txBox="1"/>
          <p:nvPr/>
        </p:nvSpPr>
        <p:spPr>
          <a:xfrm>
            <a:off x="6355967" y="374383"/>
            <a:ext cx="5405717" cy="646331"/>
          </a:xfrm>
          <a:prstGeom prst="rect">
            <a:avLst/>
          </a:prstGeom>
          <a:noFill/>
        </p:spPr>
        <p:txBody>
          <a:bodyPr wrap="square" rtlCol="0">
            <a:spAutoFit/>
          </a:bodyPr>
          <a:lstStyle/>
          <a:p>
            <a:r>
              <a:rPr lang="en-GB" dirty="0"/>
              <a:t>A picture by </a:t>
            </a:r>
            <a:r>
              <a:rPr lang="en-GB" dirty="0" err="1"/>
              <a:t>Bodek</a:t>
            </a:r>
            <a:r>
              <a:rPr lang="en-GB" dirty="0"/>
              <a:t> and </a:t>
            </a:r>
            <a:r>
              <a:rPr lang="en-GB" dirty="0" err="1"/>
              <a:t>Löw</a:t>
            </a:r>
            <a:r>
              <a:rPr lang="en-GB" dirty="0"/>
              <a:t> from 1941 expresses their wish for freedom.</a:t>
            </a:r>
            <a:endParaRPr lang="x-none" dirty="0"/>
          </a:p>
        </p:txBody>
      </p:sp>
      <p:sp>
        <p:nvSpPr>
          <p:cNvPr id="11" name="TextBox 10">
            <a:extLst>
              <a:ext uri="{FF2B5EF4-FFF2-40B4-BE49-F238E27FC236}">
                <a16:creationId xmlns:a16="http://schemas.microsoft.com/office/drawing/2014/main" id="{86978BC7-6F29-4C70-9A95-71BFBA0CB5B6}"/>
              </a:ext>
            </a:extLst>
          </p:cNvPr>
          <p:cNvSpPr txBox="1"/>
          <p:nvPr/>
        </p:nvSpPr>
        <p:spPr>
          <a:xfrm>
            <a:off x="6355967" y="5961420"/>
            <a:ext cx="5405717" cy="646331"/>
          </a:xfrm>
          <a:prstGeom prst="rect">
            <a:avLst/>
          </a:prstGeom>
          <a:noFill/>
        </p:spPr>
        <p:txBody>
          <a:bodyPr wrap="square" rtlCol="0">
            <a:spAutoFit/>
          </a:bodyPr>
          <a:lstStyle/>
          <a:p>
            <a:r>
              <a:rPr lang="en-GB" dirty="0"/>
              <a:t>A yellow butterfly is sitting on a fence. It is ready to take flight. </a:t>
            </a:r>
            <a:endParaRPr lang="x-none" dirty="0"/>
          </a:p>
        </p:txBody>
      </p:sp>
      <p:sp>
        <p:nvSpPr>
          <p:cNvPr id="12" name="TextBox 11">
            <a:extLst>
              <a:ext uri="{FF2B5EF4-FFF2-40B4-BE49-F238E27FC236}">
                <a16:creationId xmlns:a16="http://schemas.microsoft.com/office/drawing/2014/main" id="{DBFC459A-0C6B-42D1-8C94-C9037865125B}"/>
              </a:ext>
            </a:extLst>
          </p:cNvPr>
          <p:cNvSpPr txBox="1"/>
          <p:nvPr/>
        </p:nvSpPr>
        <p:spPr>
          <a:xfrm>
            <a:off x="6418724" y="4525046"/>
            <a:ext cx="5405717" cy="646331"/>
          </a:xfrm>
          <a:prstGeom prst="rect">
            <a:avLst/>
          </a:prstGeom>
          <a:noFill/>
        </p:spPr>
        <p:txBody>
          <a:bodyPr wrap="square" rtlCol="0">
            <a:spAutoFit/>
          </a:bodyPr>
          <a:lstStyle/>
          <a:p>
            <a:r>
              <a:rPr lang="en-GB" dirty="0"/>
              <a:t>In reality, many painters died in the concentration camps. </a:t>
            </a:r>
            <a:endParaRPr lang="x-none" dirty="0"/>
          </a:p>
        </p:txBody>
      </p:sp>
      <p:sp>
        <p:nvSpPr>
          <p:cNvPr id="13" name="TextBox 12">
            <a:extLst>
              <a:ext uri="{FF2B5EF4-FFF2-40B4-BE49-F238E27FC236}">
                <a16:creationId xmlns:a16="http://schemas.microsoft.com/office/drawing/2014/main" id="{44B233C9-3039-4077-A73B-9909298A8DFE}"/>
              </a:ext>
            </a:extLst>
          </p:cNvPr>
          <p:cNvSpPr txBox="1"/>
          <p:nvPr/>
        </p:nvSpPr>
        <p:spPr>
          <a:xfrm>
            <a:off x="6355967" y="1210473"/>
            <a:ext cx="5405717" cy="369332"/>
          </a:xfrm>
          <a:prstGeom prst="rect">
            <a:avLst/>
          </a:prstGeom>
          <a:noFill/>
        </p:spPr>
        <p:txBody>
          <a:bodyPr wrap="square" rtlCol="0">
            <a:spAutoFit/>
          </a:bodyPr>
          <a:lstStyle/>
          <a:p>
            <a:r>
              <a:rPr lang="en-GB" dirty="0"/>
              <a:t>It is a miracle that their works were found after the war. </a:t>
            </a:r>
            <a:endParaRPr lang="x-none" dirty="0"/>
          </a:p>
        </p:txBody>
      </p:sp>
      <p:sp>
        <p:nvSpPr>
          <p:cNvPr id="14" name="TextBox 13">
            <a:extLst>
              <a:ext uri="{FF2B5EF4-FFF2-40B4-BE49-F238E27FC236}">
                <a16:creationId xmlns:a16="http://schemas.microsoft.com/office/drawing/2014/main" id="{5FB5079C-9961-4F33-B6F0-91B54DF778C2}"/>
              </a:ext>
            </a:extLst>
          </p:cNvPr>
          <p:cNvSpPr txBox="1"/>
          <p:nvPr/>
        </p:nvSpPr>
        <p:spPr>
          <a:xfrm>
            <a:off x="6355967" y="5389590"/>
            <a:ext cx="5405717" cy="369332"/>
          </a:xfrm>
          <a:prstGeom prst="rect">
            <a:avLst/>
          </a:prstGeom>
          <a:noFill/>
        </p:spPr>
        <p:txBody>
          <a:bodyPr wrap="square" rtlCol="0">
            <a:spAutoFit/>
          </a:bodyPr>
          <a:lstStyle/>
          <a:p>
            <a:r>
              <a:rPr lang="en-GB" dirty="0"/>
              <a:t>They are like a last farewell to the world. </a:t>
            </a:r>
            <a:endParaRPr lang="x-none" dirty="0"/>
          </a:p>
        </p:txBody>
      </p:sp>
      <p:graphicFrame>
        <p:nvGraphicFramePr>
          <p:cNvPr id="2" name="Table 1">
            <a:extLst>
              <a:ext uri="{FF2B5EF4-FFF2-40B4-BE49-F238E27FC236}">
                <a16:creationId xmlns:a16="http://schemas.microsoft.com/office/drawing/2014/main" id="{6C107FD2-F76E-4124-B82C-3F4F1DDA7E34}"/>
              </a:ext>
            </a:extLst>
          </p:cNvPr>
          <p:cNvGraphicFramePr>
            <a:graphicFrameLocks noGrp="1"/>
          </p:cNvGraphicFramePr>
          <p:nvPr/>
        </p:nvGraphicFramePr>
        <p:xfrm>
          <a:off x="5605010" y="308087"/>
          <a:ext cx="750957" cy="6357753"/>
        </p:xfrm>
        <a:graphic>
          <a:graphicData uri="http://schemas.openxmlformats.org/drawingml/2006/table">
            <a:tbl>
              <a:tblPr firstRow="1" bandRow="1">
                <a:tableStyleId>{5940675A-B579-460E-94D1-54222C63F5DA}</a:tableStyleId>
              </a:tblPr>
              <a:tblGrid>
                <a:gridCol w="750957">
                  <a:extLst>
                    <a:ext uri="{9D8B030D-6E8A-4147-A177-3AD203B41FA5}">
                      <a16:colId xmlns:a16="http://schemas.microsoft.com/office/drawing/2014/main" val="2844761912"/>
                    </a:ext>
                  </a:extLst>
                </a:gridCol>
              </a:tblGrid>
              <a:tr h="706417">
                <a:tc>
                  <a:txBody>
                    <a:bodyPr/>
                    <a:lstStyle/>
                    <a:p>
                      <a:pPr algn="ctr"/>
                      <a:r>
                        <a:rPr lang="en-GB" sz="2800" b="1" dirty="0">
                          <a:solidFill>
                            <a:srgbClr val="FF0000"/>
                          </a:solidFill>
                        </a:rPr>
                        <a:t>5</a:t>
                      </a:r>
                    </a:p>
                  </a:txBody>
                  <a:tcPr/>
                </a:tc>
                <a:extLst>
                  <a:ext uri="{0D108BD9-81ED-4DB2-BD59-A6C34878D82A}">
                    <a16:rowId xmlns:a16="http://schemas.microsoft.com/office/drawing/2014/main" val="3095740011"/>
                  </a:ext>
                </a:extLst>
              </a:tr>
              <a:tr h="706417">
                <a:tc>
                  <a:txBody>
                    <a:bodyPr/>
                    <a:lstStyle/>
                    <a:p>
                      <a:pPr algn="ctr"/>
                      <a:r>
                        <a:rPr lang="en-GB" sz="2800" b="1" dirty="0">
                          <a:solidFill>
                            <a:srgbClr val="FF0000"/>
                          </a:solidFill>
                        </a:rPr>
                        <a:t>8</a:t>
                      </a:r>
                    </a:p>
                  </a:txBody>
                  <a:tcPr/>
                </a:tc>
                <a:extLst>
                  <a:ext uri="{0D108BD9-81ED-4DB2-BD59-A6C34878D82A}">
                    <a16:rowId xmlns:a16="http://schemas.microsoft.com/office/drawing/2014/main" val="1517284562"/>
                  </a:ext>
                </a:extLst>
              </a:tr>
              <a:tr h="706417">
                <a:tc>
                  <a:txBody>
                    <a:bodyPr/>
                    <a:lstStyle/>
                    <a:p>
                      <a:pPr algn="ctr"/>
                      <a:r>
                        <a:rPr lang="en-GB" sz="2800" b="1" dirty="0">
                          <a:solidFill>
                            <a:srgbClr val="FF0000"/>
                          </a:solidFill>
                        </a:rPr>
                        <a:t>2</a:t>
                      </a:r>
                    </a:p>
                  </a:txBody>
                  <a:tcPr/>
                </a:tc>
                <a:extLst>
                  <a:ext uri="{0D108BD9-81ED-4DB2-BD59-A6C34878D82A}">
                    <a16:rowId xmlns:a16="http://schemas.microsoft.com/office/drawing/2014/main" val="3541365947"/>
                  </a:ext>
                </a:extLst>
              </a:tr>
              <a:tr h="706417">
                <a:tc>
                  <a:txBody>
                    <a:bodyPr/>
                    <a:lstStyle/>
                    <a:p>
                      <a:pPr algn="ctr"/>
                      <a:r>
                        <a:rPr lang="en-GB" sz="2800" b="1" dirty="0">
                          <a:solidFill>
                            <a:srgbClr val="FF0000"/>
                          </a:solidFill>
                        </a:rPr>
                        <a:t>1</a:t>
                      </a:r>
                    </a:p>
                  </a:txBody>
                  <a:tcPr/>
                </a:tc>
                <a:extLst>
                  <a:ext uri="{0D108BD9-81ED-4DB2-BD59-A6C34878D82A}">
                    <a16:rowId xmlns:a16="http://schemas.microsoft.com/office/drawing/2014/main" val="1217053674"/>
                  </a:ext>
                </a:extLst>
              </a:tr>
              <a:tr h="706417">
                <a:tc>
                  <a:txBody>
                    <a:bodyPr/>
                    <a:lstStyle/>
                    <a:p>
                      <a:pPr algn="ctr"/>
                      <a:r>
                        <a:rPr lang="en-GB" sz="2800" b="1" dirty="0">
                          <a:solidFill>
                            <a:srgbClr val="FF0000"/>
                          </a:solidFill>
                        </a:rPr>
                        <a:t>4</a:t>
                      </a:r>
                    </a:p>
                  </a:txBody>
                  <a:tcPr/>
                </a:tc>
                <a:extLst>
                  <a:ext uri="{0D108BD9-81ED-4DB2-BD59-A6C34878D82A}">
                    <a16:rowId xmlns:a16="http://schemas.microsoft.com/office/drawing/2014/main" val="3424707122"/>
                  </a:ext>
                </a:extLst>
              </a:tr>
              <a:tr h="706417">
                <a:tc>
                  <a:txBody>
                    <a:bodyPr/>
                    <a:lstStyle/>
                    <a:p>
                      <a:pPr algn="ctr"/>
                      <a:r>
                        <a:rPr lang="en-GB" sz="2800" b="1" dirty="0">
                          <a:solidFill>
                            <a:srgbClr val="FF0000"/>
                          </a:solidFill>
                        </a:rPr>
                        <a:t>3</a:t>
                      </a:r>
                    </a:p>
                  </a:txBody>
                  <a:tcPr/>
                </a:tc>
                <a:extLst>
                  <a:ext uri="{0D108BD9-81ED-4DB2-BD59-A6C34878D82A}">
                    <a16:rowId xmlns:a16="http://schemas.microsoft.com/office/drawing/2014/main" val="1590561989"/>
                  </a:ext>
                </a:extLst>
              </a:tr>
              <a:tr h="706417">
                <a:tc>
                  <a:txBody>
                    <a:bodyPr/>
                    <a:lstStyle/>
                    <a:p>
                      <a:pPr algn="ctr"/>
                      <a:r>
                        <a:rPr lang="en-GB" sz="2800" b="1" dirty="0">
                          <a:solidFill>
                            <a:srgbClr val="FF0000"/>
                          </a:solidFill>
                        </a:rPr>
                        <a:t>7</a:t>
                      </a:r>
                    </a:p>
                  </a:txBody>
                  <a:tcPr/>
                </a:tc>
                <a:extLst>
                  <a:ext uri="{0D108BD9-81ED-4DB2-BD59-A6C34878D82A}">
                    <a16:rowId xmlns:a16="http://schemas.microsoft.com/office/drawing/2014/main" val="4090577001"/>
                  </a:ext>
                </a:extLst>
              </a:tr>
              <a:tr h="706417">
                <a:tc>
                  <a:txBody>
                    <a:bodyPr/>
                    <a:lstStyle/>
                    <a:p>
                      <a:pPr algn="ctr"/>
                      <a:r>
                        <a:rPr lang="en-GB" sz="2800" b="1" dirty="0">
                          <a:solidFill>
                            <a:srgbClr val="FF0000"/>
                          </a:solidFill>
                        </a:rPr>
                        <a:t>9</a:t>
                      </a:r>
                    </a:p>
                  </a:txBody>
                  <a:tcPr/>
                </a:tc>
                <a:extLst>
                  <a:ext uri="{0D108BD9-81ED-4DB2-BD59-A6C34878D82A}">
                    <a16:rowId xmlns:a16="http://schemas.microsoft.com/office/drawing/2014/main" val="780753301"/>
                  </a:ext>
                </a:extLst>
              </a:tr>
              <a:tr h="706417">
                <a:tc>
                  <a:txBody>
                    <a:bodyPr/>
                    <a:lstStyle/>
                    <a:p>
                      <a:pPr algn="ctr"/>
                      <a:r>
                        <a:rPr lang="en-GB" sz="2800" b="1" dirty="0">
                          <a:solidFill>
                            <a:srgbClr val="FF0000"/>
                          </a:solidFill>
                        </a:rPr>
                        <a:t>6</a:t>
                      </a:r>
                    </a:p>
                  </a:txBody>
                  <a:tcPr/>
                </a:tc>
                <a:extLst>
                  <a:ext uri="{0D108BD9-81ED-4DB2-BD59-A6C34878D82A}">
                    <a16:rowId xmlns:a16="http://schemas.microsoft.com/office/drawing/2014/main" val="4102163382"/>
                  </a:ext>
                </a:extLst>
              </a:tr>
            </a:tbl>
          </a:graphicData>
        </a:graphic>
      </p:graphicFrame>
      <p:sp>
        <p:nvSpPr>
          <p:cNvPr id="4" name="Slide Number Placeholder 3">
            <a:extLst>
              <a:ext uri="{FF2B5EF4-FFF2-40B4-BE49-F238E27FC236}">
                <a16:creationId xmlns:a16="http://schemas.microsoft.com/office/drawing/2014/main" id="{E86BBA8F-C45C-42B3-B8ED-8714F1175404}"/>
              </a:ext>
            </a:extLst>
          </p:cNvPr>
          <p:cNvSpPr>
            <a:spLocks noGrp="1"/>
          </p:cNvSpPr>
          <p:nvPr>
            <p:ph type="sldNum" sz="quarter" idx="12"/>
          </p:nvPr>
        </p:nvSpPr>
        <p:spPr/>
        <p:txBody>
          <a:bodyPr/>
          <a:lstStyle/>
          <a:p>
            <a:fld id="{A796FD67-0BA0-436D-B60D-4690F3A637D4}" type="slidenum">
              <a:rPr lang="en-GB" smtClean="0"/>
              <a:t>11</a:t>
            </a:fld>
            <a:endParaRPr lang="en-GB"/>
          </a:p>
        </p:txBody>
      </p:sp>
    </p:spTree>
    <p:extLst>
      <p:ext uri="{BB962C8B-B14F-4D97-AF65-F5344CB8AC3E}">
        <p14:creationId xmlns:p14="http://schemas.microsoft.com/office/powerpoint/2010/main" val="115987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0087"/>
            <a:ext cx="11582399" cy="6202017"/>
          </a:xfrm>
        </p:spPr>
        <p:txBody>
          <a:bodyPr>
            <a:normAutofit/>
          </a:bodyPr>
          <a:lstStyle/>
          <a:p>
            <a:endParaRPr lang="en-GB" dirty="0"/>
          </a:p>
          <a:p>
            <a:pPr marL="0" indent="0">
              <a:buNone/>
            </a:pPr>
            <a:r>
              <a:rPr lang="en-GB" sz="3600" dirty="0"/>
              <a:t>Lest den Text </a:t>
            </a:r>
            <a:r>
              <a:rPr lang="en-GB" sz="3600" dirty="0" err="1"/>
              <a:t>jetzt</a:t>
            </a:r>
            <a:r>
              <a:rPr lang="en-GB" sz="3600" dirty="0"/>
              <a:t> still und </a:t>
            </a:r>
            <a:r>
              <a:rPr lang="en-GB" sz="3600" dirty="0" err="1"/>
              <a:t>unterstreicht</a:t>
            </a:r>
            <a:r>
              <a:rPr lang="en-GB" sz="3600" dirty="0"/>
              <a:t>:</a:t>
            </a:r>
          </a:p>
          <a:p>
            <a:pPr marL="0" indent="0">
              <a:buNone/>
            </a:pPr>
            <a:r>
              <a:rPr lang="en-GB" sz="3600" dirty="0" err="1">
                <a:solidFill>
                  <a:srgbClr val="0070C0"/>
                </a:solidFill>
              </a:rPr>
              <a:t>blau</a:t>
            </a:r>
            <a:r>
              <a:rPr lang="en-GB" sz="3600" dirty="0">
                <a:solidFill>
                  <a:srgbClr val="0070C0"/>
                </a:solidFill>
              </a:rPr>
              <a:t> = Positives  </a:t>
            </a:r>
          </a:p>
          <a:p>
            <a:pPr marL="0" indent="0">
              <a:buNone/>
            </a:pPr>
            <a:r>
              <a:rPr lang="en-GB" sz="3600" dirty="0">
                <a:solidFill>
                  <a:srgbClr val="FF0000"/>
                </a:solidFill>
              </a:rPr>
              <a:t>rot = Negatives</a:t>
            </a:r>
          </a:p>
          <a:p>
            <a:pPr marL="0" indent="0">
              <a:buNone/>
            </a:pPr>
            <a:endParaRPr lang="en-GB" sz="3600" dirty="0"/>
          </a:p>
          <a:p>
            <a:pPr marL="0" indent="0">
              <a:buNone/>
            </a:pPr>
            <a:r>
              <a:rPr lang="en-GB" sz="3600" dirty="0" err="1"/>
              <a:t>Vergleicht</a:t>
            </a:r>
            <a:r>
              <a:rPr lang="en-GB" sz="3600" dirty="0"/>
              <a:t> </a:t>
            </a:r>
            <a:r>
              <a:rPr lang="en-GB" sz="3600" dirty="0" err="1"/>
              <a:t>mit</a:t>
            </a:r>
            <a:r>
              <a:rPr lang="en-GB" sz="3600" dirty="0"/>
              <a:t> </a:t>
            </a:r>
            <a:r>
              <a:rPr lang="en-GB" sz="3600" dirty="0" err="1"/>
              <a:t>anderen</a:t>
            </a:r>
            <a:r>
              <a:rPr lang="en-GB" sz="3600" dirty="0"/>
              <a:t>. </a:t>
            </a:r>
          </a:p>
          <a:p>
            <a:pPr marL="0" indent="0">
              <a:buNone/>
            </a:pPr>
            <a:r>
              <a:rPr lang="en-GB" sz="3600" dirty="0" err="1"/>
              <a:t>Habt</a:t>
            </a:r>
            <a:r>
              <a:rPr lang="en-GB" sz="3600" dirty="0"/>
              <a:t> </a:t>
            </a:r>
            <a:r>
              <a:rPr lang="en-GB" sz="3600" dirty="0" err="1"/>
              <a:t>ihr</a:t>
            </a:r>
            <a:r>
              <a:rPr lang="en-GB" sz="3600" dirty="0"/>
              <a:t> das </a:t>
            </a:r>
            <a:r>
              <a:rPr lang="en-GB" sz="3600" dirty="0" err="1"/>
              <a:t>Gleiche</a:t>
            </a:r>
            <a:r>
              <a:rPr lang="en-GB" sz="3600" dirty="0"/>
              <a:t> </a:t>
            </a:r>
            <a:r>
              <a:rPr lang="en-GB" sz="3600" dirty="0" err="1"/>
              <a:t>unterstrichen</a:t>
            </a:r>
            <a:r>
              <a:rPr lang="en-GB" sz="3600" dirty="0"/>
              <a:t>?</a:t>
            </a:r>
          </a:p>
          <a:p>
            <a:pPr marL="0" indent="0">
              <a:buNone/>
            </a:pPr>
            <a:r>
              <a:rPr lang="en-GB" sz="3600" dirty="0"/>
              <a:t>Was </a:t>
            </a:r>
            <a:r>
              <a:rPr lang="en-GB" sz="3600" dirty="0" err="1"/>
              <a:t>fällt</a:t>
            </a:r>
            <a:r>
              <a:rPr lang="en-GB" sz="3600" dirty="0"/>
              <a:t> </a:t>
            </a:r>
            <a:r>
              <a:rPr lang="en-GB" sz="3600" dirty="0" err="1"/>
              <a:t>euch</a:t>
            </a:r>
            <a:r>
              <a:rPr lang="en-GB" sz="3600" dirty="0"/>
              <a:t> auf? </a:t>
            </a:r>
          </a:p>
          <a:p>
            <a:endParaRPr lang="en-GB" dirty="0"/>
          </a:p>
          <a:p>
            <a:pPr marL="0" indent="0">
              <a:buNone/>
            </a:pPr>
            <a:endParaRPr lang="en-GB" dirty="0"/>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E92CCD39-B585-42A2-A162-D7A88182BD0C}"/>
              </a:ext>
            </a:extLst>
          </p:cNvPr>
          <p:cNvSpPr>
            <a:spLocks noGrp="1"/>
          </p:cNvSpPr>
          <p:nvPr>
            <p:ph type="sldNum" sz="quarter" idx="12"/>
          </p:nvPr>
        </p:nvSpPr>
        <p:spPr/>
        <p:txBody>
          <a:bodyPr/>
          <a:lstStyle/>
          <a:p>
            <a:fld id="{A796FD67-0BA0-436D-B60D-4690F3A637D4}" type="slidenum">
              <a:rPr lang="en-GB" smtClean="0"/>
              <a:t>12</a:t>
            </a:fld>
            <a:endParaRPr lang="en-GB"/>
          </a:p>
        </p:txBody>
      </p:sp>
    </p:spTree>
    <p:extLst>
      <p:ext uri="{BB962C8B-B14F-4D97-AF65-F5344CB8AC3E}">
        <p14:creationId xmlns:p14="http://schemas.microsoft.com/office/powerpoint/2010/main" val="1992083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4D9A-EE55-4A9E-B537-38F4B26BB53D}"/>
              </a:ext>
            </a:extLst>
          </p:cNvPr>
          <p:cNvSpPr>
            <a:spLocks noGrp="1"/>
          </p:cNvSpPr>
          <p:nvPr>
            <p:ph type="title"/>
          </p:nvPr>
        </p:nvSpPr>
        <p:spPr>
          <a:xfrm>
            <a:off x="0" y="0"/>
            <a:ext cx="10989366" cy="854075"/>
          </a:xfrm>
        </p:spPr>
        <p:txBody>
          <a:bodyPr>
            <a:normAutofit/>
          </a:bodyPr>
          <a:lstStyle/>
          <a:p>
            <a:r>
              <a:rPr lang="en-GB" sz="3200" b="1" dirty="0"/>
              <a:t>Focus on language: </a:t>
            </a:r>
            <a:r>
              <a:rPr lang="en-GB" sz="3200" b="1" dirty="0" err="1"/>
              <a:t>Konjunktionen</a:t>
            </a:r>
            <a:r>
              <a:rPr lang="en-GB" sz="3200" b="1" dirty="0"/>
              <a:t> - conjunctions</a:t>
            </a:r>
            <a:endParaRPr lang="x-none" sz="3200" b="1" dirty="0"/>
          </a:p>
        </p:txBody>
      </p:sp>
      <p:sp>
        <p:nvSpPr>
          <p:cNvPr id="3" name="Content Placeholder 2">
            <a:extLst>
              <a:ext uri="{FF2B5EF4-FFF2-40B4-BE49-F238E27FC236}">
                <a16:creationId xmlns:a16="http://schemas.microsoft.com/office/drawing/2014/main" id="{4661D4E6-8919-4D36-83F9-2DDD3C4D507B}"/>
              </a:ext>
            </a:extLst>
          </p:cNvPr>
          <p:cNvSpPr>
            <a:spLocks noGrp="1"/>
          </p:cNvSpPr>
          <p:nvPr>
            <p:ph idx="1"/>
          </p:nvPr>
        </p:nvSpPr>
        <p:spPr>
          <a:xfrm>
            <a:off x="0" y="728870"/>
            <a:ext cx="12191999" cy="6129130"/>
          </a:xfrm>
        </p:spPr>
        <p:txBody>
          <a:bodyPr>
            <a:normAutofit/>
          </a:bodyPr>
          <a:lstStyle/>
          <a:p>
            <a:pPr marL="0" indent="0">
              <a:buNone/>
            </a:pPr>
            <a:r>
              <a:rPr lang="en-GB" dirty="0"/>
              <a:t>Definition: </a:t>
            </a:r>
            <a:r>
              <a:rPr lang="en-GB" dirty="0" err="1"/>
              <a:t>Konjunktionen</a:t>
            </a:r>
            <a:r>
              <a:rPr lang="en-GB" dirty="0"/>
              <a:t> </a:t>
            </a:r>
            <a:r>
              <a:rPr lang="en-GB" dirty="0" err="1"/>
              <a:t>verbinden</a:t>
            </a:r>
            <a:r>
              <a:rPr lang="en-GB" dirty="0"/>
              <a:t> </a:t>
            </a:r>
            <a:r>
              <a:rPr lang="en-GB" dirty="0" err="1"/>
              <a:t>zwei</a:t>
            </a:r>
            <a:r>
              <a:rPr lang="en-GB" dirty="0"/>
              <a:t> S</a:t>
            </a:r>
            <a:r>
              <a:rPr lang="de-DE" dirty="0"/>
              <a:t>ätze.</a:t>
            </a:r>
            <a:r>
              <a:rPr lang="en-GB" dirty="0"/>
              <a:t> </a:t>
            </a:r>
          </a:p>
          <a:p>
            <a:pPr marL="0" indent="0">
              <a:buNone/>
            </a:pPr>
            <a:r>
              <a:rPr lang="en-GB" i="1" dirty="0"/>
              <a:t>Definition: Conjunctions link two clauses.</a:t>
            </a:r>
          </a:p>
          <a:p>
            <a:pPr marL="0" indent="0">
              <a:buNone/>
            </a:pPr>
            <a:endParaRPr lang="en-GB" dirty="0"/>
          </a:p>
          <a:p>
            <a:pPr marL="0" indent="0">
              <a:buNone/>
            </a:pPr>
            <a:r>
              <a:rPr lang="en-GB" dirty="0" err="1"/>
              <a:t>Es</a:t>
            </a:r>
            <a:r>
              <a:rPr lang="en-GB" dirty="0"/>
              <a:t> </a:t>
            </a:r>
            <a:r>
              <a:rPr lang="en-GB" dirty="0" err="1"/>
              <a:t>schneit</a:t>
            </a:r>
            <a:r>
              <a:rPr lang="en-GB" dirty="0"/>
              <a:t>. + </a:t>
            </a:r>
            <a:r>
              <a:rPr lang="en-GB" dirty="0" err="1"/>
              <a:t>Es</a:t>
            </a:r>
            <a:r>
              <a:rPr lang="en-GB" dirty="0"/>
              <a:t> </a:t>
            </a:r>
            <a:r>
              <a:rPr lang="en-GB" dirty="0" err="1"/>
              <a:t>ist</a:t>
            </a:r>
            <a:r>
              <a:rPr lang="en-GB" dirty="0"/>
              <a:t> </a:t>
            </a:r>
            <a:r>
              <a:rPr lang="en-GB" dirty="0" err="1"/>
              <a:t>kalt</a:t>
            </a:r>
            <a:r>
              <a:rPr lang="en-GB" dirty="0"/>
              <a:t>.   =  </a:t>
            </a:r>
            <a:r>
              <a:rPr lang="en-GB" dirty="0" err="1"/>
              <a:t>Es</a:t>
            </a:r>
            <a:r>
              <a:rPr lang="en-GB" dirty="0"/>
              <a:t> </a:t>
            </a:r>
            <a:r>
              <a:rPr lang="en-GB" dirty="0" err="1"/>
              <a:t>schneit</a:t>
            </a:r>
            <a:r>
              <a:rPr lang="en-GB" dirty="0"/>
              <a:t>,      </a:t>
            </a:r>
            <a:r>
              <a:rPr lang="en-GB" b="1" dirty="0" err="1">
                <a:solidFill>
                  <a:srgbClr val="FF0000"/>
                </a:solidFill>
              </a:rPr>
              <a:t>weil</a:t>
            </a:r>
            <a:r>
              <a:rPr lang="en-GB" dirty="0"/>
              <a:t> </a:t>
            </a:r>
            <a:r>
              <a:rPr lang="en-GB" dirty="0" err="1"/>
              <a:t>es</a:t>
            </a:r>
            <a:r>
              <a:rPr lang="en-GB" dirty="0"/>
              <a:t> </a:t>
            </a:r>
            <a:r>
              <a:rPr lang="en-GB" dirty="0" err="1"/>
              <a:t>kalt</a:t>
            </a:r>
            <a:r>
              <a:rPr lang="en-GB" dirty="0"/>
              <a:t> </a:t>
            </a:r>
            <a:r>
              <a:rPr lang="en-GB" dirty="0" err="1"/>
              <a:t>ist</a:t>
            </a:r>
            <a:r>
              <a:rPr lang="en-GB" dirty="0"/>
              <a:t>.</a:t>
            </a:r>
          </a:p>
          <a:p>
            <a:pPr marL="0" indent="0">
              <a:buNone/>
            </a:pPr>
            <a:r>
              <a:rPr lang="en-GB" i="1" dirty="0"/>
              <a:t>It is snowing. + It is cold. = It is snowing, </a:t>
            </a:r>
            <a:r>
              <a:rPr lang="en-GB" b="1" i="1" dirty="0">
                <a:solidFill>
                  <a:srgbClr val="FF0000"/>
                </a:solidFill>
              </a:rPr>
              <a:t>because</a:t>
            </a:r>
            <a:r>
              <a:rPr lang="en-GB" i="1" dirty="0"/>
              <a:t> it is cold.</a:t>
            </a:r>
          </a:p>
          <a:p>
            <a:pPr marL="0" indent="0">
              <a:buNone/>
            </a:pPr>
            <a:r>
              <a:rPr lang="en-GB" b="1" dirty="0" err="1"/>
              <a:t>Funktion</a:t>
            </a:r>
            <a:r>
              <a:rPr lang="en-GB" b="1" dirty="0"/>
              <a:t>: </a:t>
            </a:r>
            <a:r>
              <a:rPr lang="en-GB" dirty="0"/>
              <a:t>What does “</a:t>
            </a:r>
            <a:r>
              <a:rPr lang="en-GB" dirty="0" err="1"/>
              <a:t>weil</a:t>
            </a:r>
            <a:r>
              <a:rPr lang="en-GB" dirty="0"/>
              <a:t>” express? </a:t>
            </a:r>
          </a:p>
          <a:p>
            <a:pPr marL="0" indent="0">
              <a:buNone/>
            </a:pPr>
            <a:endParaRPr lang="x-none" i="1" dirty="0"/>
          </a:p>
          <a:p>
            <a:pPr marL="0" indent="0">
              <a:buNone/>
            </a:pPr>
            <a:r>
              <a:rPr lang="en-GB" dirty="0" err="1"/>
              <a:t>Es</a:t>
            </a:r>
            <a:r>
              <a:rPr lang="en-GB" dirty="0"/>
              <a:t> </a:t>
            </a:r>
            <a:r>
              <a:rPr lang="en-GB" dirty="0" err="1"/>
              <a:t>ist</a:t>
            </a:r>
            <a:r>
              <a:rPr lang="en-GB" dirty="0"/>
              <a:t> </a:t>
            </a:r>
            <a:r>
              <a:rPr lang="en-GB" dirty="0" err="1"/>
              <a:t>selten</a:t>
            </a:r>
            <a:r>
              <a:rPr lang="en-GB" dirty="0"/>
              <a:t>. + </a:t>
            </a:r>
            <a:r>
              <a:rPr lang="en-GB" dirty="0" err="1"/>
              <a:t>Es</a:t>
            </a:r>
            <a:r>
              <a:rPr lang="en-GB" dirty="0"/>
              <a:t> </a:t>
            </a:r>
            <a:r>
              <a:rPr lang="en-GB" dirty="0" err="1"/>
              <a:t>schneit</a:t>
            </a:r>
            <a:r>
              <a:rPr lang="en-GB" dirty="0"/>
              <a:t> </a:t>
            </a:r>
            <a:r>
              <a:rPr lang="en-GB" dirty="0" err="1"/>
              <a:t>im</a:t>
            </a:r>
            <a:r>
              <a:rPr lang="en-GB" dirty="0"/>
              <a:t> April. = </a:t>
            </a:r>
            <a:r>
              <a:rPr lang="en-GB" dirty="0" err="1"/>
              <a:t>Es</a:t>
            </a:r>
            <a:r>
              <a:rPr lang="en-GB" dirty="0"/>
              <a:t> </a:t>
            </a:r>
            <a:r>
              <a:rPr lang="en-GB" dirty="0" err="1"/>
              <a:t>ist</a:t>
            </a:r>
            <a:r>
              <a:rPr lang="en-GB" dirty="0"/>
              <a:t> </a:t>
            </a:r>
            <a:r>
              <a:rPr lang="en-GB" dirty="0" err="1"/>
              <a:t>selten</a:t>
            </a:r>
            <a:r>
              <a:rPr lang="en-GB" dirty="0"/>
              <a:t>, </a:t>
            </a:r>
            <a:r>
              <a:rPr lang="en-GB" b="1" dirty="0" err="1">
                <a:solidFill>
                  <a:srgbClr val="FF0000"/>
                </a:solidFill>
              </a:rPr>
              <a:t>dass</a:t>
            </a:r>
            <a:r>
              <a:rPr lang="en-GB" dirty="0"/>
              <a:t> </a:t>
            </a:r>
            <a:r>
              <a:rPr lang="en-GB" dirty="0" err="1"/>
              <a:t>es</a:t>
            </a:r>
            <a:r>
              <a:rPr lang="en-GB" dirty="0"/>
              <a:t> </a:t>
            </a:r>
            <a:r>
              <a:rPr lang="en-GB" dirty="0" err="1"/>
              <a:t>im</a:t>
            </a:r>
            <a:r>
              <a:rPr lang="en-GB" dirty="0"/>
              <a:t> April </a:t>
            </a:r>
            <a:r>
              <a:rPr lang="en-GB" dirty="0" err="1"/>
              <a:t>schneit</a:t>
            </a:r>
            <a:r>
              <a:rPr lang="en-GB" dirty="0"/>
              <a:t>.</a:t>
            </a:r>
          </a:p>
          <a:p>
            <a:pPr marL="0" indent="0">
              <a:buNone/>
            </a:pPr>
            <a:r>
              <a:rPr lang="en-GB" i="1" dirty="0"/>
              <a:t>It is rare. + It snows in April.           = It is rare </a:t>
            </a:r>
            <a:r>
              <a:rPr lang="en-GB" b="1" i="1" dirty="0">
                <a:solidFill>
                  <a:srgbClr val="FF0000"/>
                </a:solidFill>
              </a:rPr>
              <a:t>that</a:t>
            </a:r>
            <a:r>
              <a:rPr lang="en-GB" i="1" dirty="0"/>
              <a:t> it snows in April.</a:t>
            </a:r>
          </a:p>
          <a:p>
            <a:pPr marL="0" indent="0">
              <a:buNone/>
            </a:pPr>
            <a:r>
              <a:rPr lang="x-none" b="1" dirty="0"/>
              <a:t>Funktion</a:t>
            </a:r>
            <a:r>
              <a:rPr lang="en-GB" dirty="0"/>
              <a:t>: What does “</a:t>
            </a:r>
            <a:r>
              <a:rPr lang="en-GB" dirty="0" err="1"/>
              <a:t>dass</a:t>
            </a:r>
            <a:r>
              <a:rPr lang="en-GB" dirty="0"/>
              <a:t>” express?</a:t>
            </a:r>
          </a:p>
          <a:p>
            <a:pPr marL="0" indent="0">
              <a:buNone/>
            </a:pPr>
            <a:endParaRPr lang="x-none" i="1" dirty="0"/>
          </a:p>
        </p:txBody>
      </p:sp>
      <p:sp>
        <p:nvSpPr>
          <p:cNvPr id="4" name="Slide Number Placeholder 3">
            <a:extLst>
              <a:ext uri="{FF2B5EF4-FFF2-40B4-BE49-F238E27FC236}">
                <a16:creationId xmlns:a16="http://schemas.microsoft.com/office/drawing/2014/main" id="{174110F0-B3E7-4AE7-B7F2-967EC7F8B619}"/>
              </a:ext>
            </a:extLst>
          </p:cNvPr>
          <p:cNvSpPr>
            <a:spLocks noGrp="1"/>
          </p:cNvSpPr>
          <p:nvPr>
            <p:ph type="sldNum" sz="quarter" idx="12"/>
          </p:nvPr>
        </p:nvSpPr>
        <p:spPr/>
        <p:txBody>
          <a:bodyPr/>
          <a:lstStyle/>
          <a:p>
            <a:fld id="{A796FD67-0BA0-436D-B60D-4690F3A637D4}" type="slidenum">
              <a:rPr lang="en-GB" smtClean="0"/>
              <a:t>13</a:t>
            </a:fld>
            <a:endParaRPr lang="en-GB"/>
          </a:p>
        </p:txBody>
      </p:sp>
    </p:spTree>
    <p:extLst>
      <p:ext uri="{BB962C8B-B14F-4D97-AF65-F5344CB8AC3E}">
        <p14:creationId xmlns:p14="http://schemas.microsoft.com/office/powerpoint/2010/main" val="548433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4D9A-EE55-4A9E-B537-38F4B26BB53D}"/>
              </a:ext>
            </a:extLst>
          </p:cNvPr>
          <p:cNvSpPr>
            <a:spLocks noGrp="1"/>
          </p:cNvSpPr>
          <p:nvPr>
            <p:ph type="title"/>
          </p:nvPr>
        </p:nvSpPr>
        <p:spPr>
          <a:xfrm>
            <a:off x="0" y="0"/>
            <a:ext cx="10989366" cy="854075"/>
          </a:xfrm>
        </p:spPr>
        <p:txBody>
          <a:bodyPr>
            <a:normAutofit/>
          </a:bodyPr>
          <a:lstStyle/>
          <a:p>
            <a:r>
              <a:rPr lang="en-GB" sz="3200" b="1" dirty="0"/>
              <a:t>Focus on language: </a:t>
            </a:r>
            <a:r>
              <a:rPr lang="en-GB" sz="3200" b="1" dirty="0" err="1"/>
              <a:t>Konjunktionen</a:t>
            </a:r>
            <a:r>
              <a:rPr lang="en-GB" sz="3200" b="1" dirty="0"/>
              <a:t> - conjunctions</a:t>
            </a:r>
            <a:endParaRPr lang="x-none" sz="3200" b="1" dirty="0"/>
          </a:p>
        </p:txBody>
      </p:sp>
      <p:sp>
        <p:nvSpPr>
          <p:cNvPr id="3" name="Content Placeholder 2">
            <a:extLst>
              <a:ext uri="{FF2B5EF4-FFF2-40B4-BE49-F238E27FC236}">
                <a16:creationId xmlns:a16="http://schemas.microsoft.com/office/drawing/2014/main" id="{4661D4E6-8919-4D36-83F9-2DDD3C4D507B}"/>
              </a:ext>
            </a:extLst>
          </p:cNvPr>
          <p:cNvSpPr>
            <a:spLocks noGrp="1"/>
          </p:cNvSpPr>
          <p:nvPr>
            <p:ph idx="1"/>
          </p:nvPr>
        </p:nvSpPr>
        <p:spPr>
          <a:xfrm>
            <a:off x="0" y="728870"/>
            <a:ext cx="12191999" cy="6129130"/>
          </a:xfrm>
        </p:spPr>
        <p:txBody>
          <a:bodyPr>
            <a:normAutofit lnSpcReduction="10000"/>
          </a:bodyPr>
          <a:lstStyle/>
          <a:p>
            <a:pPr marL="0" indent="0">
              <a:buNone/>
            </a:pPr>
            <a:r>
              <a:rPr lang="en-GB" dirty="0"/>
              <a:t>Definition: </a:t>
            </a:r>
            <a:r>
              <a:rPr lang="en-GB" dirty="0" err="1"/>
              <a:t>Konjunktionen</a:t>
            </a:r>
            <a:r>
              <a:rPr lang="en-GB" dirty="0"/>
              <a:t> </a:t>
            </a:r>
            <a:r>
              <a:rPr lang="en-GB" dirty="0" err="1"/>
              <a:t>verbinden</a:t>
            </a:r>
            <a:r>
              <a:rPr lang="en-GB" dirty="0"/>
              <a:t> </a:t>
            </a:r>
            <a:r>
              <a:rPr lang="en-GB" dirty="0" err="1"/>
              <a:t>zwei</a:t>
            </a:r>
            <a:r>
              <a:rPr lang="en-GB" dirty="0"/>
              <a:t> S</a:t>
            </a:r>
            <a:r>
              <a:rPr lang="de-DE" dirty="0"/>
              <a:t>ätze.</a:t>
            </a:r>
            <a:r>
              <a:rPr lang="en-GB" dirty="0"/>
              <a:t> </a:t>
            </a:r>
          </a:p>
          <a:p>
            <a:pPr marL="0" indent="0">
              <a:buNone/>
            </a:pPr>
            <a:r>
              <a:rPr lang="en-GB" i="1" dirty="0"/>
              <a:t>Definition: Conjunctions link two clauses.</a:t>
            </a:r>
          </a:p>
          <a:p>
            <a:pPr marL="0" indent="0">
              <a:buNone/>
            </a:pPr>
            <a:endParaRPr lang="en-GB" dirty="0"/>
          </a:p>
          <a:p>
            <a:pPr marL="0" indent="0">
              <a:buNone/>
            </a:pPr>
            <a:r>
              <a:rPr lang="en-GB" dirty="0" err="1"/>
              <a:t>Es</a:t>
            </a:r>
            <a:r>
              <a:rPr lang="en-GB" dirty="0"/>
              <a:t> </a:t>
            </a:r>
            <a:r>
              <a:rPr lang="en-GB" dirty="0" err="1"/>
              <a:t>schneit</a:t>
            </a:r>
            <a:r>
              <a:rPr lang="en-GB" dirty="0"/>
              <a:t>. + </a:t>
            </a:r>
            <a:r>
              <a:rPr lang="en-GB" dirty="0" err="1"/>
              <a:t>Es</a:t>
            </a:r>
            <a:r>
              <a:rPr lang="en-GB" dirty="0"/>
              <a:t> </a:t>
            </a:r>
            <a:r>
              <a:rPr lang="en-GB" dirty="0" err="1"/>
              <a:t>ist</a:t>
            </a:r>
            <a:r>
              <a:rPr lang="en-GB" dirty="0"/>
              <a:t> </a:t>
            </a:r>
            <a:r>
              <a:rPr lang="en-GB" dirty="0" err="1"/>
              <a:t>kalt</a:t>
            </a:r>
            <a:r>
              <a:rPr lang="en-GB" dirty="0"/>
              <a:t>.   =  </a:t>
            </a:r>
            <a:r>
              <a:rPr lang="en-GB" dirty="0" err="1"/>
              <a:t>Es</a:t>
            </a:r>
            <a:r>
              <a:rPr lang="en-GB" dirty="0"/>
              <a:t> </a:t>
            </a:r>
            <a:r>
              <a:rPr lang="en-GB" dirty="0" err="1"/>
              <a:t>schneit</a:t>
            </a:r>
            <a:r>
              <a:rPr lang="en-GB" dirty="0"/>
              <a:t>,      </a:t>
            </a:r>
            <a:r>
              <a:rPr lang="en-GB" b="1" dirty="0" err="1">
                <a:solidFill>
                  <a:srgbClr val="FF0000"/>
                </a:solidFill>
              </a:rPr>
              <a:t>weil</a:t>
            </a:r>
            <a:r>
              <a:rPr lang="en-GB" dirty="0"/>
              <a:t> </a:t>
            </a:r>
            <a:r>
              <a:rPr lang="en-GB" dirty="0" err="1"/>
              <a:t>es</a:t>
            </a:r>
            <a:r>
              <a:rPr lang="en-GB" dirty="0"/>
              <a:t> </a:t>
            </a:r>
            <a:r>
              <a:rPr lang="en-GB" dirty="0" err="1"/>
              <a:t>kalt</a:t>
            </a:r>
            <a:r>
              <a:rPr lang="en-GB" dirty="0"/>
              <a:t> </a:t>
            </a:r>
            <a:r>
              <a:rPr lang="en-GB" dirty="0" err="1"/>
              <a:t>ist</a:t>
            </a:r>
            <a:r>
              <a:rPr lang="en-GB" dirty="0"/>
              <a:t>.</a:t>
            </a:r>
          </a:p>
          <a:p>
            <a:pPr marL="0" indent="0">
              <a:buNone/>
            </a:pPr>
            <a:r>
              <a:rPr lang="en-GB" i="1" dirty="0"/>
              <a:t>It is snowing. + It is cold. = It is snowing, </a:t>
            </a:r>
            <a:r>
              <a:rPr lang="en-GB" b="1" i="1" dirty="0">
                <a:solidFill>
                  <a:srgbClr val="FF0000"/>
                </a:solidFill>
              </a:rPr>
              <a:t>because</a:t>
            </a:r>
            <a:r>
              <a:rPr lang="en-GB" i="1" dirty="0"/>
              <a:t> it is cold.</a:t>
            </a:r>
          </a:p>
          <a:p>
            <a:pPr marL="0" indent="0">
              <a:buNone/>
            </a:pPr>
            <a:r>
              <a:rPr lang="en-GB" b="1" dirty="0" err="1"/>
              <a:t>Funktion</a:t>
            </a:r>
            <a:r>
              <a:rPr lang="en-GB" b="1" dirty="0"/>
              <a:t>: </a:t>
            </a:r>
            <a:r>
              <a:rPr lang="en-GB" dirty="0" err="1"/>
              <a:t>kausal</a:t>
            </a:r>
            <a:r>
              <a:rPr lang="en-GB" b="1" dirty="0"/>
              <a:t>, </a:t>
            </a:r>
            <a:r>
              <a:rPr lang="en-GB" dirty="0" err="1"/>
              <a:t>Grund</a:t>
            </a:r>
            <a:r>
              <a:rPr lang="en-GB" dirty="0"/>
              <a:t> (</a:t>
            </a:r>
            <a:r>
              <a:rPr lang="en-GB" i="1" dirty="0"/>
              <a:t>causal, reason</a:t>
            </a:r>
            <a:r>
              <a:rPr lang="en-GB" dirty="0"/>
              <a:t>) </a:t>
            </a:r>
          </a:p>
          <a:p>
            <a:pPr marL="0" indent="0">
              <a:buNone/>
            </a:pPr>
            <a:endParaRPr lang="x-none" i="1" dirty="0"/>
          </a:p>
          <a:p>
            <a:pPr marL="0" indent="0">
              <a:buNone/>
            </a:pPr>
            <a:r>
              <a:rPr lang="en-GB" dirty="0" err="1"/>
              <a:t>Es</a:t>
            </a:r>
            <a:r>
              <a:rPr lang="en-GB" dirty="0"/>
              <a:t> </a:t>
            </a:r>
            <a:r>
              <a:rPr lang="en-GB" dirty="0" err="1"/>
              <a:t>ist</a:t>
            </a:r>
            <a:r>
              <a:rPr lang="en-GB" dirty="0"/>
              <a:t> </a:t>
            </a:r>
            <a:r>
              <a:rPr lang="en-GB" dirty="0" err="1"/>
              <a:t>selten</a:t>
            </a:r>
            <a:r>
              <a:rPr lang="en-GB" dirty="0"/>
              <a:t>. + </a:t>
            </a:r>
            <a:r>
              <a:rPr lang="en-GB" dirty="0" err="1"/>
              <a:t>Es</a:t>
            </a:r>
            <a:r>
              <a:rPr lang="en-GB" dirty="0"/>
              <a:t> </a:t>
            </a:r>
            <a:r>
              <a:rPr lang="en-GB" dirty="0" err="1"/>
              <a:t>schneit</a:t>
            </a:r>
            <a:r>
              <a:rPr lang="en-GB" dirty="0"/>
              <a:t> </a:t>
            </a:r>
            <a:r>
              <a:rPr lang="en-GB" dirty="0" err="1"/>
              <a:t>im</a:t>
            </a:r>
            <a:r>
              <a:rPr lang="en-GB" dirty="0"/>
              <a:t> April. = </a:t>
            </a:r>
            <a:r>
              <a:rPr lang="en-GB" dirty="0" err="1"/>
              <a:t>Es</a:t>
            </a:r>
            <a:r>
              <a:rPr lang="en-GB" dirty="0"/>
              <a:t> </a:t>
            </a:r>
            <a:r>
              <a:rPr lang="en-GB" dirty="0" err="1"/>
              <a:t>ist</a:t>
            </a:r>
            <a:r>
              <a:rPr lang="en-GB" dirty="0"/>
              <a:t> </a:t>
            </a:r>
            <a:r>
              <a:rPr lang="en-GB" dirty="0" err="1"/>
              <a:t>selten</a:t>
            </a:r>
            <a:r>
              <a:rPr lang="en-GB" dirty="0"/>
              <a:t>, </a:t>
            </a:r>
            <a:r>
              <a:rPr lang="en-GB" b="1" dirty="0" err="1">
                <a:solidFill>
                  <a:srgbClr val="FF0000"/>
                </a:solidFill>
              </a:rPr>
              <a:t>dass</a:t>
            </a:r>
            <a:r>
              <a:rPr lang="en-GB" dirty="0"/>
              <a:t> </a:t>
            </a:r>
            <a:r>
              <a:rPr lang="en-GB" dirty="0" err="1"/>
              <a:t>es</a:t>
            </a:r>
            <a:r>
              <a:rPr lang="en-GB" dirty="0"/>
              <a:t> </a:t>
            </a:r>
            <a:r>
              <a:rPr lang="en-GB" dirty="0" err="1"/>
              <a:t>im</a:t>
            </a:r>
            <a:r>
              <a:rPr lang="en-GB" dirty="0"/>
              <a:t> April </a:t>
            </a:r>
            <a:r>
              <a:rPr lang="en-GB" dirty="0" err="1"/>
              <a:t>schneit</a:t>
            </a:r>
            <a:r>
              <a:rPr lang="en-GB" dirty="0"/>
              <a:t>.</a:t>
            </a:r>
          </a:p>
          <a:p>
            <a:pPr marL="0" indent="0">
              <a:buNone/>
            </a:pPr>
            <a:r>
              <a:rPr lang="en-GB" i="1" dirty="0"/>
              <a:t>It is rare. + It snows in April.           = It is rare </a:t>
            </a:r>
            <a:r>
              <a:rPr lang="en-GB" b="1" i="1" dirty="0">
                <a:solidFill>
                  <a:srgbClr val="FF0000"/>
                </a:solidFill>
              </a:rPr>
              <a:t>that</a:t>
            </a:r>
            <a:r>
              <a:rPr lang="en-GB" i="1" dirty="0"/>
              <a:t> it snows in April.</a:t>
            </a:r>
          </a:p>
          <a:p>
            <a:pPr marL="0" indent="0">
              <a:buNone/>
            </a:pPr>
            <a:r>
              <a:rPr lang="x-none" b="1" dirty="0"/>
              <a:t>Funktion</a:t>
            </a:r>
            <a:r>
              <a:rPr lang="en-GB" dirty="0"/>
              <a:t>: </a:t>
            </a:r>
            <a:r>
              <a:rPr lang="en-GB" dirty="0" err="1"/>
              <a:t>mehr</a:t>
            </a:r>
            <a:r>
              <a:rPr lang="en-GB" dirty="0"/>
              <a:t> Information, </a:t>
            </a:r>
            <a:r>
              <a:rPr lang="en-GB" dirty="0" err="1"/>
              <a:t>Grund</a:t>
            </a:r>
            <a:r>
              <a:rPr lang="en-GB" dirty="0"/>
              <a:t> (</a:t>
            </a:r>
            <a:r>
              <a:rPr lang="en-GB" i="1" dirty="0"/>
              <a:t>more information, reason</a:t>
            </a:r>
            <a:r>
              <a:rPr lang="en-GB" dirty="0"/>
              <a:t>)</a:t>
            </a:r>
          </a:p>
          <a:p>
            <a:pPr marL="0" indent="0">
              <a:buNone/>
            </a:pPr>
            <a:endParaRPr lang="en-GB" b="1" dirty="0">
              <a:solidFill>
                <a:srgbClr val="FF0000"/>
              </a:solidFill>
            </a:endParaRPr>
          </a:p>
          <a:p>
            <a:pPr marL="0" indent="0">
              <a:buNone/>
            </a:pPr>
            <a:r>
              <a:rPr lang="en-GB" b="1" dirty="0">
                <a:solidFill>
                  <a:srgbClr val="FF0000"/>
                </a:solidFill>
              </a:rPr>
              <a:t>! </a:t>
            </a:r>
            <a:r>
              <a:rPr lang="en-GB" dirty="0"/>
              <a:t>“</a:t>
            </a:r>
            <a:r>
              <a:rPr lang="en-GB" dirty="0" err="1"/>
              <a:t>weil</a:t>
            </a:r>
            <a:r>
              <a:rPr lang="en-GB" dirty="0"/>
              <a:t>” &amp; “that” </a:t>
            </a:r>
            <a:r>
              <a:rPr lang="en-GB" dirty="0" err="1"/>
              <a:t>schicken</a:t>
            </a:r>
            <a:r>
              <a:rPr lang="en-GB" dirty="0"/>
              <a:t> das Verb </a:t>
            </a:r>
            <a:r>
              <a:rPr lang="en-GB" dirty="0" err="1"/>
              <a:t>ans</a:t>
            </a:r>
            <a:r>
              <a:rPr lang="en-GB" dirty="0"/>
              <a:t> Ende des </a:t>
            </a:r>
            <a:r>
              <a:rPr lang="en-GB" dirty="0" err="1"/>
              <a:t>Satzes</a:t>
            </a:r>
            <a:r>
              <a:rPr lang="en-GB" dirty="0"/>
              <a:t> </a:t>
            </a:r>
          </a:p>
          <a:p>
            <a:pPr marL="0" indent="0">
              <a:buNone/>
            </a:pPr>
            <a:r>
              <a:rPr lang="en-GB" b="1" dirty="0">
                <a:solidFill>
                  <a:srgbClr val="FF0000"/>
                </a:solidFill>
              </a:rPr>
              <a:t>! </a:t>
            </a:r>
            <a:r>
              <a:rPr lang="en-GB" dirty="0"/>
              <a:t>“</a:t>
            </a:r>
            <a:r>
              <a:rPr lang="en-GB" dirty="0" err="1"/>
              <a:t>weil</a:t>
            </a:r>
            <a:r>
              <a:rPr lang="en-GB" dirty="0"/>
              <a:t>” &amp; “that” </a:t>
            </a:r>
            <a:r>
              <a:rPr lang="en-GB" i="1" dirty="0"/>
              <a:t>send Verb to end of sentence</a:t>
            </a:r>
            <a:endParaRPr lang="x-none" dirty="0"/>
          </a:p>
          <a:p>
            <a:pPr marL="0" indent="0">
              <a:buNone/>
            </a:pPr>
            <a:endParaRPr lang="x-none" i="1" dirty="0"/>
          </a:p>
        </p:txBody>
      </p:sp>
      <p:sp>
        <p:nvSpPr>
          <p:cNvPr id="4" name="Slide Number Placeholder 3">
            <a:extLst>
              <a:ext uri="{FF2B5EF4-FFF2-40B4-BE49-F238E27FC236}">
                <a16:creationId xmlns:a16="http://schemas.microsoft.com/office/drawing/2014/main" id="{16541A69-9D6F-4572-948D-D00F775BB3AE}"/>
              </a:ext>
            </a:extLst>
          </p:cNvPr>
          <p:cNvSpPr>
            <a:spLocks noGrp="1"/>
          </p:cNvSpPr>
          <p:nvPr>
            <p:ph type="sldNum" sz="quarter" idx="12"/>
          </p:nvPr>
        </p:nvSpPr>
        <p:spPr/>
        <p:txBody>
          <a:bodyPr/>
          <a:lstStyle/>
          <a:p>
            <a:fld id="{A796FD67-0BA0-436D-B60D-4690F3A637D4}" type="slidenum">
              <a:rPr lang="en-GB" smtClean="0"/>
              <a:t>14</a:t>
            </a:fld>
            <a:endParaRPr lang="en-GB"/>
          </a:p>
        </p:txBody>
      </p:sp>
    </p:spTree>
    <p:extLst>
      <p:ext uri="{BB962C8B-B14F-4D97-AF65-F5344CB8AC3E}">
        <p14:creationId xmlns:p14="http://schemas.microsoft.com/office/powerpoint/2010/main" val="355137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145775"/>
            <a:ext cx="5393635" cy="967408"/>
          </a:xfrm>
        </p:spPr>
        <p:txBody>
          <a:bodyPr>
            <a:normAutofit fontScale="90000"/>
          </a:bodyPr>
          <a:lstStyle/>
          <a:p>
            <a:r>
              <a:rPr lang="en-GB" b="1" dirty="0"/>
              <a:t>Kunst </a:t>
            </a:r>
            <a:r>
              <a:rPr lang="en-GB" b="1" dirty="0" err="1"/>
              <a:t>aus</a:t>
            </a:r>
            <a:r>
              <a:rPr lang="en-GB" b="1" dirty="0"/>
              <a:t> </a:t>
            </a:r>
            <a:r>
              <a:rPr lang="en-GB" b="1" dirty="0" err="1"/>
              <a:t>dem</a:t>
            </a:r>
            <a:r>
              <a:rPr lang="en-GB" b="1" dirty="0"/>
              <a:t> Holocaust </a:t>
            </a:r>
            <a:br>
              <a:rPr lang="en-GB" dirty="0"/>
            </a:br>
            <a:endParaRPr lang="en-GB" sz="3200" b="1" dirty="0"/>
          </a:p>
        </p:txBody>
      </p:sp>
      <p:sp>
        <p:nvSpPr>
          <p:cNvPr id="3" name="TextBox 2">
            <a:extLst>
              <a:ext uri="{FF2B5EF4-FFF2-40B4-BE49-F238E27FC236}">
                <a16:creationId xmlns:a16="http://schemas.microsoft.com/office/drawing/2014/main" id="{3990D61F-3061-41D6-A80C-1A2FCF36C83B}"/>
              </a:ext>
            </a:extLst>
          </p:cNvPr>
          <p:cNvSpPr txBox="1"/>
          <p:nvPr/>
        </p:nvSpPr>
        <p:spPr>
          <a:xfrm>
            <a:off x="185530" y="629479"/>
            <a:ext cx="11604812" cy="6186309"/>
          </a:xfrm>
          <a:prstGeom prst="rect">
            <a:avLst/>
          </a:prstGeom>
          <a:noFill/>
        </p:spPr>
        <p:txBody>
          <a:bodyPr wrap="square" rtlCol="0">
            <a:spAutoFit/>
          </a:bodyPr>
          <a:lstStyle/>
          <a:p>
            <a:pPr>
              <a:lnSpc>
                <a:spcPct val="150000"/>
              </a:lnSpc>
            </a:pPr>
            <a:r>
              <a:rPr lang="de-DE" sz="2800" dirty="0"/>
              <a:t>Die Kollektion "Yad Vashem" sammelt jüdische Kunst von 1939 bis 1945. Die Mahler haben im Ghetto gelebt, weil Juden sich zur Nazi-Zeit im Ghetto niederlassen mussten. Die Konditionen waren schlimm, weil zu viele Juden im Ghetto eingepfercht waren. Die Mahler haben das in Bildern beschrieben. Ein Bild von Bodek und Löw aus dem Jahr 1941 drückt ihren Wunsch nach Freiheit aus. Ein gelber Schmetterling sitzt auf einem Zaun. Er ist bereit zum Abflug. In der Realität sind viele Mahler in Konzentrationslagern gestorben. Es ist ein Wunder, dass man ihre Werke nach dem Krieg gefunden hat. Sie sind wie ein letzter Abschiedsgruß an die Welt.</a:t>
            </a:r>
          </a:p>
          <a:p>
            <a:r>
              <a:rPr lang="de-DE" b="1" dirty="0"/>
              <a:t> </a:t>
            </a:r>
            <a:endParaRPr lang="de-DE" dirty="0"/>
          </a:p>
        </p:txBody>
      </p:sp>
      <p:sp>
        <p:nvSpPr>
          <p:cNvPr id="4" name="TextBox 3">
            <a:extLst>
              <a:ext uri="{FF2B5EF4-FFF2-40B4-BE49-F238E27FC236}">
                <a16:creationId xmlns:a16="http://schemas.microsoft.com/office/drawing/2014/main" id="{213D41DB-7641-4805-AEB4-1260CEA6D954}"/>
              </a:ext>
            </a:extLst>
          </p:cNvPr>
          <p:cNvSpPr txBox="1"/>
          <p:nvPr/>
        </p:nvSpPr>
        <p:spPr>
          <a:xfrm>
            <a:off x="5817704" y="145775"/>
            <a:ext cx="6069496" cy="461665"/>
          </a:xfrm>
          <a:prstGeom prst="rect">
            <a:avLst/>
          </a:prstGeom>
          <a:noFill/>
        </p:spPr>
        <p:txBody>
          <a:bodyPr wrap="square" rtlCol="0">
            <a:spAutoFit/>
          </a:bodyPr>
          <a:lstStyle/>
          <a:p>
            <a:r>
              <a:rPr lang="en-GB" sz="2400" b="1" dirty="0" err="1">
                <a:solidFill>
                  <a:srgbClr val="FF0000"/>
                </a:solidFill>
              </a:rPr>
              <a:t>Findet</a:t>
            </a:r>
            <a:r>
              <a:rPr lang="en-GB" sz="2400" b="1" dirty="0">
                <a:solidFill>
                  <a:srgbClr val="FF0000"/>
                </a:solidFill>
              </a:rPr>
              <a:t> </a:t>
            </a:r>
            <a:r>
              <a:rPr lang="en-GB" sz="2400" b="1" dirty="0" err="1">
                <a:solidFill>
                  <a:srgbClr val="FF0000"/>
                </a:solidFill>
              </a:rPr>
              <a:t>Konjunktionen</a:t>
            </a:r>
            <a:r>
              <a:rPr lang="en-GB" sz="2400" b="1" dirty="0">
                <a:solidFill>
                  <a:srgbClr val="FF0000"/>
                </a:solidFill>
              </a:rPr>
              <a:t> </a:t>
            </a:r>
            <a:r>
              <a:rPr lang="en-GB" sz="2400" b="1" dirty="0" err="1">
                <a:solidFill>
                  <a:srgbClr val="FF0000"/>
                </a:solidFill>
              </a:rPr>
              <a:t>im</a:t>
            </a:r>
            <a:r>
              <a:rPr lang="en-GB" sz="2400" b="1" dirty="0">
                <a:solidFill>
                  <a:srgbClr val="FF0000"/>
                </a:solidFill>
              </a:rPr>
              <a:t> Text.</a:t>
            </a:r>
          </a:p>
        </p:txBody>
      </p:sp>
      <p:sp>
        <p:nvSpPr>
          <p:cNvPr id="5" name="Slide Number Placeholder 4">
            <a:extLst>
              <a:ext uri="{FF2B5EF4-FFF2-40B4-BE49-F238E27FC236}">
                <a16:creationId xmlns:a16="http://schemas.microsoft.com/office/drawing/2014/main" id="{8FC88A69-6B47-450C-8996-436B37899B61}"/>
              </a:ext>
            </a:extLst>
          </p:cNvPr>
          <p:cNvSpPr>
            <a:spLocks noGrp="1"/>
          </p:cNvSpPr>
          <p:nvPr>
            <p:ph type="sldNum" sz="quarter" idx="12"/>
          </p:nvPr>
        </p:nvSpPr>
        <p:spPr/>
        <p:txBody>
          <a:bodyPr/>
          <a:lstStyle/>
          <a:p>
            <a:fld id="{A796FD67-0BA0-436D-B60D-4690F3A637D4}" type="slidenum">
              <a:rPr lang="en-GB" smtClean="0"/>
              <a:t>15</a:t>
            </a:fld>
            <a:endParaRPr lang="en-GB"/>
          </a:p>
        </p:txBody>
      </p:sp>
    </p:spTree>
    <p:extLst>
      <p:ext uri="{BB962C8B-B14F-4D97-AF65-F5344CB8AC3E}">
        <p14:creationId xmlns:p14="http://schemas.microsoft.com/office/powerpoint/2010/main" val="2726267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145775"/>
            <a:ext cx="5393635" cy="967408"/>
          </a:xfrm>
        </p:spPr>
        <p:txBody>
          <a:bodyPr>
            <a:normAutofit fontScale="90000"/>
          </a:bodyPr>
          <a:lstStyle/>
          <a:p>
            <a:r>
              <a:rPr lang="en-GB" b="1" dirty="0"/>
              <a:t>Kunst </a:t>
            </a:r>
            <a:r>
              <a:rPr lang="en-GB" b="1" dirty="0" err="1"/>
              <a:t>aus</a:t>
            </a:r>
            <a:r>
              <a:rPr lang="en-GB" b="1" dirty="0"/>
              <a:t> </a:t>
            </a:r>
            <a:r>
              <a:rPr lang="en-GB" b="1" dirty="0" err="1"/>
              <a:t>dem</a:t>
            </a:r>
            <a:r>
              <a:rPr lang="en-GB" b="1" dirty="0"/>
              <a:t> Holocaust </a:t>
            </a:r>
            <a:br>
              <a:rPr lang="en-GB" dirty="0"/>
            </a:br>
            <a:endParaRPr lang="en-GB" sz="3200" b="1" dirty="0"/>
          </a:p>
        </p:txBody>
      </p:sp>
      <p:sp>
        <p:nvSpPr>
          <p:cNvPr id="3" name="TextBox 2">
            <a:extLst>
              <a:ext uri="{FF2B5EF4-FFF2-40B4-BE49-F238E27FC236}">
                <a16:creationId xmlns:a16="http://schemas.microsoft.com/office/drawing/2014/main" id="{3990D61F-3061-41D6-A80C-1A2FCF36C83B}"/>
              </a:ext>
            </a:extLst>
          </p:cNvPr>
          <p:cNvSpPr txBox="1"/>
          <p:nvPr/>
        </p:nvSpPr>
        <p:spPr>
          <a:xfrm>
            <a:off x="185530" y="629479"/>
            <a:ext cx="11604812" cy="6186309"/>
          </a:xfrm>
          <a:prstGeom prst="rect">
            <a:avLst/>
          </a:prstGeom>
          <a:noFill/>
        </p:spPr>
        <p:txBody>
          <a:bodyPr wrap="square" rtlCol="0">
            <a:spAutoFit/>
          </a:bodyPr>
          <a:lstStyle/>
          <a:p>
            <a:pPr>
              <a:lnSpc>
                <a:spcPct val="150000"/>
              </a:lnSpc>
            </a:pPr>
            <a:r>
              <a:rPr lang="de-DE" sz="2800" dirty="0"/>
              <a:t>Die Kollektion "Yad Vashem" sammelt jüdische Kunst von 1939 bis 1945. Die Mahler haben im Ghetto gelebt, </a:t>
            </a:r>
            <a:r>
              <a:rPr lang="de-DE" sz="2800" b="1" dirty="0">
                <a:solidFill>
                  <a:srgbClr val="FF0000"/>
                </a:solidFill>
              </a:rPr>
              <a:t>weil</a:t>
            </a:r>
            <a:r>
              <a:rPr lang="de-DE" sz="2800" dirty="0"/>
              <a:t> Juden sich zur Nazi-Zeit im Ghetto niederlassen mussten. Die Konditionen waren schlimm, </a:t>
            </a:r>
            <a:r>
              <a:rPr lang="de-DE" sz="2800" b="1" dirty="0">
                <a:solidFill>
                  <a:srgbClr val="FF0000"/>
                </a:solidFill>
              </a:rPr>
              <a:t>weil</a:t>
            </a:r>
            <a:r>
              <a:rPr lang="de-DE" sz="2800" dirty="0"/>
              <a:t> zu viele Juden im Ghetto eingepfercht waren. Die Mahler haben das in Bildern beschrieben. Ein Bild von Bodek und Löw aus dem Jahr 1941 drückt ihren Wunsch nach Freiheit aus. Ein gelber Schmetterling sitzt auf einem Zaun. Er ist bereit zum Abflug. In der Realität sind viele Mahler in Konzentrationslagern gestorben. Es ist ein Wunder, </a:t>
            </a:r>
            <a:r>
              <a:rPr lang="de-DE" sz="2800" b="1" dirty="0">
                <a:solidFill>
                  <a:srgbClr val="FF0000"/>
                </a:solidFill>
              </a:rPr>
              <a:t>dass</a:t>
            </a:r>
            <a:r>
              <a:rPr lang="de-DE" sz="2800" dirty="0"/>
              <a:t> man ihre Werke nach dem Krieg gefunden hat. Sie sind wie ein letzter Abschiedsgruß an die Welt.</a:t>
            </a:r>
          </a:p>
          <a:p>
            <a:r>
              <a:rPr lang="de-DE" b="1" dirty="0"/>
              <a:t> </a:t>
            </a:r>
            <a:endParaRPr lang="de-DE" dirty="0"/>
          </a:p>
        </p:txBody>
      </p:sp>
      <p:sp>
        <p:nvSpPr>
          <p:cNvPr id="4" name="TextBox 3">
            <a:extLst>
              <a:ext uri="{FF2B5EF4-FFF2-40B4-BE49-F238E27FC236}">
                <a16:creationId xmlns:a16="http://schemas.microsoft.com/office/drawing/2014/main" id="{213D41DB-7641-4805-AEB4-1260CEA6D954}"/>
              </a:ext>
            </a:extLst>
          </p:cNvPr>
          <p:cNvSpPr txBox="1"/>
          <p:nvPr/>
        </p:nvSpPr>
        <p:spPr>
          <a:xfrm>
            <a:off x="5817704" y="145775"/>
            <a:ext cx="6069496" cy="461665"/>
          </a:xfrm>
          <a:prstGeom prst="rect">
            <a:avLst/>
          </a:prstGeom>
          <a:noFill/>
        </p:spPr>
        <p:txBody>
          <a:bodyPr wrap="square" rtlCol="0">
            <a:spAutoFit/>
          </a:bodyPr>
          <a:lstStyle/>
          <a:p>
            <a:r>
              <a:rPr lang="en-GB" sz="2400" b="1" dirty="0" err="1">
                <a:solidFill>
                  <a:srgbClr val="FF0000"/>
                </a:solidFill>
              </a:rPr>
              <a:t>Findet</a:t>
            </a:r>
            <a:r>
              <a:rPr lang="en-GB" sz="2400" b="1" dirty="0">
                <a:solidFill>
                  <a:srgbClr val="FF0000"/>
                </a:solidFill>
              </a:rPr>
              <a:t> </a:t>
            </a:r>
            <a:r>
              <a:rPr lang="en-GB" sz="2400" b="1" dirty="0" err="1">
                <a:solidFill>
                  <a:srgbClr val="FF0000"/>
                </a:solidFill>
              </a:rPr>
              <a:t>Konjunktionen</a:t>
            </a:r>
            <a:r>
              <a:rPr lang="en-GB" sz="2400" b="1" dirty="0">
                <a:solidFill>
                  <a:srgbClr val="FF0000"/>
                </a:solidFill>
              </a:rPr>
              <a:t> </a:t>
            </a:r>
            <a:r>
              <a:rPr lang="en-GB" sz="2400" b="1" dirty="0" err="1">
                <a:solidFill>
                  <a:srgbClr val="FF0000"/>
                </a:solidFill>
              </a:rPr>
              <a:t>im</a:t>
            </a:r>
            <a:r>
              <a:rPr lang="en-GB" sz="2400" b="1" dirty="0">
                <a:solidFill>
                  <a:srgbClr val="FF0000"/>
                </a:solidFill>
              </a:rPr>
              <a:t> Text.</a:t>
            </a:r>
          </a:p>
        </p:txBody>
      </p:sp>
      <p:sp>
        <p:nvSpPr>
          <p:cNvPr id="5" name="Slide Number Placeholder 4">
            <a:extLst>
              <a:ext uri="{FF2B5EF4-FFF2-40B4-BE49-F238E27FC236}">
                <a16:creationId xmlns:a16="http://schemas.microsoft.com/office/drawing/2014/main" id="{DA439BC8-E681-4CFC-B5FC-82204BB3CF8F}"/>
              </a:ext>
            </a:extLst>
          </p:cNvPr>
          <p:cNvSpPr>
            <a:spLocks noGrp="1"/>
          </p:cNvSpPr>
          <p:nvPr>
            <p:ph type="sldNum" sz="quarter" idx="12"/>
          </p:nvPr>
        </p:nvSpPr>
        <p:spPr/>
        <p:txBody>
          <a:bodyPr/>
          <a:lstStyle/>
          <a:p>
            <a:fld id="{A796FD67-0BA0-436D-B60D-4690F3A637D4}" type="slidenum">
              <a:rPr lang="en-GB" smtClean="0"/>
              <a:t>16</a:t>
            </a:fld>
            <a:endParaRPr lang="en-GB"/>
          </a:p>
        </p:txBody>
      </p:sp>
    </p:spTree>
    <p:extLst>
      <p:ext uri="{BB962C8B-B14F-4D97-AF65-F5344CB8AC3E}">
        <p14:creationId xmlns:p14="http://schemas.microsoft.com/office/powerpoint/2010/main" val="2678502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4D9A-EE55-4A9E-B537-38F4B26BB53D}"/>
              </a:ext>
            </a:extLst>
          </p:cNvPr>
          <p:cNvSpPr>
            <a:spLocks noGrp="1"/>
          </p:cNvSpPr>
          <p:nvPr>
            <p:ph type="title"/>
          </p:nvPr>
        </p:nvSpPr>
        <p:spPr>
          <a:xfrm>
            <a:off x="182217" y="113334"/>
            <a:ext cx="11638722" cy="536023"/>
          </a:xfrm>
        </p:spPr>
        <p:txBody>
          <a:bodyPr>
            <a:normAutofit/>
          </a:bodyPr>
          <a:lstStyle/>
          <a:p>
            <a:r>
              <a:rPr lang="de-DE" sz="3200" dirty="0"/>
              <a:t>Welche Konjunktion ist besser? </a:t>
            </a:r>
            <a:r>
              <a:rPr lang="de-DE" sz="3200" dirty="0">
                <a:solidFill>
                  <a:srgbClr val="FF0000"/>
                </a:solidFill>
              </a:rPr>
              <a:t>Weil</a:t>
            </a:r>
            <a:r>
              <a:rPr lang="de-DE" sz="3200" dirty="0"/>
              <a:t> oder </a:t>
            </a:r>
            <a:r>
              <a:rPr lang="de-DE" sz="3200" dirty="0">
                <a:solidFill>
                  <a:srgbClr val="FF0000"/>
                </a:solidFill>
              </a:rPr>
              <a:t>dass</a:t>
            </a:r>
            <a:r>
              <a:rPr lang="de-DE" sz="3200" dirty="0"/>
              <a:t>? </a:t>
            </a:r>
            <a:endParaRPr lang="x-none" sz="3200" dirty="0"/>
          </a:p>
        </p:txBody>
      </p:sp>
      <p:sp>
        <p:nvSpPr>
          <p:cNvPr id="3" name="Content Placeholder 2">
            <a:extLst>
              <a:ext uri="{FF2B5EF4-FFF2-40B4-BE49-F238E27FC236}">
                <a16:creationId xmlns:a16="http://schemas.microsoft.com/office/drawing/2014/main" id="{4661D4E6-8919-4D36-83F9-2DDD3C4D507B}"/>
              </a:ext>
            </a:extLst>
          </p:cNvPr>
          <p:cNvSpPr>
            <a:spLocks noGrp="1"/>
          </p:cNvSpPr>
          <p:nvPr>
            <p:ph idx="1"/>
          </p:nvPr>
        </p:nvSpPr>
        <p:spPr>
          <a:xfrm>
            <a:off x="182217" y="1438896"/>
            <a:ext cx="11797748" cy="5240199"/>
          </a:xfrm>
        </p:spPr>
        <p:txBody>
          <a:bodyPr/>
          <a:lstStyle/>
          <a:p>
            <a:pPr marL="0" indent="0">
              <a:buNone/>
            </a:pPr>
            <a:endParaRPr lang="x-none" dirty="0"/>
          </a:p>
          <a:p>
            <a:endParaRPr lang="x-none" dirty="0"/>
          </a:p>
        </p:txBody>
      </p:sp>
      <p:graphicFrame>
        <p:nvGraphicFramePr>
          <p:cNvPr id="4" name="Table 3">
            <a:extLst>
              <a:ext uri="{FF2B5EF4-FFF2-40B4-BE49-F238E27FC236}">
                <a16:creationId xmlns:a16="http://schemas.microsoft.com/office/drawing/2014/main" id="{BD5BF7DA-4CA6-432C-99F6-64D822291909}"/>
              </a:ext>
            </a:extLst>
          </p:cNvPr>
          <p:cNvGraphicFramePr>
            <a:graphicFrameLocks noGrp="1"/>
          </p:cNvGraphicFramePr>
          <p:nvPr/>
        </p:nvGraphicFramePr>
        <p:xfrm>
          <a:off x="182217" y="743292"/>
          <a:ext cx="11797748" cy="5574525"/>
        </p:xfrm>
        <a:graphic>
          <a:graphicData uri="http://schemas.openxmlformats.org/drawingml/2006/table">
            <a:tbl>
              <a:tblPr firstRow="1" bandRow="1">
                <a:tableStyleId>{00A15C55-8517-42AA-B614-E9B94910E393}</a:tableStyleId>
              </a:tblPr>
              <a:tblGrid>
                <a:gridCol w="4310270">
                  <a:extLst>
                    <a:ext uri="{9D8B030D-6E8A-4147-A177-3AD203B41FA5}">
                      <a16:colId xmlns:a16="http://schemas.microsoft.com/office/drawing/2014/main" val="2113876301"/>
                    </a:ext>
                  </a:extLst>
                </a:gridCol>
                <a:gridCol w="1815548">
                  <a:extLst>
                    <a:ext uri="{9D8B030D-6E8A-4147-A177-3AD203B41FA5}">
                      <a16:colId xmlns:a16="http://schemas.microsoft.com/office/drawing/2014/main" val="584886565"/>
                    </a:ext>
                  </a:extLst>
                </a:gridCol>
                <a:gridCol w="5671930">
                  <a:extLst>
                    <a:ext uri="{9D8B030D-6E8A-4147-A177-3AD203B41FA5}">
                      <a16:colId xmlns:a16="http://schemas.microsoft.com/office/drawing/2014/main" val="2910147744"/>
                    </a:ext>
                  </a:extLst>
                </a:gridCol>
              </a:tblGrid>
              <a:tr h="626845">
                <a:tc>
                  <a:txBody>
                    <a:bodyPr/>
                    <a:lstStyle/>
                    <a:p>
                      <a:r>
                        <a:rPr lang="en-GB" sz="2800" dirty="0" err="1">
                          <a:solidFill>
                            <a:schemeClr val="tx1"/>
                          </a:solidFill>
                        </a:rPr>
                        <a:t>Satz</a:t>
                      </a:r>
                      <a:r>
                        <a:rPr lang="en-GB" sz="2800" dirty="0">
                          <a:solidFill>
                            <a:schemeClr val="tx1"/>
                          </a:solidFill>
                        </a:rPr>
                        <a:t> 1</a:t>
                      </a:r>
                    </a:p>
                  </a:txBody>
                  <a:tcPr/>
                </a:tc>
                <a:tc>
                  <a:txBody>
                    <a:bodyPr/>
                    <a:lstStyle/>
                    <a:p>
                      <a:endParaRPr lang="en-GB" sz="2800" dirty="0">
                        <a:solidFill>
                          <a:schemeClr val="tx1"/>
                        </a:solidFill>
                      </a:endParaRPr>
                    </a:p>
                  </a:txBody>
                  <a:tcPr/>
                </a:tc>
                <a:tc>
                  <a:txBody>
                    <a:bodyPr/>
                    <a:lstStyle/>
                    <a:p>
                      <a:r>
                        <a:rPr lang="en-GB" sz="2800" dirty="0" err="1">
                          <a:solidFill>
                            <a:schemeClr val="tx1"/>
                          </a:solidFill>
                        </a:rPr>
                        <a:t>Satz</a:t>
                      </a:r>
                      <a:r>
                        <a:rPr lang="en-GB" sz="2800" dirty="0">
                          <a:solidFill>
                            <a:schemeClr val="tx1"/>
                          </a:solidFill>
                        </a:rPr>
                        <a:t> 2</a:t>
                      </a:r>
                    </a:p>
                  </a:txBody>
                  <a:tcPr/>
                </a:tc>
                <a:extLst>
                  <a:ext uri="{0D108BD9-81ED-4DB2-BD59-A6C34878D82A}">
                    <a16:rowId xmlns:a16="http://schemas.microsoft.com/office/drawing/2014/main" val="1125184642"/>
                  </a:ext>
                </a:extLst>
              </a:tr>
              <a:tr h="741440">
                <a:tc>
                  <a:txBody>
                    <a:bodyPr/>
                    <a:lstStyle/>
                    <a:p>
                      <a:r>
                        <a:rPr lang="en-GB" sz="2800" dirty="0"/>
                        <a:t>Die </a:t>
                      </a:r>
                      <a:r>
                        <a:rPr lang="en-GB" sz="2800" dirty="0" err="1"/>
                        <a:t>Juden</a:t>
                      </a:r>
                      <a:r>
                        <a:rPr lang="en-GB" sz="2800" dirty="0"/>
                        <a:t> </a:t>
                      </a:r>
                      <a:r>
                        <a:rPr lang="en-GB" sz="2800" dirty="0" err="1"/>
                        <a:t>sagen</a:t>
                      </a:r>
                      <a:r>
                        <a:rPr lang="en-GB" sz="2800" dirty="0"/>
                        <a:t>,</a:t>
                      </a:r>
                    </a:p>
                  </a:txBody>
                  <a:tcPr/>
                </a:tc>
                <a:tc>
                  <a:txBody>
                    <a:bodyPr/>
                    <a:lstStyle/>
                    <a:p>
                      <a:r>
                        <a:rPr lang="en-GB" sz="2800" dirty="0" err="1"/>
                        <a:t>weil</a:t>
                      </a:r>
                      <a:r>
                        <a:rPr lang="en-GB" sz="2800" dirty="0"/>
                        <a:t> / </a:t>
                      </a:r>
                      <a:r>
                        <a:rPr lang="en-GB" sz="2800" dirty="0" err="1"/>
                        <a:t>dass</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sie</a:t>
                      </a:r>
                      <a:r>
                        <a:rPr lang="en-GB" sz="2800" dirty="0"/>
                        <a:t> </a:t>
                      </a:r>
                      <a:r>
                        <a:rPr lang="en-GB" sz="2800" dirty="0" err="1"/>
                        <a:t>im</a:t>
                      </a:r>
                      <a:r>
                        <a:rPr lang="en-GB" sz="2800" dirty="0"/>
                        <a:t> Ghetto </a:t>
                      </a:r>
                      <a:r>
                        <a:rPr lang="en-GB" sz="2800" dirty="0" err="1"/>
                        <a:t>eingepfercht</a:t>
                      </a:r>
                      <a:r>
                        <a:rPr lang="en-GB" sz="2800" dirty="0"/>
                        <a:t> </a:t>
                      </a:r>
                      <a:r>
                        <a:rPr lang="en-GB" sz="2800" dirty="0" err="1"/>
                        <a:t>sind</a:t>
                      </a:r>
                      <a:r>
                        <a:rPr lang="en-GB" sz="2800" dirty="0"/>
                        <a:t>.</a:t>
                      </a:r>
                    </a:p>
                  </a:txBody>
                  <a:tcPr/>
                </a:tc>
                <a:extLst>
                  <a:ext uri="{0D108BD9-81ED-4DB2-BD59-A6C34878D82A}">
                    <a16:rowId xmlns:a16="http://schemas.microsoft.com/office/drawing/2014/main" val="1240908688"/>
                  </a:ext>
                </a:extLst>
              </a:tr>
              <a:tr h="626845">
                <a:tc>
                  <a:txBody>
                    <a:bodyPr/>
                    <a:lstStyle/>
                    <a:p>
                      <a:r>
                        <a:rPr lang="en-GB" sz="2800" dirty="0"/>
                        <a:t>Der </a:t>
                      </a:r>
                      <a:r>
                        <a:rPr lang="en-GB" sz="2800" dirty="0" err="1"/>
                        <a:t>Schmetterling</a:t>
                      </a:r>
                      <a:r>
                        <a:rPr lang="en-GB" sz="2800" dirty="0"/>
                        <a:t> </a:t>
                      </a:r>
                      <a:r>
                        <a:rPr lang="en-GB" sz="2800" dirty="0" err="1"/>
                        <a:t>fliegt</a:t>
                      </a:r>
                      <a:r>
                        <a:rPr lang="en-GB" sz="2800" dirty="0"/>
                        <a:t> </a:t>
                      </a:r>
                      <a:r>
                        <a:rPr lang="en-GB" sz="2800" dirty="0" err="1"/>
                        <a:t>weg</a:t>
                      </a:r>
                      <a:r>
                        <a:rPr lang="en-GB" sz="28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r>
                        <a:rPr lang="en-GB" sz="2800" dirty="0"/>
                        <a:t> / </a:t>
                      </a:r>
                      <a:r>
                        <a:rPr lang="en-GB" sz="2800" dirty="0" err="1"/>
                        <a:t>dass</a:t>
                      </a:r>
                      <a:endParaRPr lang="en-GB" sz="2800" dirty="0"/>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Schmetterlinge</a:t>
                      </a:r>
                      <a:r>
                        <a:rPr lang="en-GB" sz="2800" dirty="0"/>
                        <a:t> </a:t>
                      </a:r>
                      <a:r>
                        <a:rPr lang="en-GB" sz="2800" dirty="0" err="1"/>
                        <a:t>nicht</a:t>
                      </a:r>
                      <a:r>
                        <a:rPr lang="en-GB" sz="2800" dirty="0"/>
                        <a:t> </a:t>
                      </a:r>
                      <a:r>
                        <a:rPr lang="en-GB" sz="2800" dirty="0" err="1"/>
                        <a:t>im</a:t>
                      </a:r>
                      <a:r>
                        <a:rPr lang="en-GB" sz="2800" dirty="0"/>
                        <a:t> Ghetto </a:t>
                      </a:r>
                      <a:r>
                        <a:rPr lang="en-GB" sz="2800" dirty="0" err="1"/>
                        <a:t>leben</a:t>
                      </a:r>
                      <a:r>
                        <a:rPr lang="en-GB" sz="2800" dirty="0"/>
                        <a:t>.</a:t>
                      </a:r>
                    </a:p>
                    <a:p>
                      <a:endParaRPr lang="en-GB" sz="2800" dirty="0"/>
                    </a:p>
                  </a:txBody>
                  <a:tcPr/>
                </a:tc>
                <a:extLst>
                  <a:ext uri="{0D108BD9-81ED-4DB2-BD59-A6C34878D82A}">
                    <a16:rowId xmlns:a16="http://schemas.microsoft.com/office/drawing/2014/main" val="930343766"/>
                  </a:ext>
                </a:extLst>
              </a:tr>
              <a:tr h="626845">
                <a:tc>
                  <a:txBody>
                    <a:bodyPr/>
                    <a:lstStyle/>
                    <a:p>
                      <a:r>
                        <a:rPr lang="en-GB" sz="2800" dirty="0"/>
                        <a:t>Die </a:t>
                      </a:r>
                      <a:r>
                        <a:rPr lang="en-GB" sz="2800" dirty="0" err="1"/>
                        <a:t>Juden</a:t>
                      </a:r>
                      <a:r>
                        <a:rPr lang="en-GB" sz="2800" dirty="0"/>
                        <a:t> </a:t>
                      </a:r>
                      <a:r>
                        <a:rPr lang="en-GB" sz="2800" dirty="0" err="1"/>
                        <a:t>sind</a:t>
                      </a:r>
                      <a:r>
                        <a:rPr lang="en-GB" sz="2800" dirty="0"/>
                        <a:t> </a:t>
                      </a:r>
                      <a:r>
                        <a:rPr lang="en-GB" sz="2800" dirty="0" err="1"/>
                        <a:t>eingepfercht</a:t>
                      </a:r>
                      <a:r>
                        <a:rPr lang="en-GB" sz="2800" dirty="0"/>
                        <a:t> </a:t>
                      </a:r>
                      <a:r>
                        <a:rPr lang="en-GB" sz="2800" dirty="0" err="1"/>
                        <a:t>im</a:t>
                      </a:r>
                      <a:r>
                        <a:rPr lang="en-GB" sz="2800" dirty="0"/>
                        <a:t> Ghetto,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r>
                        <a:rPr lang="en-GB" sz="2800" dirty="0"/>
                        <a:t> / </a:t>
                      </a:r>
                      <a:r>
                        <a:rPr lang="en-GB" sz="2800" dirty="0" err="1"/>
                        <a:t>dass</a:t>
                      </a:r>
                      <a:endParaRPr lang="en-GB" sz="2800" dirty="0"/>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dirty="0"/>
                        <a:t>auf einem </a:t>
                      </a:r>
                      <a:r>
                        <a:rPr lang="en-GB" sz="2800" dirty="0"/>
                        <a:t>km</a:t>
                      </a:r>
                      <a:r>
                        <a:rPr lang="en-GB" sz="2800" baseline="30000" dirty="0"/>
                        <a:t>2 </a:t>
                      </a:r>
                      <a:r>
                        <a:rPr lang="de-DE" sz="2800" dirty="0"/>
                        <a:t>über 10,000 Menschen leben.</a:t>
                      </a:r>
                      <a:endParaRPr lang="en-GB" sz="2800" dirty="0"/>
                    </a:p>
                  </a:txBody>
                  <a:tcPr/>
                </a:tc>
                <a:extLst>
                  <a:ext uri="{0D108BD9-81ED-4DB2-BD59-A6C34878D82A}">
                    <a16:rowId xmlns:a16="http://schemas.microsoft.com/office/drawing/2014/main" val="3207357103"/>
                  </a:ext>
                </a:extLst>
              </a:tr>
              <a:tr h="626845">
                <a:tc>
                  <a:txBody>
                    <a:bodyPr/>
                    <a:lstStyle/>
                    <a:p>
                      <a:r>
                        <a:rPr lang="en-GB" sz="2800" dirty="0"/>
                        <a:t>33,000 </a:t>
                      </a:r>
                      <a:r>
                        <a:rPr lang="en-GB" sz="2800" dirty="0" err="1"/>
                        <a:t>Juden</a:t>
                      </a:r>
                      <a:r>
                        <a:rPr lang="en-GB" sz="2800" dirty="0"/>
                        <a:t> </a:t>
                      </a:r>
                      <a:r>
                        <a:rPr lang="en-GB" sz="2800" dirty="0" err="1"/>
                        <a:t>sterben</a:t>
                      </a:r>
                      <a:r>
                        <a:rPr lang="en-GB" sz="2800" dirty="0"/>
                        <a:t> </a:t>
                      </a:r>
                      <a:r>
                        <a:rPr lang="en-GB" sz="2800" dirty="0" err="1"/>
                        <a:t>im</a:t>
                      </a:r>
                      <a:r>
                        <a:rPr lang="en-GB" sz="2800" dirty="0"/>
                        <a:t> Ghetto,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r>
                        <a:rPr lang="en-GB" sz="2800" dirty="0"/>
                        <a:t> / </a:t>
                      </a:r>
                      <a:r>
                        <a:rPr lang="en-GB" sz="2800" dirty="0" err="1"/>
                        <a:t>dass</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sie</a:t>
                      </a:r>
                      <a:r>
                        <a:rPr lang="en-GB" sz="2800" dirty="0"/>
                        <a:t> an Hunger und </a:t>
                      </a:r>
                      <a:r>
                        <a:rPr lang="en-GB" sz="2800" dirty="0" err="1"/>
                        <a:t>Infektionen</a:t>
                      </a:r>
                      <a:r>
                        <a:rPr lang="en-GB" sz="2800" dirty="0"/>
                        <a:t> </a:t>
                      </a:r>
                      <a:r>
                        <a:rPr lang="en-GB" sz="2800" dirty="0" err="1"/>
                        <a:t>leiden</a:t>
                      </a:r>
                      <a:r>
                        <a:rPr lang="en-GB" sz="2800" dirty="0"/>
                        <a:t>.</a:t>
                      </a:r>
                    </a:p>
                  </a:txBody>
                  <a:tcPr/>
                </a:tc>
                <a:extLst>
                  <a:ext uri="{0D108BD9-81ED-4DB2-BD59-A6C34878D82A}">
                    <a16:rowId xmlns:a16="http://schemas.microsoft.com/office/drawing/2014/main" val="3818630017"/>
                  </a:ext>
                </a:extLst>
              </a:tr>
              <a:tr h="626845">
                <a:tc>
                  <a:txBody>
                    <a:bodyPr/>
                    <a:lstStyle/>
                    <a:p>
                      <a:r>
                        <a:rPr lang="en-GB" sz="2800" dirty="0"/>
                        <a:t>Das Leben </a:t>
                      </a:r>
                      <a:r>
                        <a:rPr lang="en-GB" sz="2800" dirty="0" err="1"/>
                        <a:t>im</a:t>
                      </a:r>
                      <a:r>
                        <a:rPr lang="en-GB" sz="2800" dirty="0"/>
                        <a:t> Ghetto </a:t>
                      </a:r>
                      <a:r>
                        <a:rPr lang="en-GB" sz="2800" dirty="0" err="1"/>
                        <a:t>ist</a:t>
                      </a:r>
                      <a:r>
                        <a:rPr lang="en-GB" sz="2800" dirty="0"/>
                        <a:t> so hart,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r>
                        <a:rPr lang="en-GB" sz="2800" dirty="0"/>
                        <a:t> /</a:t>
                      </a:r>
                      <a:r>
                        <a:rPr lang="en-GB" sz="2800" dirty="0" err="1"/>
                        <a:t>dass</a:t>
                      </a:r>
                      <a:endParaRPr lang="en-GB" sz="2800" dirty="0"/>
                    </a:p>
                    <a:p>
                      <a:endParaRPr lang="en-GB" sz="2800" dirty="0"/>
                    </a:p>
                  </a:txBody>
                  <a:tcPr/>
                </a:tc>
                <a:tc>
                  <a:txBody>
                    <a:bodyPr/>
                    <a:lstStyle/>
                    <a:p>
                      <a:r>
                        <a:rPr lang="en-GB" sz="2800" dirty="0" err="1"/>
                        <a:t>nur</a:t>
                      </a:r>
                      <a:r>
                        <a:rPr lang="en-GB" sz="2800" dirty="0"/>
                        <a:t> 17,000 </a:t>
                      </a:r>
                      <a:r>
                        <a:rPr lang="en-GB" sz="2800" dirty="0" err="1"/>
                        <a:t>Juden</a:t>
                      </a:r>
                      <a:r>
                        <a:rPr lang="en-GB" sz="2800" dirty="0"/>
                        <a:t> </a:t>
                      </a:r>
                      <a:r>
                        <a:rPr lang="de-DE" sz="2800" dirty="0"/>
                        <a:t>überleben.</a:t>
                      </a:r>
                      <a:endParaRPr lang="en-GB" sz="2800" dirty="0"/>
                    </a:p>
                  </a:txBody>
                  <a:tcPr/>
                </a:tc>
                <a:extLst>
                  <a:ext uri="{0D108BD9-81ED-4DB2-BD59-A6C34878D82A}">
                    <a16:rowId xmlns:a16="http://schemas.microsoft.com/office/drawing/2014/main" val="2640212669"/>
                  </a:ext>
                </a:extLst>
              </a:tr>
            </a:tbl>
          </a:graphicData>
        </a:graphic>
      </p:graphicFrame>
      <p:sp>
        <p:nvSpPr>
          <p:cNvPr id="5" name="Slide Number Placeholder 4">
            <a:extLst>
              <a:ext uri="{FF2B5EF4-FFF2-40B4-BE49-F238E27FC236}">
                <a16:creationId xmlns:a16="http://schemas.microsoft.com/office/drawing/2014/main" id="{42C3464E-F71A-4039-9110-599B0C00FA1E}"/>
              </a:ext>
            </a:extLst>
          </p:cNvPr>
          <p:cNvSpPr>
            <a:spLocks noGrp="1"/>
          </p:cNvSpPr>
          <p:nvPr>
            <p:ph type="sldNum" sz="quarter" idx="12"/>
          </p:nvPr>
        </p:nvSpPr>
        <p:spPr/>
        <p:txBody>
          <a:bodyPr/>
          <a:lstStyle/>
          <a:p>
            <a:fld id="{A796FD67-0BA0-436D-B60D-4690F3A637D4}" type="slidenum">
              <a:rPr lang="en-GB" smtClean="0"/>
              <a:t>17</a:t>
            </a:fld>
            <a:endParaRPr lang="en-GB"/>
          </a:p>
        </p:txBody>
      </p:sp>
    </p:spTree>
    <p:extLst>
      <p:ext uri="{BB962C8B-B14F-4D97-AF65-F5344CB8AC3E}">
        <p14:creationId xmlns:p14="http://schemas.microsoft.com/office/powerpoint/2010/main" val="3269369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F4D9A-EE55-4A9E-B537-38F4B26BB53D}"/>
              </a:ext>
            </a:extLst>
          </p:cNvPr>
          <p:cNvSpPr>
            <a:spLocks noGrp="1"/>
          </p:cNvSpPr>
          <p:nvPr>
            <p:ph type="title"/>
          </p:nvPr>
        </p:nvSpPr>
        <p:spPr>
          <a:xfrm>
            <a:off x="182217" y="113334"/>
            <a:ext cx="11638722" cy="536023"/>
          </a:xfrm>
        </p:spPr>
        <p:txBody>
          <a:bodyPr>
            <a:normAutofit/>
          </a:bodyPr>
          <a:lstStyle/>
          <a:p>
            <a:r>
              <a:rPr lang="de-DE" sz="3200" dirty="0"/>
              <a:t>Welche Konjunktion ist besser? </a:t>
            </a:r>
            <a:r>
              <a:rPr lang="de-DE" sz="3200" dirty="0">
                <a:solidFill>
                  <a:srgbClr val="FF0000"/>
                </a:solidFill>
              </a:rPr>
              <a:t>Weil</a:t>
            </a:r>
            <a:r>
              <a:rPr lang="de-DE" sz="3200" dirty="0"/>
              <a:t> oder </a:t>
            </a:r>
            <a:r>
              <a:rPr lang="de-DE" sz="3200" dirty="0">
                <a:solidFill>
                  <a:srgbClr val="FF0000"/>
                </a:solidFill>
              </a:rPr>
              <a:t>dass</a:t>
            </a:r>
            <a:r>
              <a:rPr lang="de-DE" sz="3200" dirty="0"/>
              <a:t>? </a:t>
            </a:r>
            <a:endParaRPr lang="x-none" sz="3200" dirty="0"/>
          </a:p>
        </p:txBody>
      </p:sp>
      <p:sp>
        <p:nvSpPr>
          <p:cNvPr id="3" name="Content Placeholder 2">
            <a:extLst>
              <a:ext uri="{FF2B5EF4-FFF2-40B4-BE49-F238E27FC236}">
                <a16:creationId xmlns:a16="http://schemas.microsoft.com/office/drawing/2014/main" id="{4661D4E6-8919-4D36-83F9-2DDD3C4D507B}"/>
              </a:ext>
            </a:extLst>
          </p:cNvPr>
          <p:cNvSpPr>
            <a:spLocks noGrp="1"/>
          </p:cNvSpPr>
          <p:nvPr>
            <p:ph idx="1"/>
          </p:nvPr>
        </p:nvSpPr>
        <p:spPr>
          <a:xfrm>
            <a:off x="182217" y="1438896"/>
            <a:ext cx="11797748" cy="5240199"/>
          </a:xfrm>
        </p:spPr>
        <p:txBody>
          <a:bodyPr/>
          <a:lstStyle/>
          <a:p>
            <a:pPr marL="0" indent="0">
              <a:buNone/>
            </a:pPr>
            <a:endParaRPr lang="x-none" dirty="0"/>
          </a:p>
          <a:p>
            <a:endParaRPr lang="x-none" dirty="0"/>
          </a:p>
        </p:txBody>
      </p:sp>
      <p:graphicFrame>
        <p:nvGraphicFramePr>
          <p:cNvPr id="4" name="Table 3">
            <a:extLst>
              <a:ext uri="{FF2B5EF4-FFF2-40B4-BE49-F238E27FC236}">
                <a16:creationId xmlns:a16="http://schemas.microsoft.com/office/drawing/2014/main" id="{BD5BF7DA-4CA6-432C-99F6-64D822291909}"/>
              </a:ext>
            </a:extLst>
          </p:cNvPr>
          <p:cNvGraphicFramePr>
            <a:graphicFrameLocks noGrp="1"/>
          </p:cNvGraphicFramePr>
          <p:nvPr/>
        </p:nvGraphicFramePr>
        <p:xfrm>
          <a:off x="182217" y="743292"/>
          <a:ext cx="11797748" cy="5574525"/>
        </p:xfrm>
        <a:graphic>
          <a:graphicData uri="http://schemas.openxmlformats.org/drawingml/2006/table">
            <a:tbl>
              <a:tblPr firstRow="1" bandRow="1">
                <a:tableStyleId>{00A15C55-8517-42AA-B614-E9B94910E393}</a:tableStyleId>
              </a:tblPr>
              <a:tblGrid>
                <a:gridCol w="4310270">
                  <a:extLst>
                    <a:ext uri="{9D8B030D-6E8A-4147-A177-3AD203B41FA5}">
                      <a16:colId xmlns:a16="http://schemas.microsoft.com/office/drawing/2014/main" val="2113876301"/>
                    </a:ext>
                  </a:extLst>
                </a:gridCol>
                <a:gridCol w="1815548">
                  <a:extLst>
                    <a:ext uri="{9D8B030D-6E8A-4147-A177-3AD203B41FA5}">
                      <a16:colId xmlns:a16="http://schemas.microsoft.com/office/drawing/2014/main" val="584886565"/>
                    </a:ext>
                  </a:extLst>
                </a:gridCol>
                <a:gridCol w="5671930">
                  <a:extLst>
                    <a:ext uri="{9D8B030D-6E8A-4147-A177-3AD203B41FA5}">
                      <a16:colId xmlns:a16="http://schemas.microsoft.com/office/drawing/2014/main" val="2910147744"/>
                    </a:ext>
                  </a:extLst>
                </a:gridCol>
              </a:tblGrid>
              <a:tr h="626845">
                <a:tc>
                  <a:txBody>
                    <a:bodyPr/>
                    <a:lstStyle/>
                    <a:p>
                      <a:r>
                        <a:rPr lang="en-GB" sz="2800" dirty="0" err="1">
                          <a:solidFill>
                            <a:schemeClr val="tx1"/>
                          </a:solidFill>
                        </a:rPr>
                        <a:t>Satz</a:t>
                      </a:r>
                      <a:r>
                        <a:rPr lang="en-GB" sz="2800" dirty="0">
                          <a:solidFill>
                            <a:schemeClr val="tx1"/>
                          </a:solidFill>
                        </a:rPr>
                        <a:t> 1</a:t>
                      </a:r>
                    </a:p>
                  </a:txBody>
                  <a:tcPr/>
                </a:tc>
                <a:tc>
                  <a:txBody>
                    <a:bodyPr/>
                    <a:lstStyle/>
                    <a:p>
                      <a:endParaRPr lang="en-GB" sz="2800" dirty="0">
                        <a:solidFill>
                          <a:schemeClr val="tx1"/>
                        </a:solidFill>
                      </a:endParaRPr>
                    </a:p>
                  </a:txBody>
                  <a:tcPr/>
                </a:tc>
                <a:tc>
                  <a:txBody>
                    <a:bodyPr/>
                    <a:lstStyle/>
                    <a:p>
                      <a:r>
                        <a:rPr lang="en-GB" sz="2800" dirty="0" err="1">
                          <a:solidFill>
                            <a:schemeClr val="tx1"/>
                          </a:solidFill>
                        </a:rPr>
                        <a:t>Satz</a:t>
                      </a:r>
                      <a:r>
                        <a:rPr lang="en-GB" sz="2800" dirty="0">
                          <a:solidFill>
                            <a:schemeClr val="tx1"/>
                          </a:solidFill>
                        </a:rPr>
                        <a:t> 2</a:t>
                      </a:r>
                    </a:p>
                  </a:txBody>
                  <a:tcPr/>
                </a:tc>
                <a:extLst>
                  <a:ext uri="{0D108BD9-81ED-4DB2-BD59-A6C34878D82A}">
                    <a16:rowId xmlns:a16="http://schemas.microsoft.com/office/drawing/2014/main" val="1125184642"/>
                  </a:ext>
                </a:extLst>
              </a:tr>
              <a:tr h="741440">
                <a:tc>
                  <a:txBody>
                    <a:bodyPr/>
                    <a:lstStyle/>
                    <a:p>
                      <a:r>
                        <a:rPr lang="en-GB" sz="2800" dirty="0"/>
                        <a:t>Die </a:t>
                      </a:r>
                      <a:r>
                        <a:rPr lang="en-GB" sz="2800" dirty="0" err="1"/>
                        <a:t>Juden</a:t>
                      </a:r>
                      <a:r>
                        <a:rPr lang="en-GB" sz="2800" dirty="0"/>
                        <a:t> </a:t>
                      </a:r>
                      <a:r>
                        <a:rPr lang="en-GB" sz="2800" dirty="0" err="1"/>
                        <a:t>sagen</a:t>
                      </a:r>
                      <a:r>
                        <a:rPr lang="en-GB" sz="2800" dirty="0"/>
                        <a:t>,</a:t>
                      </a:r>
                    </a:p>
                  </a:txBody>
                  <a:tcPr/>
                </a:tc>
                <a:tc>
                  <a:txBody>
                    <a:bodyPr/>
                    <a:lstStyle/>
                    <a:p>
                      <a:r>
                        <a:rPr lang="en-GB" sz="2800" dirty="0" err="1"/>
                        <a:t>dass</a:t>
                      </a: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sie</a:t>
                      </a:r>
                      <a:r>
                        <a:rPr lang="en-GB" sz="2800" dirty="0"/>
                        <a:t> </a:t>
                      </a:r>
                      <a:r>
                        <a:rPr lang="en-GB" sz="2800" dirty="0" err="1"/>
                        <a:t>im</a:t>
                      </a:r>
                      <a:r>
                        <a:rPr lang="en-GB" sz="2800" dirty="0"/>
                        <a:t> Ghetto </a:t>
                      </a:r>
                      <a:r>
                        <a:rPr lang="en-GB" sz="2800" dirty="0" err="1"/>
                        <a:t>eingepfercht</a:t>
                      </a:r>
                      <a:r>
                        <a:rPr lang="en-GB" sz="2800" dirty="0"/>
                        <a:t> </a:t>
                      </a:r>
                      <a:r>
                        <a:rPr lang="en-GB" sz="2800" dirty="0" err="1"/>
                        <a:t>sind</a:t>
                      </a:r>
                      <a:r>
                        <a:rPr lang="en-GB" sz="2800" dirty="0"/>
                        <a:t>.</a:t>
                      </a:r>
                    </a:p>
                  </a:txBody>
                  <a:tcPr/>
                </a:tc>
                <a:extLst>
                  <a:ext uri="{0D108BD9-81ED-4DB2-BD59-A6C34878D82A}">
                    <a16:rowId xmlns:a16="http://schemas.microsoft.com/office/drawing/2014/main" val="1240908688"/>
                  </a:ext>
                </a:extLst>
              </a:tr>
              <a:tr h="626845">
                <a:tc>
                  <a:txBody>
                    <a:bodyPr/>
                    <a:lstStyle/>
                    <a:p>
                      <a:r>
                        <a:rPr lang="en-GB" sz="2800" dirty="0"/>
                        <a:t>Der </a:t>
                      </a:r>
                      <a:r>
                        <a:rPr lang="en-GB" sz="2800" dirty="0" err="1"/>
                        <a:t>Schmetterling</a:t>
                      </a:r>
                      <a:r>
                        <a:rPr lang="en-GB" sz="2800" dirty="0"/>
                        <a:t> </a:t>
                      </a:r>
                      <a:r>
                        <a:rPr lang="en-GB" sz="2800" dirty="0" err="1"/>
                        <a:t>fliegt</a:t>
                      </a:r>
                      <a:r>
                        <a:rPr lang="en-GB" sz="2800" dirty="0"/>
                        <a:t> </a:t>
                      </a:r>
                      <a:r>
                        <a:rPr lang="en-GB" sz="2800" dirty="0" err="1"/>
                        <a:t>weg</a:t>
                      </a:r>
                      <a:r>
                        <a:rPr lang="en-GB" sz="28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endParaRPr lang="en-GB" sz="2800" dirty="0"/>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Schmetterlinge</a:t>
                      </a:r>
                      <a:r>
                        <a:rPr lang="en-GB" sz="2800" dirty="0"/>
                        <a:t> </a:t>
                      </a:r>
                      <a:r>
                        <a:rPr lang="en-GB" sz="2800" dirty="0" err="1"/>
                        <a:t>nicht</a:t>
                      </a:r>
                      <a:r>
                        <a:rPr lang="en-GB" sz="2800" dirty="0"/>
                        <a:t> </a:t>
                      </a:r>
                      <a:r>
                        <a:rPr lang="en-GB" sz="2800" dirty="0" err="1"/>
                        <a:t>im</a:t>
                      </a:r>
                      <a:r>
                        <a:rPr lang="en-GB" sz="2800" dirty="0"/>
                        <a:t> Ghetto </a:t>
                      </a:r>
                      <a:r>
                        <a:rPr lang="en-GB" sz="2800" dirty="0" err="1"/>
                        <a:t>leben</a:t>
                      </a:r>
                      <a:r>
                        <a:rPr lang="en-GB" sz="2800" dirty="0"/>
                        <a:t>.</a:t>
                      </a:r>
                    </a:p>
                    <a:p>
                      <a:endParaRPr lang="en-GB" sz="2800" dirty="0"/>
                    </a:p>
                  </a:txBody>
                  <a:tcPr/>
                </a:tc>
                <a:extLst>
                  <a:ext uri="{0D108BD9-81ED-4DB2-BD59-A6C34878D82A}">
                    <a16:rowId xmlns:a16="http://schemas.microsoft.com/office/drawing/2014/main" val="930343766"/>
                  </a:ext>
                </a:extLst>
              </a:tr>
              <a:tr h="626845">
                <a:tc>
                  <a:txBody>
                    <a:bodyPr/>
                    <a:lstStyle/>
                    <a:p>
                      <a:r>
                        <a:rPr lang="en-GB" sz="2800" dirty="0"/>
                        <a:t>Die </a:t>
                      </a:r>
                      <a:r>
                        <a:rPr lang="en-GB" sz="2800" dirty="0" err="1"/>
                        <a:t>Juden</a:t>
                      </a:r>
                      <a:r>
                        <a:rPr lang="en-GB" sz="2800" dirty="0"/>
                        <a:t> </a:t>
                      </a:r>
                      <a:r>
                        <a:rPr lang="en-GB" sz="2800" dirty="0" err="1"/>
                        <a:t>sind</a:t>
                      </a:r>
                      <a:r>
                        <a:rPr lang="en-GB" sz="2800" dirty="0"/>
                        <a:t> </a:t>
                      </a:r>
                      <a:r>
                        <a:rPr lang="en-GB" sz="2800" dirty="0" err="1"/>
                        <a:t>eingepfercht</a:t>
                      </a:r>
                      <a:r>
                        <a:rPr lang="en-GB" sz="2800" dirty="0"/>
                        <a:t> </a:t>
                      </a:r>
                      <a:r>
                        <a:rPr lang="en-GB" sz="2800" dirty="0" err="1"/>
                        <a:t>im</a:t>
                      </a:r>
                      <a:r>
                        <a:rPr lang="en-GB" sz="2800" dirty="0"/>
                        <a:t> Ghetto,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endParaRPr lang="en-GB" sz="2800" dirty="0"/>
                    </a:p>
                    <a:p>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800" dirty="0"/>
                        <a:t>auf einem </a:t>
                      </a:r>
                      <a:r>
                        <a:rPr lang="en-GB" sz="2800" dirty="0"/>
                        <a:t>km</a:t>
                      </a:r>
                      <a:r>
                        <a:rPr lang="en-GB" sz="2800" baseline="30000" dirty="0"/>
                        <a:t>2 </a:t>
                      </a:r>
                      <a:r>
                        <a:rPr lang="de-DE" sz="2800" dirty="0"/>
                        <a:t>über 10,000 Menschen leben.</a:t>
                      </a:r>
                      <a:endParaRPr lang="en-GB" sz="2800" dirty="0"/>
                    </a:p>
                  </a:txBody>
                  <a:tcPr/>
                </a:tc>
                <a:extLst>
                  <a:ext uri="{0D108BD9-81ED-4DB2-BD59-A6C34878D82A}">
                    <a16:rowId xmlns:a16="http://schemas.microsoft.com/office/drawing/2014/main" val="3207357103"/>
                  </a:ext>
                </a:extLst>
              </a:tr>
              <a:tr h="626845">
                <a:tc>
                  <a:txBody>
                    <a:bodyPr/>
                    <a:lstStyle/>
                    <a:p>
                      <a:r>
                        <a:rPr lang="en-GB" sz="2800" dirty="0"/>
                        <a:t>33,000 </a:t>
                      </a:r>
                      <a:r>
                        <a:rPr lang="en-GB" sz="2800" dirty="0" err="1"/>
                        <a:t>Juden</a:t>
                      </a:r>
                      <a:r>
                        <a:rPr lang="en-GB" sz="2800" dirty="0"/>
                        <a:t> </a:t>
                      </a:r>
                      <a:r>
                        <a:rPr lang="en-GB" sz="2800" dirty="0" err="1"/>
                        <a:t>sterben</a:t>
                      </a:r>
                      <a:r>
                        <a:rPr lang="en-GB" sz="2800" dirty="0"/>
                        <a:t> </a:t>
                      </a:r>
                      <a:r>
                        <a:rPr lang="en-GB" sz="2800" dirty="0" err="1"/>
                        <a:t>im</a:t>
                      </a:r>
                      <a:r>
                        <a:rPr lang="en-GB" sz="2800" dirty="0"/>
                        <a:t> Ghetto,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weil</a:t>
                      </a:r>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sie</a:t>
                      </a:r>
                      <a:r>
                        <a:rPr lang="en-GB" sz="2800" dirty="0"/>
                        <a:t> an Hunger und </a:t>
                      </a:r>
                      <a:r>
                        <a:rPr lang="en-GB" sz="2800" dirty="0" err="1"/>
                        <a:t>Infektionen</a:t>
                      </a:r>
                      <a:r>
                        <a:rPr lang="en-GB" sz="2800" dirty="0"/>
                        <a:t> </a:t>
                      </a:r>
                      <a:r>
                        <a:rPr lang="en-GB" sz="2800" dirty="0" err="1"/>
                        <a:t>leiden</a:t>
                      </a:r>
                      <a:r>
                        <a:rPr lang="en-GB" sz="2800" dirty="0"/>
                        <a:t>.</a:t>
                      </a:r>
                    </a:p>
                  </a:txBody>
                  <a:tcPr/>
                </a:tc>
                <a:extLst>
                  <a:ext uri="{0D108BD9-81ED-4DB2-BD59-A6C34878D82A}">
                    <a16:rowId xmlns:a16="http://schemas.microsoft.com/office/drawing/2014/main" val="3818630017"/>
                  </a:ext>
                </a:extLst>
              </a:tr>
              <a:tr h="626845">
                <a:tc>
                  <a:txBody>
                    <a:bodyPr/>
                    <a:lstStyle/>
                    <a:p>
                      <a:r>
                        <a:rPr lang="en-GB" sz="2800" dirty="0"/>
                        <a:t>Das Leben </a:t>
                      </a:r>
                      <a:r>
                        <a:rPr lang="en-GB" sz="2800" dirty="0" err="1"/>
                        <a:t>im</a:t>
                      </a:r>
                      <a:r>
                        <a:rPr lang="en-GB" sz="2800" dirty="0"/>
                        <a:t> Ghetto </a:t>
                      </a:r>
                      <a:r>
                        <a:rPr lang="en-GB" sz="2800" dirty="0" err="1"/>
                        <a:t>ist</a:t>
                      </a:r>
                      <a:r>
                        <a:rPr lang="en-GB" sz="2800" dirty="0"/>
                        <a:t> so hart,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err="1"/>
                        <a:t>dass</a:t>
                      </a:r>
                      <a:endParaRPr lang="en-GB" sz="2800" dirty="0"/>
                    </a:p>
                    <a:p>
                      <a:endParaRPr lang="en-GB" sz="2800" dirty="0"/>
                    </a:p>
                  </a:txBody>
                  <a:tcPr/>
                </a:tc>
                <a:tc>
                  <a:txBody>
                    <a:bodyPr/>
                    <a:lstStyle/>
                    <a:p>
                      <a:r>
                        <a:rPr lang="en-GB" sz="2800" dirty="0" err="1"/>
                        <a:t>nur</a:t>
                      </a:r>
                      <a:r>
                        <a:rPr lang="en-GB" sz="2800" dirty="0"/>
                        <a:t> 17,000 </a:t>
                      </a:r>
                      <a:r>
                        <a:rPr lang="en-GB" sz="2800" dirty="0" err="1"/>
                        <a:t>Juden</a:t>
                      </a:r>
                      <a:r>
                        <a:rPr lang="en-GB" sz="2800" dirty="0"/>
                        <a:t> </a:t>
                      </a:r>
                      <a:r>
                        <a:rPr lang="de-DE" sz="2800" dirty="0"/>
                        <a:t>überleben.</a:t>
                      </a:r>
                      <a:endParaRPr lang="en-GB" sz="2800" dirty="0"/>
                    </a:p>
                  </a:txBody>
                  <a:tcPr/>
                </a:tc>
                <a:extLst>
                  <a:ext uri="{0D108BD9-81ED-4DB2-BD59-A6C34878D82A}">
                    <a16:rowId xmlns:a16="http://schemas.microsoft.com/office/drawing/2014/main" val="2640212669"/>
                  </a:ext>
                </a:extLst>
              </a:tr>
            </a:tbl>
          </a:graphicData>
        </a:graphic>
      </p:graphicFrame>
      <p:sp>
        <p:nvSpPr>
          <p:cNvPr id="5" name="Slide Number Placeholder 4">
            <a:extLst>
              <a:ext uri="{FF2B5EF4-FFF2-40B4-BE49-F238E27FC236}">
                <a16:creationId xmlns:a16="http://schemas.microsoft.com/office/drawing/2014/main" id="{76ADD46B-CD44-4601-8188-526D76734DE4}"/>
              </a:ext>
            </a:extLst>
          </p:cNvPr>
          <p:cNvSpPr>
            <a:spLocks noGrp="1"/>
          </p:cNvSpPr>
          <p:nvPr>
            <p:ph type="sldNum" sz="quarter" idx="12"/>
          </p:nvPr>
        </p:nvSpPr>
        <p:spPr/>
        <p:txBody>
          <a:bodyPr/>
          <a:lstStyle/>
          <a:p>
            <a:fld id="{A796FD67-0BA0-436D-B60D-4690F3A637D4}" type="slidenum">
              <a:rPr lang="en-GB" smtClean="0"/>
              <a:t>18</a:t>
            </a:fld>
            <a:endParaRPr lang="en-GB"/>
          </a:p>
        </p:txBody>
      </p:sp>
    </p:spTree>
    <p:extLst>
      <p:ext uri="{BB962C8B-B14F-4D97-AF65-F5344CB8AC3E}">
        <p14:creationId xmlns:p14="http://schemas.microsoft.com/office/powerpoint/2010/main" val="226186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842A230-C6C4-4C68-AAFC-CDD31DD26B3A}"/>
              </a:ext>
            </a:extLst>
          </p:cNvPr>
          <p:cNvSpPr/>
          <p:nvPr/>
        </p:nvSpPr>
        <p:spPr>
          <a:xfrm>
            <a:off x="4667036" y="1981475"/>
            <a:ext cx="3478491" cy="167797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rPr>
              <a:t>Ich </a:t>
            </a:r>
            <a:r>
              <a:rPr lang="en-GB" sz="2000" b="1" dirty="0" err="1">
                <a:solidFill>
                  <a:srgbClr val="FF0000"/>
                </a:solidFill>
              </a:rPr>
              <a:t>finde</a:t>
            </a:r>
            <a:r>
              <a:rPr lang="en-GB" sz="2000" b="1" dirty="0">
                <a:solidFill>
                  <a:srgbClr val="FF0000"/>
                </a:solidFill>
              </a:rPr>
              <a:t> den Text (</a:t>
            </a:r>
            <a:r>
              <a:rPr lang="en-GB" sz="2000" b="1" dirty="0" err="1">
                <a:solidFill>
                  <a:srgbClr val="FF0000"/>
                </a:solidFill>
              </a:rPr>
              <a:t>nicht</a:t>
            </a:r>
            <a:r>
              <a:rPr lang="en-GB" sz="2000" b="1" dirty="0">
                <a:solidFill>
                  <a:srgbClr val="FF0000"/>
                </a:solidFill>
              </a:rPr>
              <a:t>): </a:t>
            </a:r>
            <a:endParaRPr lang="x-none" sz="2000" b="1" dirty="0">
              <a:solidFill>
                <a:srgbClr val="FF0000"/>
              </a:solidFill>
            </a:endParaRPr>
          </a:p>
        </p:txBody>
      </p:sp>
      <p:sp>
        <p:nvSpPr>
          <p:cNvPr id="3" name="Oval 2">
            <a:extLst>
              <a:ext uri="{FF2B5EF4-FFF2-40B4-BE49-F238E27FC236}">
                <a16:creationId xmlns:a16="http://schemas.microsoft.com/office/drawing/2014/main" id="{32EE3F4E-F1E1-4CA7-84A9-ADA7182E8864}"/>
              </a:ext>
            </a:extLst>
          </p:cNvPr>
          <p:cNvSpPr/>
          <p:nvPr/>
        </p:nvSpPr>
        <p:spPr>
          <a:xfrm>
            <a:off x="358218" y="5608948"/>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altmodisch</a:t>
            </a:r>
            <a:endParaRPr lang="x-none" sz="2000" b="1" dirty="0">
              <a:solidFill>
                <a:schemeClr val="tx1"/>
              </a:solidFill>
            </a:endParaRPr>
          </a:p>
        </p:txBody>
      </p:sp>
      <p:sp>
        <p:nvSpPr>
          <p:cNvPr id="4" name="Oval 3">
            <a:extLst>
              <a:ext uri="{FF2B5EF4-FFF2-40B4-BE49-F238E27FC236}">
                <a16:creationId xmlns:a16="http://schemas.microsoft.com/office/drawing/2014/main" id="{5B91BDA4-327C-4840-88FB-9A6890A34B7F}"/>
              </a:ext>
            </a:extLst>
          </p:cNvPr>
          <p:cNvSpPr/>
          <p:nvPr/>
        </p:nvSpPr>
        <p:spPr>
          <a:xfrm>
            <a:off x="8975888" y="4198071"/>
            <a:ext cx="2439971" cy="837414"/>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überraschend</a:t>
            </a:r>
            <a:endParaRPr lang="x-none" sz="2000" b="1" dirty="0">
              <a:solidFill>
                <a:schemeClr val="tx1"/>
              </a:solidFill>
            </a:endParaRPr>
          </a:p>
        </p:txBody>
      </p:sp>
      <p:sp>
        <p:nvSpPr>
          <p:cNvPr id="5" name="Oval 4">
            <a:extLst>
              <a:ext uri="{FF2B5EF4-FFF2-40B4-BE49-F238E27FC236}">
                <a16:creationId xmlns:a16="http://schemas.microsoft.com/office/drawing/2014/main" id="{7555D19D-7D39-4E1B-92B8-348EE865D445}"/>
              </a:ext>
            </a:extLst>
          </p:cNvPr>
          <p:cNvSpPr/>
          <p:nvPr/>
        </p:nvSpPr>
        <p:spPr>
          <a:xfrm>
            <a:off x="9896716" y="221067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interessant</a:t>
            </a:r>
            <a:endParaRPr lang="x-none" sz="2000" b="1" dirty="0">
              <a:solidFill>
                <a:schemeClr val="tx1"/>
              </a:solidFill>
            </a:endParaRPr>
          </a:p>
        </p:txBody>
      </p:sp>
      <p:sp>
        <p:nvSpPr>
          <p:cNvPr id="6" name="Oval 5">
            <a:extLst>
              <a:ext uri="{FF2B5EF4-FFF2-40B4-BE49-F238E27FC236}">
                <a16:creationId xmlns:a16="http://schemas.microsoft.com/office/drawing/2014/main" id="{5841277A-1D0F-4F55-9AB4-5E309D911BBD}"/>
              </a:ext>
            </a:extLst>
          </p:cNvPr>
          <p:cNvSpPr/>
          <p:nvPr/>
        </p:nvSpPr>
        <p:spPr>
          <a:xfrm>
            <a:off x="597739" y="297283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langweilig</a:t>
            </a:r>
            <a:endParaRPr lang="x-none" sz="2000" b="1" dirty="0">
              <a:solidFill>
                <a:schemeClr val="tx1"/>
              </a:solidFill>
            </a:endParaRPr>
          </a:p>
        </p:txBody>
      </p:sp>
      <p:sp>
        <p:nvSpPr>
          <p:cNvPr id="7" name="Oval 6">
            <a:extLst>
              <a:ext uri="{FF2B5EF4-FFF2-40B4-BE49-F238E27FC236}">
                <a16:creationId xmlns:a16="http://schemas.microsoft.com/office/drawing/2014/main" id="{60FDCE3C-CA6A-4DA3-A651-DA917BE9803F}"/>
              </a:ext>
            </a:extLst>
          </p:cNvPr>
          <p:cNvSpPr/>
          <p:nvPr/>
        </p:nvSpPr>
        <p:spPr>
          <a:xfrm>
            <a:off x="346280" y="43009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schön</a:t>
            </a:r>
            <a:endParaRPr lang="x-none" sz="2000" b="1" dirty="0">
              <a:solidFill>
                <a:schemeClr val="tx1"/>
              </a:solidFill>
            </a:endParaRPr>
          </a:p>
        </p:txBody>
      </p:sp>
      <p:sp>
        <p:nvSpPr>
          <p:cNvPr id="8" name="Oval 7">
            <a:extLst>
              <a:ext uri="{FF2B5EF4-FFF2-40B4-BE49-F238E27FC236}">
                <a16:creationId xmlns:a16="http://schemas.microsoft.com/office/drawing/2014/main" id="{79B6F25C-5FC5-4240-A751-FD211097B89E}"/>
              </a:ext>
            </a:extLst>
          </p:cNvPr>
          <p:cNvSpPr/>
          <p:nvPr/>
        </p:nvSpPr>
        <p:spPr>
          <a:xfrm>
            <a:off x="5504002" y="5460477"/>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schwer</a:t>
            </a:r>
            <a:r>
              <a:rPr lang="en-GB" sz="2000" b="1" dirty="0">
                <a:solidFill>
                  <a:schemeClr val="tx1"/>
                </a:solidFill>
              </a:rPr>
              <a:t> </a:t>
            </a:r>
            <a:r>
              <a:rPr lang="en-GB" sz="2000" b="1" dirty="0" err="1">
                <a:solidFill>
                  <a:schemeClr val="tx1"/>
                </a:solidFill>
              </a:rPr>
              <a:t>zu</a:t>
            </a:r>
            <a:r>
              <a:rPr lang="en-GB" sz="2000" b="1" dirty="0">
                <a:solidFill>
                  <a:schemeClr val="tx1"/>
                </a:solidFill>
              </a:rPr>
              <a:t> verstehen </a:t>
            </a:r>
            <a:endParaRPr lang="x-none" sz="2000" b="1" dirty="0">
              <a:solidFill>
                <a:schemeClr val="tx1"/>
              </a:solidFill>
            </a:endParaRPr>
          </a:p>
        </p:txBody>
      </p:sp>
      <p:sp>
        <p:nvSpPr>
          <p:cNvPr id="9" name="Oval 8">
            <a:extLst>
              <a:ext uri="{FF2B5EF4-FFF2-40B4-BE49-F238E27FC236}">
                <a16:creationId xmlns:a16="http://schemas.microsoft.com/office/drawing/2014/main" id="{EB14CD20-E6F8-446D-A3CB-C6FB55A00DC6}"/>
              </a:ext>
            </a:extLst>
          </p:cNvPr>
          <p:cNvSpPr/>
          <p:nvPr/>
        </p:nvSpPr>
        <p:spPr>
          <a:xfrm>
            <a:off x="236169" y="175669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blöd</a:t>
            </a:r>
            <a:endParaRPr lang="x-none" sz="2000" b="1" dirty="0">
              <a:solidFill>
                <a:schemeClr val="tx1"/>
              </a:solidFill>
            </a:endParaRPr>
          </a:p>
        </p:txBody>
      </p:sp>
      <p:sp>
        <p:nvSpPr>
          <p:cNvPr id="10" name="Oval 9">
            <a:extLst>
              <a:ext uri="{FF2B5EF4-FFF2-40B4-BE49-F238E27FC236}">
                <a16:creationId xmlns:a16="http://schemas.microsoft.com/office/drawing/2014/main" id="{BDB2A740-508E-41B5-978E-3E86FC03CCBA}"/>
              </a:ext>
            </a:extLst>
          </p:cNvPr>
          <p:cNvSpPr/>
          <p:nvPr/>
        </p:nvSpPr>
        <p:spPr>
          <a:xfrm>
            <a:off x="1113933" y="4177646"/>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wichtig</a:t>
            </a:r>
            <a:endParaRPr lang="x-none" sz="2000" b="1" dirty="0">
              <a:solidFill>
                <a:schemeClr val="tx1"/>
              </a:solidFill>
            </a:endParaRPr>
          </a:p>
        </p:txBody>
      </p:sp>
      <p:sp>
        <p:nvSpPr>
          <p:cNvPr id="11" name="Oval 10">
            <a:extLst>
              <a:ext uri="{FF2B5EF4-FFF2-40B4-BE49-F238E27FC236}">
                <a16:creationId xmlns:a16="http://schemas.microsoft.com/office/drawing/2014/main" id="{171A1BB9-F70F-4AF5-A0E8-ECED67ED415E}"/>
              </a:ext>
            </a:extLst>
          </p:cNvPr>
          <p:cNvSpPr/>
          <p:nvPr/>
        </p:nvSpPr>
        <p:spPr>
          <a:xfrm>
            <a:off x="9208416" y="249907"/>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traurig</a:t>
            </a:r>
            <a:endParaRPr lang="x-none" sz="2000" b="1" dirty="0">
              <a:solidFill>
                <a:schemeClr val="tx1"/>
              </a:solidFill>
            </a:endParaRPr>
          </a:p>
        </p:txBody>
      </p:sp>
      <p:sp>
        <p:nvSpPr>
          <p:cNvPr id="12" name="Oval 11">
            <a:extLst>
              <a:ext uri="{FF2B5EF4-FFF2-40B4-BE49-F238E27FC236}">
                <a16:creationId xmlns:a16="http://schemas.microsoft.com/office/drawing/2014/main" id="{25935B6E-9B0A-44F3-A148-F972E1FF499D}"/>
              </a:ext>
            </a:extLst>
          </p:cNvPr>
          <p:cNvSpPr/>
          <p:nvPr/>
        </p:nvSpPr>
        <p:spPr>
          <a:xfrm>
            <a:off x="8154117" y="1186806"/>
            <a:ext cx="2762448" cy="1028696"/>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aussagekräftig</a:t>
            </a:r>
            <a:endParaRPr lang="x-none" sz="2000" b="1" dirty="0">
              <a:solidFill>
                <a:schemeClr val="tx1"/>
              </a:solidFill>
            </a:endParaRPr>
          </a:p>
        </p:txBody>
      </p:sp>
      <p:sp>
        <p:nvSpPr>
          <p:cNvPr id="13" name="Oval 12">
            <a:extLst>
              <a:ext uri="{FF2B5EF4-FFF2-40B4-BE49-F238E27FC236}">
                <a16:creationId xmlns:a16="http://schemas.microsoft.com/office/drawing/2014/main" id="{FF4EAC7F-77A6-42E9-BA09-05BE8E629A58}"/>
              </a:ext>
            </a:extLst>
          </p:cNvPr>
          <p:cNvSpPr/>
          <p:nvPr/>
        </p:nvSpPr>
        <p:spPr>
          <a:xfrm>
            <a:off x="7823458" y="584226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aktuell</a:t>
            </a:r>
            <a:endParaRPr lang="x-none" sz="2000" b="1" dirty="0">
              <a:solidFill>
                <a:schemeClr val="tx1"/>
              </a:solidFill>
            </a:endParaRPr>
          </a:p>
        </p:txBody>
      </p:sp>
      <p:sp>
        <p:nvSpPr>
          <p:cNvPr id="14" name="Oval 13">
            <a:extLst>
              <a:ext uri="{FF2B5EF4-FFF2-40B4-BE49-F238E27FC236}">
                <a16:creationId xmlns:a16="http://schemas.microsoft.com/office/drawing/2014/main" id="{4D0F319B-C733-49C5-A479-C280DC6E4C6D}"/>
              </a:ext>
            </a:extLst>
          </p:cNvPr>
          <p:cNvSpPr/>
          <p:nvPr/>
        </p:nvSpPr>
        <p:spPr>
          <a:xfrm>
            <a:off x="6545344" y="4271515"/>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fröhlich</a:t>
            </a:r>
            <a:endParaRPr lang="x-none" sz="2000" b="1" dirty="0">
              <a:solidFill>
                <a:schemeClr val="tx1"/>
              </a:solidFill>
            </a:endParaRPr>
          </a:p>
        </p:txBody>
      </p:sp>
      <p:sp>
        <p:nvSpPr>
          <p:cNvPr id="15" name="Oval 14">
            <a:extLst>
              <a:ext uri="{FF2B5EF4-FFF2-40B4-BE49-F238E27FC236}">
                <a16:creationId xmlns:a16="http://schemas.microsoft.com/office/drawing/2014/main" id="{9455770B-D1D2-4F37-8A86-8E7B1832E0D3}"/>
              </a:ext>
            </a:extLst>
          </p:cNvPr>
          <p:cNvSpPr/>
          <p:nvPr/>
        </p:nvSpPr>
        <p:spPr>
          <a:xfrm>
            <a:off x="3657444" y="4131301"/>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grausam</a:t>
            </a:r>
            <a:endParaRPr lang="x-none" sz="2000" b="1" dirty="0">
              <a:solidFill>
                <a:schemeClr val="tx1"/>
              </a:solidFill>
            </a:endParaRPr>
          </a:p>
        </p:txBody>
      </p:sp>
      <p:sp>
        <p:nvSpPr>
          <p:cNvPr id="16" name="Oval 15">
            <a:extLst>
              <a:ext uri="{FF2B5EF4-FFF2-40B4-BE49-F238E27FC236}">
                <a16:creationId xmlns:a16="http://schemas.microsoft.com/office/drawing/2014/main" id="{B4C807D8-0D08-437D-9F45-C1F11D374DA6}"/>
              </a:ext>
            </a:extLst>
          </p:cNvPr>
          <p:cNvSpPr/>
          <p:nvPr/>
        </p:nvSpPr>
        <p:spPr>
          <a:xfrm>
            <a:off x="2459593" y="100881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inspirierend</a:t>
            </a:r>
            <a:endParaRPr lang="x-none" sz="2000" b="1" dirty="0">
              <a:solidFill>
                <a:schemeClr val="tx1"/>
              </a:solidFill>
            </a:endParaRPr>
          </a:p>
        </p:txBody>
      </p:sp>
      <p:sp>
        <p:nvSpPr>
          <p:cNvPr id="17" name="Oval 16">
            <a:extLst>
              <a:ext uri="{FF2B5EF4-FFF2-40B4-BE49-F238E27FC236}">
                <a16:creationId xmlns:a16="http://schemas.microsoft.com/office/drawing/2014/main" id="{86C85752-DCDF-4499-A663-69B95E3B065C}"/>
              </a:ext>
            </a:extLst>
          </p:cNvPr>
          <p:cNvSpPr/>
          <p:nvPr/>
        </p:nvSpPr>
        <p:spPr>
          <a:xfrm>
            <a:off x="7957971" y="2891014"/>
            <a:ext cx="2762448" cy="1028696"/>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nichtssagend</a:t>
            </a:r>
            <a:endParaRPr lang="x-none" sz="2000" b="1" dirty="0">
              <a:solidFill>
                <a:schemeClr val="tx1"/>
              </a:solidFill>
            </a:endParaRPr>
          </a:p>
        </p:txBody>
      </p:sp>
      <p:sp>
        <p:nvSpPr>
          <p:cNvPr id="18" name="Oval 17">
            <a:extLst>
              <a:ext uri="{FF2B5EF4-FFF2-40B4-BE49-F238E27FC236}">
                <a16:creationId xmlns:a16="http://schemas.microsoft.com/office/drawing/2014/main" id="{2C00D8F5-F08B-4474-BFA3-113DAC5630FB}"/>
              </a:ext>
            </a:extLst>
          </p:cNvPr>
          <p:cNvSpPr/>
          <p:nvPr/>
        </p:nvSpPr>
        <p:spPr>
          <a:xfrm>
            <a:off x="9717787" y="5227162"/>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einfach</a:t>
            </a:r>
            <a:r>
              <a:rPr lang="en-GB" sz="2000" b="1" dirty="0">
                <a:solidFill>
                  <a:schemeClr val="tx1"/>
                </a:solidFill>
              </a:rPr>
              <a:t> </a:t>
            </a:r>
            <a:r>
              <a:rPr lang="en-GB" sz="2000" b="1" dirty="0" err="1">
                <a:solidFill>
                  <a:schemeClr val="tx1"/>
                </a:solidFill>
              </a:rPr>
              <a:t>zu</a:t>
            </a:r>
            <a:r>
              <a:rPr lang="en-GB" sz="2000" b="1" dirty="0">
                <a:solidFill>
                  <a:schemeClr val="tx1"/>
                </a:solidFill>
              </a:rPr>
              <a:t> verstehen </a:t>
            </a:r>
            <a:endParaRPr lang="x-none" sz="2000" b="1" dirty="0">
              <a:solidFill>
                <a:schemeClr val="tx1"/>
              </a:solidFill>
            </a:endParaRPr>
          </a:p>
        </p:txBody>
      </p:sp>
      <p:sp>
        <p:nvSpPr>
          <p:cNvPr id="20" name="Oval 19">
            <a:extLst>
              <a:ext uri="{FF2B5EF4-FFF2-40B4-BE49-F238E27FC236}">
                <a16:creationId xmlns:a16="http://schemas.microsoft.com/office/drawing/2014/main" id="{835385F7-7287-43B2-B8B1-9D6CCD0F4597}"/>
              </a:ext>
            </a:extLst>
          </p:cNvPr>
          <p:cNvSpPr/>
          <p:nvPr/>
        </p:nvSpPr>
        <p:spPr>
          <a:xfrm>
            <a:off x="4641762" y="198082"/>
            <a:ext cx="3478491" cy="1677971"/>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rgbClr val="FF0000"/>
                </a:solidFill>
              </a:rPr>
              <a:t>Fragt</a:t>
            </a:r>
            <a:r>
              <a:rPr lang="en-GB" sz="2000" b="1" dirty="0">
                <a:solidFill>
                  <a:srgbClr val="FF0000"/>
                </a:solidFill>
              </a:rPr>
              <a:t> </a:t>
            </a:r>
            <a:r>
              <a:rPr lang="en-GB" sz="2000" b="1" dirty="0" err="1">
                <a:solidFill>
                  <a:srgbClr val="FF0000"/>
                </a:solidFill>
              </a:rPr>
              <a:t>einen</a:t>
            </a:r>
            <a:r>
              <a:rPr lang="en-GB" sz="2000" b="1" dirty="0">
                <a:solidFill>
                  <a:srgbClr val="FF0000"/>
                </a:solidFill>
              </a:rPr>
              <a:t> Partner: </a:t>
            </a:r>
            <a:r>
              <a:rPr lang="en-GB" sz="2000" b="1" dirty="0" err="1">
                <a:solidFill>
                  <a:srgbClr val="FF0000"/>
                </a:solidFill>
              </a:rPr>
              <a:t>Wie</a:t>
            </a:r>
            <a:r>
              <a:rPr lang="en-GB" sz="2000" b="1" dirty="0">
                <a:solidFill>
                  <a:srgbClr val="FF0000"/>
                </a:solidFill>
              </a:rPr>
              <a:t> </a:t>
            </a:r>
            <a:r>
              <a:rPr lang="en-GB" sz="2000" b="1" dirty="0" err="1">
                <a:solidFill>
                  <a:srgbClr val="FF0000"/>
                </a:solidFill>
              </a:rPr>
              <a:t>findest</a:t>
            </a:r>
            <a:r>
              <a:rPr lang="en-GB" sz="2000" b="1" dirty="0">
                <a:solidFill>
                  <a:srgbClr val="FF0000"/>
                </a:solidFill>
              </a:rPr>
              <a:t> du den Text?</a:t>
            </a:r>
            <a:endParaRPr lang="x-none" sz="2000" b="1" dirty="0">
              <a:solidFill>
                <a:srgbClr val="FF0000"/>
              </a:solidFill>
            </a:endParaRPr>
          </a:p>
        </p:txBody>
      </p:sp>
      <p:sp>
        <p:nvSpPr>
          <p:cNvPr id="21" name="Oval 20">
            <a:extLst>
              <a:ext uri="{FF2B5EF4-FFF2-40B4-BE49-F238E27FC236}">
                <a16:creationId xmlns:a16="http://schemas.microsoft.com/office/drawing/2014/main" id="{8FC40ACD-8993-4474-9981-E3DE10CF0A60}"/>
              </a:ext>
            </a:extLst>
          </p:cNvPr>
          <p:cNvSpPr/>
          <p:nvPr/>
        </p:nvSpPr>
        <p:spPr>
          <a:xfrm>
            <a:off x="2565661" y="5245140"/>
            <a:ext cx="2423198"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uninteressant</a:t>
            </a:r>
            <a:endParaRPr lang="x-none" sz="2000" b="1" dirty="0">
              <a:solidFill>
                <a:schemeClr val="tx1"/>
              </a:solidFill>
            </a:endParaRPr>
          </a:p>
        </p:txBody>
      </p:sp>
      <p:sp>
        <p:nvSpPr>
          <p:cNvPr id="22" name="Oval 21">
            <a:extLst>
              <a:ext uri="{FF2B5EF4-FFF2-40B4-BE49-F238E27FC236}">
                <a16:creationId xmlns:a16="http://schemas.microsoft.com/office/drawing/2014/main" id="{5CE2EF38-6E27-4D65-B9B5-A7D7704AD071}"/>
              </a:ext>
            </a:extLst>
          </p:cNvPr>
          <p:cNvSpPr/>
          <p:nvPr/>
        </p:nvSpPr>
        <p:spPr>
          <a:xfrm>
            <a:off x="3721686" y="6052316"/>
            <a:ext cx="2342938"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deprimierend</a:t>
            </a:r>
            <a:endParaRPr lang="x-none" sz="2000" b="1" dirty="0">
              <a:solidFill>
                <a:schemeClr val="tx1"/>
              </a:solidFill>
            </a:endParaRPr>
          </a:p>
        </p:txBody>
      </p:sp>
      <p:sp>
        <p:nvSpPr>
          <p:cNvPr id="23" name="Oval 22">
            <a:extLst>
              <a:ext uri="{FF2B5EF4-FFF2-40B4-BE49-F238E27FC236}">
                <a16:creationId xmlns:a16="http://schemas.microsoft.com/office/drawing/2014/main" id="{98287C74-154A-4B36-ACAE-C792270E0B23}"/>
              </a:ext>
            </a:extLst>
          </p:cNvPr>
          <p:cNvSpPr/>
          <p:nvPr/>
        </p:nvSpPr>
        <p:spPr>
          <a:xfrm>
            <a:off x="2421030" y="2174719"/>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informativ</a:t>
            </a:r>
            <a:endParaRPr lang="x-none" sz="2000" b="1" dirty="0">
              <a:solidFill>
                <a:schemeClr val="tx1"/>
              </a:solidFill>
            </a:endParaRPr>
          </a:p>
        </p:txBody>
      </p:sp>
      <p:sp>
        <p:nvSpPr>
          <p:cNvPr id="24" name="Oval 23">
            <a:extLst>
              <a:ext uri="{FF2B5EF4-FFF2-40B4-BE49-F238E27FC236}">
                <a16:creationId xmlns:a16="http://schemas.microsoft.com/office/drawing/2014/main" id="{34D48B3B-B0F4-4574-BF4B-28A44419B552}"/>
              </a:ext>
            </a:extLst>
          </p:cNvPr>
          <p:cNvSpPr/>
          <p:nvPr/>
        </p:nvSpPr>
        <p:spPr>
          <a:xfrm>
            <a:off x="2776163" y="3192596"/>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bunt</a:t>
            </a:r>
            <a:endParaRPr lang="x-none" sz="2000" b="1" dirty="0">
              <a:solidFill>
                <a:schemeClr val="tx1"/>
              </a:solidFill>
            </a:endParaRPr>
          </a:p>
        </p:txBody>
      </p:sp>
      <p:sp>
        <p:nvSpPr>
          <p:cNvPr id="25" name="Oval 24">
            <a:extLst>
              <a:ext uri="{FF2B5EF4-FFF2-40B4-BE49-F238E27FC236}">
                <a16:creationId xmlns:a16="http://schemas.microsoft.com/office/drawing/2014/main" id="{AD2C4BED-4F91-4A5E-A3F2-17104B230E18}"/>
              </a:ext>
            </a:extLst>
          </p:cNvPr>
          <p:cNvSpPr/>
          <p:nvPr/>
        </p:nvSpPr>
        <p:spPr>
          <a:xfrm>
            <a:off x="5544800" y="3683336"/>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farblos</a:t>
            </a:r>
            <a:endParaRPr lang="x-none" sz="2000" b="1" dirty="0">
              <a:solidFill>
                <a:schemeClr val="tx1"/>
              </a:solidFill>
            </a:endParaRPr>
          </a:p>
        </p:txBody>
      </p:sp>
      <p:sp>
        <p:nvSpPr>
          <p:cNvPr id="19" name="Slide Number Placeholder 18">
            <a:extLst>
              <a:ext uri="{FF2B5EF4-FFF2-40B4-BE49-F238E27FC236}">
                <a16:creationId xmlns:a16="http://schemas.microsoft.com/office/drawing/2014/main" id="{A640D717-F8DF-4BD3-882A-3AB06BF51784}"/>
              </a:ext>
            </a:extLst>
          </p:cNvPr>
          <p:cNvSpPr>
            <a:spLocks noGrp="1"/>
          </p:cNvSpPr>
          <p:nvPr>
            <p:ph type="sldNum" sz="quarter" idx="12"/>
          </p:nvPr>
        </p:nvSpPr>
        <p:spPr/>
        <p:txBody>
          <a:bodyPr/>
          <a:lstStyle/>
          <a:p>
            <a:fld id="{A796FD67-0BA0-436D-B60D-4690F3A637D4}" type="slidenum">
              <a:rPr lang="en-GB" smtClean="0"/>
              <a:t>19</a:t>
            </a:fld>
            <a:endParaRPr lang="en-GB"/>
          </a:p>
        </p:txBody>
      </p:sp>
    </p:spTree>
    <p:extLst>
      <p:ext uri="{BB962C8B-B14F-4D97-AF65-F5344CB8AC3E}">
        <p14:creationId xmlns:p14="http://schemas.microsoft.com/office/powerpoint/2010/main" val="2119732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b="1" dirty="0"/>
              <a:t>Kunst </a:t>
            </a:r>
            <a:r>
              <a:rPr lang="en-GB" sz="4800" b="1" dirty="0" err="1"/>
              <a:t>aus</a:t>
            </a:r>
            <a:r>
              <a:rPr lang="en-GB" sz="4800" b="1" dirty="0"/>
              <a:t> </a:t>
            </a:r>
            <a:r>
              <a:rPr lang="en-GB" sz="4800" b="1" dirty="0" err="1"/>
              <a:t>dem</a:t>
            </a:r>
            <a:r>
              <a:rPr lang="en-GB" sz="4800" b="1" dirty="0"/>
              <a:t> Holocaust</a:t>
            </a:r>
          </a:p>
        </p:txBody>
      </p:sp>
      <p:sp>
        <p:nvSpPr>
          <p:cNvPr id="3" name="Slide Number Placeholder 2">
            <a:extLst>
              <a:ext uri="{FF2B5EF4-FFF2-40B4-BE49-F238E27FC236}">
                <a16:creationId xmlns:a16="http://schemas.microsoft.com/office/drawing/2014/main" id="{D5F10E6C-7E46-4201-A40F-16D72074DE96}"/>
              </a:ext>
            </a:extLst>
          </p:cNvPr>
          <p:cNvSpPr>
            <a:spLocks noGrp="1"/>
          </p:cNvSpPr>
          <p:nvPr>
            <p:ph type="sldNum" sz="quarter" idx="12"/>
          </p:nvPr>
        </p:nvSpPr>
        <p:spPr/>
        <p:txBody>
          <a:bodyPr/>
          <a:lstStyle/>
          <a:p>
            <a:fld id="{A796FD67-0BA0-436D-B60D-4690F3A637D4}" type="slidenum">
              <a:rPr lang="en-GB" smtClean="0"/>
              <a:t>2</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09963"/>
            <a:ext cx="2833625" cy="3348037"/>
          </a:xfrm>
          <a:prstGeom prst="rect">
            <a:avLst/>
          </a:prstGeom>
        </p:spPr>
      </p:pic>
      <p:sp>
        <p:nvSpPr>
          <p:cNvPr id="6" name="TextBox 5"/>
          <p:cNvSpPr txBox="1"/>
          <p:nvPr/>
        </p:nvSpPr>
        <p:spPr>
          <a:xfrm>
            <a:off x="0" y="3232964"/>
            <a:ext cx="681982" cy="276999"/>
          </a:xfrm>
          <a:prstGeom prst="rect">
            <a:avLst/>
          </a:prstGeom>
          <a:noFill/>
        </p:spPr>
        <p:txBody>
          <a:bodyPr wrap="none" rtlCol="0">
            <a:spAutoFit/>
          </a:bodyPr>
          <a:lstStyle/>
          <a:p>
            <a:r>
              <a:rPr lang="en-US" sz="1200" dirty="0"/>
              <a:t>Image 4</a:t>
            </a:r>
          </a:p>
        </p:txBody>
      </p:sp>
    </p:spTree>
    <p:extLst>
      <p:ext uri="{BB962C8B-B14F-4D97-AF65-F5344CB8AC3E}">
        <p14:creationId xmlns:p14="http://schemas.microsoft.com/office/powerpoint/2010/main" val="2523141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2EE3F4E-F1E1-4CA7-84A9-ADA7182E8864}"/>
              </a:ext>
            </a:extLst>
          </p:cNvPr>
          <p:cNvSpPr/>
          <p:nvPr/>
        </p:nvSpPr>
        <p:spPr>
          <a:xfrm>
            <a:off x="3071617" y="418637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altmodisch</a:t>
            </a:r>
            <a:endParaRPr lang="x-none" sz="2000" b="1" dirty="0">
              <a:solidFill>
                <a:schemeClr val="tx1"/>
              </a:solidFill>
            </a:endParaRPr>
          </a:p>
        </p:txBody>
      </p:sp>
      <p:sp>
        <p:nvSpPr>
          <p:cNvPr id="4" name="Oval 3">
            <a:extLst>
              <a:ext uri="{FF2B5EF4-FFF2-40B4-BE49-F238E27FC236}">
                <a16:creationId xmlns:a16="http://schemas.microsoft.com/office/drawing/2014/main" id="{5B91BDA4-327C-4840-88FB-9A6890A34B7F}"/>
              </a:ext>
            </a:extLst>
          </p:cNvPr>
          <p:cNvSpPr/>
          <p:nvPr/>
        </p:nvSpPr>
        <p:spPr>
          <a:xfrm>
            <a:off x="4941759" y="4265241"/>
            <a:ext cx="2439971" cy="837414"/>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überraschend</a:t>
            </a:r>
            <a:endParaRPr lang="x-none" sz="2000" b="1" dirty="0">
              <a:solidFill>
                <a:schemeClr val="tx1"/>
              </a:solidFill>
            </a:endParaRPr>
          </a:p>
        </p:txBody>
      </p:sp>
      <p:sp>
        <p:nvSpPr>
          <p:cNvPr id="5" name="Oval 4">
            <a:extLst>
              <a:ext uri="{FF2B5EF4-FFF2-40B4-BE49-F238E27FC236}">
                <a16:creationId xmlns:a16="http://schemas.microsoft.com/office/drawing/2014/main" id="{7555D19D-7D39-4E1B-92B8-348EE865D445}"/>
              </a:ext>
            </a:extLst>
          </p:cNvPr>
          <p:cNvSpPr/>
          <p:nvPr/>
        </p:nvSpPr>
        <p:spPr>
          <a:xfrm>
            <a:off x="7575726" y="247754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interessant</a:t>
            </a:r>
            <a:endParaRPr lang="x-none" sz="2000" b="1" dirty="0">
              <a:solidFill>
                <a:schemeClr val="tx1"/>
              </a:solidFill>
            </a:endParaRPr>
          </a:p>
        </p:txBody>
      </p:sp>
      <p:sp>
        <p:nvSpPr>
          <p:cNvPr id="6" name="Oval 5">
            <a:extLst>
              <a:ext uri="{FF2B5EF4-FFF2-40B4-BE49-F238E27FC236}">
                <a16:creationId xmlns:a16="http://schemas.microsoft.com/office/drawing/2014/main" id="{5841277A-1D0F-4F55-9AB4-5E309D911BBD}"/>
              </a:ext>
            </a:extLst>
          </p:cNvPr>
          <p:cNvSpPr/>
          <p:nvPr/>
        </p:nvSpPr>
        <p:spPr>
          <a:xfrm>
            <a:off x="4332295" y="2019136"/>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langweilig</a:t>
            </a:r>
            <a:endParaRPr lang="x-none" sz="2000" b="1" dirty="0">
              <a:solidFill>
                <a:schemeClr val="tx1"/>
              </a:solidFill>
            </a:endParaRPr>
          </a:p>
        </p:txBody>
      </p:sp>
      <p:sp>
        <p:nvSpPr>
          <p:cNvPr id="7" name="Oval 6">
            <a:extLst>
              <a:ext uri="{FF2B5EF4-FFF2-40B4-BE49-F238E27FC236}">
                <a16:creationId xmlns:a16="http://schemas.microsoft.com/office/drawing/2014/main" id="{60FDCE3C-CA6A-4DA3-A651-DA917BE9803F}"/>
              </a:ext>
            </a:extLst>
          </p:cNvPr>
          <p:cNvSpPr/>
          <p:nvPr/>
        </p:nvSpPr>
        <p:spPr>
          <a:xfrm>
            <a:off x="3321376" y="1565817"/>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schön</a:t>
            </a:r>
            <a:endParaRPr lang="x-none" sz="2000" b="1" dirty="0">
              <a:solidFill>
                <a:schemeClr val="tx1"/>
              </a:solidFill>
            </a:endParaRPr>
          </a:p>
        </p:txBody>
      </p:sp>
      <p:sp>
        <p:nvSpPr>
          <p:cNvPr id="8" name="Oval 7">
            <a:extLst>
              <a:ext uri="{FF2B5EF4-FFF2-40B4-BE49-F238E27FC236}">
                <a16:creationId xmlns:a16="http://schemas.microsoft.com/office/drawing/2014/main" id="{79B6F25C-5FC5-4240-A751-FD211097B89E}"/>
              </a:ext>
            </a:extLst>
          </p:cNvPr>
          <p:cNvSpPr/>
          <p:nvPr/>
        </p:nvSpPr>
        <p:spPr>
          <a:xfrm>
            <a:off x="4016830" y="4868052"/>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schwer</a:t>
            </a:r>
            <a:r>
              <a:rPr lang="en-GB" sz="2000" b="1" dirty="0">
                <a:solidFill>
                  <a:schemeClr val="tx1"/>
                </a:solidFill>
              </a:rPr>
              <a:t> </a:t>
            </a:r>
            <a:r>
              <a:rPr lang="en-GB" sz="2000" b="1" dirty="0" err="1">
                <a:solidFill>
                  <a:schemeClr val="tx1"/>
                </a:solidFill>
              </a:rPr>
              <a:t>zu</a:t>
            </a:r>
            <a:r>
              <a:rPr lang="en-GB" sz="2000" b="1" dirty="0">
                <a:solidFill>
                  <a:schemeClr val="tx1"/>
                </a:solidFill>
              </a:rPr>
              <a:t> verstehen </a:t>
            </a:r>
            <a:endParaRPr lang="x-none" sz="2000" b="1" dirty="0">
              <a:solidFill>
                <a:schemeClr val="tx1"/>
              </a:solidFill>
            </a:endParaRPr>
          </a:p>
        </p:txBody>
      </p:sp>
      <p:sp>
        <p:nvSpPr>
          <p:cNvPr id="9" name="Oval 8">
            <a:extLst>
              <a:ext uri="{FF2B5EF4-FFF2-40B4-BE49-F238E27FC236}">
                <a16:creationId xmlns:a16="http://schemas.microsoft.com/office/drawing/2014/main" id="{EB14CD20-E6F8-446D-A3CB-C6FB55A00DC6}"/>
              </a:ext>
            </a:extLst>
          </p:cNvPr>
          <p:cNvSpPr/>
          <p:nvPr/>
        </p:nvSpPr>
        <p:spPr>
          <a:xfrm>
            <a:off x="5690767" y="5995219"/>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blöd</a:t>
            </a:r>
            <a:endParaRPr lang="x-none" sz="2000" b="1" dirty="0">
              <a:solidFill>
                <a:schemeClr val="tx1"/>
              </a:solidFill>
            </a:endParaRPr>
          </a:p>
        </p:txBody>
      </p:sp>
      <p:sp>
        <p:nvSpPr>
          <p:cNvPr id="10" name="Oval 9">
            <a:extLst>
              <a:ext uri="{FF2B5EF4-FFF2-40B4-BE49-F238E27FC236}">
                <a16:creationId xmlns:a16="http://schemas.microsoft.com/office/drawing/2014/main" id="{BDB2A740-508E-41B5-978E-3E86FC03CCBA}"/>
              </a:ext>
            </a:extLst>
          </p:cNvPr>
          <p:cNvSpPr/>
          <p:nvPr/>
        </p:nvSpPr>
        <p:spPr>
          <a:xfrm>
            <a:off x="3036903" y="350329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wichtig</a:t>
            </a:r>
            <a:endParaRPr lang="x-none" sz="2000" b="1" dirty="0">
              <a:solidFill>
                <a:schemeClr val="tx1"/>
              </a:solidFill>
            </a:endParaRPr>
          </a:p>
        </p:txBody>
      </p:sp>
      <p:sp>
        <p:nvSpPr>
          <p:cNvPr id="11" name="Oval 10">
            <a:extLst>
              <a:ext uri="{FF2B5EF4-FFF2-40B4-BE49-F238E27FC236}">
                <a16:creationId xmlns:a16="http://schemas.microsoft.com/office/drawing/2014/main" id="{171A1BB9-F70F-4AF5-A0E8-ECED67ED415E}"/>
              </a:ext>
            </a:extLst>
          </p:cNvPr>
          <p:cNvSpPr/>
          <p:nvPr/>
        </p:nvSpPr>
        <p:spPr>
          <a:xfrm>
            <a:off x="6639615" y="123110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traurig</a:t>
            </a:r>
            <a:endParaRPr lang="x-none" sz="2000" b="1" dirty="0">
              <a:solidFill>
                <a:schemeClr val="tx1"/>
              </a:solidFill>
            </a:endParaRPr>
          </a:p>
        </p:txBody>
      </p:sp>
      <p:sp>
        <p:nvSpPr>
          <p:cNvPr id="12" name="Oval 11">
            <a:extLst>
              <a:ext uri="{FF2B5EF4-FFF2-40B4-BE49-F238E27FC236}">
                <a16:creationId xmlns:a16="http://schemas.microsoft.com/office/drawing/2014/main" id="{25935B6E-9B0A-44F3-A148-F972E1FF499D}"/>
              </a:ext>
            </a:extLst>
          </p:cNvPr>
          <p:cNvSpPr/>
          <p:nvPr/>
        </p:nvSpPr>
        <p:spPr>
          <a:xfrm>
            <a:off x="6317076" y="1838778"/>
            <a:ext cx="2762448" cy="1028696"/>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aussagekräftig</a:t>
            </a:r>
            <a:endParaRPr lang="x-none" sz="2000" b="1" dirty="0">
              <a:solidFill>
                <a:schemeClr val="tx1"/>
              </a:solidFill>
            </a:endParaRPr>
          </a:p>
        </p:txBody>
      </p:sp>
      <p:sp>
        <p:nvSpPr>
          <p:cNvPr id="13" name="Oval 12">
            <a:extLst>
              <a:ext uri="{FF2B5EF4-FFF2-40B4-BE49-F238E27FC236}">
                <a16:creationId xmlns:a16="http://schemas.microsoft.com/office/drawing/2014/main" id="{FF4EAC7F-77A6-42E9-BA09-05BE8E629A58}"/>
              </a:ext>
            </a:extLst>
          </p:cNvPr>
          <p:cNvSpPr/>
          <p:nvPr/>
        </p:nvSpPr>
        <p:spPr>
          <a:xfrm>
            <a:off x="6852862" y="467580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aktuell</a:t>
            </a:r>
            <a:endParaRPr lang="x-none" sz="2000" b="1" dirty="0">
              <a:solidFill>
                <a:schemeClr val="tx1"/>
              </a:solidFill>
            </a:endParaRPr>
          </a:p>
        </p:txBody>
      </p:sp>
      <p:sp>
        <p:nvSpPr>
          <p:cNvPr id="14" name="Oval 13">
            <a:extLst>
              <a:ext uri="{FF2B5EF4-FFF2-40B4-BE49-F238E27FC236}">
                <a16:creationId xmlns:a16="http://schemas.microsoft.com/office/drawing/2014/main" id="{4D0F319B-C733-49C5-A479-C280DC6E4C6D}"/>
              </a:ext>
            </a:extLst>
          </p:cNvPr>
          <p:cNvSpPr/>
          <p:nvPr/>
        </p:nvSpPr>
        <p:spPr>
          <a:xfrm>
            <a:off x="6190761" y="4028894"/>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fröhlich</a:t>
            </a:r>
            <a:endParaRPr lang="x-none" sz="2000" b="1" dirty="0">
              <a:solidFill>
                <a:schemeClr val="tx1"/>
              </a:solidFill>
            </a:endParaRPr>
          </a:p>
        </p:txBody>
      </p:sp>
      <p:sp>
        <p:nvSpPr>
          <p:cNvPr id="15" name="Oval 14">
            <a:extLst>
              <a:ext uri="{FF2B5EF4-FFF2-40B4-BE49-F238E27FC236}">
                <a16:creationId xmlns:a16="http://schemas.microsoft.com/office/drawing/2014/main" id="{9455770B-D1D2-4F37-8A86-8E7B1832E0D3}"/>
              </a:ext>
            </a:extLst>
          </p:cNvPr>
          <p:cNvSpPr/>
          <p:nvPr/>
        </p:nvSpPr>
        <p:spPr>
          <a:xfrm>
            <a:off x="4769395" y="350794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grausam</a:t>
            </a:r>
            <a:endParaRPr lang="x-none" sz="2000" b="1" dirty="0">
              <a:solidFill>
                <a:schemeClr val="tx1"/>
              </a:solidFill>
            </a:endParaRPr>
          </a:p>
        </p:txBody>
      </p:sp>
      <p:sp>
        <p:nvSpPr>
          <p:cNvPr id="16" name="Oval 15">
            <a:extLst>
              <a:ext uri="{FF2B5EF4-FFF2-40B4-BE49-F238E27FC236}">
                <a16:creationId xmlns:a16="http://schemas.microsoft.com/office/drawing/2014/main" id="{B4C807D8-0D08-437D-9F45-C1F11D374DA6}"/>
              </a:ext>
            </a:extLst>
          </p:cNvPr>
          <p:cNvSpPr/>
          <p:nvPr/>
        </p:nvSpPr>
        <p:spPr>
          <a:xfrm>
            <a:off x="4744714" y="1407481"/>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inspirierend</a:t>
            </a:r>
            <a:endParaRPr lang="x-none" sz="2000" b="1" dirty="0">
              <a:solidFill>
                <a:schemeClr val="tx1"/>
              </a:solidFill>
            </a:endParaRPr>
          </a:p>
        </p:txBody>
      </p:sp>
      <p:sp>
        <p:nvSpPr>
          <p:cNvPr id="17" name="Oval 16">
            <a:extLst>
              <a:ext uri="{FF2B5EF4-FFF2-40B4-BE49-F238E27FC236}">
                <a16:creationId xmlns:a16="http://schemas.microsoft.com/office/drawing/2014/main" id="{86C85752-DCDF-4499-A663-69B95E3B065C}"/>
              </a:ext>
            </a:extLst>
          </p:cNvPr>
          <p:cNvSpPr/>
          <p:nvPr/>
        </p:nvSpPr>
        <p:spPr>
          <a:xfrm>
            <a:off x="6605741" y="3013291"/>
            <a:ext cx="2762448" cy="1028696"/>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nichtssagend</a:t>
            </a:r>
            <a:endParaRPr lang="x-none" sz="2000" b="1" dirty="0">
              <a:solidFill>
                <a:schemeClr val="tx1"/>
              </a:solidFill>
            </a:endParaRPr>
          </a:p>
        </p:txBody>
      </p:sp>
      <p:cxnSp>
        <p:nvCxnSpPr>
          <p:cNvPr id="19" name="Straight Connector 18">
            <a:extLst>
              <a:ext uri="{FF2B5EF4-FFF2-40B4-BE49-F238E27FC236}">
                <a16:creationId xmlns:a16="http://schemas.microsoft.com/office/drawing/2014/main" id="{AFE2CFB6-D0F3-4ACA-94BD-B2ECAA5FE086}"/>
              </a:ext>
            </a:extLst>
          </p:cNvPr>
          <p:cNvCxnSpPr/>
          <p:nvPr/>
        </p:nvCxnSpPr>
        <p:spPr>
          <a:xfrm flipV="1">
            <a:off x="433129" y="1138823"/>
            <a:ext cx="11115681" cy="62238"/>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36E89823-C059-4FB0-BC53-74C03D24735C}"/>
              </a:ext>
            </a:extLst>
          </p:cNvPr>
          <p:cNvCxnSpPr>
            <a:cxnSpLocks/>
          </p:cNvCxnSpPr>
          <p:nvPr/>
        </p:nvCxnSpPr>
        <p:spPr>
          <a:xfrm>
            <a:off x="6145306" y="201706"/>
            <a:ext cx="0" cy="6404129"/>
          </a:xfrm>
          <a:prstGeom prst="line">
            <a:avLst/>
          </a:prstGeom>
          <a:ln w="3810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74D920D1-2808-41C4-9439-09F533D5662C}"/>
              </a:ext>
            </a:extLst>
          </p:cNvPr>
          <p:cNvSpPr txBox="1"/>
          <p:nvPr/>
        </p:nvSpPr>
        <p:spPr>
          <a:xfrm>
            <a:off x="1259403" y="550152"/>
            <a:ext cx="4828694" cy="461665"/>
          </a:xfrm>
          <a:prstGeom prst="rect">
            <a:avLst/>
          </a:prstGeom>
          <a:noFill/>
        </p:spPr>
        <p:txBody>
          <a:bodyPr wrap="square" rtlCol="0">
            <a:spAutoFit/>
          </a:bodyPr>
          <a:lstStyle/>
          <a:p>
            <a:r>
              <a:rPr lang="en-GB" sz="2400" b="1" dirty="0">
                <a:solidFill>
                  <a:srgbClr val="FF0000"/>
                </a:solidFill>
              </a:rPr>
              <a:t>Ich </a:t>
            </a:r>
            <a:r>
              <a:rPr lang="en-GB" sz="2400" b="1" dirty="0" err="1">
                <a:solidFill>
                  <a:srgbClr val="FF0000"/>
                </a:solidFill>
              </a:rPr>
              <a:t>finde</a:t>
            </a:r>
            <a:r>
              <a:rPr lang="en-GB" sz="2400" b="1" dirty="0">
                <a:solidFill>
                  <a:srgbClr val="FF0000"/>
                </a:solidFill>
              </a:rPr>
              <a:t> den Text:</a:t>
            </a:r>
            <a:endParaRPr lang="x-none" sz="2400" dirty="0"/>
          </a:p>
        </p:txBody>
      </p:sp>
      <p:sp>
        <p:nvSpPr>
          <p:cNvPr id="25" name="TextBox 24">
            <a:extLst>
              <a:ext uri="{FF2B5EF4-FFF2-40B4-BE49-F238E27FC236}">
                <a16:creationId xmlns:a16="http://schemas.microsoft.com/office/drawing/2014/main" id="{F0B0FC02-8604-435F-BA6F-883A89553A98}"/>
              </a:ext>
            </a:extLst>
          </p:cNvPr>
          <p:cNvSpPr txBox="1"/>
          <p:nvPr/>
        </p:nvSpPr>
        <p:spPr>
          <a:xfrm>
            <a:off x="6729582" y="544023"/>
            <a:ext cx="4828694" cy="461665"/>
          </a:xfrm>
          <a:prstGeom prst="rect">
            <a:avLst/>
          </a:prstGeom>
          <a:noFill/>
        </p:spPr>
        <p:txBody>
          <a:bodyPr wrap="square" rtlCol="0">
            <a:spAutoFit/>
          </a:bodyPr>
          <a:lstStyle/>
          <a:p>
            <a:r>
              <a:rPr lang="en-GB" sz="2400" b="1" dirty="0">
                <a:solidFill>
                  <a:srgbClr val="FF0000"/>
                </a:solidFill>
              </a:rPr>
              <a:t>Ich </a:t>
            </a:r>
            <a:r>
              <a:rPr lang="en-GB" sz="2400" b="1" dirty="0" err="1">
                <a:solidFill>
                  <a:srgbClr val="FF0000"/>
                </a:solidFill>
              </a:rPr>
              <a:t>finde</a:t>
            </a:r>
            <a:r>
              <a:rPr lang="en-GB" sz="2400" b="1" dirty="0">
                <a:solidFill>
                  <a:srgbClr val="FF0000"/>
                </a:solidFill>
              </a:rPr>
              <a:t> den Text </a:t>
            </a:r>
            <a:r>
              <a:rPr lang="en-GB" sz="2400" b="1" dirty="0" err="1">
                <a:solidFill>
                  <a:srgbClr val="FF0000"/>
                </a:solidFill>
              </a:rPr>
              <a:t>nicht</a:t>
            </a:r>
            <a:r>
              <a:rPr lang="en-GB" sz="2400" b="1" dirty="0">
                <a:solidFill>
                  <a:srgbClr val="FF0000"/>
                </a:solidFill>
              </a:rPr>
              <a:t>:</a:t>
            </a:r>
            <a:endParaRPr lang="x-none" sz="2400" dirty="0"/>
          </a:p>
        </p:txBody>
      </p:sp>
      <p:sp>
        <p:nvSpPr>
          <p:cNvPr id="26" name="Oval 25">
            <a:extLst>
              <a:ext uri="{FF2B5EF4-FFF2-40B4-BE49-F238E27FC236}">
                <a16:creationId xmlns:a16="http://schemas.microsoft.com/office/drawing/2014/main" id="{10BE2155-74E5-4E2E-86EA-57383DB45D3D}"/>
              </a:ext>
            </a:extLst>
          </p:cNvPr>
          <p:cNvSpPr/>
          <p:nvPr/>
        </p:nvSpPr>
        <p:spPr>
          <a:xfrm>
            <a:off x="7607703" y="4059212"/>
            <a:ext cx="2423198"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uninteressant</a:t>
            </a:r>
            <a:endParaRPr lang="x-none" sz="2000" b="1" dirty="0">
              <a:solidFill>
                <a:schemeClr val="tx1"/>
              </a:solidFill>
            </a:endParaRPr>
          </a:p>
        </p:txBody>
      </p:sp>
      <p:sp>
        <p:nvSpPr>
          <p:cNvPr id="27" name="Oval 26">
            <a:extLst>
              <a:ext uri="{FF2B5EF4-FFF2-40B4-BE49-F238E27FC236}">
                <a16:creationId xmlns:a16="http://schemas.microsoft.com/office/drawing/2014/main" id="{7EE3AAE3-5039-4B1E-BC8C-F3952043687D}"/>
              </a:ext>
            </a:extLst>
          </p:cNvPr>
          <p:cNvSpPr/>
          <p:nvPr/>
        </p:nvSpPr>
        <p:spPr>
          <a:xfrm>
            <a:off x="6639614" y="522707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einfach</a:t>
            </a:r>
            <a:r>
              <a:rPr lang="en-GB" sz="2000" b="1" dirty="0">
                <a:solidFill>
                  <a:schemeClr val="tx1"/>
                </a:solidFill>
              </a:rPr>
              <a:t> </a:t>
            </a:r>
            <a:r>
              <a:rPr lang="en-GB" sz="2000" b="1" dirty="0" err="1">
                <a:solidFill>
                  <a:schemeClr val="tx1"/>
                </a:solidFill>
              </a:rPr>
              <a:t>zu</a:t>
            </a:r>
            <a:r>
              <a:rPr lang="en-GB" sz="2000" b="1" dirty="0">
                <a:solidFill>
                  <a:schemeClr val="tx1"/>
                </a:solidFill>
              </a:rPr>
              <a:t> verstehen </a:t>
            </a:r>
            <a:endParaRPr lang="x-none" sz="2000" b="1" dirty="0">
              <a:solidFill>
                <a:schemeClr val="tx1"/>
              </a:solidFill>
            </a:endParaRPr>
          </a:p>
        </p:txBody>
      </p:sp>
      <p:sp>
        <p:nvSpPr>
          <p:cNvPr id="28" name="Oval 27">
            <a:extLst>
              <a:ext uri="{FF2B5EF4-FFF2-40B4-BE49-F238E27FC236}">
                <a16:creationId xmlns:a16="http://schemas.microsoft.com/office/drawing/2014/main" id="{C248913E-6722-4E2E-BD97-C0B60E332C2C}"/>
              </a:ext>
            </a:extLst>
          </p:cNvPr>
          <p:cNvSpPr/>
          <p:nvPr/>
        </p:nvSpPr>
        <p:spPr>
          <a:xfrm>
            <a:off x="5234677" y="5239388"/>
            <a:ext cx="2342938"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deprimierend</a:t>
            </a:r>
            <a:endParaRPr lang="x-none" sz="2000" b="1" dirty="0">
              <a:solidFill>
                <a:schemeClr val="tx1"/>
              </a:solidFill>
            </a:endParaRPr>
          </a:p>
        </p:txBody>
      </p:sp>
      <p:sp>
        <p:nvSpPr>
          <p:cNvPr id="29" name="Oval 28">
            <a:extLst>
              <a:ext uri="{FF2B5EF4-FFF2-40B4-BE49-F238E27FC236}">
                <a16:creationId xmlns:a16="http://schemas.microsoft.com/office/drawing/2014/main" id="{02F5AAC0-D5E9-4A2D-A915-661F05B3A08E}"/>
              </a:ext>
            </a:extLst>
          </p:cNvPr>
          <p:cNvSpPr/>
          <p:nvPr/>
        </p:nvSpPr>
        <p:spPr>
          <a:xfrm>
            <a:off x="5120552" y="2729575"/>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informativ</a:t>
            </a:r>
            <a:endParaRPr lang="x-none" sz="2000" b="1" dirty="0">
              <a:solidFill>
                <a:schemeClr val="tx1"/>
              </a:solidFill>
            </a:endParaRPr>
          </a:p>
        </p:txBody>
      </p:sp>
      <p:sp>
        <p:nvSpPr>
          <p:cNvPr id="30" name="Oval 29">
            <a:extLst>
              <a:ext uri="{FF2B5EF4-FFF2-40B4-BE49-F238E27FC236}">
                <a16:creationId xmlns:a16="http://schemas.microsoft.com/office/drawing/2014/main" id="{6D75E3CD-5E60-4BD8-A749-0F6C99570796}"/>
              </a:ext>
            </a:extLst>
          </p:cNvPr>
          <p:cNvSpPr/>
          <p:nvPr/>
        </p:nvSpPr>
        <p:spPr>
          <a:xfrm>
            <a:off x="3668653" y="5644768"/>
            <a:ext cx="2423198"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uninteressant</a:t>
            </a:r>
            <a:endParaRPr lang="x-none" sz="2000" b="1" dirty="0">
              <a:solidFill>
                <a:schemeClr val="tx1"/>
              </a:solidFill>
            </a:endParaRPr>
          </a:p>
        </p:txBody>
      </p:sp>
      <p:sp>
        <p:nvSpPr>
          <p:cNvPr id="31" name="Oval 30">
            <a:extLst>
              <a:ext uri="{FF2B5EF4-FFF2-40B4-BE49-F238E27FC236}">
                <a16:creationId xmlns:a16="http://schemas.microsoft.com/office/drawing/2014/main" id="{3C6DA032-A554-4DBE-B684-587DB914B7F2}"/>
              </a:ext>
            </a:extLst>
          </p:cNvPr>
          <p:cNvSpPr/>
          <p:nvPr/>
        </p:nvSpPr>
        <p:spPr>
          <a:xfrm>
            <a:off x="2345058" y="5950679"/>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bunt</a:t>
            </a:r>
            <a:endParaRPr lang="x-none" sz="2000" b="1" dirty="0">
              <a:solidFill>
                <a:schemeClr val="tx1"/>
              </a:solidFill>
            </a:endParaRPr>
          </a:p>
        </p:txBody>
      </p:sp>
      <p:sp>
        <p:nvSpPr>
          <p:cNvPr id="32" name="Oval 31">
            <a:extLst>
              <a:ext uri="{FF2B5EF4-FFF2-40B4-BE49-F238E27FC236}">
                <a16:creationId xmlns:a16="http://schemas.microsoft.com/office/drawing/2014/main" id="{9ABBA380-E47D-4528-A7C2-59C545A4B563}"/>
              </a:ext>
            </a:extLst>
          </p:cNvPr>
          <p:cNvSpPr/>
          <p:nvPr/>
        </p:nvSpPr>
        <p:spPr>
          <a:xfrm>
            <a:off x="3149606" y="2706833"/>
            <a:ext cx="2207443" cy="763572"/>
          </a:xfrm>
          <a:prstGeom prst="ellipse">
            <a:avLst/>
          </a:prstGeom>
          <a:noFill/>
          <a:ln w="2222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tx1"/>
                </a:solidFill>
              </a:rPr>
              <a:t>farblos</a:t>
            </a:r>
            <a:endParaRPr lang="x-none" sz="2000" b="1" dirty="0">
              <a:solidFill>
                <a:schemeClr val="tx1"/>
              </a:solidFill>
            </a:endParaRPr>
          </a:p>
        </p:txBody>
      </p:sp>
      <p:sp>
        <p:nvSpPr>
          <p:cNvPr id="2" name="Slide Number Placeholder 1">
            <a:extLst>
              <a:ext uri="{FF2B5EF4-FFF2-40B4-BE49-F238E27FC236}">
                <a16:creationId xmlns:a16="http://schemas.microsoft.com/office/drawing/2014/main" id="{8138C56C-989F-45DC-8D44-B94075163F3C}"/>
              </a:ext>
            </a:extLst>
          </p:cNvPr>
          <p:cNvSpPr>
            <a:spLocks noGrp="1"/>
          </p:cNvSpPr>
          <p:nvPr>
            <p:ph type="sldNum" sz="quarter" idx="12"/>
          </p:nvPr>
        </p:nvSpPr>
        <p:spPr/>
        <p:txBody>
          <a:bodyPr/>
          <a:lstStyle/>
          <a:p>
            <a:fld id="{A796FD67-0BA0-436D-B60D-4690F3A637D4}" type="slidenum">
              <a:rPr lang="en-GB" smtClean="0"/>
              <a:t>20</a:t>
            </a:fld>
            <a:endParaRPr lang="en-GB"/>
          </a:p>
        </p:txBody>
      </p:sp>
    </p:spTree>
    <p:extLst>
      <p:ext uri="{BB962C8B-B14F-4D97-AF65-F5344CB8AC3E}">
        <p14:creationId xmlns:p14="http://schemas.microsoft.com/office/powerpoint/2010/main" val="362260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61CB52-33CB-4407-82E0-684DB474C95D}"/>
              </a:ext>
            </a:extLst>
          </p:cNvPr>
          <p:cNvCxnSpPr>
            <a:cxnSpLocks/>
          </p:cNvCxnSpPr>
          <p:nvPr/>
        </p:nvCxnSpPr>
        <p:spPr>
          <a:xfrm flipV="1">
            <a:off x="7516623" y="1446527"/>
            <a:ext cx="1255959" cy="62144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CE314C-62E8-453C-A1EB-23EC51910937}"/>
              </a:ext>
            </a:extLst>
          </p:cNvPr>
          <p:cNvCxnSpPr>
            <a:cxnSpLocks/>
          </p:cNvCxnSpPr>
          <p:nvPr/>
        </p:nvCxnSpPr>
        <p:spPr>
          <a:xfrm flipV="1">
            <a:off x="7612394" y="2902226"/>
            <a:ext cx="1544858" cy="6707"/>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63592A-B828-45D5-BD6D-7A00B3CACB82}"/>
              </a:ext>
            </a:extLst>
          </p:cNvPr>
          <p:cNvCxnSpPr>
            <a:cxnSpLocks/>
          </p:cNvCxnSpPr>
          <p:nvPr/>
        </p:nvCxnSpPr>
        <p:spPr>
          <a:xfrm>
            <a:off x="7516623" y="3749898"/>
            <a:ext cx="1084038" cy="86362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01A00-A4ED-4FD7-82B9-18B9ABDD2635}"/>
              </a:ext>
            </a:extLst>
          </p:cNvPr>
          <p:cNvCxnSpPr>
            <a:cxnSpLocks/>
          </p:cNvCxnSpPr>
          <p:nvPr/>
        </p:nvCxnSpPr>
        <p:spPr>
          <a:xfrm flipH="1" flipV="1">
            <a:off x="5899440" y="3789263"/>
            <a:ext cx="21627" cy="116705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F5C40D-320A-429B-8432-3FC173900884}"/>
              </a:ext>
            </a:extLst>
          </p:cNvPr>
          <p:cNvCxnSpPr>
            <a:cxnSpLocks/>
          </p:cNvCxnSpPr>
          <p:nvPr/>
        </p:nvCxnSpPr>
        <p:spPr>
          <a:xfrm flipV="1">
            <a:off x="3054287" y="3683091"/>
            <a:ext cx="1082690" cy="930429"/>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E82473-AC4C-4085-B80B-ED775FDDE7E0}"/>
              </a:ext>
            </a:extLst>
          </p:cNvPr>
          <p:cNvCxnSpPr>
            <a:cxnSpLocks/>
          </p:cNvCxnSpPr>
          <p:nvPr/>
        </p:nvCxnSpPr>
        <p:spPr>
          <a:xfrm>
            <a:off x="2544417" y="2788254"/>
            <a:ext cx="1375406"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89A243-690D-4B94-9AD6-DEF0085B568F}"/>
              </a:ext>
            </a:extLst>
          </p:cNvPr>
          <p:cNvCxnSpPr>
            <a:cxnSpLocks/>
          </p:cNvCxnSpPr>
          <p:nvPr/>
        </p:nvCxnSpPr>
        <p:spPr>
          <a:xfrm>
            <a:off x="3202957" y="1446527"/>
            <a:ext cx="890436" cy="60547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DBC05AF-1F7D-4CC3-BA60-CC1EA6EA4AA9}"/>
              </a:ext>
            </a:extLst>
          </p:cNvPr>
          <p:cNvSpPr/>
          <p:nvPr/>
        </p:nvSpPr>
        <p:spPr>
          <a:xfrm>
            <a:off x="5615603" y="863915"/>
            <a:ext cx="505267"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13" name="Title 2"/>
          <p:cNvSpPr>
            <a:spLocks noGrp="1"/>
          </p:cNvSpPr>
          <p:nvPr>
            <p:ph type="title"/>
          </p:nvPr>
        </p:nvSpPr>
        <p:spPr>
          <a:xfrm>
            <a:off x="838200" y="365125"/>
            <a:ext cx="10333383" cy="392617"/>
          </a:xfrm>
        </p:spPr>
        <p:txBody>
          <a:bodyPr>
            <a:noAutofit/>
          </a:bodyPr>
          <a:lstStyle/>
          <a:p>
            <a:pPr algn="ctr"/>
            <a:r>
              <a:rPr lang="en-GB" sz="3200" b="1" dirty="0"/>
              <a:t>Was </a:t>
            </a:r>
            <a:r>
              <a:rPr lang="en-GB" sz="3200" b="1" dirty="0" err="1"/>
              <a:t>symbolisiert</a:t>
            </a:r>
            <a:r>
              <a:rPr lang="en-GB" sz="3200" b="1" dirty="0"/>
              <a:t> </a:t>
            </a:r>
            <a:r>
              <a:rPr lang="en-GB" sz="3200" b="1" dirty="0" err="1"/>
              <a:t>ein</a:t>
            </a:r>
            <a:r>
              <a:rPr lang="en-GB" sz="3200" b="1" dirty="0"/>
              <a:t> </a:t>
            </a:r>
            <a:r>
              <a:rPr lang="en-GB" sz="3200" b="1" dirty="0" err="1"/>
              <a:t>Schmetterling</a:t>
            </a:r>
            <a:r>
              <a:rPr lang="en-GB" sz="3200" b="1" dirty="0"/>
              <a:t>? </a:t>
            </a:r>
            <a:endParaRPr lang="x-none" sz="3200" b="1" dirty="0"/>
          </a:p>
        </p:txBody>
      </p:sp>
      <p:sp>
        <p:nvSpPr>
          <p:cNvPr id="15" name="TextBox 14"/>
          <p:cNvSpPr txBox="1"/>
          <p:nvPr/>
        </p:nvSpPr>
        <p:spPr>
          <a:xfrm>
            <a:off x="838200" y="5314183"/>
            <a:ext cx="11035748" cy="1384995"/>
          </a:xfrm>
          <a:prstGeom prst="rect">
            <a:avLst/>
          </a:prstGeom>
          <a:noFill/>
          <a:ln>
            <a:solidFill>
              <a:schemeClr val="tx1"/>
            </a:solidFill>
          </a:ln>
        </p:spPr>
        <p:txBody>
          <a:bodyPr wrap="square" rtlCol="0">
            <a:spAutoFit/>
          </a:bodyPr>
          <a:lstStyle/>
          <a:p>
            <a:pPr algn="ctr">
              <a:lnSpc>
                <a:spcPct val="150000"/>
              </a:lnSpc>
            </a:pPr>
            <a:r>
              <a:rPr lang="en-GB" sz="2800" b="1" dirty="0"/>
              <a:t>Umwelt  </a:t>
            </a:r>
            <a:r>
              <a:rPr lang="en-GB" sz="2800" b="1" dirty="0" err="1"/>
              <a:t>Trauer</a:t>
            </a:r>
            <a:r>
              <a:rPr lang="en-GB" sz="2800" b="1" dirty="0"/>
              <a:t>  Frieden  </a:t>
            </a:r>
            <a:r>
              <a:rPr lang="en-GB" sz="2800" b="1" dirty="0" err="1"/>
              <a:t>Gefahr</a:t>
            </a:r>
            <a:r>
              <a:rPr lang="en-GB" sz="2800" b="1" dirty="0"/>
              <a:t>  Angst  Liebe  Krieg  Schule  </a:t>
            </a:r>
          </a:p>
          <a:p>
            <a:pPr algn="ctr">
              <a:lnSpc>
                <a:spcPct val="150000"/>
              </a:lnSpc>
            </a:pPr>
            <a:r>
              <a:rPr lang="en-GB" sz="2800" b="1" dirty="0" err="1"/>
              <a:t>Schönheit</a:t>
            </a:r>
            <a:r>
              <a:rPr lang="en-GB" sz="2800" b="1" dirty="0"/>
              <a:t>  Hass  </a:t>
            </a:r>
            <a:r>
              <a:rPr lang="en-GB" sz="2800" b="1" dirty="0" err="1"/>
              <a:t>Freiheit</a:t>
            </a:r>
            <a:r>
              <a:rPr lang="en-GB" sz="2800" b="1" dirty="0"/>
              <a:t>  </a:t>
            </a:r>
            <a:r>
              <a:rPr lang="en-GB" sz="2800" b="1" dirty="0" err="1"/>
              <a:t>Hoffnung</a:t>
            </a:r>
            <a:r>
              <a:rPr lang="en-GB" sz="2800" b="1" dirty="0"/>
              <a:t>  Leben  </a:t>
            </a:r>
            <a:r>
              <a:rPr lang="en-GB" sz="2800" b="1" dirty="0" err="1"/>
              <a:t>Freude</a:t>
            </a:r>
            <a:r>
              <a:rPr lang="en-GB" sz="2800" b="1" dirty="0"/>
              <a:t>  </a:t>
            </a:r>
            <a:r>
              <a:rPr lang="en-GB" sz="2800" b="1" dirty="0" err="1"/>
              <a:t>Toleranz</a:t>
            </a:r>
            <a:endParaRPr lang="en-GB" sz="2800" dirty="0"/>
          </a:p>
        </p:txBody>
      </p:sp>
      <p:sp>
        <p:nvSpPr>
          <p:cNvPr id="2" name="Slide Number Placeholder 1">
            <a:extLst>
              <a:ext uri="{FF2B5EF4-FFF2-40B4-BE49-F238E27FC236}">
                <a16:creationId xmlns:a16="http://schemas.microsoft.com/office/drawing/2014/main" id="{C7BD8664-32A9-4871-8A8B-4DED2BE76BDD}"/>
              </a:ext>
            </a:extLst>
          </p:cNvPr>
          <p:cNvSpPr>
            <a:spLocks noGrp="1"/>
          </p:cNvSpPr>
          <p:nvPr>
            <p:ph type="sldNum" sz="quarter" idx="12"/>
          </p:nvPr>
        </p:nvSpPr>
        <p:spPr/>
        <p:txBody>
          <a:bodyPr/>
          <a:lstStyle/>
          <a:p>
            <a:fld id="{A796FD67-0BA0-436D-B60D-4690F3A637D4}" type="slidenum">
              <a:rPr lang="en-GB" smtClean="0"/>
              <a:t>21</a:t>
            </a:fld>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800" y="1757248"/>
            <a:ext cx="2646416" cy="1766483"/>
          </a:xfrm>
          <a:prstGeom prst="rect">
            <a:avLst/>
          </a:prstGeom>
        </p:spPr>
      </p:pic>
      <p:sp>
        <p:nvSpPr>
          <p:cNvPr id="16" name="TextBox 15"/>
          <p:cNvSpPr txBox="1"/>
          <p:nvPr/>
        </p:nvSpPr>
        <p:spPr>
          <a:xfrm>
            <a:off x="4357963" y="3472899"/>
            <a:ext cx="681982" cy="276999"/>
          </a:xfrm>
          <a:prstGeom prst="rect">
            <a:avLst/>
          </a:prstGeom>
          <a:noFill/>
        </p:spPr>
        <p:txBody>
          <a:bodyPr wrap="none" rtlCol="0">
            <a:spAutoFit/>
          </a:bodyPr>
          <a:lstStyle/>
          <a:p>
            <a:r>
              <a:rPr lang="en-US" sz="1200"/>
              <a:t>Image 5</a:t>
            </a:r>
            <a:endParaRPr lang="en-US" sz="1200" dirty="0"/>
          </a:p>
        </p:txBody>
      </p:sp>
    </p:spTree>
    <p:extLst>
      <p:ext uri="{BB962C8B-B14F-4D97-AF65-F5344CB8AC3E}">
        <p14:creationId xmlns:p14="http://schemas.microsoft.com/office/powerpoint/2010/main" val="1385043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61CB52-33CB-4407-82E0-684DB474C95D}"/>
              </a:ext>
            </a:extLst>
          </p:cNvPr>
          <p:cNvCxnSpPr>
            <a:cxnSpLocks/>
          </p:cNvCxnSpPr>
          <p:nvPr/>
        </p:nvCxnSpPr>
        <p:spPr>
          <a:xfrm flipV="1">
            <a:off x="7516623" y="1065229"/>
            <a:ext cx="1542536" cy="731226"/>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CE314C-62E8-453C-A1EB-23EC51910937}"/>
              </a:ext>
            </a:extLst>
          </p:cNvPr>
          <p:cNvCxnSpPr>
            <a:cxnSpLocks/>
          </p:cNvCxnSpPr>
          <p:nvPr/>
        </p:nvCxnSpPr>
        <p:spPr>
          <a:xfrm>
            <a:off x="7640742" y="2832693"/>
            <a:ext cx="1691794"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963592A-B828-45D5-BD6D-7A00B3CACB82}"/>
              </a:ext>
            </a:extLst>
          </p:cNvPr>
          <p:cNvCxnSpPr>
            <a:cxnSpLocks/>
          </p:cNvCxnSpPr>
          <p:nvPr/>
        </p:nvCxnSpPr>
        <p:spPr>
          <a:xfrm>
            <a:off x="7640742" y="4160908"/>
            <a:ext cx="1165464" cy="905224"/>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701A00-A4ED-4FD7-82B9-18B9ABDD2635}"/>
              </a:ext>
            </a:extLst>
          </p:cNvPr>
          <p:cNvCxnSpPr>
            <a:cxnSpLocks/>
          </p:cNvCxnSpPr>
          <p:nvPr/>
        </p:nvCxnSpPr>
        <p:spPr>
          <a:xfrm flipV="1">
            <a:off x="5868238" y="4160908"/>
            <a:ext cx="1" cy="1514028"/>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F5C40D-320A-429B-8432-3FC173900884}"/>
              </a:ext>
            </a:extLst>
          </p:cNvPr>
          <p:cNvCxnSpPr>
            <a:cxnSpLocks/>
          </p:cNvCxnSpPr>
          <p:nvPr/>
        </p:nvCxnSpPr>
        <p:spPr>
          <a:xfrm flipV="1">
            <a:off x="3148553" y="4053527"/>
            <a:ext cx="1187776" cy="1012605"/>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E82473-AC4C-4085-B80B-ED775FDDE7E0}"/>
              </a:ext>
            </a:extLst>
          </p:cNvPr>
          <p:cNvCxnSpPr>
            <a:cxnSpLocks/>
          </p:cNvCxnSpPr>
          <p:nvPr/>
        </p:nvCxnSpPr>
        <p:spPr>
          <a:xfrm>
            <a:off x="2283017" y="2701428"/>
            <a:ext cx="1731072"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89A243-690D-4B94-9AD6-DEF0085B568F}"/>
              </a:ext>
            </a:extLst>
          </p:cNvPr>
          <p:cNvCxnSpPr>
            <a:cxnSpLocks/>
          </p:cNvCxnSpPr>
          <p:nvPr/>
        </p:nvCxnSpPr>
        <p:spPr>
          <a:xfrm>
            <a:off x="2931736" y="1065229"/>
            <a:ext cx="1399880" cy="823634"/>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E3FD23-540B-4BA6-9CB9-A611D06CF087}"/>
              </a:ext>
            </a:extLst>
          </p:cNvPr>
          <p:cNvSpPr txBox="1"/>
          <p:nvPr/>
        </p:nvSpPr>
        <p:spPr>
          <a:xfrm>
            <a:off x="9332536" y="695897"/>
            <a:ext cx="2375555" cy="523220"/>
          </a:xfrm>
          <a:prstGeom prst="rect">
            <a:avLst/>
          </a:prstGeom>
          <a:noFill/>
        </p:spPr>
        <p:txBody>
          <a:bodyPr wrap="square" rtlCol="0">
            <a:spAutoFit/>
          </a:bodyPr>
          <a:lstStyle/>
          <a:p>
            <a:r>
              <a:rPr lang="en-GB" sz="2800" b="1" dirty="0"/>
              <a:t>Leben</a:t>
            </a:r>
            <a:endParaRPr lang="x-none" sz="2800" b="1" dirty="0"/>
          </a:p>
        </p:txBody>
      </p:sp>
      <p:sp>
        <p:nvSpPr>
          <p:cNvPr id="13" name="TextBox 12">
            <a:extLst>
              <a:ext uri="{FF2B5EF4-FFF2-40B4-BE49-F238E27FC236}">
                <a16:creationId xmlns:a16="http://schemas.microsoft.com/office/drawing/2014/main" id="{F5B8B4A2-BC5D-451F-95C7-10D9A4C7A5DF}"/>
              </a:ext>
            </a:extLst>
          </p:cNvPr>
          <p:cNvSpPr txBox="1"/>
          <p:nvPr/>
        </p:nvSpPr>
        <p:spPr>
          <a:xfrm>
            <a:off x="9816445" y="2701428"/>
            <a:ext cx="2375555" cy="523220"/>
          </a:xfrm>
          <a:prstGeom prst="rect">
            <a:avLst/>
          </a:prstGeom>
          <a:noFill/>
        </p:spPr>
        <p:txBody>
          <a:bodyPr wrap="square" rtlCol="0">
            <a:spAutoFit/>
          </a:bodyPr>
          <a:lstStyle/>
          <a:p>
            <a:r>
              <a:rPr lang="en-GB" sz="2800" b="1" dirty="0" err="1"/>
              <a:t>Freiheit</a:t>
            </a:r>
            <a:endParaRPr lang="x-none" sz="2800" b="1" dirty="0"/>
          </a:p>
        </p:txBody>
      </p:sp>
      <p:sp>
        <p:nvSpPr>
          <p:cNvPr id="15" name="TextBox 14">
            <a:extLst>
              <a:ext uri="{FF2B5EF4-FFF2-40B4-BE49-F238E27FC236}">
                <a16:creationId xmlns:a16="http://schemas.microsoft.com/office/drawing/2014/main" id="{1FA2D6DB-F9C6-431E-9ACB-2411A87175D8}"/>
              </a:ext>
            </a:extLst>
          </p:cNvPr>
          <p:cNvSpPr txBox="1"/>
          <p:nvPr/>
        </p:nvSpPr>
        <p:spPr>
          <a:xfrm>
            <a:off x="9153426" y="5066132"/>
            <a:ext cx="2375555" cy="523220"/>
          </a:xfrm>
          <a:prstGeom prst="rect">
            <a:avLst/>
          </a:prstGeom>
          <a:noFill/>
        </p:spPr>
        <p:txBody>
          <a:bodyPr wrap="square" rtlCol="0">
            <a:spAutoFit/>
          </a:bodyPr>
          <a:lstStyle/>
          <a:p>
            <a:r>
              <a:rPr lang="en-GB" sz="2800" b="1" dirty="0" err="1"/>
              <a:t>Schönheit</a:t>
            </a:r>
            <a:endParaRPr lang="x-none" sz="2800" b="1" dirty="0"/>
          </a:p>
        </p:txBody>
      </p:sp>
      <p:sp>
        <p:nvSpPr>
          <p:cNvPr id="16" name="TextBox 15">
            <a:extLst>
              <a:ext uri="{FF2B5EF4-FFF2-40B4-BE49-F238E27FC236}">
                <a16:creationId xmlns:a16="http://schemas.microsoft.com/office/drawing/2014/main" id="{CA472955-716F-4E37-A3AD-9F25E416894D}"/>
              </a:ext>
            </a:extLst>
          </p:cNvPr>
          <p:cNvSpPr txBox="1"/>
          <p:nvPr/>
        </p:nvSpPr>
        <p:spPr>
          <a:xfrm>
            <a:off x="5302576" y="5983719"/>
            <a:ext cx="2375555" cy="523220"/>
          </a:xfrm>
          <a:prstGeom prst="rect">
            <a:avLst/>
          </a:prstGeom>
          <a:noFill/>
        </p:spPr>
        <p:txBody>
          <a:bodyPr wrap="square" rtlCol="0">
            <a:spAutoFit/>
          </a:bodyPr>
          <a:lstStyle/>
          <a:p>
            <a:r>
              <a:rPr lang="en-GB" sz="2800" b="1" dirty="0" err="1"/>
              <a:t>Freude</a:t>
            </a:r>
            <a:endParaRPr lang="x-none" sz="2800" b="1" dirty="0"/>
          </a:p>
        </p:txBody>
      </p:sp>
      <p:sp>
        <p:nvSpPr>
          <p:cNvPr id="17" name="TextBox 16">
            <a:extLst>
              <a:ext uri="{FF2B5EF4-FFF2-40B4-BE49-F238E27FC236}">
                <a16:creationId xmlns:a16="http://schemas.microsoft.com/office/drawing/2014/main" id="{39ABE182-9B4C-4DF4-AB35-B2690635249E}"/>
              </a:ext>
            </a:extLst>
          </p:cNvPr>
          <p:cNvSpPr txBox="1"/>
          <p:nvPr/>
        </p:nvSpPr>
        <p:spPr>
          <a:xfrm>
            <a:off x="1008669" y="5354426"/>
            <a:ext cx="2905838" cy="523220"/>
          </a:xfrm>
          <a:prstGeom prst="rect">
            <a:avLst/>
          </a:prstGeom>
          <a:noFill/>
        </p:spPr>
        <p:txBody>
          <a:bodyPr wrap="square" rtlCol="0">
            <a:spAutoFit/>
          </a:bodyPr>
          <a:lstStyle/>
          <a:p>
            <a:r>
              <a:rPr lang="en-GB" sz="2800" b="1" dirty="0"/>
              <a:t>Liebe</a:t>
            </a:r>
            <a:endParaRPr lang="x-none" sz="2800" b="1" dirty="0"/>
          </a:p>
        </p:txBody>
      </p:sp>
      <p:sp>
        <p:nvSpPr>
          <p:cNvPr id="18" name="TextBox 17">
            <a:extLst>
              <a:ext uri="{FF2B5EF4-FFF2-40B4-BE49-F238E27FC236}">
                <a16:creationId xmlns:a16="http://schemas.microsoft.com/office/drawing/2014/main" id="{1B9BBC31-DF53-4911-B599-5F3FB211AAE2}"/>
              </a:ext>
            </a:extLst>
          </p:cNvPr>
          <p:cNvSpPr txBox="1"/>
          <p:nvPr/>
        </p:nvSpPr>
        <p:spPr>
          <a:xfrm>
            <a:off x="282805" y="2516762"/>
            <a:ext cx="2375555" cy="523220"/>
          </a:xfrm>
          <a:prstGeom prst="rect">
            <a:avLst/>
          </a:prstGeom>
          <a:noFill/>
        </p:spPr>
        <p:txBody>
          <a:bodyPr wrap="square" rtlCol="0">
            <a:spAutoFit/>
          </a:bodyPr>
          <a:lstStyle/>
          <a:p>
            <a:r>
              <a:rPr lang="en-GB" sz="2800" b="1" dirty="0" err="1"/>
              <a:t>Hoffnung</a:t>
            </a:r>
            <a:endParaRPr lang="x-none" sz="2800" b="1" dirty="0"/>
          </a:p>
        </p:txBody>
      </p:sp>
      <p:sp>
        <p:nvSpPr>
          <p:cNvPr id="20" name="TextBox 19">
            <a:extLst>
              <a:ext uri="{FF2B5EF4-FFF2-40B4-BE49-F238E27FC236}">
                <a16:creationId xmlns:a16="http://schemas.microsoft.com/office/drawing/2014/main" id="{15E3D8E2-B206-4DE9-B227-D37DEEFD3A49}"/>
              </a:ext>
            </a:extLst>
          </p:cNvPr>
          <p:cNvSpPr txBox="1"/>
          <p:nvPr/>
        </p:nvSpPr>
        <p:spPr>
          <a:xfrm>
            <a:off x="890832" y="529547"/>
            <a:ext cx="2375555" cy="523220"/>
          </a:xfrm>
          <a:prstGeom prst="rect">
            <a:avLst/>
          </a:prstGeom>
          <a:noFill/>
        </p:spPr>
        <p:txBody>
          <a:bodyPr wrap="square" rtlCol="0">
            <a:spAutoFit/>
          </a:bodyPr>
          <a:lstStyle/>
          <a:p>
            <a:r>
              <a:rPr lang="en-GB" sz="2800" b="1" dirty="0"/>
              <a:t>Frieden</a:t>
            </a:r>
            <a:endParaRPr lang="x-none" sz="2800" b="1" dirty="0"/>
          </a:p>
        </p:txBody>
      </p:sp>
      <p:sp>
        <p:nvSpPr>
          <p:cNvPr id="21" name="Rectangle 20">
            <a:extLst>
              <a:ext uri="{FF2B5EF4-FFF2-40B4-BE49-F238E27FC236}">
                <a16:creationId xmlns:a16="http://schemas.microsoft.com/office/drawing/2014/main" id="{82EE3077-5149-4607-8D09-417FE4032FB3}"/>
              </a:ext>
            </a:extLst>
          </p:cNvPr>
          <p:cNvSpPr/>
          <p:nvPr/>
        </p:nvSpPr>
        <p:spPr>
          <a:xfrm>
            <a:off x="5615604" y="696238"/>
            <a:ext cx="505267" cy="923330"/>
          </a:xfrm>
          <a:prstGeom prst="rect">
            <a:avLst/>
          </a:prstGeom>
          <a:noFill/>
        </p:spPr>
        <p:txBody>
          <a:bodyPr wrap="squar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p>
        </p:txBody>
      </p:sp>
      <p:sp>
        <p:nvSpPr>
          <p:cNvPr id="23" name="Rectangle: Rounded Corners 22">
            <a:extLst>
              <a:ext uri="{FF2B5EF4-FFF2-40B4-BE49-F238E27FC236}">
                <a16:creationId xmlns:a16="http://schemas.microsoft.com/office/drawing/2014/main" id="{46E13342-7F39-431C-8345-1DE92B78A817}"/>
              </a:ext>
            </a:extLst>
          </p:cNvPr>
          <p:cNvSpPr/>
          <p:nvPr/>
        </p:nvSpPr>
        <p:spPr>
          <a:xfrm>
            <a:off x="8223474" y="5877646"/>
            <a:ext cx="3910291" cy="918342"/>
          </a:xfrm>
          <a:prstGeom prst="roundRect">
            <a:avLst>
              <a:gd name="adj"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n>
                  <a:solidFill>
                    <a:schemeClr val="tx1"/>
                  </a:solidFill>
                </a:ln>
              </a:rPr>
              <a:t>und was </a:t>
            </a:r>
            <a:r>
              <a:rPr lang="en-GB" sz="2800" dirty="0" err="1">
                <a:ln>
                  <a:solidFill>
                    <a:schemeClr val="tx1"/>
                  </a:solidFill>
                </a:ln>
              </a:rPr>
              <a:t>noch</a:t>
            </a:r>
            <a:r>
              <a:rPr lang="en-GB" sz="2800" dirty="0">
                <a:ln>
                  <a:solidFill>
                    <a:schemeClr val="tx1"/>
                  </a:solidFill>
                </a:ln>
              </a:rPr>
              <a:t>?</a:t>
            </a:r>
            <a:endParaRPr lang="x-none" sz="2800" dirty="0">
              <a:ln>
                <a:solidFill>
                  <a:schemeClr val="tx1"/>
                </a:solidFill>
              </a:ln>
            </a:endParaRPr>
          </a:p>
        </p:txBody>
      </p:sp>
      <p:sp>
        <p:nvSpPr>
          <p:cNvPr id="3" name="Slide Number Placeholder 2">
            <a:extLst>
              <a:ext uri="{FF2B5EF4-FFF2-40B4-BE49-F238E27FC236}">
                <a16:creationId xmlns:a16="http://schemas.microsoft.com/office/drawing/2014/main" id="{9633A777-81D9-45C7-8FA8-B5FD34211789}"/>
              </a:ext>
            </a:extLst>
          </p:cNvPr>
          <p:cNvSpPr>
            <a:spLocks noGrp="1"/>
          </p:cNvSpPr>
          <p:nvPr>
            <p:ph type="sldNum" sz="quarter" idx="12"/>
          </p:nvPr>
        </p:nvSpPr>
        <p:spPr/>
        <p:txBody>
          <a:bodyPr/>
          <a:lstStyle/>
          <a:p>
            <a:fld id="{A796FD67-0BA0-436D-B60D-4690F3A637D4}" type="slidenum">
              <a:rPr lang="en-GB" smtClean="0"/>
              <a:t>22</a:t>
            </a:fld>
            <a:endParaRPr lang="en-GB"/>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800" y="1757248"/>
            <a:ext cx="2646416" cy="1766483"/>
          </a:xfrm>
          <a:prstGeom prst="rect">
            <a:avLst/>
          </a:prstGeom>
        </p:spPr>
      </p:pic>
      <p:sp>
        <p:nvSpPr>
          <p:cNvPr id="26" name="TextBox 25"/>
          <p:cNvSpPr txBox="1"/>
          <p:nvPr/>
        </p:nvSpPr>
        <p:spPr>
          <a:xfrm>
            <a:off x="4357963" y="3472899"/>
            <a:ext cx="681982" cy="276999"/>
          </a:xfrm>
          <a:prstGeom prst="rect">
            <a:avLst/>
          </a:prstGeom>
          <a:noFill/>
        </p:spPr>
        <p:txBody>
          <a:bodyPr wrap="none" rtlCol="0">
            <a:spAutoFit/>
          </a:bodyPr>
          <a:lstStyle/>
          <a:p>
            <a:r>
              <a:rPr lang="en-US" sz="1200"/>
              <a:t>Image 5</a:t>
            </a:r>
            <a:endParaRPr lang="en-US" sz="1200" dirty="0"/>
          </a:p>
        </p:txBody>
      </p:sp>
    </p:spTree>
    <p:extLst>
      <p:ext uri="{BB962C8B-B14F-4D97-AF65-F5344CB8AC3E}">
        <p14:creationId xmlns:p14="http://schemas.microsoft.com/office/powerpoint/2010/main" val="613814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1191-D417-4F84-8A52-F5DA1B25260E}"/>
              </a:ext>
            </a:extLst>
          </p:cNvPr>
          <p:cNvSpPr>
            <a:spLocks noGrp="1"/>
          </p:cNvSpPr>
          <p:nvPr>
            <p:ph type="title"/>
          </p:nvPr>
        </p:nvSpPr>
        <p:spPr>
          <a:xfrm>
            <a:off x="228600" y="166342"/>
            <a:ext cx="10863470" cy="708301"/>
          </a:xfrm>
        </p:spPr>
        <p:txBody>
          <a:bodyPr>
            <a:normAutofit/>
          </a:bodyPr>
          <a:lstStyle/>
          <a:p>
            <a:r>
              <a:rPr lang="en-GB" sz="3200" b="1" dirty="0"/>
              <a:t>Option 1 </a:t>
            </a:r>
            <a:r>
              <a:rPr lang="en-GB" sz="3200" b="1" dirty="0" err="1"/>
              <a:t>Hausaufgabe</a:t>
            </a:r>
            <a:r>
              <a:rPr lang="en-GB" sz="3200" b="1" dirty="0"/>
              <a:t>: Der </a:t>
            </a:r>
            <a:r>
              <a:rPr lang="en-GB" sz="3200" b="1" dirty="0" err="1"/>
              <a:t>Schmetterling</a:t>
            </a:r>
            <a:r>
              <a:rPr lang="en-GB" sz="3200" b="1" dirty="0"/>
              <a:t> </a:t>
            </a:r>
            <a:r>
              <a:rPr lang="en-GB" sz="3200" b="1" dirty="0" err="1"/>
              <a:t>kommt</a:t>
            </a:r>
            <a:r>
              <a:rPr lang="en-GB" sz="3200" b="1" dirty="0"/>
              <a:t> </a:t>
            </a:r>
            <a:r>
              <a:rPr lang="en-GB" sz="3200" b="1" dirty="0" err="1"/>
              <a:t>zurück</a:t>
            </a:r>
            <a:r>
              <a:rPr lang="en-GB" sz="3200" b="1" dirty="0"/>
              <a:t>!</a:t>
            </a:r>
            <a:endParaRPr lang="x-none" sz="3200" b="1" dirty="0"/>
          </a:p>
        </p:txBody>
      </p:sp>
      <p:sp>
        <p:nvSpPr>
          <p:cNvPr id="3" name="Content Placeholder 2">
            <a:extLst>
              <a:ext uri="{FF2B5EF4-FFF2-40B4-BE49-F238E27FC236}">
                <a16:creationId xmlns:a16="http://schemas.microsoft.com/office/drawing/2014/main" id="{E034EE62-2DC6-46D5-A41A-52BCA210B6A1}"/>
              </a:ext>
            </a:extLst>
          </p:cNvPr>
          <p:cNvSpPr>
            <a:spLocks noGrp="1"/>
          </p:cNvSpPr>
          <p:nvPr>
            <p:ph idx="1"/>
          </p:nvPr>
        </p:nvSpPr>
        <p:spPr>
          <a:xfrm>
            <a:off x="228600" y="1808923"/>
            <a:ext cx="11870635" cy="5049078"/>
          </a:xfrm>
        </p:spPr>
        <p:txBody>
          <a:bodyPr>
            <a:normAutofit/>
          </a:bodyPr>
          <a:lstStyle/>
          <a:p>
            <a:r>
              <a:rPr lang="en-GB" dirty="0" err="1"/>
              <a:t>Hier</a:t>
            </a:r>
            <a:r>
              <a:rPr lang="en-GB" dirty="0"/>
              <a:t> </a:t>
            </a:r>
            <a:r>
              <a:rPr lang="en-GB" dirty="0" err="1"/>
              <a:t>ist</a:t>
            </a:r>
            <a:r>
              <a:rPr lang="en-GB" dirty="0"/>
              <a:t> das Bild von </a:t>
            </a:r>
            <a:r>
              <a:rPr lang="en-GB" dirty="0" err="1"/>
              <a:t>Bodek</a:t>
            </a:r>
            <a:r>
              <a:rPr lang="en-GB" dirty="0"/>
              <a:t> und </a:t>
            </a:r>
            <a:r>
              <a:rPr lang="de-DE" dirty="0"/>
              <a:t>Löw (1941)</a:t>
            </a:r>
            <a:r>
              <a:rPr lang="en-GB" dirty="0"/>
              <a:t>.</a:t>
            </a:r>
          </a:p>
          <a:p>
            <a:r>
              <a:rPr lang="en-GB" dirty="0" err="1"/>
              <a:t>Schreibe</a:t>
            </a:r>
            <a:r>
              <a:rPr lang="en-GB" dirty="0"/>
              <a:t> </a:t>
            </a:r>
            <a:r>
              <a:rPr lang="en-GB" dirty="0" err="1"/>
              <a:t>einen</a:t>
            </a:r>
            <a:r>
              <a:rPr lang="en-GB" dirty="0"/>
              <a:t> </a:t>
            </a:r>
            <a:r>
              <a:rPr lang="en-GB" dirty="0" err="1"/>
              <a:t>kurzen</a:t>
            </a:r>
            <a:r>
              <a:rPr lang="en-GB" dirty="0"/>
              <a:t> Text </a:t>
            </a:r>
            <a:r>
              <a:rPr lang="en-GB" dirty="0" err="1"/>
              <a:t>über</a:t>
            </a:r>
            <a:r>
              <a:rPr lang="en-GB" dirty="0"/>
              <a:t> den </a:t>
            </a:r>
            <a:r>
              <a:rPr lang="en-GB" dirty="0" err="1"/>
              <a:t>Schmetterling</a:t>
            </a:r>
            <a:r>
              <a:rPr lang="en-GB" dirty="0"/>
              <a:t>. </a:t>
            </a:r>
          </a:p>
          <a:p>
            <a:pPr marL="0" indent="0">
              <a:buNone/>
            </a:pPr>
            <a:endParaRPr lang="en-GB" dirty="0"/>
          </a:p>
          <a:p>
            <a:pPr>
              <a:buFont typeface="Wingdings" panose="05000000000000000000" pitchFamily="2" charset="2"/>
              <a:buChar char="Ø"/>
            </a:pPr>
            <a:r>
              <a:rPr lang="en-GB" dirty="0"/>
              <a:t>Der </a:t>
            </a:r>
            <a:r>
              <a:rPr lang="en-GB" dirty="0" err="1"/>
              <a:t>Schmetterling</a:t>
            </a:r>
            <a:r>
              <a:rPr lang="en-GB" dirty="0"/>
              <a:t> </a:t>
            </a:r>
            <a:r>
              <a:rPr lang="en-GB" dirty="0" err="1"/>
              <a:t>bringt</a:t>
            </a:r>
            <a:r>
              <a:rPr lang="en-GB" dirty="0"/>
              <a:t>…Liebe/ </a:t>
            </a:r>
            <a:r>
              <a:rPr lang="en-GB" dirty="0" err="1"/>
              <a:t>Freiheit</a:t>
            </a:r>
            <a:r>
              <a:rPr lang="en-GB" dirty="0"/>
              <a:t> / Frieden / Krieg / Tod…</a:t>
            </a:r>
          </a:p>
          <a:p>
            <a:pPr>
              <a:buFont typeface="Wingdings" panose="05000000000000000000" pitchFamily="2" charset="2"/>
              <a:buChar char="Ø"/>
            </a:pPr>
            <a:r>
              <a:rPr lang="en-GB" i="1" dirty="0"/>
              <a:t>The butterfly brings…love / freedom / peace / war / death…</a:t>
            </a:r>
          </a:p>
          <a:p>
            <a:pPr>
              <a:buFont typeface="Wingdings" panose="05000000000000000000" pitchFamily="2" charset="2"/>
              <a:buChar char="Ø"/>
            </a:pPr>
            <a:r>
              <a:rPr lang="en-GB" dirty="0"/>
              <a:t>Der </a:t>
            </a:r>
            <a:r>
              <a:rPr lang="en-GB" dirty="0" err="1"/>
              <a:t>Schmetterling</a:t>
            </a:r>
            <a:r>
              <a:rPr lang="en-GB" dirty="0"/>
              <a:t> </a:t>
            </a:r>
            <a:r>
              <a:rPr lang="en-GB" dirty="0" err="1"/>
              <a:t>sagt</a:t>
            </a:r>
            <a:r>
              <a:rPr lang="en-GB" dirty="0"/>
              <a:t>: Ich </a:t>
            </a:r>
            <a:r>
              <a:rPr lang="en-GB" dirty="0" err="1"/>
              <a:t>wünsche</a:t>
            </a:r>
            <a:r>
              <a:rPr lang="en-GB" dirty="0"/>
              <a:t> </a:t>
            </a:r>
            <a:r>
              <a:rPr lang="en-GB" dirty="0" err="1"/>
              <a:t>mir</a:t>
            </a:r>
            <a:r>
              <a:rPr lang="en-GB" dirty="0"/>
              <a:t> / Ich </a:t>
            </a:r>
            <a:r>
              <a:rPr lang="en-GB" dirty="0" err="1"/>
              <a:t>habe</a:t>
            </a:r>
            <a:r>
              <a:rPr lang="en-GB" dirty="0"/>
              <a:t> </a:t>
            </a:r>
            <a:r>
              <a:rPr lang="en-GB" dirty="0" err="1"/>
              <a:t>einen</a:t>
            </a:r>
            <a:r>
              <a:rPr lang="en-GB" dirty="0"/>
              <a:t> </a:t>
            </a:r>
            <a:r>
              <a:rPr lang="en-GB" dirty="0" err="1"/>
              <a:t>Wunsch</a:t>
            </a:r>
            <a:r>
              <a:rPr lang="en-GB" dirty="0"/>
              <a:t>…</a:t>
            </a:r>
          </a:p>
          <a:p>
            <a:pPr>
              <a:buFont typeface="Wingdings" panose="05000000000000000000" pitchFamily="2" charset="2"/>
              <a:buChar char="Ø"/>
            </a:pPr>
            <a:r>
              <a:rPr lang="en-GB" i="1" dirty="0"/>
              <a:t>The butterfly says: I wish for / I have a wish: …</a:t>
            </a:r>
          </a:p>
          <a:p>
            <a:pPr>
              <a:buFont typeface="Wingdings" panose="05000000000000000000" pitchFamily="2" charset="2"/>
              <a:buChar char="Ø"/>
            </a:pPr>
            <a:r>
              <a:rPr lang="en-GB" dirty="0"/>
              <a:t>Dann </a:t>
            </a:r>
            <a:r>
              <a:rPr lang="en-GB" dirty="0" err="1"/>
              <a:t>lacht</a:t>
            </a:r>
            <a:r>
              <a:rPr lang="en-GB" dirty="0"/>
              <a:t> / </a:t>
            </a:r>
            <a:r>
              <a:rPr lang="en-GB" dirty="0" err="1"/>
              <a:t>weint</a:t>
            </a:r>
            <a:r>
              <a:rPr lang="en-GB" dirty="0"/>
              <a:t> / </a:t>
            </a:r>
            <a:r>
              <a:rPr lang="en-GB" dirty="0" err="1"/>
              <a:t>winkt</a:t>
            </a:r>
            <a:r>
              <a:rPr lang="en-GB" dirty="0"/>
              <a:t> / </a:t>
            </a:r>
            <a:r>
              <a:rPr lang="en-GB" dirty="0" err="1"/>
              <a:t>geht</a:t>
            </a:r>
            <a:r>
              <a:rPr lang="en-GB" dirty="0"/>
              <a:t>…der </a:t>
            </a:r>
            <a:r>
              <a:rPr lang="en-GB" dirty="0" err="1"/>
              <a:t>Schmetterling</a:t>
            </a:r>
            <a:r>
              <a:rPr lang="en-GB" dirty="0"/>
              <a:t> </a:t>
            </a:r>
          </a:p>
          <a:p>
            <a:pPr>
              <a:buFont typeface="Wingdings" panose="05000000000000000000" pitchFamily="2" charset="2"/>
              <a:buChar char="Ø"/>
            </a:pPr>
            <a:r>
              <a:rPr lang="en-GB" i="1" dirty="0"/>
              <a:t>Then the butterfly laughs / cries / waves / leaves…</a:t>
            </a:r>
          </a:p>
        </p:txBody>
      </p:sp>
      <p:sp>
        <p:nvSpPr>
          <p:cNvPr id="6" name="Rectangle 5">
            <a:extLst>
              <a:ext uri="{FF2B5EF4-FFF2-40B4-BE49-F238E27FC236}">
                <a16:creationId xmlns:a16="http://schemas.microsoft.com/office/drawing/2014/main" id="{B4C430E0-6512-45B2-9F43-05B075A84E5D}"/>
              </a:ext>
            </a:extLst>
          </p:cNvPr>
          <p:cNvSpPr/>
          <p:nvPr/>
        </p:nvSpPr>
        <p:spPr>
          <a:xfrm>
            <a:off x="10052490" y="3060423"/>
            <a:ext cx="2272032" cy="646331"/>
          </a:xfrm>
          <a:prstGeom prst="rect">
            <a:avLst/>
          </a:prstGeom>
        </p:spPr>
        <p:txBody>
          <a:bodyPr wrap="square">
            <a:spAutoFit/>
          </a:bodyPr>
          <a:lstStyle/>
          <a:p>
            <a:r>
              <a:rPr lang="de-DE" b="1" dirty="0"/>
              <a:t>Bodek und Löw, 1941 </a:t>
            </a:r>
            <a:endParaRPr lang="en-GB" b="1" dirty="0"/>
          </a:p>
        </p:txBody>
      </p:sp>
      <p:sp>
        <p:nvSpPr>
          <p:cNvPr id="4" name="Slide Number Placeholder 3">
            <a:extLst>
              <a:ext uri="{FF2B5EF4-FFF2-40B4-BE49-F238E27FC236}">
                <a16:creationId xmlns:a16="http://schemas.microsoft.com/office/drawing/2014/main" id="{3120E465-A702-46AA-B826-598028B2225A}"/>
              </a:ext>
            </a:extLst>
          </p:cNvPr>
          <p:cNvSpPr>
            <a:spLocks noGrp="1"/>
          </p:cNvSpPr>
          <p:nvPr>
            <p:ph type="sldNum" sz="quarter" idx="12"/>
          </p:nvPr>
        </p:nvSpPr>
        <p:spPr/>
        <p:txBody>
          <a:bodyPr/>
          <a:lstStyle/>
          <a:p>
            <a:fld id="{A796FD67-0BA0-436D-B60D-4690F3A637D4}" type="slidenum">
              <a:rPr lang="en-GB" smtClean="0"/>
              <a:t>23</a:t>
            </a:fld>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939" y="-6022"/>
            <a:ext cx="2538061" cy="2998817"/>
          </a:xfrm>
          <a:prstGeom prst="rect">
            <a:avLst/>
          </a:prstGeom>
        </p:spPr>
      </p:pic>
    </p:spTree>
    <p:extLst>
      <p:ext uri="{BB962C8B-B14F-4D97-AF65-F5344CB8AC3E}">
        <p14:creationId xmlns:p14="http://schemas.microsoft.com/office/powerpoint/2010/main" val="250231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61191-D417-4F84-8A52-F5DA1B25260E}"/>
              </a:ext>
            </a:extLst>
          </p:cNvPr>
          <p:cNvSpPr>
            <a:spLocks noGrp="1"/>
          </p:cNvSpPr>
          <p:nvPr>
            <p:ph type="title"/>
          </p:nvPr>
        </p:nvSpPr>
        <p:spPr>
          <a:xfrm>
            <a:off x="2222230" y="507097"/>
            <a:ext cx="6586491" cy="535891"/>
          </a:xfrm>
        </p:spPr>
        <p:txBody>
          <a:bodyPr anchor="b">
            <a:normAutofit fontScale="90000"/>
          </a:bodyPr>
          <a:lstStyle/>
          <a:p>
            <a:r>
              <a:rPr lang="en-GB" b="1" dirty="0"/>
              <a:t>Option 2 </a:t>
            </a:r>
            <a:r>
              <a:rPr lang="en-GB" b="1" dirty="0" err="1"/>
              <a:t>Hausaufgabe</a:t>
            </a:r>
            <a:r>
              <a:rPr lang="en-GB" b="1" dirty="0"/>
              <a:t>: </a:t>
            </a:r>
            <a:r>
              <a:rPr lang="en-GB" b="1" dirty="0" err="1"/>
              <a:t>Bericht</a:t>
            </a:r>
            <a:r>
              <a:rPr lang="en-GB" b="1" dirty="0"/>
              <a:t> </a:t>
            </a:r>
            <a:endParaRPr lang="x-none" b="1" dirty="0"/>
          </a:p>
        </p:txBody>
      </p:sp>
      <p:sp>
        <p:nvSpPr>
          <p:cNvPr id="3" name="Content Placeholder 2">
            <a:extLst>
              <a:ext uri="{FF2B5EF4-FFF2-40B4-BE49-F238E27FC236}">
                <a16:creationId xmlns:a16="http://schemas.microsoft.com/office/drawing/2014/main" id="{E034EE62-2DC6-46D5-A41A-52BCA210B6A1}"/>
              </a:ext>
            </a:extLst>
          </p:cNvPr>
          <p:cNvSpPr>
            <a:spLocks noGrp="1"/>
          </p:cNvSpPr>
          <p:nvPr>
            <p:ph idx="1"/>
          </p:nvPr>
        </p:nvSpPr>
        <p:spPr>
          <a:xfrm>
            <a:off x="1785731" y="1414464"/>
            <a:ext cx="7434470" cy="5307012"/>
          </a:xfrm>
        </p:spPr>
        <p:txBody>
          <a:bodyPr>
            <a:normAutofit fontScale="92500" lnSpcReduction="10000"/>
          </a:bodyPr>
          <a:lstStyle/>
          <a:p>
            <a:r>
              <a:rPr lang="en-GB" sz="2600" dirty="0" err="1"/>
              <a:t>Es</a:t>
            </a:r>
            <a:r>
              <a:rPr lang="en-GB" sz="2600" dirty="0"/>
              <a:t> </a:t>
            </a:r>
            <a:r>
              <a:rPr lang="en-GB" sz="2600" dirty="0" err="1"/>
              <a:t>ist</a:t>
            </a:r>
            <a:r>
              <a:rPr lang="en-GB" sz="2600" dirty="0"/>
              <a:t> 1944. </a:t>
            </a:r>
            <a:r>
              <a:rPr lang="en-GB" sz="2600" dirty="0" err="1"/>
              <a:t>Ihr</a:t>
            </a:r>
            <a:r>
              <a:rPr lang="en-GB" sz="2600" dirty="0"/>
              <a:t> </a:t>
            </a:r>
            <a:r>
              <a:rPr lang="en-GB" sz="2600" dirty="0" err="1"/>
              <a:t>seid</a:t>
            </a:r>
            <a:r>
              <a:rPr lang="en-GB" sz="2600" dirty="0"/>
              <a:t> </a:t>
            </a:r>
            <a:r>
              <a:rPr lang="en-GB" sz="2600" dirty="0" err="1"/>
              <a:t>Journalisten</a:t>
            </a:r>
            <a:r>
              <a:rPr lang="en-GB" sz="2600" dirty="0"/>
              <a:t> und </a:t>
            </a:r>
            <a:r>
              <a:rPr lang="en-GB" sz="2600" dirty="0" err="1"/>
              <a:t>besucht</a:t>
            </a:r>
            <a:r>
              <a:rPr lang="en-GB" sz="2600" dirty="0"/>
              <a:t> das Ghetto </a:t>
            </a:r>
            <a:r>
              <a:rPr lang="en-GB" sz="2600" dirty="0" err="1"/>
              <a:t>Theresienstadt</a:t>
            </a:r>
            <a:r>
              <a:rPr lang="en-GB" sz="2600" dirty="0"/>
              <a:t> </a:t>
            </a:r>
            <a:r>
              <a:rPr lang="en-GB" sz="2600" dirty="0" err="1"/>
              <a:t>mit</a:t>
            </a:r>
            <a:r>
              <a:rPr lang="en-GB" sz="2600" dirty="0"/>
              <a:t> </a:t>
            </a:r>
            <a:r>
              <a:rPr lang="en-GB" sz="2600" dirty="0" err="1"/>
              <a:t>dem</a:t>
            </a:r>
            <a:r>
              <a:rPr lang="en-GB" sz="2600" dirty="0"/>
              <a:t> </a:t>
            </a:r>
            <a:r>
              <a:rPr lang="en-GB" sz="2600" dirty="0" err="1"/>
              <a:t>Roten</a:t>
            </a:r>
            <a:r>
              <a:rPr lang="en-GB" sz="2600" dirty="0"/>
              <a:t> </a:t>
            </a:r>
            <a:r>
              <a:rPr lang="en-GB" sz="2600" dirty="0" err="1"/>
              <a:t>Kreuz</a:t>
            </a:r>
            <a:r>
              <a:rPr lang="en-GB" sz="2600" dirty="0"/>
              <a:t>.</a:t>
            </a:r>
          </a:p>
          <a:p>
            <a:r>
              <a:rPr lang="en-GB" sz="2600" dirty="0"/>
              <a:t>Die Nazis </a:t>
            </a:r>
            <a:r>
              <a:rPr lang="en-GB" sz="2600" dirty="0" err="1"/>
              <a:t>sagen</a:t>
            </a:r>
            <a:r>
              <a:rPr lang="en-GB" sz="2600" dirty="0"/>
              <a:t>: In </a:t>
            </a:r>
            <a:r>
              <a:rPr lang="en-GB" sz="2600" dirty="0" err="1"/>
              <a:t>Theresienstadt</a:t>
            </a:r>
            <a:r>
              <a:rPr lang="en-GB" sz="2600" dirty="0"/>
              <a:t> </a:t>
            </a:r>
            <a:r>
              <a:rPr lang="en-GB" sz="2600" dirty="0" err="1"/>
              <a:t>haben</a:t>
            </a:r>
            <a:r>
              <a:rPr lang="en-GB" sz="2600" dirty="0"/>
              <a:t> die </a:t>
            </a:r>
            <a:r>
              <a:rPr lang="en-GB" sz="2600" dirty="0" err="1"/>
              <a:t>Juden</a:t>
            </a:r>
            <a:r>
              <a:rPr lang="en-GB" sz="2600" dirty="0"/>
              <a:t> </a:t>
            </a:r>
            <a:r>
              <a:rPr lang="en-GB" sz="2600" dirty="0" err="1"/>
              <a:t>alles</a:t>
            </a:r>
            <a:r>
              <a:rPr lang="en-GB" sz="2600" dirty="0"/>
              <a:t>, was </a:t>
            </a:r>
            <a:r>
              <a:rPr lang="en-GB" sz="2600" dirty="0" err="1"/>
              <a:t>sie</a:t>
            </a:r>
            <a:r>
              <a:rPr lang="en-GB" sz="2600" dirty="0"/>
              <a:t> </a:t>
            </a:r>
            <a:r>
              <a:rPr lang="en-GB" sz="2600" dirty="0" err="1"/>
              <a:t>brauchen</a:t>
            </a:r>
            <a:r>
              <a:rPr lang="en-GB" sz="2600" dirty="0"/>
              <a:t>. </a:t>
            </a:r>
          </a:p>
          <a:p>
            <a:r>
              <a:rPr lang="en-GB" sz="2600" dirty="0" err="1"/>
              <a:t>Stimmt</a:t>
            </a:r>
            <a:r>
              <a:rPr lang="en-GB" sz="2600" dirty="0"/>
              <a:t> das? </a:t>
            </a:r>
            <a:r>
              <a:rPr lang="en-GB" sz="2600" dirty="0" err="1"/>
              <a:t>Schreibt</a:t>
            </a:r>
            <a:r>
              <a:rPr lang="en-GB" sz="2600" dirty="0"/>
              <a:t> </a:t>
            </a:r>
            <a:r>
              <a:rPr lang="en-GB" sz="2600" dirty="0" err="1"/>
              <a:t>über</a:t>
            </a:r>
            <a:r>
              <a:rPr lang="en-GB" sz="2600" dirty="0"/>
              <a:t> die </a:t>
            </a:r>
            <a:r>
              <a:rPr lang="en-GB" sz="2600" dirty="0" err="1"/>
              <a:t>Fakten</a:t>
            </a:r>
            <a:r>
              <a:rPr lang="en-GB" sz="2600" dirty="0"/>
              <a:t>. </a:t>
            </a:r>
          </a:p>
          <a:p>
            <a:pPr marL="0" indent="0">
              <a:buNone/>
            </a:pPr>
            <a:endParaRPr lang="en-GB" sz="2600" dirty="0"/>
          </a:p>
          <a:p>
            <a:r>
              <a:rPr lang="en-GB" sz="2600" dirty="0"/>
              <a:t>?? Menschen </a:t>
            </a:r>
            <a:r>
              <a:rPr lang="en-GB" sz="2600" dirty="0" err="1"/>
              <a:t>leben</a:t>
            </a:r>
            <a:r>
              <a:rPr lang="en-GB" sz="2600" dirty="0"/>
              <a:t> auf ?? km</a:t>
            </a:r>
            <a:r>
              <a:rPr lang="en-GB" sz="2600" baseline="30000" dirty="0"/>
              <a:t>2</a:t>
            </a:r>
            <a:endParaRPr lang="en-GB" sz="2600" dirty="0"/>
          </a:p>
          <a:p>
            <a:r>
              <a:rPr lang="en-GB" sz="2600" dirty="0"/>
              <a:t>Die Menschen </a:t>
            </a:r>
            <a:r>
              <a:rPr lang="en-GB" sz="2600" dirty="0" err="1"/>
              <a:t>haben</a:t>
            </a:r>
            <a:r>
              <a:rPr lang="en-GB" sz="2600" dirty="0"/>
              <a:t> </a:t>
            </a:r>
            <a:r>
              <a:rPr lang="en-GB" sz="2600" dirty="0" err="1"/>
              <a:t>keinen</a:t>
            </a:r>
            <a:r>
              <a:rPr lang="en-GB" sz="2600" dirty="0"/>
              <a:t> Platz, </a:t>
            </a:r>
            <a:r>
              <a:rPr lang="en-GB" sz="2600" dirty="0" err="1"/>
              <a:t>weil</a:t>
            </a:r>
            <a:r>
              <a:rPr lang="en-GB" sz="2600" dirty="0"/>
              <a:t>…</a:t>
            </a:r>
          </a:p>
          <a:p>
            <a:r>
              <a:rPr lang="en-GB" sz="2600" dirty="0" err="1"/>
              <a:t>Es</a:t>
            </a:r>
            <a:r>
              <a:rPr lang="en-GB" sz="2600" dirty="0"/>
              <a:t> </a:t>
            </a:r>
            <a:r>
              <a:rPr lang="en-GB" sz="2600" dirty="0" err="1"/>
              <a:t>gibt</a:t>
            </a:r>
            <a:r>
              <a:rPr lang="en-GB" sz="2600" dirty="0"/>
              <a:t> </a:t>
            </a:r>
            <a:r>
              <a:rPr lang="en-GB" sz="2600" dirty="0" err="1"/>
              <a:t>soviele</a:t>
            </a:r>
            <a:r>
              <a:rPr lang="en-GB" sz="2600" dirty="0"/>
              <a:t> Menschen, </a:t>
            </a:r>
            <a:r>
              <a:rPr lang="en-GB" sz="2600" dirty="0" err="1"/>
              <a:t>dass</a:t>
            </a:r>
            <a:endParaRPr lang="en-GB" sz="2600" dirty="0"/>
          </a:p>
          <a:p>
            <a:r>
              <a:rPr lang="en-GB" sz="2600" dirty="0" err="1"/>
              <a:t>Viele</a:t>
            </a:r>
            <a:r>
              <a:rPr lang="en-GB" sz="2600" dirty="0"/>
              <a:t> </a:t>
            </a:r>
            <a:r>
              <a:rPr lang="en-GB" sz="2600" dirty="0" err="1"/>
              <a:t>sterben</a:t>
            </a:r>
            <a:r>
              <a:rPr lang="en-GB" sz="2600" dirty="0"/>
              <a:t>, </a:t>
            </a:r>
            <a:r>
              <a:rPr lang="en-GB" sz="2600" dirty="0" err="1"/>
              <a:t>weil</a:t>
            </a:r>
            <a:r>
              <a:rPr lang="en-GB" sz="2600" dirty="0"/>
              <a:t>…</a:t>
            </a:r>
          </a:p>
          <a:p>
            <a:r>
              <a:rPr lang="en-GB" sz="2600" dirty="0"/>
              <a:t>Ich </a:t>
            </a:r>
            <a:r>
              <a:rPr lang="en-GB" sz="2600" dirty="0" err="1"/>
              <a:t>hoffe</a:t>
            </a:r>
            <a:r>
              <a:rPr lang="en-GB" sz="2600" dirty="0"/>
              <a:t>, </a:t>
            </a:r>
            <a:r>
              <a:rPr lang="en-GB" sz="2600" dirty="0" err="1"/>
              <a:t>dass</a:t>
            </a:r>
            <a:r>
              <a:rPr lang="de-DE" sz="2600" dirty="0"/>
              <a:t>...</a:t>
            </a:r>
            <a:endParaRPr lang="en-GB" sz="2600" dirty="0"/>
          </a:p>
          <a:p>
            <a:pPr marL="0" indent="0">
              <a:buNone/>
            </a:pPr>
            <a:r>
              <a:rPr lang="en-GB" sz="2600" dirty="0" err="1"/>
              <a:t>Finde</a:t>
            </a:r>
            <a:r>
              <a:rPr lang="en-GB" sz="2600" dirty="0"/>
              <a:t> </a:t>
            </a:r>
            <a:r>
              <a:rPr lang="en-GB" sz="2600" dirty="0" err="1"/>
              <a:t>mehr</a:t>
            </a:r>
            <a:r>
              <a:rPr lang="en-GB" sz="2600" dirty="0"/>
              <a:t> </a:t>
            </a:r>
            <a:r>
              <a:rPr lang="en-GB" sz="2600" dirty="0" err="1"/>
              <a:t>Fakten</a:t>
            </a:r>
            <a:r>
              <a:rPr lang="en-GB" sz="2600" dirty="0"/>
              <a:t>:</a:t>
            </a:r>
          </a:p>
          <a:p>
            <a:pPr marL="0" indent="0">
              <a:buNone/>
            </a:pPr>
            <a:r>
              <a:rPr lang="en-GB" sz="2600" dirty="0">
                <a:hlinkClick r:id="rId2"/>
              </a:rPr>
              <a:t>http://www.ghetto-theresienstadt.info/terezinghetto.htm</a:t>
            </a:r>
            <a:endParaRPr lang="en-GB" sz="2600" dirty="0"/>
          </a:p>
          <a:p>
            <a:endParaRPr lang="x-none" sz="1400" dirty="0"/>
          </a:p>
        </p:txBody>
      </p:sp>
      <p:sp>
        <p:nvSpPr>
          <p:cNvPr id="4" name="Slide Number Placeholder 3">
            <a:extLst>
              <a:ext uri="{FF2B5EF4-FFF2-40B4-BE49-F238E27FC236}">
                <a16:creationId xmlns:a16="http://schemas.microsoft.com/office/drawing/2014/main" id="{0EDA26D7-DBCB-40A6-9490-831CBAF5947B}"/>
              </a:ext>
            </a:extLst>
          </p:cNvPr>
          <p:cNvSpPr>
            <a:spLocks noGrp="1"/>
          </p:cNvSpPr>
          <p:nvPr>
            <p:ph type="sldNum" sz="quarter" idx="12"/>
          </p:nvPr>
        </p:nvSpPr>
        <p:spPr/>
        <p:txBody>
          <a:bodyPr/>
          <a:lstStyle/>
          <a:p>
            <a:fld id="{A796FD67-0BA0-436D-B60D-4690F3A637D4}" type="slidenum">
              <a:rPr lang="en-GB" smtClean="0"/>
              <a:t>24</a:t>
            </a:fld>
            <a:endParaRPr lang="en-GB"/>
          </a:p>
        </p:txBody>
      </p:sp>
    </p:spTree>
    <p:extLst>
      <p:ext uri="{BB962C8B-B14F-4D97-AF65-F5344CB8AC3E}">
        <p14:creationId xmlns:p14="http://schemas.microsoft.com/office/powerpoint/2010/main" val="193061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Images</a:t>
            </a:r>
          </a:p>
        </p:txBody>
      </p:sp>
      <p:sp>
        <p:nvSpPr>
          <p:cNvPr id="3" name="Content Placeholder 2"/>
          <p:cNvSpPr>
            <a:spLocks noGrp="1"/>
          </p:cNvSpPr>
          <p:nvPr>
            <p:ph idx="1"/>
          </p:nvPr>
        </p:nvSpPr>
        <p:spPr>
          <a:xfrm>
            <a:off x="838200" y="1385455"/>
            <a:ext cx="10515600" cy="4791508"/>
          </a:xfrm>
        </p:spPr>
        <p:txBody>
          <a:bodyPr>
            <a:normAutofit fontScale="92500" lnSpcReduction="20000"/>
          </a:bodyPr>
          <a:lstStyle/>
          <a:p>
            <a:pPr>
              <a:lnSpc>
                <a:spcPct val="110000"/>
              </a:lnSpc>
            </a:pPr>
            <a:r>
              <a:rPr lang="en-US" dirty="0"/>
              <a:t>Image 1: </a:t>
            </a:r>
            <a:r>
              <a:rPr lang="en-GB" dirty="0"/>
              <a:t>Buchenwald Forced </a:t>
            </a:r>
            <a:r>
              <a:rPr lang="en-GB" dirty="0" err="1"/>
              <a:t>Labor</a:t>
            </a:r>
            <a:r>
              <a:rPr lang="en-GB" dirty="0"/>
              <a:t> Gallows 13137 by Robert A. Schmuhl (</a:t>
            </a:r>
            <a:r>
              <a:rPr lang="en-GB" u="sng" dirty="0">
                <a:hlinkClick r:id="rId2"/>
              </a:rPr>
              <a:t>United States Holocaust Memorial Museum</a:t>
            </a:r>
            <a:r>
              <a:rPr lang="en-GB" dirty="0"/>
              <a:t>) is in the </a:t>
            </a:r>
            <a:r>
              <a:rPr lang="en-GB" dirty="0">
                <a:hlinkClick r:id="rId3"/>
              </a:rPr>
              <a:t>public domain</a:t>
            </a:r>
            <a:endParaRPr lang="en-US" dirty="0"/>
          </a:p>
          <a:p>
            <a:pPr>
              <a:lnSpc>
                <a:spcPct val="110000"/>
              </a:lnSpc>
            </a:pPr>
            <a:r>
              <a:rPr lang="en-US" dirty="0"/>
              <a:t>Image 2: </a:t>
            </a:r>
            <a:r>
              <a:rPr lang="en-GB" dirty="0"/>
              <a:t>Buchenwald Children 26145 by Robert </a:t>
            </a:r>
            <a:r>
              <a:rPr lang="en-GB" dirty="0" err="1"/>
              <a:t>Waisman</a:t>
            </a:r>
            <a:r>
              <a:rPr lang="en-GB" dirty="0"/>
              <a:t> (</a:t>
            </a:r>
            <a:r>
              <a:rPr lang="en-GB" u="sng" dirty="0">
                <a:hlinkClick r:id="rId2"/>
              </a:rPr>
              <a:t>United States Holocaust Memorial Museum</a:t>
            </a:r>
            <a:r>
              <a:rPr lang="en-GB" dirty="0"/>
              <a:t>) is in the </a:t>
            </a:r>
            <a:r>
              <a:rPr lang="en-GB" dirty="0">
                <a:hlinkClick r:id="rId4"/>
              </a:rPr>
              <a:t>public domain</a:t>
            </a:r>
            <a:endParaRPr lang="en-US" dirty="0"/>
          </a:p>
          <a:p>
            <a:pPr>
              <a:lnSpc>
                <a:spcPct val="110000"/>
              </a:lnSpc>
            </a:pPr>
            <a:r>
              <a:rPr lang="en-US" dirty="0"/>
              <a:t>Image 3: </a:t>
            </a:r>
            <a:r>
              <a:rPr lang="en-GB" dirty="0"/>
              <a:t>Czech-2013-Terezin-Theresienstadt-Arbeit </a:t>
            </a:r>
            <a:r>
              <a:rPr lang="en-GB" dirty="0" err="1"/>
              <a:t>macht</a:t>
            </a:r>
            <a:r>
              <a:rPr lang="en-GB" dirty="0"/>
              <a:t> </a:t>
            </a:r>
            <a:r>
              <a:rPr lang="en-GB" dirty="0" err="1"/>
              <a:t>frei</a:t>
            </a:r>
            <a:r>
              <a:rPr lang="en-GB" dirty="0"/>
              <a:t> by Andrew Shiva (</a:t>
            </a:r>
            <a:r>
              <a:rPr lang="en-GB" u="sng" dirty="0">
                <a:hlinkClick r:id="rId5" tooltip="User:Godot13"/>
              </a:rPr>
              <a:t>Godot13</a:t>
            </a:r>
            <a:r>
              <a:rPr lang="en-GB" dirty="0"/>
              <a:t>) is licensed under  </a:t>
            </a:r>
            <a:r>
              <a:rPr lang="en-GB" dirty="0">
                <a:hlinkClick r:id="rId6" tooltip="w:en:Creative Commons"/>
              </a:rPr>
              <a:t>Creative Commons</a:t>
            </a:r>
            <a:r>
              <a:rPr lang="en-GB" dirty="0"/>
              <a:t> </a:t>
            </a:r>
            <a:r>
              <a:rPr lang="en-GB" dirty="0">
                <a:hlinkClick r:id="rId7"/>
              </a:rPr>
              <a:t>Attribution-Share Alike 4.0 International</a:t>
            </a:r>
            <a:r>
              <a:rPr lang="en-GB" dirty="0"/>
              <a:t> </a:t>
            </a:r>
          </a:p>
          <a:p>
            <a:pPr>
              <a:lnSpc>
                <a:spcPct val="110000"/>
              </a:lnSpc>
            </a:pPr>
            <a:r>
              <a:rPr lang="en-GB" dirty="0"/>
              <a:t>Image 4: One Spring, </a:t>
            </a:r>
            <a:r>
              <a:rPr lang="en-GB" dirty="0" err="1"/>
              <a:t>Gurs</a:t>
            </a:r>
            <a:r>
              <a:rPr lang="en-GB" dirty="0"/>
              <a:t> Camp (1941) Copyright © 2019 </a:t>
            </a:r>
            <a:r>
              <a:rPr lang="en-GB" dirty="0" err="1"/>
              <a:t>Yad</a:t>
            </a:r>
            <a:r>
              <a:rPr lang="en-GB" dirty="0"/>
              <a:t> </a:t>
            </a:r>
            <a:r>
              <a:rPr lang="en-GB" dirty="0" err="1"/>
              <a:t>Vashem</a:t>
            </a:r>
            <a:r>
              <a:rPr lang="en-GB" dirty="0"/>
              <a:t>. Published here courtesy of </a:t>
            </a:r>
            <a:r>
              <a:rPr lang="en-GB" dirty="0">
                <a:hlinkClick r:id="rId8"/>
              </a:rPr>
              <a:t>The World Holocaust Remembrance Centre</a:t>
            </a:r>
            <a:r>
              <a:rPr lang="en-GB" dirty="0"/>
              <a:t>. </a:t>
            </a:r>
          </a:p>
          <a:p>
            <a:pPr>
              <a:lnSpc>
                <a:spcPct val="110000"/>
              </a:lnSpc>
            </a:pPr>
            <a:r>
              <a:rPr lang="en-GB" dirty="0"/>
              <a:t>Image 5: Marbled fritillary (</a:t>
            </a:r>
            <a:r>
              <a:rPr lang="en-GB" dirty="0" err="1"/>
              <a:t>Brenthis</a:t>
            </a:r>
            <a:r>
              <a:rPr lang="en-GB" dirty="0"/>
              <a:t> </a:t>
            </a:r>
            <a:r>
              <a:rPr lang="en-GB" dirty="0" err="1"/>
              <a:t>daphne</a:t>
            </a:r>
            <a:r>
              <a:rPr lang="en-GB" dirty="0"/>
              <a:t>) by Charles J Sharp is licensed under </a:t>
            </a:r>
            <a:r>
              <a:rPr lang="en-GB" dirty="0">
                <a:hlinkClick r:id="rId6" tooltip="w:en:Creative Commons"/>
              </a:rPr>
              <a:t>Creative Commons</a:t>
            </a:r>
            <a:r>
              <a:rPr lang="en-GB" dirty="0"/>
              <a:t> </a:t>
            </a:r>
            <a:r>
              <a:rPr lang="en-GB" u="sng" dirty="0">
                <a:hlinkClick r:id="rId9"/>
              </a:rPr>
              <a:t>Attribution-Share Alike 3.0 Unported</a:t>
            </a:r>
            <a:endParaRPr lang="en-GB" dirty="0"/>
          </a:p>
          <a:p>
            <a:endParaRPr lang="en-GB" dirty="0"/>
          </a:p>
          <a:p>
            <a:endParaRPr lang="en-GB" dirty="0"/>
          </a:p>
          <a:p>
            <a:endParaRPr lang="en-US" dirty="0"/>
          </a:p>
        </p:txBody>
      </p:sp>
      <p:sp>
        <p:nvSpPr>
          <p:cNvPr id="4" name="Slide Number Placeholder 3"/>
          <p:cNvSpPr>
            <a:spLocks noGrp="1"/>
          </p:cNvSpPr>
          <p:nvPr>
            <p:ph type="sldNum" sz="quarter" idx="12"/>
          </p:nvPr>
        </p:nvSpPr>
        <p:spPr/>
        <p:txBody>
          <a:bodyPr/>
          <a:lstStyle/>
          <a:p>
            <a:fld id="{A796FD67-0BA0-436D-B60D-4690F3A637D4}" type="slidenum">
              <a:rPr lang="en-GB" smtClean="0"/>
              <a:t>25</a:t>
            </a:fld>
            <a:endParaRPr lang="en-GB"/>
          </a:p>
        </p:txBody>
      </p:sp>
    </p:spTree>
    <p:extLst>
      <p:ext uri="{BB962C8B-B14F-4D97-AF65-F5344CB8AC3E}">
        <p14:creationId xmlns:p14="http://schemas.microsoft.com/office/powerpoint/2010/main" val="828001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3" y="1"/>
            <a:ext cx="11380304" cy="781878"/>
          </a:xfrm>
        </p:spPr>
        <p:txBody>
          <a:bodyPr>
            <a:normAutofit/>
          </a:bodyPr>
          <a:lstStyle/>
          <a:p>
            <a:r>
              <a:rPr lang="en-GB" sz="3200" b="1" dirty="0" err="1"/>
              <a:t>Hintergrund</a:t>
            </a:r>
            <a:r>
              <a:rPr lang="en-GB" sz="3200" b="1" dirty="0"/>
              <a:t>: Ghetto </a:t>
            </a:r>
            <a:r>
              <a:rPr lang="en-GB" sz="3200" b="1" dirty="0" err="1"/>
              <a:t>Theresienstadt</a:t>
            </a:r>
            <a:endParaRPr lang="en-GB" sz="3200" b="1" dirty="0"/>
          </a:p>
        </p:txBody>
      </p:sp>
      <p:sp>
        <p:nvSpPr>
          <p:cNvPr id="5" name="TextBox 4"/>
          <p:cNvSpPr txBox="1"/>
          <p:nvPr/>
        </p:nvSpPr>
        <p:spPr>
          <a:xfrm>
            <a:off x="122583" y="1316371"/>
            <a:ext cx="11910391" cy="4832092"/>
          </a:xfrm>
          <a:prstGeom prst="rect">
            <a:avLst/>
          </a:prstGeom>
          <a:noFill/>
        </p:spPr>
        <p:txBody>
          <a:bodyPr wrap="square" rtlCol="0">
            <a:spAutoFit/>
          </a:bodyPr>
          <a:lstStyle/>
          <a:p>
            <a:r>
              <a:rPr lang="en-GB" sz="2800" b="1" dirty="0"/>
              <a:t>Ghetto </a:t>
            </a:r>
            <a:r>
              <a:rPr lang="en-GB" sz="2800" b="1" dirty="0" err="1"/>
              <a:t>Theresienstadt</a:t>
            </a:r>
            <a:r>
              <a:rPr lang="en-GB" sz="2800" b="1" dirty="0"/>
              <a:t> (1941-1945)</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err="1"/>
              <a:t>Arbeitslager</a:t>
            </a:r>
            <a:r>
              <a:rPr lang="en-GB" sz="2800" dirty="0"/>
              <a:t> der Nazis in </a:t>
            </a:r>
            <a:r>
              <a:rPr lang="en-GB" sz="2800" dirty="0" err="1"/>
              <a:t>altem</a:t>
            </a:r>
            <a:r>
              <a:rPr lang="en-GB" sz="2800" dirty="0"/>
              <a:t> Fort</a:t>
            </a:r>
          </a:p>
          <a:p>
            <a:pPr marL="457200" indent="-457200">
              <a:buFont typeface="Arial" panose="020B0604020202020204" pitchFamily="34" charset="0"/>
              <a:buChar char="•"/>
            </a:pPr>
            <a:r>
              <a:rPr lang="en-GB" sz="2800" dirty="0" err="1"/>
              <a:t>klein</a:t>
            </a:r>
            <a:r>
              <a:rPr lang="en-GB" sz="2800" dirty="0"/>
              <a:t>: 13.52 km</a:t>
            </a:r>
            <a:r>
              <a:rPr lang="en-GB" sz="2800" baseline="30000" dirty="0"/>
              <a:t>2 </a:t>
            </a:r>
            <a:endParaRPr lang="en-GB" sz="2800" dirty="0"/>
          </a:p>
          <a:p>
            <a:pPr marL="457200" indent="-457200">
              <a:buFont typeface="Arial" panose="020B0604020202020204" pitchFamily="34" charset="0"/>
              <a:buChar char="•"/>
            </a:pPr>
            <a:r>
              <a:rPr lang="en-GB" sz="2800" dirty="0"/>
              <a:t>150,000 </a:t>
            </a:r>
            <a:r>
              <a:rPr lang="en-GB" sz="2800" dirty="0" err="1"/>
              <a:t>Juden</a:t>
            </a:r>
            <a:r>
              <a:rPr lang="en-GB" sz="2800" dirty="0"/>
              <a:t> -&gt; 11,111 pro km</a:t>
            </a:r>
            <a:r>
              <a:rPr lang="en-GB" sz="2800" baseline="30000" dirty="0"/>
              <a:t>2 </a:t>
            </a:r>
            <a:endParaRPr lang="en-GB" sz="2800" dirty="0"/>
          </a:p>
          <a:p>
            <a:pPr marL="457200" indent="-457200">
              <a:buFont typeface="Arial" panose="020B0604020202020204" pitchFamily="34" charset="0"/>
              <a:buChar char="•"/>
            </a:pPr>
            <a:r>
              <a:rPr lang="en-GB" sz="2800" dirty="0"/>
              <a:t>Hunger &amp; </a:t>
            </a:r>
            <a:r>
              <a:rPr lang="en-GB" sz="2800" dirty="0" err="1"/>
              <a:t>Infektionen</a:t>
            </a:r>
            <a:endParaRPr lang="en-GB" sz="2800" dirty="0"/>
          </a:p>
          <a:p>
            <a:pPr marL="457200" indent="-457200">
              <a:buFont typeface="Arial" panose="020B0604020202020204" pitchFamily="34" charset="0"/>
              <a:buChar char="•"/>
            </a:pPr>
            <a:r>
              <a:rPr lang="en-GB" sz="2800" dirty="0"/>
              <a:t>33,000 </a:t>
            </a:r>
            <a:r>
              <a:rPr lang="en-GB" sz="2800" dirty="0" err="1"/>
              <a:t>Juden</a:t>
            </a:r>
            <a:r>
              <a:rPr lang="en-GB" sz="2800" dirty="0"/>
              <a:t> </a:t>
            </a:r>
            <a:r>
              <a:rPr lang="en-GB" sz="2800" dirty="0" err="1"/>
              <a:t>sterben</a:t>
            </a:r>
            <a:r>
              <a:rPr lang="en-GB" sz="2800" dirty="0"/>
              <a:t> </a:t>
            </a:r>
            <a:r>
              <a:rPr lang="en-GB" sz="2800" dirty="0" err="1"/>
              <a:t>im</a:t>
            </a:r>
            <a:r>
              <a:rPr lang="en-GB" sz="2800" dirty="0"/>
              <a:t> Ghetto</a:t>
            </a:r>
          </a:p>
          <a:p>
            <a:pPr marL="457200" indent="-457200">
              <a:buFont typeface="Arial" panose="020B0604020202020204" pitchFamily="34" charset="0"/>
              <a:buChar char="•"/>
            </a:pPr>
            <a:r>
              <a:rPr lang="en-GB" sz="2800" dirty="0"/>
              <a:t>88,000 m</a:t>
            </a:r>
            <a:r>
              <a:rPr lang="fr-FR" sz="2800" dirty="0" err="1"/>
              <a:t>üssen</a:t>
            </a:r>
            <a:r>
              <a:rPr lang="fr-FR" sz="2800" dirty="0"/>
              <a:t> </a:t>
            </a:r>
            <a:r>
              <a:rPr lang="en-GB" sz="2800" dirty="0"/>
              <a:t>ins </a:t>
            </a:r>
            <a:r>
              <a:rPr lang="en-GB" sz="2800" dirty="0" err="1"/>
              <a:t>Konzentrationslager</a:t>
            </a:r>
            <a:r>
              <a:rPr lang="en-GB" sz="2800" dirty="0"/>
              <a:t> Auschwitz</a:t>
            </a:r>
          </a:p>
          <a:p>
            <a:pPr marL="457200" indent="-457200">
              <a:buFont typeface="Arial" panose="020B0604020202020204" pitchFamily="34" charset="0"/>
              <a:buChar char="•"/>
            </a:pPr>
            <a:r>
              <a:rPr lang="en-GB" sz="2800" dirty="0"/>
              <a:t>17,000 </a:t>
            </a:r>
            <a:r>
              <a:rPr lang="fr-FR" sz="2800" dirty="0" err="1"/>
              <a:t>überleben</a:t>
            </a:r>
            <a:r>
              <a:rPr lang="en-GB" sz="2800" dirty="0"/>
              <a:t>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pic>
        <p:nvPicPr>
          <p:cNvPr id="3" name="Picture 2">
            <a:extLst>
              <a:ext uri="{FF2B5EF4-FFF2-40B4-BE49-F238E27FC236}">
                <a16:creationId xmlns:a16="http://schemas.microsoft.com/office/drawing/2014/main" id="{A7441996-A364-46D4-AF54-FD4E3540C6E6}"/>
              </a:ext>
            </a:extLst>
          </p:cNvPr>
          <p:cNvPicPr>
            <a:picLocks noChangeAspect="1"/>
          </p:cNvPicPr>
          <p:nvPr/>
        </p:nvPicPr>
        <p:blipFill>
          <a:blip r:embed="rId2"/>
          <a:stretch>
            <a:fillRect/>
          </a:stretch>
        </p:blipFill>
        <p:spPr>
          <a:xfrm>
            <a:off x="6972778" y="249382"/>
            <a:ext cx="5060196" cy="3233654"/>
          </a:xfrm>
          <a:prstGeom prst="rect">
            <a:avLst/>
          </a:prstGeom>
        </p:spPr>
      </p:pic>
      <p:sp>
        <p:nvSpPr>
          <p:cNvPr id="4" name="Slide Number Placeholder 3">
            <a:extLst>
              <a:ext uri="{FF2B5EF4-FFF2-40B4-BE49-F238E27FC236}">
                <a16:creationId xmlns:a16="http://schemas.microsoft.com/office/drawing/2014/main" id="{5D8CC8BE-949A-4508-A752-BC7226FD84C9}"/>
              </a:ext>
            </a:extLst>
          </p:cNvPr>
          <p:cNvSpPr>
            <a:spLocks noGrp="1"/>
          </p:cNvSpPr>
          <p:nvPr>
            <p:ph type="sldNum" sz="quarter" idx="12"/>
          </p:nvPr>
        </p:nvSpPr>
        <p:spPr/>
        <p:txBody>
          <a:bodyPr/>
          <a:lstStyle/>
          <a:p>
            <a:fld id="{A796FD67-0BA0-436D-B60D-4690F3A637D4}" type="slidenum">
              <a:rPr lang="en-GB" smtClean="0"/>
              <a:t>3</a:t>
            </a:fld>
            <a:endParaRPr lang="en-GB"/>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492836" y="3690923"/>
            <a:ext cx="3699164" cy="2774373"/>
          </a:xfrm>
          <a:prstGeom prst="rect">
            <a:avLst/>
          </a:prstGeom>
        </p:spPr>
      </p:pic>
      <p:sp>
        <p:nvSpPr>
          <p:cNvPr id="8" name="TextBox 7"/>
          <p:cNvSpPr txBox="1"/>
          <p:nvPr/>
        </p:nvSpPr>
        <p:spPr>
          <a:xfrm>
            <a:off x="8492836" y="6444476"/>
            <a:ext cx="681982" cy="276999"/>
          </a:xfrm>
          <a:prstGeom prst="rect">
            <a:avLst/>
          </a:prstGeom>
          <a:noFill/>
        </p:spPr>
        <p:txBody>
          <a:bodyPr wrap="none" rtlCol="0">
            <a:spAutoFit/>
          </a:bodyPr>
          <a:lstStyle/>
          <a:p>
            <a:r>
              <a:rPr lang="en-US" sz="1200"/>
              <a:t>Image 3</a:t>
            </a:r>
          </a:p>
        </p:txBody>
      </p:sp>
    </p:spTree>
    <p:extLst>
      <p:ext uri="{BB962C8B-B14F-4D97-AF65-F5344CB8AC3E}">
        <p14:creationId xmlns:p14="http://schemas.microsoft.com/office/powerpoint/2010/main" val="3884153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01658" y="808383"/>
          <a:ext cx="11890342" cy="5603757"/>
        </p:xfrm>
        <a:graphic>
          <a:graphicData uri="http://schemas.openxmlformats.org/drawingml/2006/table">
            <a:tbl>
              <a:tblPr firstRow="1" bandRow="1">
                <a:tableStyleId>{5940675A-B579-460E-94D1-54222C63F5DA}</a:tableStyleId>
              </a:tblPr>
              <a:tblGrid>
                <a:gridCol w="5859638">
                  <a:extLst>
                    <a:ext uri="{9D8B030D-6E8A-4147-A177-3AD203B41FA5}">
                      <a16:colId xmlns:a16="http://schemas.microsoft.com/office/drawing/2014/main" val="587014936"/>
                    </a:ext>
                  </a:extLst>
                </a:gridCol>
                <a:gridCol w="6030704">
                  <a:extLst>
                    <a:ext uri="{9D8B030D-6E8A-4147-A177-3AD203B41FA5}">
                      <a16:colId xmlns:a16="http://schemas.microsoft.com/office/drawing/2014/main" val="422596422"/>
                    </a:ext>
                  </a:extLst>
                </a:gridCol>
              </a:tblGrid>
              <a:tr h="558293">
                <a:tc>
                  <a:txBody>
                    <a:bodyPr/>
                    <a:lstStyle/>
                    <a:p>
                      <a:r>
                        <a:rPr lang="en-GB" sz="3200" dirty="0"/>
                        <a:t>DEUTSCH  </a:t>
                      </a:r>
                      <a:endParaRPr lang="en-GB" sz="3200" dirty="0">
                        <a:solidFill>
                          <a:schemeClr val="tx1"/>
                        </a:solidFill>
                      </a:endParaRPr>
                    </a:p>
                  </a:txBody>
                  <a:tcPr/>
                </a:tc>
                <a:tc>
                  <a:txBody>
                    <a:bodyPr/>
                    <a:lstStyle/>
                    <a:p>
                      <a:r>
                        <a:rPr lang="en-GB" sz="3200" dirty="0"/>
                        <a:t>ENGLISCH</a:t>
                      </a:r>
                      <a:endParaRPr lang="en-GB" sz="3200" dirty="0">
                        <a:solidFill>
                          <a:schemeClr val="tx1"/>
                        </a:solidFill>
                      </a:endParaRPr>
                    </a:p>
                  </a:txBody>
                  <a:tcPr/>
                </a:tc>
                <a:extLst>
                  <a:ext uri="{0D108BD9-81ED-4DB2-BD59-A6C34878D82A}">
                    <a16:rowId xmlns:a16="http://schemas.microsoft.com/office/drawing/2014/main" val="3989603118"/>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1. der </a:t>
                      </a:r>
                      <a:r>
                        <a:rPr lang="en-GB" sz="2800" kern="1200" dirty="0" err="1"/>
                        <a:t>Schmetterling</a:t>
                      </a:r>
                      <a:endParaRPr lang="en-GB" sz="2800" kern="1200" dirty="0">
                        <a:solidFill>
                          <a:schemeClr val="dk1"/>
                        </a:solidFill>
                        <a:latin typeface="+mn-lt"/>
                        <a:ea typeface="+mn-ea"/>
                        <a:cs typeface="+mn-cs"/>
                      </a:endParaRPr>
                    </a:p>
                  </a:txBody>
                  <a:tcPr/>
                </a:tc>
                <a:tc>
                  <a:txBody>
                    <a:bodyPr/>
                    <a:lstStyle/>
                    <a:p>
                      <a:r>
                        <a:rPr lang="en-GB" sz="2800" dirty="0"/>
                        <a:t>butterfly</a:t>
                      </a:r>
                    </a:p>
                  </a:txBody>
                  <a:tcPr/>
                </a:tc>
                <a:extLst>
                  <a:ext uri="{0D108BD9-81ED-4DB2-BD59-A6C34878D82A}">
                    <a16:rowId xmlns:a16="http://schemas.microsoft.com/office/drawing/2014/main" val="3611783955"/>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solidFill>
                            <a:schemeClr val="dk1"/>
                          </a:solidFill>
                          <a:latin typeface="+mn-lt"/>
                          <a:ea typeface="+mn-ea"/>
                          <a:cs typeface="+mn-cs"/>
                        </a:rPr>
                        <a:t>2. </a:t>
                      </a:r>
                      <a:r>
                        <a:rPr lang="en-GB" sz="2800" kern="1200" dirty="0" err="1">
                          <a:solidFill>
                            <a:schemeClr val="dk1"/>
                          </a:solidFill>
                          <a:latin typeface="+mn-lt"/>
                          <a:ea typeface="+mn-ea"/>
                          <a:cs typeface="+mn-cs"/>
                        </a:rPr>
                        <a:t>sich</a:t>
                      </a:r>
                      <a:r>
                        <a:rPr lang="en-GB" sz="2800" kern="1200" dirty="0">
                          <a:solidFill>
                            <a:schemeClr val="dk1"/>
                          </a:solidFill>
                          <a:latin typeface="+mn-lt"/>
                          <a:ea typeface="+mn-ea"/>
                          <a:cs typeface="+mn-cs"/>
                        </a:rPr>
                        <a:t> </a:t>
                      </a:r>
                      <a:r>
                        <a:rPr lang="en-GB" sz="2800" kern="1200" dirty="0" err="1">
                          <a:solidFill>
                            <a:schemeClr val="dk1"/>
                          </a:solidFill>
                          <a:latin typeface="+mn-lt"/>
                          <a:ea typeface="+mn-ea"/>
                          <a:cs typeface="+mn-cs"/>
                        </a:rPr>
                        <a:t>niederlassen</a:t>
                      </a:r>
                      <a:endParaRPr lang="en-GB" sz="2800" kern="1200" dirty="0">
                        <a:solidFill>
                          <a:schemeClr val="dk1"/>
                        </a:solidFill>
                        <a:latin typeface="+mn-lt"/>
                        <a:ea typeface="+mn-ea"/>
                        <a:cs typeface="+mn-cs"/>
                      </a:endParaRPr>
                    </a:p>
                  </a:txBody>
                  <a:tcPr/>
                </a:tc>
                <a:tc>
                  <a:txBody>
                    <a:bodyPr/>
                    <a:lstStyle/>
                    <a:p>
                      <a:r>
                        <a:rPr lang="en-GB" sz="2800" dirty="0"/>
                        <a:t>to settle</a:t>
                      </a:r>
                    </a:p>
                  </a:txBody>
                  <a:tcPr/>
                </a:tc>
                <a:extLst>
                  <a:ext uri="{0D108BD9-81ED-4DB2-BD59-A6C34878D82A}">
                    <a16:rowId xmlns:a16="http://schemas.microsoft.com/office/drawing/2014/main" val="3309358814"/>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3. </a:t>
                      </a:r>
                      <a:r>
                        <a:rPr lang="en-GB" sz="2800" kern="1200" dirty="0" err="1"/>
                        <a:t>einpferchen</a:t>
                      </a:r>
                      <a:r>
                        <a:rPr lang="en-GB" sz="2800" kern="1200" dirty="0"/>
                        <a:t> (</a:t>
                      </a:r>
                      <a:r>
                        <a:rPr lang="en-GB" sz="2800" kern="1200" dirty="0" err="1"/>
                        <a:t>eingepfercht</a:t>
                      </a:r>
                      <a:r>
                        <a:rPr lang="en-GB" sz="2800" kern="1200" dirty="0"/>
                        <a:t>)</a:t>
                      </a:r>
                      <a:endParaRPr lang="en-GB" sz="2800" kern="1200" dirty="0">
                        <a:solidFill>
                          <a:schemeClr val="dk1"/>
                        </a:solidFill>
                        <a:latin typeface="+mn-lt"/>
                        <a:ea typeface="+mn-ea"/>
                        <a:cs typeface="+mn-cs"/>
                      </a:endParaRPr>
                    </a:p>
                  </a:txBody>
                  <a:tcPr/>
                </a:tc>
                <a:tc>
                  <a:txBody>
                    <a:bodyPr/>
                    <a:lstStyle/>
                    <a:p>
                      <a:r>
                        <a:rPr lang="en-GB" sz="2800" dirty="0"/>
                        <a:t>to pen up (penned up)</a:t>
                      </a:r>
                    </a:p>
                  </a:txBody>
                  <a:tcPr/>
                </a:tc>
                <a:extLst>
                  <a:ext uri="{0D108BD9-81ED-4DB2-BD59-A6C34878D82A}">
                    <a16:rowId xmlns:a16="http://schemas.microsoft.com/office/drawing/2014/main" val="3555524609"/>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4. der </a:t>
                      </a:r>
                      <a:r>
                        <a:rPr lang="en-GB" sz="2800" kern="1200" dirty="0" err="1"/>
                        <a:t>Abschied</a:t>
                      </a:r>
                      <a:endParaRPr lang="en-GB" sz="2800" kern="1200" dirty="0">
                        <a:solidFill>
                          <a:schemeClr val="dk1"/>
                        </a:solidFill>
                        <a:latin typeface="+mn-lt"/>
                        <a:ea typeface="+mn-ea"/>
                        <a:cs typeface="+mn-cs"/>
                      </a:endParaRPr>
                    </a:p>
                  </a:txBody>
                  <a:tcPr/>
                </a:tc>
                <a:tc>
                  <a:txBody>
                    <a:bodyPr/>
                    <a:lstStyle/>
                    <a:p>
                      <a:r>
                        <a:rPr lang="en-GB" sz="2800" dirty="0"/>
                        <a:t>farewell </a:t>
                      </a:r>
                    </a:p>
                  </a:txBody>
                  <a:tcPr/>
                </a:tc>
                <a:extLst>
                  <a:ext uri="{0D108BD9-81ED-4DB2-BD59-A6C34878D82A}">
                    <a16:rowId xmlns:a16="http://schemas.microsoft.com/office/drawing/2014/main" val="2659773558"/>
                  </a:ext>
                </a:extLst>
              </a:tr>
              <a:tr h="558293">
                <a:tc>
                  <a:txBody>
                    <a:bodyPr/>
                    <a:lstStyle/>
                    <a:p>
                      <a:pPr marL="0" algn="l" defTabSz="914400" rtl="0" eaLnBrk="1" latinLnBrk="0" hangingPunct="1"/>
                      <a:r>
                        <a:rPr lang="en-GB" sz="2800" kern="1200" dirty="0"/>
                        <a:t>5. die Welt</a:t>
                      </a:r>
                      <a:endParaRPr lang="en-GB" sz="2800" kern="1200" dirty="0">
                        <a:solidFill>
                          <a:schemeClr val="dk1"/>
                        </a:solidFill>
                        <a:latin typeface="+mn-lt"/>
                        <a:ea typeface="+mn-ea"/>
                        <a:cs typeface="+mn-cs"/>
                      </a:endParaRPr>
                    </a:p>
                  </a:txBody>
                  <a:tcPr/>
                </a:tc>
                <a:tc>
                  <a:txBody>
                    <a:bodyPr/>
                    <a:lstStyle/>
                    <a:p>
                      <a:r>
                        <a:rPr lang="en-GB" sz="2800" dirty="0"/>
                        <a:t>world</a:t>
                      </a:r>
                    </a:p>
                  </a:txBody>
                  <a:tcPr/>
                </a:tc>
                <a:extLst>
                  <a:ext uri="{0D108BD9-81ED-4DB2-BD59-A6C34878D82A}">
                    <a16:rowId xmlns:a16="http://schemas.microsoft.com/office/drawing/2014/main" val="503384489"/>
                  </a:ext>
                </a:extLst>
              </a:tr>
              <a:tr h="558293">
                <a:tc>
                  <a:txBody>
                    <a:bodyPr/>
                    <a:lstStyle/>
                    <a:p>
                      <a:pPr marL="0" algn="l" defTabSz="914400" rtl="0" eaLnBrk="1" latinLnBrk="0" hangingPunct="1"/>
                      <a:r>
                        <a:rPr lang="en-GB" sz="2800" kern="1200" dirty="0">
                          <a:solidFill>
                            <a:schemeClr val="dk1"/>
                          </a:solidFill>
                          <a:latin typeface="+mn-lt"/>
                          <a:ea typeface="+mn-ea"/>
                          <a:cs typeface="+mn-cs"/>
                        </a:rPr>
                        <a:t>6. bunt</a:t>
                      </a:r>
                    </a:p>
                  </a:txBody>
                  <a:tcPr/>
                </a:tc>
                <a:tc>
                  <a:txBody>
                    <a:bodyPr/>
                    <a:lstStyle/>
                    <a:p>
                      <a:r>
                        <a:rPr lang="en-GB" sz="2800" dirty="0"/>
                        <a:t>colourful, multi-coloured</a:t>
                      </a:r>
                    </a:p>
                  </a:txBody>
                  <a:tcPr/>
                </a:tc>
                <a:extLst>
                  <a:ext uri="{0D108BD9-81ED-4DB2-BD59-A6C34878D82A}">
                    <a16:rowId xmlns:a16="http://schemas.microsoft.com/office/drawing/2014/main" val="1327847569"/>
                  </a:ext>
                </a:extLst>
              </a:tr>
              <a:tr h="558293">
                <a:tc>
                  <a:txBody>
                    <a:bodyPr/>
                    <a:lstStyle/>
                    <a:p>
                      <a:pPr marL="0" algn="l" defTabSz="914400" rtl="0" eaLnBrk="1" latinLnBrk="0" hangingPunct="1"/>
                      <a:r>
                        <a:rPr lang="en-GB" sz="2800" kern="1200" dirty="0"/>
                        <a:t>7. die </a:t>
                      </a:r>
                      <a:r>
                        <a:rPr lang="en-GB" sz="2800" kern="1200" dirty="0" err="1"/>
                        <a:t>Farbe</a:t>
                      </a:r>
                      <a:endParaRPr lang="en-GB" sz="2800" kern="1200" dirty="0">
                        <a:solidFill>
                          <a:schemeClr val="dk1"/>
                        </a:solidFill>
                        <a:latin typeface="+mn-lt"/>
                        <a:ea typeface="+mn-ea"/>
                        <a:cs typeface="+mn-cs"/>
                      </a:endParaRPr>
                    </a:p>
                  </a:txBody>
                  <a:tcPr/>
                </a:tc>
                <a:tc>
                  <a:txBody>
                    <a:bodyPr/>
                    <a:lstStyle/>
                    <a:p>
                      <a:r>
                        <a:rPr lang="en-GB" sz="2800" dirty="0"/>
                        <a:t>colour</a:t>
                      </a:r>
                    </a:p>
                  </a:txBody>
                  <a:tcPr/>
                </a:tc>
                <a:extLst>
                  <a:ext uri="{0D108BD9-81ED-4DB2-BD59-A6C34878D82A}">
                    <a16:rowId xmlns:a16="http://schemas.microsoft.com/office/drawing/2014/main" val="451205128"/>
                  </a:ext>
                </a:extLst>
              </a:tr>
              <a:tr h="558293">
                <a:tc>
                  <a:txBody>
                    <a:bodyPr/>
                    <a:lstStyle/>
                    <a:p>
                      <a:r>
                        <a:rPr lang="en-GB" sz="2800" kern="1200" dirty="0"/>
                        <a:t>8. das Lager</a:t>
                      </a:r>
                      <a:endParaRPr lang="en-GB" sz="2800" kern="1200" dirty="0">
                        <a:solidFill>
                          <a:schemeClr val="dk1"/>
                        </a:solidFill>
                        <a:latin typeface="+mn-lt"/>
                        <a:ea typeface="+mn-ea"/>
                        <a:cs typeface="+mn-cs"/>
                      </a:endParaRPr>
                    </a:p>
                  </a:txBody>
                  <a:tcPr/>
                </a:tc>
                <a:tc>
                  <a:txBody>
                    <a:bodyPr/>
                    <a:lstStyle/>
                    <a:p>
                      <a:r>
                        <a:rPr lang="en-GB" sz="2800" dirty="0"/>
                        <a:t>the camp</a:t>
                      </a:r>
                    </a:p>
                  </a:txBody>
                  <a:tcPr/>
                </a:tc>
                <a:extLst>
                  <a:ext uri="{0D108BD9-81ED-4DB2-BD59-A6C34878D82A}">
                    <a16:rowId xmlns:a16="http://schemas.microsoft.com/office/drawing/2014/main" val="264340530"/>
                  </a:ext>
                </a:extLst>
              </a:tr>
              <a:tr h="558293">
                <a:tc>
                  <a:txBody>
                    <a:bodyPr/>
                    <a:lstStyle/>
                    <a:p>
                      <a:r>
                        <a:rPr lang="en-GB" sz="2800" dirty="0"/>
                        <a:t>9. </a:t>
                      </a:r>
                      <a:r>
                        <a:rPr lang="en-GB" sz="2800" dirty="0" err="1"/>
                        <a:t>sterben</a:t>
                      </a:r>
                      <a:endParaRPr lang="en-GB" sz="2800" dirty="0"/>
                    </a:p>
                  </a:txBody>
                  <a:tcPr/>
                </a:tc>
                <a:tc>
                  <a:txBody>
                    <a:bodyPr/>
                    <a:lstStyle/>
                    <a:p>
                      <a:r>
                        <a:rPr lang="en-GB" sz="2800" dirty="0"/>
                        <a:t>to die</a:t>
                      </a:r>
                    </a:p>
                  </a:txBody>
                  <a:tcPr/>
                </a:tc>
                <a:extLst>
                  <a:ext uri="{0D108BD9-81ED-4DB2-BD59-A6C34878D82A}">
                    <a16:rowId xmlns:a16="http://schemas.microsoft.com/office/drawing/2014/main" val="1648926159"/>
                  </a:ext>
                </a:extLst>
              </a:tr>
            </a:tbl>
          </a:graphicData>
        </a:graphic>
      </p:graphicFrame>
      <p:sp>
        <p:nvSpPr>
          <p:cNvPr id="2" name="TextBox 1"/>
          <p:cNvSpPr txBox="1"/>
          <p:nvPr/>
        </p:nvSpPr>
        <p:spPr>
          <a:xfrm>
            <a:off x="301658" y="145774"/>
            <a:ext cx="5873855" cy="523220"/>
          </a:xfrm>
          <a:prstGeom prst="rect">
            <a:avLst/>
          </a:prstGeom>
          <a:noFill/>
        </p:spPr>
        <p:txBody>
          <a:bodyPr wrap="square" rtlCol="0">
            <a:spAutoFit/>
          </a:bodyPr>
          <a:lstStyle/>
          <a:p>
            <a:r>
              <a:rPr lang="en-GB" sz="2800" b="1" dirty="0" err="1"/>
              <a:t>Wichtige</a:t>
            </a:r>
            <a:r>
              <a:rPr lang="en-GB" sz="2800" b="1" dirty="0"/>
              <a:t> </a:t>
            </a:r>
            <a:r>
              <a:rPr lang="en-GB" sz="2800" b="1" dirty="0" err="1"/>
              <a:t>Wörter</a:t>
            </a:r>
            <a:r>
              <a:rPr lang="en-GB" sz="2800" b="1" dirty="0"/>
              <a:t> </a:t>
            </a:r>
          </a:p>
        </p:txBody>
      </p:sp>
      <p:sp>
        <p:nvSpPr>
          <p:cNvPr id="3" name="Slide Number Placeholder 2">
            <a:extLst>
              <a:ext uri="{FF2B5EF4-FFF2-40B4-BE49-F238E27FC236}">
                <a16:creationId xmlns:a16="http://schemas.microsoft.com/office/drawing/2014/main" id="{A8282FE0-76AB-4595-9D6C-047BE88D7623}"/>
              </a:ext>
            </a:extLst>
          </p:cNvPr>
          <p:cNvSpPr>
            <a:spLocks noGrp="1"/>
          </p:cNvSpPr>
          <p:nvPr>
            <p:ph type="sldNum" sz="quarter" idx="12"/>
          </p:nvPr>
        </p:nvSpPr>
        <p:spPr/>
        <p:txBody>
          <a:bodyPr/>
          <a:lstStyle/>
          <a:p>
            <a:fld id="{A796FD67-0BA0-436D-B60D-4690F3A637D4}" type="slidenum">
              <a:rPr lang="en-GB" smtClean="0"/>
              <a:t>4</a:t>
            </a:fld>
            <a:endParaRPr lang="en-GB"/>
          </a:p>
        </p:txBody>
      </p:sp>
    </p:spTree>
    <p:extLst>
      <p:ext uri="{BB962C8B-B14F-4D97-AF65-F5344CB8AC3E}">
        <p14:creationId xmlns:p14="http://schemas.microsoft.com/office/powerpoint/2010/main" val="29208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Text discovery &amp; reading activities</a:t>
            </a:r>
          </a:p>
        </p:txBody>
      </p:sp>
      <p:sp>
        <p:nvSpPr>
          <p:cNvPr id="3" name="Content Placeholder 2"/>
          <p:cNvSpPr>
            <a:spLocks noGrp="1"/>
          </p:cNvSpPr>
          <p:nvPr>
            <p:ph idx="1"/>
          </p:nvPr>
        </p:nvSpPr>
        <p:spPr/>
        <p:txBody>
          <a:bodyPr>
            <a:normAutofit/>
          </a:bodyPr>
          <a:lstStyle/>
          <a:p>
            <a:r>
              <a:rPr lang="en-GB" dirty="0"/>
              <a:t>Ich lese </a:t>
            </a:r>
            <a:r>
              <a:rPr lang="en-GB" dirty="0" err="1"/>
              <a:t>jetzt</a:t>
            </a:r>
            <a:r>
              <a:rPr lang="en-GB" dirty="0"/>
              <a:t> den Text </a:t>
            </a:r>
            <a:r>
              <a:rPr lang="en-GB" dirty="0" err="1"/>
              <a:t>vor</a:t>
            </a:r>
            <a:r>
              <a:rPr lang="en-GB" dirty="0"/>
              <a:t>. </a:t>
            </a:r>
            <a:r>
              <a:rPr lang="en-GB" dirty="0" err="1"/>
              <a:t>Hört</a:t>
            </a:r>
            <a:r>
              <a:rPr lang="en-GB" dirty="0"/>
              <a:t> gut </a:t>
            </a:r>
            <a:r>
              <a:rPr lang="en-GB" dirty="0" err="1"/>
              <a:t>zu</a:t>
            </a:r>
            <a:r>
              <a:rPr lang="en-GB" dirty="0"/>
              <a:t>!</a:t>
            </a:r>
          </a:p>
          <a:p>
            <a:pPr marL="0" indent="0">
              <a:buNone/>
            </a:pPr>
            <a:endParaRPr lang="en-GB" dirty="0"/>
          </a:p>
          <a:p>
            <a:r>
              <a:rPr lang="en-GB" dirty="0" err="1"/>
              <a:t>Während</a:t>
            </a:r>
            <a:r>
              <a:rPr lang="en-GB" dirty="0"/>
              <a:t> </a:t>
            </a:r>
            <a:r>
              <a:rPr lang="en-GB" dirty="0" err="1"/>
              <a:t>ihr</a:t>
            </a:r>
            <a:r>
              <a:rPr lang="en-GB" dirty="0"/>
              <a:t> </a:t>
            </a:r>
            <a:r>
              <a:rPr lang="en-GB" dirty="0" err="1"/>
              <a:t>zuhört</a:t>
            </a:r>
            <a:r>
              <a:rPr lang="en-GB" dirty="0"/>
              <a:t>: </a:t>
            </a:r>
            <a:r>
              <a:rPr lang="en-GB" dirty="0" err="1"/>
              <a:t>Füllt</a:t>
            </a:r>
            <a:r>
              <a:rPr lang="en-GB" dirty="0"/>
              <a:t> die </a:t>
            </a:r>
            <a:r>
              <a:rPr lang="en-GB" dirty="0" err="1"/>
              <a:t>Lücken</a:t>
            </a:r>
            <a:r>
              <a:rPr lang="en-GB" dirty="0"/>
              <a:t> </a:t>
            </a:r>
            <a:r>
              <a:rPr lang="en-GB" dirty="0" err="1"/>
              <a:t>aus.</a:t>
            </a:r>
            <a:r>
              <a:rPr lang="en-GB" dirty="0"/>
              <a:t> </a:t>
            </a:r>
          </a:p>
          <a:p>
            <a:endParaRPr lang="en-GB" dirty="0"/>
          </a:p>
          <a:p>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57114623-F12B-4591-B5A6-42C40EF95485}"/>
              </a:ext>
            </a:extLst>
          </p:cNvPr>
          <p:cNvSpPr>
            <a:spLocks noGrp="1"/>
          </p:cNvSpPr>
          <p:nvPr>
            <p:ph type="sldNum" sz="quarter" idx="12"/>
          </p:nvPr>
        </p:nvSpPr>
        <p:spPr/>
        <p:txBody>
          <a:bodyPr/>
          <a:lstStyle/>
          <a:p>
            <a:fld id="{A796FD67-0BA0-436D-B60D-4690F3A637D4}" type="slidenum">
              <a:rPr lang="en-GB" smtClean="0"/>
              <a:t>5</a:t>
            </a:fld>
            <a:endParaRPr lang="en-GB"/>
          </a:p>
        </p:txBody>
      </p:sp>
    </p:spTree>
    <p:extLst>
      <p:ext uri="{BB962C8B-B14F-4D97-AF65-F5344CB8AC3E}">
        <p14:creationId xmlns:p14="http://schemas.microsoft.com/office/powerpoint/2010/main" val="257380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1" y="145775"/>
            <a:ext cx="5605670" cy="781877"/>
          </a:xfrm>
        </p:spPr>
        <p:txBody>
          <a:bodyPr>
            <a:normAutofit fontScale="90000"/>
          </a:bodyPr>
          <a:lstStyle/>
          <a:p>
            <a:r>
              <a:rPr lang="en-GB" sz="3600" b="1" dirty="0"/>
              <a:t>Kunst </a:t>
            </a:r>
            <a:r>
              <a:rPr lang="en-GB" sz="3600" b="1" dirty="0" err="1"/>
              <a:t>aus</a:t>
            </a:r>
            <a:r>
              <a:rPr lang="en-GB" sz="3600" b="1" dirty="0"/>
              <a:t> </a:t>
            </a:r>
            <a:r>
              <a:rPr lang="en-GB" sz="3600" b="1" dirty="0" err="1"/>
              <a:t>dem</a:t>
            </a:r>
            <a:r>
              <a:rPr lang="en-GB" sz="3600" b="1" dirty="0"/>
              <a:t> Holocaust </a:t>
            </a:r>
            <a:br>
              <a:rPr lang="en-GB" dirty="0"/>
            </a:br>
            <a:endParaRPr lang="en-GB" sz="3200" b="1" dirty="0"/>
          </a:p>
        </p:txBody>
      </p:sp>
      <p:sp>
        <p:nvSpPr>
          <p:cNvPr id="3" name="TextBox 2">
            <a:extLst>
              <a:ext uri="{FF2B5EF4-FFF2-40B4-BE49-F238E27FC236}">
                <a16:creationId xmlns:a16="http://schemas.microsoft.com/office/drawing/2014/main" id="{3990D61F-3061-41D6-A80C-1A2FCF36C83B}"/>
              </a:ext>
            </a:extLst>
          </p:cNvPr>
          <p:cNvSpPr txBox="1"/>
          <p:nvPr/>
        </p:nvSpPr>
        <p:spPr>
          <a:xfrm>
            <a:off x="322729" y="629479"/>
            <a:ext cx="11604812" cy="6186309"/>
          </a:xfrm>
          <a:prstGeom prst="rect">
            <a:avLst/>
          </a:prstGeom>
          <a:noFill/>
        </p:spPr>
        <p:txBody>
          <a:bodyPr wrap="square" rtlCol="0">
            <a:spAutoFit/>
          </a:bodyPr>
          <a:lstStyle/>
          <a:p>
            <a:pPr>
              <a:lnSpc>
                <a:spcPct val="150000"/>
              </a:lnSpc>
            </a:pPr>
            <a:r>
              <a:rPr lang="de-DE" sz="2800" dirty="0"/>
              <a:t>Die Kollektion "Yad Vashem" sammelt jüdische Kunst von 1939 bis 1945. Die Mahler haben im Ghetto gelebt, weil (1)_____ sich zur Nazi-Zeit im Ghetto niederlassen mussten. Die Konditionen waren (2)_________, weil zu viele Juden im (3)_______ eingepfercht waren. Die Mahler haben das in Bildern beschrieben. Ein Bild von Bodek und Löw aus dem Jahr 1941 drückt ihren (4)____ nach Freiheit aus. Ein gelber Schmetterling sitzt auf einem Zaun. Er ist bereit zum Abflug. In der Realität sind viele Mahler in Konzentrationslagern gestorben. Es ist ein (5)______, dass man ihre Werke nach dem Krieg gefunden hat. Sie sind wie ein letzter (6)________sgruß an die Welt.</a:t>
            </a:r>
          </a:p>
          <a:p>
            <a:r>
              <a:rPr lang="de-DE" b="1" dirty="0"/>
              <a:t> </a:t>
            </a:r>
            <a:endParaRPr lang="de-DE" dirty="0"/>
          </a:p>
        </p:txBody>
      </p:sp>
      <p:sp>
        <p:nvSpPr>
          <p:cNvPr id="5" name="TextBox 4">
            <a:extLst>
              <a:ext uri="{FF2B5EF4-FFF2-40B4-BE49-F238E27FC236}">
                <a16:creationId xmlns:a16="http://schemas.microsoft.com/office/drawing/2014/main" id="{04F26489-40F5-48F5-940C-1A3EF7AF44AE}"/>
              </a:ext>
            </a:extLst>
          </p:cNvPr>
          <p:cNvSpPr txBox="1"/>
          <p:nvPr/>
        </p:nvSpPr>
        <p:spPr>
          <a:xfrm>
            <a:off x="4479235" y="106259"/>
            <a:ext cx="7712765" cy="523220"/>
          </a:xfrm>
          <a:prstGeom prst="rect">
            <a:avLst/>
          </a:prstGeom>
          <a:noFill/>
          <a:ln>
            <a:solidFill>
              <a:schemeClr val="tx1"/>
            </a:solidFill>
          </a:ln>
        </p:spPr>
        <p:txBody>
          <a:bodyPr wrap="square" rtlCol="0">
            <a:spAutoFit/>
          </a:bodyPr>
          <a:lstStyle/>
          <a:p>
            <a:r>
              <a:rPr lang="en-GB" sz="2800" dirty="0" err="1"/>
              <a:t>Abschied</a:t>
            </a:r>
            <a:r>
              <a:rPr lang="en-GB" sz="2800" dirty="0"/>
              <a:t>  </a:t>
            </a:r>
            <a:r>
              <a:rPr lang="en-GB" sz="2800" dirty="0" err="1"/>
              <a:t>Wunsch</a:t>
            </a:r>
            <a:r>
              <a:rPr lang="en-GB" sz="2800" dirty="0"/>
              <a:t>  </a:t>
            </a:r>
            <a:r>
              <a:rPr lang="en-GB" sz="2800" dirty="0" err="1"/>
              <a:t>Juden</a:t>
            </a:r>
            <a:r>
              <a:rPr lang="en-GB" sz="2800" dirty="0"/>
              <a:t>  </a:t>
            </a:r>
            <a:r>
              <a:rPr lang="en-GB" sz="2800" dirty="0" err="1"/>
              <a:t>schlimm</a:t>
            </a:r>
            <a:r>
              <a:rPr lang="en-GB" sz="2800" dirty="0"/>
              <a:t> Ghetto </a:t>
            </a:r>
            <a:r>
              <a:rPr lang="en-GB" sz="2800" dirty="0" err="1"/>
              <a:t>Wunder</a:t>
            </a:r>
            <a:endParaRPr lang="en-GB" sz="2800" dirty="0"/>
          </a:p>
        </p:txBody>
      </p:sp>
      <p:sp>
        <p:nvSpPr>
          <p:cNvPr id="4" name="Slide Number Placeholder 3">
            <a:extLst>
              <a:ext uri="{FF2B5EF4-FFF2-40B4-BE49-F238E27FC236}">
                <a16:creationId xmlns:a16="http://schemas.microsoft.com/office/drawing/2014/main" id="{7DE4EBF6-B443-4A85-A0C9-8C470FB494F1}"/>
              </a:ext>
            </a:extLst>
          </p:cNvPr>
          <p:cNvSpPr>
            <a:spLocks noGrp="1"/>
          </p:cNvSpPr>
          <p:nvPr>
            <p:ph type="sldNum" sz="quarter" idx="12"/>
          </p:nvPr>
        </p:nvSpPr>
        <p:spPr/>
        <p:txBody>
          <a:bodyPr/>
          <a:lstStyle/>
          <a:p>
            <a:fld id="{A796FD67-0BA0-436D-B60D-4690F3A637D4}" type="slidenum">
              <a:rPr lang="en-GB" smtClean="0"/>
              <a:t>6</a:t>
            </a:fld>
            <a:endParaRPr lang="en-GB"/>
          </a:p>
        </p:txBody>
      </p:sp>
    </p:spTree>
    <p:extLst>
      <p:ext uri="{BB962C8B-B14F-4D97-AF65-F5344CB8AC3E}">
        <p14:creationId xmlns:p14="http://schemas.microsoft.com/office/powerpoint/2010/main" val="286521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30" y="145775"/>
            <a:ext cx="11039061" cy="967408"/>
          </a:xfrm>
        </p:spPr>
        <p:txBody>
          <a:bodyPr>
            <a:normAutofit fontScale="90000"/>
          </a:bodyPr>
          <a:lstStyle/>
          <a:p>
            <a:r>
              <a:rPr lang="en-GB" b="1" dirty="0"/>
              <a:t>Kunst </a:t>
            </a:r>
            <a:r>
              <a:rPr lang="en-GB" b="1" dirty="0" err="1"/>
              <a:t>aus</a:t>
            </a:r>
            <a:r>
              <a:rPr lang="en-GB" b="1" dirty="0"/>
              <a:t> </a:t>
            </a:r>
            <a:r>
              <a:rPr lang="en-GB" b="1" dirty="0" err="1"/>
              <a:t>dem</a:t>
            </a:r>
            <a:r>
              <a:rPr lang="en-GB" b="1" dirty="0"/>
              <a:t> Holocaust </a:t>
            </a:r>
            <a:br>
              <a:rPr lang="en-GB" dirty="0"/>
            </a:br>
            <a:endParaRPr lang="en-GB" sz="3200" b="1" dirty="0"/>
          </a:p>
        </p:txBody>
      </p:sp>
      <p:sp>
        <p:nvSpPr>
          <p:cNvPr id="3" name="TextBox 2">
            <a:extLst>
              <a:ext uri="{FF2B5EF4-FFF2-40B4-BE49-F238E27FC236}">
                <a16:creationId xmlns:a16="http://schemas.microsoft.com/office/drawing/2014/main" id="{3990D61F-3061-41D6-A80C-1A2FCF36C83B}"/>
              </a:ext>
            </a:extLst>
          </p:cNvPr>
          <p:cNvSpPr txBox="1"/>
          <p:nvPr/>
        </p:nvSpPr>
        <p:spPr>
          <a:xfrm>
            <a:off x="185530" y="629479"/>
            <a:ext cx="11604812" cy="6186309"/>
          </a:xfrm>
          <a:prstGeom prst="rect">
            <a:avLst/>
          </a:prstGeom>
          <a:noFill/>
        </p:spPr>
        <p:txBody>
          <a:bodyPr wrap="square" rtlCol="0">
            <a:spAutoFit/>
          </a:bodyPr>
          <a:lstStyle/>
          <a:p>
            <a:pPr>
              <a:lnSpc>
                <a:spcPct val="150000"/>
              </a:lnSpc>
            </a:pPr>
            <a:r>
              <a:rPr lang="de-DE" sz="2800" dirty="0"/>
              <a:t>Die Kollektion "Yad Vashem" sammelt jüdische Kunst von 1939 bis 1945. Die Mahler haben im Ghetto gelebt, weil (1) </a:t>
            </a:r>
            <a:r>
              <a:rPr lang="de-DE" sz="2800" u="sng" dirty="0"/>
              <a:t>Juden</a:t>
            </a:r>
            <a:r>
              <a:rPr lang="de-DE" sz="2800" dirty="0"/>
              <a:t> sich zur Nazi-Zeit im Ghetto niederlassen mussten. Die Konditionen waren (2) </a:t>
            </a:r>
            <a:r>
              <a:rPr lang="de-DE" sz="2800" u="sng" dirty="0"/>
              <a:t>schlimm</a:t>
            </a:r>
            <a:r>
              <a:rPr lang="de-DE" sz="2800" dirty="0"/>
              <a:t>, weil zu viele Juden im (3) </a:t>
            </a:r>
            <a:r>
              <a:rPr lang="de-DE" sz="2800" u="sng" dirty="0"/>
              <a:t>Ghetto</a:t>
            </a:r>
            <a:r>
              <a:rPr lang="de-DE" sz="2800" dirty="0"/>
              <a:t> eingepfercht waren. Die Mahler haben das in Bildern beschrieben. Ein Bild von Bodek und Löw aus dem Jahr 1941 drückt ihren (4) </a:t>
            </a:r>
            <a:r>
              <a:rPr lang="de-DE" sz="2800" u="sng" dirty="0"/>
              <a:t>Wunsch</a:t>
            </a:r>
            <a:r>
              <a:rPr lang="de-DE" sz="2800" dirty="0"/>
              <a:t> nach Freiheit aus. Ein gelber Schmetterling sitzt auf einem Zaun. Er ist bereit zum Abflug. In der Realität sind viele Mahler in Konzentrationslagern gestorben. Es ist ein (5) </a:t>
            </a:r>
            <a:r>
              <a:rPr lang="de-DE" sz="2800" u="sng" dirty="0"/>
              <a:t>Wunder</a:t>
            </a:r>
            <a:r>
              <a:rPr lang="de-DE" sz="2800" dirty="0"/>
              <a:t>, dass man ihre Werke nach dem Krieg gefunden hat. Sie sind wie ein letzter (6) </a:t>
            </a:r>
            <a:r>
              <a:rPr lang="de-DE" sz="2800" u="sng" dirty="0"/>
              <a:t>Abschied</a:t>
            </a:r>
            <a:r>
              <a:rPr lang="de-DE" sz="2800" dirty="0"/>
              <a:t>sgruß an die Welt.</a:t>
            </a:r>
          </a:p>
          <a:p>
            <a:r>
              <a:rPr lang="de-DE" b="1" dirty="0"/>
              <a:t> </a:t>
            </a:r>
            <a:endParaRPr lang="de-DE" dirty="0"/>
          </a:p>
        </p:txBody>
      </p:sp>
      <p:sp>
        <p:nvSpPr>
          <p:cNvPr id="4" name="Slide Number Placeholder 3">
            <a:extLst>
              <a:ext uri="{FF2B5EF4-FFF2-40B4-BE49-F238E27FC236}">
                <a16:creationId xmlns:a16="http://schemas.microsoft.com/office/drawing/2014/main" id="{EB14504A-7621-4222-A0A4-52AFA4D0D977}"/>
              </a:ext>
            </a:extLst>
          </p:cNvPr>
          <p:cNvSpPr>
            <a:spLocks noGrp="1"/>
          </p:cNvSpPr>
          <p:nvPr>
            <p:ph type="sldNum" sz="quarter" idx="12"/>
          </p:nvPr>
        </p:nvSpPr>
        <p:spPr/>
        <p:txBody>
          <a:bodyPr/>
          <a:lstStyle/>
          <a:p>
            <a:fld id="{A796FD67-0BA0-436D-B60D-4690F3A637D4}" type="slidenum">
              <a:rPr lang="en-GB" smtClean="0"/>
              <a:t>7</a:t>
            </a:fld>
            <a:endParaRPr lang="en-GB"/>
          </a:p>
        </p:txBody>
      </p:sp>
    </p:spTree>
    <p:extLst>
      <p:ext uri="{BB962C8B-B14F-4D97-AF65-F5344CB8AC3E}">
        <p14:creationId xmlns:p14="http://schemas.microsoft.com/office/powerpoint/2010/main" val="1328739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790" y="1046922"/>
            <a:ext cx="11635409" cy="5685182"/>
          </a:xfrm>
        </p:spPr>
        <p:txBody>
          <a:bodyPr>
            <a:normAutofit/>
          </a:bodyPr>
          <a:lstStyle/>
          <a:p>
            <a:endParaRPr lang="en-GB" dirty="0"/>
          </a:p>
          <a:p>
            <a:pPr marL="0" indent="0">
              <a:buNone/>
            </a:pPr>
            <a:r>
              <a:rPr lang="en-GB" sz="3600" dirty="0"/>
              <a:t>Lest den Text </a:t>
            </a:r>
            <a:r>
              <a:rPr lang="en-GB" sz="3600" dirty="0" err="1"/>
              <a:t>jetzt</a:t>
            </a:r>
            <a:r>
              <a:rPr lang="en-GB" sz="3600" dirty="0"/>
              <a:t> still.</a:t>
            </a:r>
          </a:p>
          <a:p>
            <a:pPr marL="0" indent="0">
              <a:buNone/>
            </a:pPr>
            <a:endParaRPr lang="en-GB" sz="3600" dirty="0"/>
          </a:p>
          <a:p>
            <a:pPr marL="0" indent="0">
              <a:buNone/>
            </a:pPr>
            <a:r>
              <a:rPr lang="en-GB" sz="3600" dirty="0" err="1"/>
              <a:t>Welche</a:t>
            </a:r>
            <a:r>
              <a:rPr lang="en-GB" sz="3600" dirty="0"/>
              <a:t> </a:t>
            </a:r>
            <a:r>
              <a:rPr lang="en-GB" sz="3600" dirty="0" err="1"/>
              <a:t>Wörter</a:t>
            </a:r>
            <a:r>
              <a:rPr lang="en-GB" sz="3600" dirty="0"/>
              <a:t> </a:t>
            </a:r>
            <a:r>
              <a:rPr lang="en-GB" sz="3600" dirty="0" err="1"/>
              <a:t>kennt</a:t>
            </a:r>
            <a:r>
              <a:rPr lang="en-GB" sz="3600" dirty="0"/>
              <a:t> </a:t>
            </a:r>
            <a:r>
              <a:rPr lang="en-GB" sz="3600" dirty="0" err="1"/>
              <a:t>ihr</a:t>
            </a:r>
            <a:r>
              <a:rPr lang="en-GB" sz="3600" dirty="0"/>
              <a:t> </a:t>
            </a:r>
            <a:r>
              <a:rPr lang="en-GB" sz="3600" dirty="0" err="1"/>
              <a:t>nicht</a:t>
            </a:r>
            <a:r>
              <a:rPr lang="en-GB" sz="3600" dirty="0"/>
              <a:t>? </a:t>
            </a:r>
            <a:r>
              <a:rPr lang="en-GB" sz="3600" dirty="0" err="1"/>
              <a:t>Unterstreicht</a:t>
            </a:r>
            <a:r>
              <a:rPr lang="en-GB" sz="3600" dirty="0"/>
              <a:t> </a:t>
            </a:r>
            <a:r>
              <a:rPr lang="en-GB" sz="3600" dirty="0" err="1"/>
              <a:t>sie</a:t>
            </a:r>
            <a:r>
              <a:rPr lang="en-GB" sz="3600" dirty="0"/>
              <a:t> </a:t>
            </a:r>
            <a:r>
              <a:rPr lang="en-GB" sz="3600" u="sng" dirty="0">
                <a:solidFill>
                  <a:srgbClr val="FF0000"/>
                </a:solidFill>
              </a:rPr>
              <a:t>rot</a:t>
            </a:r>
            <a:r>
              <a:rPr lang="en-GB" sz="3600" dirty="0"/>
              <a:t>.</a:t>
            </a:r>
          </a:p>
          <a:p>
            <a:pPr marL="0" indent="0">
              <a:buNone/>
            </a:pPr>
            <a:endParaRPr lang="en-GB" sz="3600" dirty="0"/>
          </a:p>
          <a:p>
            <a:pPr marL="0" indent="0">
              <a:buNone/>
            </a:pPr>
            <a:r>
              <a:rPr lang="en-GB" sz="3600" dirty="0" err="1"/>
              <a:t>Vergleicht</a:t>
            </a:r>
            <a:r>
              <a:rPr lang="en-GB" sz="3600" dirty="0"/>
              <a:t> </a:t>
            </a:r>
            <a:r>
              <a:rPr lang="en-GB" sz="3600" dirty="0" err="1"/>
              <a:t>mit</a:t>
            </a:r>
            <a:r>
              <a:rPr lang="en-GB" sz="3600" dirty="0"/>
              <a:t> </a:t>
            </a:r>
            <a:r>
              <a:rPr lang="en-GB" sz="3600" dirty="0" err="1"/>
              <a:t>anderen</a:t>
            </a:r>
            <a:r>
              <a:rPr lang="en-GB" sz="3600" dirty="0"/>
              <a:t>. </a:t>
            </a:r>
            <a:r>
              <a:rPr lang="en-GB" sz="3600" dirty="0" err="1"/>
              <a:t>Habt</a:t>
            </a:r>
            <a:r>
              <a:rPr lang="en-GB" sz="3600" dirty="0"/>
              <a:t> </a:t>
            </a:r>
            <a:r>
              <a:rPr lang="en-GB" sz="3600" dirty="0" err="1"/>
              <a:t>ihr</a:t>
            </a:r>
            <a:r>
              <a:rPr lang="en-GB" sz="3600" dirty="0"/>
              <a:t> das </a:t>
            </a:r>
            <a:r>
              <a:rPr lang="en-GB" sz="3600" dirty="0" err="1"/>
              <a:t>Gleiche</a:t>
            </a:r>
            <a:r>
              <a:rPr lang="en-GB" sz="3600" dirty="0"/>
              <a:t> </a:t>
            </a:r>
            <a:r>
              <a:rPr lang="en-GB" sz="3600" dirty="0" err="1"/>
              <a:t>unterstrichen</a:t>
            </a:r>
            <a:r>
              <a:rPr lang="en-GB" sz="3600" dirty="0"/>
              <a:t>?</a:t>
            </a:r>
          </a:p>
          <a:p>
            <a:pPr marL="0" indent="0">
              <a:buNone/>
            </a:pPr>
            <a:endParaRPr lang="en-GB" sz="3600" dirty="0"/>
          </a:p>
          <a:p>
            <a:pPr marL="0" indent="0">
              <a:buNone/>
            </a:pPr>
            <a:r>
              <a:rPr lang="en-GB" sz="3600" dirty="0" err="1"/>
              <a:t>Könnt</a:t>
            </a:r>
            <a:r>
              <a:rPr lang="en-GB" sz="3600" dirty="0"/>
              <a:t> </a:t>
            </a:r>
            <a:r>
              <a:rPr lang="en-GB" sz="3600" dirty="0" err="1"/>
              <a:t>ihr</a:t>
            </a:r>
            <a:r>
              <a:rPr lang="en-GB" sz="3600" dirty="0"/>
              <a:t> </a:t>
            </a:r>
            <a:r>
              <a:rPr lang="en-GB" sz="3600" dirty="0" err="1"/>
              <a:t>euch</a:t>
            </a:r>
            <a:r>
              <a:rPr lang="en-GB" sz="3600" dirty="0"/>
              <a:t> </a:t>
            </a:r>
            <a:r>
              <a:rPr lang="en-GB" sz="3600" dirty="0" err="1"/>
              <a:t>gegenseitig</a:t>
            </a:r>
            <a:r>
              <a:rPr lang="en-GB" sz="3600" dirty="0"/>
              <a:t> </a:t>
            </a:r>
            <a:r>
              <a:rPr lang="en-GB" sz="3600" dirty="0" err="1"/>
              <a:t>helfen</a:t>
            </a:r>
            <a:r>
              <a:rPr lang="en-GB" sz="3600" dirty="0"/>
              <a:t>? </a:t>
            </a:r>
          </a:p>
          <a:p>
            <a:endParaRPr lang="en-GB" dirty="0"/>
          </a:p>
          <a:p>
            <a:pPr marL="0" indent="0">
              <a:buNone/>
            </a:pPr>
            <a:endParaRPr lang="en-GB" dirty="0"/>
          </a:p>
          <a:p>
            <a:pPr marL="0" indent="0">
              <a:buNone/>
            </a:pPr>
            <a:endParaRPr lang="en-GB" dirty="0"/>
          </a:p>
          <a:p>
            <a:pPr marL="0" indent="0">
              <a:buNone/>
            </a:pPr>
            <a:endParaRPr lang="en-GB" dirty="0"/>
          </a:p>
        </p:txBody>
      </p:sp>
      <p:sp>
        <p:nvSpPr>
          <p:cNvPr id="2" name="Slide Number Placeholder 1">
            <a:extLst>
              <a:ext uri="{FF2B5EF4-FFF2-40B4-BE49-F238E27FC236}">
                <a16:creationId xmlns:a16="http://schemas.microsoft.com/office/drawing/2014/main" id="{4230A66F-FF57-43C1-8A5B-5544D2620F5B}"/>
              </a:ext>
            </a:extLst>
          </p:cNvPr>
          <p:cNvSpPr>
            <a:spLocks noGrp="1"/>
          </p:cNvSpPr>
          <p:nvPr>
            <p:ph type="sldNum" sz="quarter" idx="12"/>
          </p:nvPr>
        </p:nvSpPr>
        <p:spPr/>
        <p:txBody>
          <a:bodyPr/>
          <a:lstStyle/>
          <a:p>
            <a:fld id="{A796FD67-0BA0-436D-B60D-4690F3A637D4}" type="slidenum">
              <a:rPr lang="en-GB" smtClean="0"/>
              <a:t>8</a:t>
            </a:fld>
            <a:endParaRPr lang="en-GB"/>
          </a:p>
        </p:txBody>
      </p:sp>
    </p:spTree>
    <p:extLst>
      <p:ext uri="{BB962C8B-B14F-4D97-AF65-F5344CB8AC3E}">
        <p14:creationId xmlns:p14="http://schemas.microsoft.com/office/powerpoint/2010/main" val="25465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Übersetzung</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endParaRPr lang="en-GB" dirty="0"/>
          </a:p>
          <a:p>
            <a:pPr marL="0" indent="0">
              <a:buNone/>
            </a:pPr>
            <a:r>
              <a:rPr lang="en-GB" sz="3200" i="1" dirty="0" err="1"/>
              <a:t>Bringt</a:t>
            </a:r>
            <a:r>
              <a:rPr lang="en-GB" sz="3200" i="1" dirty="0"/>
              <a:t> die </a:t>
            </a:r>
            <a:r>
              <a:rPr lang="en-GB" sz="3200" i="1" dirty="0" err="1"/>
              <a:t>Übersetzung</a:t>
            </a:r>
            <a:r>
              <a:rPr lang="en-GB" sz="3200" i="1" dirty="0"/>
              <a:t>  in die </a:t>
            </a:r>
            <a:r>
              <a:rPr lang="en-GB" sz="3200" i="1" dirty="0" err="1"/>
              <a:t>richtigen</a:t>
            </a:r>
            <a:r>
              <a:rPr lang="en-GB" sz="3200" i="1" dirty="0"/>
              <a:t> </a:t>
            </a:r>
            <a:r>
              <a:rPr lang="en-GB" sz="3200" i="1" dirty="0" err="1"/>
              <a:t>Reihenfolge</a:t>
            </a:r>
            <a:r>
              <a:rPr lang="en-GB" sz="3200" i="1" dirty="0"/>
              <a:t>.</a:t>
            </a:r>
          </a:p>
        </p:txBody>
      </p:sp>
      <p:sp>
        <p:nvSpPr>
          <p:cNvPr id="4" name="Slide Number Placeholder 3">
            <a:extLst>
              <a:ext uri="{FF2B5EF4-FFF2-40B4-BE49-F238E27FC236}">
                <a16:creationId xmlns:a16="http://schemas.microsoft.com/office/drawing/2014/main" id="{6F47AAC3-6A11-46A1-A88A-767EFFF9B63F}"/>
              </a:ext>
            </a:extLst>
          </p:cNvPr>
          <p:cNvSpPr>
            <a:spLocks noGrp="1"/>
          </p:cNvSpPr>
          <p:nvPr>
            <p:ph type="sldNum" sz="quarter" idx="12"/>
          </p:nvPr>
        </p:nvSpPr>
        <p:spPr/>
        <p:txBody>
          <a:bodyPr/>
          <a:lstStyle/>
          <a:p>
            <a:fld id="{A796FD67-0BA0-436D-B60D-4690F3A637D4}" type="slidenum">
              <a:rPr lang="en-GB" smtClean="0"/>
              <a:t>9</a:t>
            </a:fld>
            <a:endParaRPr lang="en-GB"/>
          </a:p>
        </p:txBody>
      </p:sp>
    </p:spTree>
    <p:extLst>
      <p:ext uri="{BB962C8B-B14F-4D97-AF65-F5344CB8AC3E}">
        <p14:creationId xmlns:p14="http://schemas.microsoft.com/office/powerpoint/2010/main" val="39126465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2797</TotalTime>
  <Words>2187</Words>
  <Application>Microsoft Office PowerPoint</Application>
  <PresentationFormat>Widescreen</PresentationFormat>
  <Paragraphs>300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Worum geht es in dem Text?</vt:lpstr>
      <vt:lpstr>Kunst aus dem Holocaust</vt:lpstr>
      <vt:lpstr>Hintergrund: Ghetto Theresienstadt</vt:lpstr>
      <vt:lpstr>PowerPoint Presentation</vt:lpstr>
      <vt:lpstr>Text discovery &amp; reading activities</vt:lpstr>
      <vt:lpstr>Kunst aus dem Holocaust  </vt:lpstr>
      <vt:lpstr>Kunst aus dem Holocaust  </vt:lpstr>
      <vt:lpstr>PowerPoint Presentation</vt:lpstr>
      <vt:lpstr>Übersetzung</vt:lpstr>
      <vt:lpstr>PowerPoint Presentation</vt:lpstr>
      <vt:lpstr>PowerPoint Presentation</vt:lpstr>
      <vt:lpstr>PowerPoint Presentation</vt:lpstr>
      <vt:lpstr>Focus on language: Konjunktionen - conjunctions</vt:lpstr>
      <vt:lpstr>Focus on language: Konjunktionen - conjunctions</vt:lpstr>
      <vt:lpstr>Kunst aus dem Holocaust  </vt:lpstr>
      <vt:lpstr>Kunst aus dem Holocaust  </vt:lpstr>
      <vt:lpstr>Welche Konjunktion ist besser? Weil oder dass? </vt:lpstr>
      <vt:lpstr>Welche Konjunktion ist besser? Weil oder dass? </vt:lpstr>
      <vt:lpstr>PowerPoint Presentation</vt:lpstr>
      <vt:lpstr>PowerPoint Presentation</vt:lpstr>
      <vt:lpstr>Was symbolisiert ein Schmetterling? </vt:lpstr>
      <vt:lpstr>PowerPoint Presentation</vt:lpstr>
      <vt:lpstr>Option 1 Hausaufgabe: Der Schmetterling kommt zurück!</vt:lpstr>
      <vt:lpstr>Option 2 Hausaufgabe: Bericht </vt:lpstr>
      <vt:lpstr>Images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L’homme qui te ressemble</dc:title>
  <dc:creator>Suzanne Graham</dc:creator>
  <cp:lastModifiedBy>Suzanne Graham</cp:lastModifiedBy>
  <cp:revision>313</cp:revision>
  <dcterms:created xsi:type="dcterms:W3CDTF">2017-06-02T13:28:39Z</dcterms:created>
  <dcterms:modified xsi:type="dcterms:W3CDTF">2020-01-09T16:46:00Z</dcterms:modified>
</cp:coreProperties>
</file>