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77" r:id="rId2"/>
    <p:sldId id="322" r:id="rId3"/>
    <p:sldId id="309" r:id="rId4"/>
    <p:sldId id="346" r:id="rId5"/>
    <p:sldId id="326" r:id="rId6"/>
    <p:sldId id="340" r:id="rId7"/>
    <p:sldId id="268" r:id="rId8"/>
    <p:sldId id="281" r:id="rId9"/>
    <p:sldId id="344" r:id="rId10"/>
    <p:sldId id="347" r:id="rId11"/>
    <p:sldId id="348" r:id="rId12"/>
    <p:sldId id="342" r:id="rId13"/>
    <p:sldId id="343" r:id="rId14"/>
    <p:sldId id="272" r:id="rId15"/>
    <p:sldId id="295" r:id="rId16"/>
    <p:sldId id="329" r:id="rId17"/>
    <p:sldId id="332" r:id="rId18"/>
    <p:sldId id="302" r:id="rId19"/>
    <p:sldId id="297" r:id="rId20"/>
    <p:sldId id="333" r:id="rId21"/>
    <p:sldId id="331" r:id="rId22"/>
    <p:sldId id="334" r:id="rId23"/>
    <p:sldId id="301" r:id="rId24"/>
    <p:sldId id="336" r:id="rId25"/>
    <p:sldId id="349" r:id="rId26"/>
    <p:sldId id="345"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74" autoAdjust="0"/>
    <p:restoredTop sz="94075" autoAdjust="0"/>
  </p:normalViewPr>
  <p:slideViewPr>
    <p:cSldViewPr snapToGrid="0">
      <p:cViewPr varScale="1">
        <p:scale>
          <a:sx n="62" d="100"/>
          <a:sy n="62" d="100"/>
        </p:scale>
        <p:origin x="920" y="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333377-BADE-4681-A664-5DADABAB9BE6}" type="datetimeFigureOut">
              <a:rPr lang="en-GB" smtClean="0"/>
              <a:t>10/01/2020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8FE7C7-8DB2-4E24-BC38-3CE31215BC38}" type="slidenum">
              <a:rPr lang="en-GB" smtClean="0"/>
              <a:t>‹#›</a:t>
            </a:fld>
            <a:endParaRPr lang="en-GB"/>
          </a:p>
        </p:txBody>
      </p:sp>
    </p:spTree>
    <p:extLst>
      <p:ext uri="{BB962C8B-B14F-4D97-AF65-F5344CB8AC3E}">
        <p14:creationId xmlns:p14="http://schemas.microsoft.com/office/powerpoint/2010/main" val="17258365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a:p>
        </p:txBody>
      </p:sp>
      <p:sp>
        <p:nvSpPr>
          <p:cNvPr id="4" name="Slide Number Placeholder 3"/>
          <p:cNvSpPr>
            <a:spLocks noGrp="1"/>
          </p:cNvSpPr>
          <p:nvPr>
            <p:ph type="sldNum" sz="quarter" idx="10"/>
          </p:nvPr>
        </p:nvSpPr>
        <p:spPr/>
        <p:txBody>
          <a:bodyPr/>
          <a:lstStyle/>
          <a:p>
            <a:fld id="{668FE7C7-8DB2-4E24-BC38-3CE31215BC38}" type="slidenum">
              <a:rPr lang="en-GB" smtClean="0"/>
              <a:t>6</a:t>
            </a:fld>
            <a:endParaRPr lang="en-GB"/>
          </a:p>
        </p:txBody>
      </p:sp>
    </p:spTree>
    <p:extLst>
      <p:ext uri="{BB962C8B-B14F-4D97-AF65-F5344CB8AC3E}">
        <p14:creationId xmlns:p14="http://schemas.microsoft.com/office/powerpoint/2010/main" val="4614000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68FE7C7-8DB2-4E24-BC38-3CE31215BC38}" type="slidenum">
              <a:rPr lang="en-GB" smtClean="0"/>
              <a:t>18</a:t>
            </a:fld>
            <a:endParaRPr lang="en-GB"/>
          </a:p>
        </p:txBody>
      </p:sp>
    </p:spTree>
    <p:extLst>
      <p:ext uri="{BB962C8B-B14F-4D97-AF65-F5344CB8AC3E}">
        <p14:creationId xmlns:p14="http://schemas.microsoft.com/office/powerpoint/2010/main" val="41176416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5019"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892377A-A2A3-4A80-938B-2EF2D01451BB}" type="datetime1">
              <a:rPr lang="en-GB" smtClean="0"/>
              <a:t>10/01/2020</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978EFC75-EC50-45A2-AF34-BD3704400BB2}"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609600" y="1481330"/>
            <a:ext cx="109728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A43F7F0-D2AF-4C65-8B21-BF9D10283939}" type="datetime1">
              <a:rPr lang="en-GB" smtClean="0"/>
              <a:t>10/01/2020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78EFC75-EC50-45A2-AF34-BD3704400BB2}"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274641"/>
            <a:ext cx="84328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8F12314-5615-4A47-95A1-EE0646523800}" type="datetime1">
              <a:rPr lang="en-GB" smtClean="0"/>
              <a:t>10/01/2020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78EFC75-EC50-45A2-AF34-BD3704400BB2}"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C29F9A9-B898-463C-B06E-474D7ED5EFCA}" type="datetime1">
              <a:rPr lang="en-GB" smtClean="0"/>
              <a:t>10/01/2020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78EFC75-EC50-45A2-AF34-BD3704400BB2}" type="slidenum">
              <a:rPr lang="en-GB" smtClean="0"/>
              <a:t>‹#›</a:t>
            </a:fld>
            <a:endParaRPr lang="en-GB"/>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074A866E-9C34-4D6F-807B-86451D258440}" type="datetime1">
              <a:rPr lang="en-GB" smtClean="0"/>
              <a:t>10/01/2020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78EFC75-EC50-45A2-AF34-BD3704400BB2}" type="slidenum">
              <a:rPr lang="en-GB" smtClean="0"/>
              <a:t>‹#›</a:t>
            </a:fld>
            <a:endParaRPr lang="en-GB"/>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9C187922-20CD-47F2-A991-620D78550781}" type="datetime1">
              <a:rPr lang="en-GB" smtClean="0"/>
              <a:t>10/01/2020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78EFC75-EC50-45A2-AF34-BD3704400BB2}" type="slidenum">
              <a:rPr lang="en-GB" smtClean="0"/>
              <a:t>‹#›</a:t>
            </a:fld>
            <a:endParaRPr lang="en-GB"/>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58740CED-9A88-4E3F-B4ED-84B3F626C1C7}" type="datetime1">
              <a:rPr lang="en-GB" smtClean="0"/>
              <a:t>10/01/2020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78EFC75-EC50-45A2-AF34-BD3704400BB2}"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E1C7ECD-D51C-4FD1-A26F-371F408DA555}" type="datetime1">
              <a:rPr lang="en-GB" smtClean="0"/>
              <a:t>10/01/2020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78EFC75-EC50-45A2-AF34-BD3704400BB2}" type="slidenum">
              <a:rPr lang="en-GB" smtClean="0"/>
              <a:t>‹#›</a:t>
            </a:fld>
            <a:endParaRPr lang="en-GB"/>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EFD696-4CB9-4757-AEA1-7E0D30C0E4CB}" type="datetime1">
              <a:rPr lang="en-GB" smtClean="0"/>
              <a:t>10/01/2020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78EFC75-EC50-45A2-AF34-BD3704400BB2}"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p>
            <a:fld id="{479F1CCC-FD78-415A-9E17-8F23F8DAC8A9}" type="datetime1">
              <a:rPr lang="en-GB" smtClean="0"/>
              <a:t>10/01/2020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78EFC75-EC50-45A2-AF34-BD3704400BB2}"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D6B5715-8058-41FC-A706-C1F35E8873BD}" type="datetime1">
              <a:rPr lang="en-GB" smtClean="0"/>
              <a:t>10/01/2020</a:t>
            </a:fld>
            <a:endParaRPr lang="en-GB"/>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78EFC75-EC50-45A2-AF34-BD3704400BB2}" type="slidenum">
              <a:rPr lang="en-GB" smtClean="0"/>
              <a:t>‹#›</a:t>
            </a:fld>
            <a:endParaRPr lang="en-GB"/>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37AAEBFC-8B84-470B-9B1A-8760EDD3B2BD}" type="datetime1">
              <a:rPr lang="en-GB" smtClean="0"/>
              <a:t>10/01/2020</a:t>
            </a:fld>
            <a:endParaRPr lang="en-GB"/>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978EFC75-EC50-45A2-AF34-BD3704400BB2}"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https://www.youtube.com/watch?v=eTOZPD5G0D4" TargetMode="External"/><Relationship Id="rId13" Type="http://schemas.openxmlformats.org/officeDocument/2006/relationships/hyperlink" Target="https://en.wikipedia.org/wiki/Shahid" TargetMode="External"/><Relationship Id="rId18" Type="http://schemas.openxmlformats.org/officeDocument/2006/relationships/hyperlink" Target="https://en.wikipedia.org/wiki/Leyte_island" TargetMode="External"/><Relationship Id="rId3" Type="http://schemas.openxmlformats.org/officeDocument/2006/relationships/hyperlink" Target="https://commons.wikimedia.org/w/index.php?title=User:Muteevo2&amp;action=edit&amp;redlink=1" TargetMode="External"/><Relationship Id="rId21" Type="http://schemas.openxmlformats.org/officeDocument/2006/relationships/hyperlink" Target="https://creativecommons.org/licenses/by/2.0/deed.en" TargetMode="External"/><Relationship Id="rId7" Type="http://schemas.openxmlformats.org/officeDocument/2006/relationships/hyperlink" Target="https://commons.wikimedia.org/wiki/Commons:YouTube_files" TargetMode="External"/><Relationship Id="rId12" Type="http://schemas.openxmlformats.org/officeDocument/2006/relationships/hyperlink" Target="https://en.wikipedia.org/wiki/Pasdar" TargetMode="External"/><Relationship Id="rId17" Type="http://schemas.openxmlformats.org/officeDocument/2006/relationships/hyperlink" Target="https://en.wikipedia.org/wiki/Tacloban" TargetMode="External"/><Relationship Id="rId2" Type="http://schemas.openxmlformats.org/officeDocument/2006/relationships/hyperlink" Target="https://en.wikipedia.org/wiki/en:public_domain" TargetMode="External"/><Relationship Id="rId16" Type="http://schemas.openxmlformats.org/officeDocument/2006/relationships/hyperlink" Target="https://commons.wikimedia.org/w/index.php?title=User:Paubry76&amp;action=edit&amp;redlink=1" TargetMode="External"/><Relationship Id="rId20" Type="http://schemas.openxmlformats.org/officeDocument/2006/relationships/hyperlink" Target="https://www.flickr.com/photos/trocaire/10882117144/" TargetMode="External"/><Relationship Id="rId1" Type="http://schemas.openxmlformats.org/officeDocument/2006/relationships/slideLayout" Target="../slideLayouts/slideLayout2.xml"/><Relationship Id="rId6" Type="http://schemas.openxmlformats.org/officeDocument/2006/relationships/hyperlink" Target="https://www.youtube.com/channel/UCbzxR7638iMg6k-9UkjIFJg" TargetMode="External"/><Relationship Id="rId11" Type="http://schemas.openxmlformats.org/officeDocument/2006/relationships/hyperlink" Target="https://creativecommons.org/licenses/by/3.0/legalcode" TargetMode="External"/><Relationship Id="rId5" Type="http://schemas.openxmlformats.org/officeDocument/2006/relationships/hyperlink" Target="https://creativecommons.org/licenses/by-sa/4.0/deed.en" TargetMode="External"/><Relationship Id="rId15" Type="http://schemas.openxmlformats.org/officeDocument/2006/relationships/hyperlink" Target="http://www.farsnews.com/" TargetMode="External"/><Relationship Id="rId10" Type="http://schemas.openxmlformats.org/officeDocument/2006/relationships/hyperlink" Target="https://support.google.com/youtube/answer/2797468?hl=en" TargetMode="External"/><Relationship Id="rId19" Type="http://schemas.openxmlformats.org/officeDocument/2006/relationships/hyperlink" Target="https://www.flickr.com/people/8485582@N07" TargetMode="External"/><Relationship Id="rId4" Type="http://schemas.openxmlformats.org/officeDocument/2006/relationships/hyperlink" Target="https://en.wikipedia.org/wiki/en:Creative_Commons" TargetMode="External"/><Relationship Id="rId9" Type="http://schemas.openxmlformats.org/officeDocument/2006/relationships/hyperlink" Target="https://en.wikipedia.org/wiki/YouTube" TargetMode="External"/><Relationship Id="rId14" Type="http://schemas.openxmlformats.org/officeDocument/2006/relationships/hyperlink" Target="http://media.farsnews.com/media/Uploaded/Files/Images/1397/01/05/13970105000381636575851384515683_26340_PhotoT.jpg"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commons.wikimedia.org/wiki/File:Hurricane_Irma_from_miami.webm"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92458" y="2130426"/>
            <a:ext cx="9796155" cy="2677548"/>
          </a:xfrm>
        </p:spPr>
        <p:txBody>
          <a:bodyPr anchor="ctr">
            <a:normAutofit/>
          </a:bodyPr>
          <a:lstStyle/>
          <a:p>
            <a:pPr>
              <a:defRPr/>
            </a:pPr>
            <a:r>
              <a:rPr lang="fr-FR" sz="4400" i="1" dirty="0"/>
              <a:t>Saint-Martin: La tragédie continue</a:t>
            </a:r>
            <a:endParaRPr lang="en-US" altLang="en-US" sz="4400" dirty="0"/>
          </a:p>
        </p:txBody>
      </p:sp>
      <p:sp>
        <p:nvSpPr>
          <p:cNvPr id="2" name="Rectangle 1"/>
          <p:cNvSpPr>
            <a:spLocks noChangeArrowheads="1"/>
          </p:cNvSpPr>
          <p:nvPr/>
        </p:nvSpPr>
        <p:spPr bwMode="auto">
          <a:xfrm>
            <a:off x="0" y="188831"/>
            <a:ext cx="32060" cy="7953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8887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en-US" sz="1100" b="0" i="0" u="none" strike="noStrike" cap="none" normalizeH="0" baseline="0" dirty="0">
                <a:ln>
                  <a:noFill/>
                </a:ln>
                <a:solidFill>
                  <a:schemeClr val="tx1"/>
                </a:solidFill>
                <a:effectLst/>
              </a:rPr>
              <a:t> </a:t>
            </a:r>
            <a:endParaRPr kumimoji="0" lang="fr-FR" altLang="en-US" sz="1800" b="0" i="0" u="none" strike="noStrike" cap="none" normalizeH="0" baseline="0" dirty="0">
              <a:ln>
                <a:noFill/>
              </a:ln>
              <a:solidFill>
                <a:schemeClr val="tx1"/>
              </a:solidFill>
              <a:effectLst/>
              <a:latin typeface="Arial" panose="020B0604020202020204" pitchFamily="34" charset="0"/>
            </a:endParaRPr>
          </a:p>
        </p:txBody>
      </p:sp>
      <p:sp>
        <p:nvSpPr>
          <p:cNvPr id="3" name="Slide Number Placeholder 2"/>
          <p:cNvSpPr>
            <a:spLocks noGrp="1"/>
          </p:cNvSpPr>
          <p:nvPr>
            <p:ph type="sldNum" sz="quarter" idx="12"/>
          </p:nvPr>
        </p:nvSpPr>
        <p:spPr/>
        <p:txBody>
          <a:bodyPr/>
          <a:lstStyle/>
          <a:p>
            <a:fld id="{978EFC75-EC50-45A2-AF34-BD3704400BB2}" type="slidenum">
              <a:rPr lang="en-GB" smtClean="0"/>
              <a:t>1</a:t>
            </a:fld>
            <a:endParaRPr lang="en-GB"/>
          </a:p>
        </p:txBody>
      </p:sp>
    </p:spTree>
    <p:extLst>
      <p:ext uri="{BB962C8B-B14F-4D97-AF65-F5344CB8AC3E}">
        <p14:creationId xmlns:p14="http://schemas.microsoft.com/office/powerpoint/2010/main" val="21089980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96214" y="660930"/>
            <a:ext cx="4868214" cy="6197069"/>
          </a:xfrm>
        </p:spPr>
        <p:style>
          <a:lnRef idx="2">
            <a:schemeClr val="accent1"/>
          </a:lnRef>
          <a:fillRef idx="1">
            <a:schemeClr val="lt1"/>
          </a:fillRef>
          <a:effectRef idx="0">
            <a:schemeClr val="accent1"/>
          </a:effectRef>
          <a:fontRef idx="minor">
            <a:schemeClr val="dk1"/>
          </a:fontRef>
        </p:style>
        <p:txBody>
          <a:bodyPr>
            <a:normAutofit fontScale="32500" lnSpcReduction="20000"/>
          </a:bodyPr>
          <a:lstStyle/>
          <a:p>
            <a:pPr marL="0" indent="0">
              <a:buNone/>
            </a:pPr>
            <a:r>
              <a:rPr lang="fr-FR" sz="6200" dirty="0">
                <a:latin typeface="Calibri" panose="020F0502020204030204" pitchFamily="34" charset="0"/>
                <a:cs typeface="Calibri" panose="020F0502020204030204" pitchFamily="34" charset="0"/>
              </a:rPr>
              <a:t>1. Le 6 septembre l’ouragan Irma a tué 8 personnes à Saint-Martin  </a:t>
            </a:r>
          </a:p>
          <a:p>
            <a:pPr marL="0" indent="0">
              <a:buNone/>
            </a:pPr>
            <a:r>
              <a:rPr lang="fr-FR" sz="6200" dirty="0">
                <a:latin typeface="Calibri" panose="020F0502020204030204" pitchFamily="34" charset="0"/>
                <a:cs typeface="Calibri" panose="020F0502020204030204" pitchFamily="34" charset="0"/>
              </a:rPr>
              <a:t>2. dont les familles sont en deuil.</a:t>
            </a:r>
          </a:p>
          <a:p>
            <a:pPr marL="0" indent="0">
              <a:buNone/>
            </a:pPr>
            <a:r>
              <a:rPr lang="fr-FR" sz="6200" dirty="0">
                <a:latin typeface="Calibri" panose="020F0502020204030204" pitchFamily="34" charset="0"/>
                <a:cs typeface="Calibri" panose="020F0502020204030204" pitchFamily="34" charset="0"/>
              </a:rPr>
              <a:t>3. Selon les psychologues, ces familles traverseront cinq étapes de deuil que rien ne peut changer</a:t>
            </a:r>
          </a:p>
          <a:p>
            <a:pPr marL="0" indent="0">
              <a:buNone/>
            </a:pPr>
            <a:r>
              <a:rPr lang="fr-FR" sz="6200" dirty="0">
                <a:latin typeface="Calibri" panose="020F0502020204030204" pitchFamily="34" charset="0"/>
                <a:cs typeface="Calibri" panose="020F0502020204030204" pitchFamily="34" charset="0"/>
              </a:rPr>
              <a:t>4. D’abord, ils marcheront les yeux fermés</a:t>
            </a:r>
          </a:p>
          <a:p>
            <a:pPr marL="0" indent="0">
              <a:buNone/>
            </a:pPr>
            <a:r>
              <a:rPr lang="fr-FR" sz="6200" dirty="0">
                <a:latin typeface="Calibri" panose="020F0502020204030204" pitchFamily="34" charset="0"/>
                <a:cs typeface="Calibri" panose="020F0502020204030204" pitchFamily="34" charset="0"/>
              </a:rPr>
              <a:t>5. car après le choc ils dénieront les faits. </a:t>
            </a:r>
          </a:p>
          <a:p>
            <a:pPr marL="0" indent="0">
              <a:buNone/>
            </a:pPr>
            <a:endParaRPr lang="fr-FR" sz="6200" dirty="0">
              <a:latin typeface="Calibri" panose="020F0502020204030204" pitchFamily="34" charset="0"/>
              <a:cs typeface="Calibri" panose="020F0502020204030204" pitchFamily="34" charset="0"/>
            </a:endParaRPr>
          </a:p>
          <a:p>
            <a:pPr marL="0" indent="0">
              <a:buNone/>
            </a:pPr>
            <a:r>
              <a:rPr lang="fr-FR" sz="6200" dirty="0">
                <a:latin typeface="Calibri" panose="020F0502020204030204" pitchFamily="34" charset="0"/>
                <a:cs typeface="Calibri" panose="020F0502020204030204" pitchFamily="34" charset="0"/>
              </a:rPr>
              <a:t>6. Quand ils arriveront à comprendre la mort de leurs proches, ils seront en colère.</a:t>
            </a:r>
          </a:p>
          <a:p>
            <a:pPr marL="0" indent="0">
              <a:buNone/>
            </a:pPr>
            <a:r>
              <a:rPr lang="fr-FR" sz="6200" dirty="0">
                <a:latin typeface="Calibri" panose="020F0502020204030204" pitchFamily="34" charset="0"/>
                <a:cs typeface="Calibri" panose="020F0502020204030204" pitchFamily="34" charset="0"/>
              </a:rPr>
              <a:t>7. Après, il y aura une phase de négociations.</a:t>
            </a:r>
          </a:p>
          <a:p>
            <a:pPr marL="0" indent="0">
              <a:buNone/>
            </a:pPr>
            <a:r>
              <a:rPr lang="fr-FR" sz="6200" dirty="0">
                <a:latin typeface="Calibri" panose="020F0502020204030204" pitchFamily="34" charset="0"/>
                <a:cs typeface="Calibri" panose="020F0502020204030204" pitchFamily="34" charset="0"/>
              </a:rPr>
              <a:t>8. Ensuite, ils entreront dans une phase de dépression.</a:t>
            </a:r>
          </a:p>
          <a:p>
            <a:pPr marL="0" indent="0">
              <a:buNone/>
            </a:pPr>
            <a:r>
              <a:rPr lang="fr-FR" sz="6200" dirty="0">
                <a:latin typeface="Calibri" panose="020F0502020204030204" pitchFamily="34" charset="0"/>
                <a:cs typeface="Calibri" panose="020F0502020204030204" pitchFamily="34" charset="0"/>
              </a:rPr>
              <a:t>9. Ils seront tristes et se sentiront seuls,</a:t>
            </a:r>
          </a:p>
          <a:p>
            <a:pPr marL="0" indent="0">
              <a:buNone/>
            </a:pPr>
            <a:r>
              <a:rPr lang="fr-FR" sz="6200" dirty="0">
                <a:latin typeface="Calibri" panose="020F0502020204030204" pitchFamily="34" charset="0"/>
                <a:cs typeface="Calibri" panose="020F0502020204030204" pitchFamily="34" charset="0"/>
              </a:rPr>
              <a:t>10. donc ils mettront des fleurs sur les tombes des victimes.</a:t>
            </a:r>
          </a:p>
          <a:p>
            <a:pPr marL="0" indent="0">
              <a:buNone/>
            </a:pPr>
            <a:r>
              <a:rPr lang="fr-FR" sz="6200" dirty="0">
                <a:latin typeface="Calibri" panose="020F0502020204030204" pitchFamily="34" charset="0"/>
                <a:cs typeface="Calibri" panose="020F0502020204030204" pitchFamily="34" charset="0"/>
              </a:rPr>
              <a:t>11. Un jour, ils accepteront leur perte et réorganiseront leur vie, mais sans oublier.  </a:t>
            </a:r>
            <a:endParaRPr lang="en-GB" sz="6200" dirty="0">
              <a:latin typeface="Calibri" panose="020F0502020204030204" pitchFamily="34" charset="0"/>
              <a:cs typeface="Calibri" panose="020F0502020204030204" pitchFamily="34" charset="0"/>
            </a:endParaRPr>
          </a:p>
          <a:p>
            <a:pPr marL="0" indent="0">
              <a:buNone/>
            </a:pPr>
            <a:endParaRPr lang="en-GB" dirty="0"/>
          </a:p>
        </p:txBody>
      </p:sp>
      <p:sp>
        <p:nvSpPr>
          <p:cNvPr id="4" name="Content Placeholder 3"/>
          <p:cNvSpPr>
            <a:spLocks noGrp="1"/>
          </p:cNvSpPr>
          <p:nvPr>
            <p:ph sz="half" idx="2"/>
          </p:nvPr>
        </p:nvSpPr>
        <p:spPr>
          <a:xfrm>
            <a:off x="5499280" y="660930"/>
            <a:ext cx="6692720" cy="6197069"/>
          </a:xfrm>
        </p:spPr>
        <p:style>
          <a:lnRef idx="2">
            <a:schemeClr val="accent1"/>
          </a:lnRef>
          <a:fillRef idx="1">
            <a:schemeClr val="lt1"/>
          </a:fillRef>
          <a:effectRef idx="0">
            <a:schemeClr val="accent1"/>
          </a:effectRef>
          <a:fontRef idx="minor">
            <a:schemeClr val="dk1"/>
          </a:fontRef>
        </p:style>
        <p:txBody>
          <a:bodyPr>
            <a:noAutofit/>
          </a:bodyPr>
          <a:lstStyle/>
          <a:p>
            <a:pPr marL="0" indent="0">
              <a:buNone/>
            </a:pPr>
            <a:r>
              <a:rPr lang="en-GB" sz="2000" dirty="0">
                <a:latin typeface="Calibri" panose="020F0502020204030204" pitchFamily="34" charset="0"/>
                <a:cs typeface="Calibri" panose="020F0502020204030204" pitchFamily="34" charset="0"/>
              </a:rPr>
              <a:t>1.On 6 September Hurricane Irma killed 8 people in St Martin</a:t>
            </a:r>
          </a:p>
          <a:p>
            <a:pPr marL="0" indent="0">
              <a:buNone/>
            </a:pPr>
            <a:r>
              <a:rPr lang="en-GB" sz="2000" dirty="0">
                <a:latin typeface="Calibri" panose="020F0502020204030204" pitchFamily="34" charset="0"/>
                <a:cs typeface="Calibri" panose="020F0502020204030204" pitchFamily="34" charset="0"/>
              </a:rPr>
              <a:t>2. whose families are mourning.</a:t>
            </a:r>
          </a:p>
          <a:p>
            <a:pPr marL="0" indent="0">
              <a:buNone/>
            </a:pPr>
            <a:r>
              <a:rPr lang="en-GB" sz="2000" dirty="0">
                <a:latin typeface="Calibri" panose="020F0502020204030204" pitchFamily="34" charset="0"/>
                <a:cs typeface="Calibri" panose="020F0502020204030204" pitchFamily="34" charset="0"/>
              </a:rPr>
              <a:t>3. According to psychologists, these families will go through many stages of grief that nothing can change.</a:t>
            </a:r>
          </a:p>
          <a:p>
            <a:pPr marL="0" indent="0">
              <a:buNone/>
            </a:pPr>
            <a:r>
              <a:rPr lang="en-GB" sz="2000" dirty="0">
                <a:latin typeface="Calibri" panose="020F0502020204030204" pitchFamily="34" charset="0"/>
                <a:cs typeface="Calibri" panose="020F0502020204030204" pitchFamily="34" charset="0"/>
              </a:rPr>
              <a:t>4. At first they will walk with their heads bowed</a:t>
            </a:r>
          </a:p>
          <a:p>
            <a:pPr marL="0" indent="0">
              <a:buNone/>
            </a:pPr>
            <a:r>
              <a:rPr lang="en-GB" sz="2000" dirty="0">
                <a:latin typeface="Calibri" panose="020F0502020204030204" pitchFamily="34" charset="0"/>
                <a:cs typeface="Calibri" panose="020F0502020204030204" pitchFamily="34" charset="0"/>
              </a:rPr>
              <a:t>5. as after the shock they have experienced they will</a:t>
            </a:r>
            <a:r>
              <a:rPr lang="en-GB" sz="2000" u="sng" dirty="0">
                <a:latin typeface="Calibri" panose="020F0502020204030204" pitchFamily="34" charset="0"/>
                <a:cs typeface="Calibri" panose="020F0502020204030204" pitchFamily="34" charset="0"/>
              </a:rPr>
              <a:t> </a:t>
            </a:r>
            <a:r>
              <a:rPr lang="en-GB" sz="2000" dirty="0">
                <a:latin typeface="Calibri" panose="020F0502020204030204" pitchFamily="34" charset="0"/>
                <a:cs typeface="Calibri" panose="020F0502020204030204" pitchFamily="34" charset="0"/>
              </a:rPr>
              <a:t>deny what has happened</a:t>
            </a:r>
          </a:p>
          <a:p>
            <a:pPr marL="0" indent="0">
              <a:buNone/>
            </a:pPr>
            <a:r>
              <a:rPr lang="en-GB" sz="2000" dirty="0">
                <a:latin typeface="Calibri" panose="020F0502020204030204" pitchFamily="34" charset="0"/>
                <a:cs typeface="Calibri" panose="020F0502020204030204" pitchFamily="34" charset="0"/>
              </a:rPr>
              <a:t>6. When they come to understand the death of their relatives they will be in despair.</a:t>
            </a:r>
          </a:p>
          <a:p>
            <a:pPr marL="0" indent="0">
              <a:buNone/>
            </a:pPr>
            <a:r>
              <a:rPr lang="en-GB" sz="2000" dirty="0">
                <a:latin typeface="Calibri" panose="020F0502020204030204" pitchFamily="34" charset="0"/>
                <a:cs typeface="Calibri" panose="020F0502020204030204" pitchFamily="34" charset="0"/>
              </a:rPr>
              <a:t>7. Afterwards, there will be a negotiation phase.</a:t>
            </a:r>
          </a:p>
          <a:p>
            <a:pPr marL="0" indent="0">
              <a:buNone/>
            </a:pPr>
            <a:r>
              <a:rPr lang="en-GB" sz="2000" dirty="0">
                <a:latin typeface="Calibri" panose="020F0502020204030204" pitchFamily="34" charset="0"/>
                <a:cs typeface="Calibri" panose="020F0502020204030204" pitchFamily="34" charset="0"/>
              </a:rPr>
              <a:t>8. Then, they will enter into a depression phase</a:t>
            </a:r>
          </a:p>
          <a:p>
            <a:pPr marL="0" indent="0">
              <a:buNone/>
            </a:pPr>
            <a:r>
              <a:rPr lang="en-GB" sz="2000" dirty="0">
                <a:latin typeface="Calibri" panose="020F0502020204030204" pitchFamily="34" charset="0"/>
                <a:cs typeface="Calibri" panose="020F0502020204030204" pitchFamily="34" charset="0"/>
              </a:rPr>
              <a:t>9. They will be angry and feel alone</a:t>
            </a:r>
          </a:p>
          <a:p>
            <a:pPr marL="0" indent="0">
              <a:buNone/>
            </a:pPr>
            <a:r>
              <a:rPr lang="en-GB" sz="2000" dirty="0">
                <a:latin typeface="Calibri" panose="020F0502020204030204" pitchFamily="34" charset="0"/>
                <a:cs typeface="Calibri" panose="020F0502020204030204" pitchFamily="34" charset="0"/>
              </a:rPr>
              <a:t>10. and so will put flowers on the graves of the victims </a:t>
            </a:r>
          </a:p>
          <a:p>
            <a:pPr marL="0" indent="0">
              <a:buNone/>
            </a:pPr>
            <a:r>
              <a:rPr lang="en-GB" sz="2000" dirty="0">
                <a:latin typeface="Calibri" panose="020F0502020204030204" pitchFamily="34" charset="0"/>
                <a:cs typeface="Calibri" panose="020F0502020204030204" pitchFamily="34" charset="0"/>
              </a:rPr>
              <a:t>11. One day they will accept their loss and put their life back in order but without forgetting.</a:t>
            </a:r>
          </a:p>
          <a:p>
            <a:pPr marL="0" indent="0">
              <a:buNone/>
            </a:pPr>
            <a:endParaRPr lang="en-GB" sz="2000" dirty="0">
              <a:latin typeface="Calibri" panose="020F0502020204030204" pitchFamily="34" charset="0"/>
              <a:cs typeface="Calibri" panose="020F0502020204030204" pitchFamily="34" charset="0"/>
            </a:endParaRPr>
          </a:p>
        </p:txBody>
      </p:sp>
      <p:sp>
        <p:nvSpPr>
          <p:cNvPr id="2" name="Title 1"/>
          <p:cNvSpPr>
            <a:spLocks noGrp="1"/>
          </p:cNvSpPr>
          <p:nvPr>
            <p:ph type="title"/>
          </p:nvPr>
        </p:nvSpPr>
        <p:spPr>
          <a:xfrm>
            <a:off x="914400" y="79737"/>
            <a:ext cx="10515600" cy="389964"/>
          </a:xfrm>
        </p:spPr>
        <p:style>
          <a:lnRef idx="2">
            <a:schemeClr val="accent1"/>
          </a:lnRef>
          <a:fillRef idx="1">
            <a:schemeClr val="lt1"/>
          </a:fillRef>
          <a:effectRef idx="0">
            <a:schemeClr val="accent1"/>
          </a:effectRef>
          <a:fontRef idx="minor">
            <a:schemeClr val="dk1"/>
          </a:fontRef>
        </p:style>
        <p:txBody>
          <a:bodyPr>
            <a:noAutofit/>
          </a:bodyPr>
          <a:lstStyle/>
          <a:p>
            <a:r>
              <a:rPr lang="fr-FR" sz="2400" i="1" dirty="0">
                <a:effectLst/>
              </a:rPr>
              <a:t>Où sont les erreurs</a:t>
            </a:r>
            <a:r>
              <a:rPr lang="en-GB" sz="2400" dirty="0">
                <a:effectLst/>
              </a:rPr>
              <a:t>?</a:t>
            </a:r>
          </a:p>
        </p:txBody>
      </p:sp>
      <p:sp>
        <p:nvSpPr>
          <p:cNvPr id="5" name="Slide Number Placeholder 4"/>
          <p:cNvSpPr>
            <a:spLocks noGrp="1"/>
          </p:cNvSpPr>
          <p:nvPr>
            <p:ph type="sldNum" sz="quarter" idx="12"/>
          </p:nvPr>
        </p:nvSpPr>
        <p:spPr/>
        <p:txBody>
          <a:bodyPr/>
          <a:lstStyle/>
          <a:p>
            <a:fld id="{978EFC75-EC50-45A2-AF34-BD3704400BB2}" type="slidenum">
              <a:rPr lang="en-GB" smtClean="0"/>
              <a:t>10</a:t>
            </a:fld>
            <a:endParaRPr lang="en-GB" dirty="0"/>
          </a:p>
        </p:txBody>
      </p:sp>
    </p:spTree>
    <p:extLst>
      <p:ext uri="{BB962C8B-B14F-4D97-AF65-F5344CB8AC3E}">
        <p14:creationId xmlns:p14="http://schemas.microsoft.com/office/powerpoint/2010/main" val="28336616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96214" y="660930"/>
            <a:ext cx="4868214" cy="6197069"/>
          </a:xfrm>
        </p:spPr>
        <p:style>
          <a:lnRef idx="2">
            <a:schemeClr val="accent1"/>
          </a:lnRef>
          <a:fillRef idx="1">
            <a:schemeClr val="lt1"/>
          </a:fillRef>
          <a:effectRef idx="0">
            <a:schemeClr val="accent1"/>
          </a:effectRef>
          <a:fontRef idx="minor">
            <a:schemeClr val="dk1"/>
          </a:fontRef>
        </p:style>
        <p:txBody>
          <a:bodyPr>
            <a:normAutofit fontScale="32500" lnSpcReduction="20000"/>
          </a:bodyPr>
          <a:lstStyle/>
          <a:p>
            <a:pPr marL="0" indent="0">
              <a:buNone/>
            </a:pPr>
            <a:r>
              <a:rPr lang="fr-FR" sz="6200" dirty="0">
                <a:latin typeface="Calibri" panose="020F0502020204030204" pitchFamily="34" charset="0"/>
                <a:cs typeface="Calibri" panose="020F0502020204030204" pitchFamily="34" charset="0"/>
              </a:rPr>
              <a:t>1. Le 6 septembre l’ouragan Irma a tué 8 personnes à Saint-Martin  </a:t>
            </a:r>
          </a:p>
          <a:p>
            <a:pPr marL="0" indent="0">
              <a:buNone/>
            </a:pPr>
            <a:r>
              <a:rPr lang="fr-FR" sz="6200" dirty="0">
                <a:latin typeface="Calibri" panose="020F0502020204030204" pitchFamily="34" charset="0"/>
                <a:cs typeface="Calibri" panose="020F0502020204030204" pitchFamily="34" charset="0"/>
              </a:rPr>
              <a:t>2. ….  dont les familles sont en deuil.</a:t>
            </a:r>
          </a:p>
          <a:p>
            <a:pPr marL="0" indent="0">
              <a:buNone/>
            </a:pPr>
            <a:r>
              <a:rPr lang="fr-FR" sz="6200" dirty="0">
                <a:latin typeface="Calibri" panose="020F0502020204030204" pitchFamily="34" charset="0"/>
                <a:cs typeface="Calibri" panose="020F0502020204030204" pitchFamily="34" charset="0"/>
              </a:rPr>
              <a:t>3. Selon les psychologues, ces familles traverseront   cinq étapes de deuil que rien ne peut changer</a:t>
            </a:r>
          </a:p>
          <a:p>
            <a:pPr marL="0" indent="0">
              <a:buNone/>
            </a:pPr>
            <a:r>
              <a:rPr lang="fr-FR" sz="6200" dirty="0">
                <a:latin typeface="Calibri" panose="020F0502020204030204" pitchFamily="34" charset="0"/>
                <a:cs typeface="Calibri" panose="020F0502020204030204" pitchFamily="34" charset="0"/>
              </a:rPr>
              <a:t>4. D’abord, ils marcheront les yeux fermés</a:t>
            </a:r>
          </a:p>
          <a:p>
            <a:pPr marL="0" indent="0">
              <a:buNone/>
            </a:pPr>
            <a:r>
              <a:rPr lang="fr-FR" sz="6200" dirty="0">
                <a:latin typeface="Calibri" panose="020F0502020204030204" pitchFamily="34" charset="0"/>
                <a:cs typeface="Calibri" panose="020F0502020204030204" pitchFamily="34" charset="0"/>
              </a:rPr>
              <a:t>5. car après le choc ils dénieront les faits. </a:t>
            </a:r>
          </a:p>
          <a:p>
            <a:pPr marL="0" indent="0">
              <a:buNone/>
            </a:pPr>
            <a:endParaRPr lang="fr-FR" sz="6200" dirty="0">
              <a:latin typeface="Calibri" panose="020F0502020204030204" pitchFamily="34" charset="0"/>
              <a:cs typeface="Calibri" panose="020F0502020204030204" pitchFamily="34" charset="0"/>
            </a:endParaRPr>
          </a:p>
          <a:p>
            <a:pPr marL="0" indent="0">
              <a:buNone/>
            </a:pPr>
            <a:r>
              <a:rPr lang="fr-FR" sz="6200" dirty="0">
                <a:latin typeface="Calibri" panose="020F0502020204030204" pitchFamily="34" charset="0"/>
                <a:cs typeface="Calibri" panose="020F0502020204030204" pitchFamily="34" charset="0"/>
              </a:rPr>
              <a:t>6. Quand ils arriveront à comprendre la mort de leurs proches, ils seront en colère.</a:t>
            </a:r>
          </a:p>
          <a:p>
            <a:pPr marL="0" indent="0">
              <a:buNone/>
            </a:pPr>
            <a:r>
              <a:rPr lang="fr-FR" sz="6200" dirty="0">
                <a:latin typeface="Calibri" panose="020F0502020204030204" pitchFamily="34" charset="0"/>
                <a:cs typeface="Calibri" panose="020F0502020204030204" pitchFamily="34" charset="0"/>
              </a:rPr>
              <a:t>7. Après, il y aura une phase de négociations.</a:t>
            </a:r>
          </a:p>
          <a:p>
            <a:pPr marL="0" indent="0">
              <a:buNone/>
            </a:pPr>
            <a:r>
              <a:rPr lang="fr-FR" sz="6200" dirty="0">
                <a:latin typeface="Calibri" panose="020F0502020204030204" pitchFamily="34" charset="0"/>
                <a:cs typeface="Calibri" panose="020F0502020204030204" pitchFamily="34" charset="0"/>
              </a:rPr>
              <a:t>8. Ensuite, ils entreront dans une phase de dépression</a:t>
            </a:r>
          </a:p>
          <a:p>
            <a:pPr marL="0" indent="0">
              <a:buNone/>
            </a:pPr>
            <a:r>
              <a:rPr lang="fr-FR" sz="6200" dirty="0">
                <a:latin typeface="Calibri" panose="020F0502020204030204" pitchFamily="34" charset="0"/>
                <a:cs typeface="Calibri" panose="020F0502020204030204" pitchFamily="34" charset="0"/>
              </a:rPr>
              <a:t>9. Ils seront tristes et se sentiront seuls,</a:t>
            </a:r>
          </a:p>
          <a:p>
            <a:pPr marL="0" indent="0">
              <a:buNone/>
            </a:pPr>
            <a:r>
              <a:rPr lang="fr-FR" sz="6200" dirty="0">
                <a:latin typeface="Calibri" panose="020F0502020204030204" pitchFamily="34" charset="0"/>
                <a:cs typeface="Calibri" panose="020F0502020204030204" pitchFamily="34" charset="0"/>
              </a:rPr>
              <a:t>10. donc ils mettront des fleurs sur les tombes des victimes.</a:t>
            </a:r>
          </a:p>
          <a:p>
            <a:pPr marL="0" indent="0">
              <a:buNone/>
            </a:pPr>
            <a:r>
              <a:rPr lang="fr-FR" sz="6200" dirty="0">
                <a:latin typeface="Calibri" panose="020F0502020204030204" pitchFamily="34" charset="0"/>
                <a:cs typeface="Calibri" panose="020F0502020204030204" pitchFamily="34" charset="0"/>
              </a:rPr>
              <a:t>11. Un jour, ils accepteront leur perte et réorganiseront leur vie, mais sans oublier.  </a:t>
            </a:r>
            <a:endParaRPr lang="en-GB" sz="6200" dirty="0">
              <a:latin typeface="Calibri" panose="020F0502020204030204" pitchFamily="34" charset="0"/>
              <a:cs typeface="Calibri" panose="020F0502020204030204" pitchFamily="34" charset="0"/>
            </a:endParaRPr>
          </a:p>
          <a:p>
            <a:pPr marL="0" indent="0">
              <a:buNone/>
            </a:pPr>
            <a:endParaRPr lang="en-GB" dirty="0"/>
          </a:p>
        </p:txBody>
      </p:sp>
      <p:sp>
        <p:nvSpPr>
          <p:cNvPr id="4" name="Content Placeholder 3"/>
          <p:cNvSpPr>
            <a:spLocks noGrp="1"/>
          </p:cNvSpPr>
          <p:nvPr>
            <p:ph sz="half" idx="2"/>
          </p:nvPr>
        </p:nvSpPr>
        <p:spPr>
          <a:xfrm>
            <a:off x="5499280" y="660930"/>
            <a:ext cx="6692720" cy="6197069"/>
          </a:xfrm>
        </p:spPr>
        <p:style>
          <a:lnRef idx="2">
            <a:schemeClr val="accent1"/>
          </a:lnRef>
          <a:fillRef idx="1">
            <a:schemeClr val="lt1"/>
          </a:fillRef>
          <a:effectRef idx="0">
            <a:schemeClr val="accent1"/>
          </a:effectRef>
          <a:fontRef idx="minor">
            <a:schemeClr val="dk1"/>
          </a:fontRef>
        </p:style>
        <p:txBody>
          <a:bodyPr>
            <a:noAutofit/>
          </a:bodyPr>
          <a:lstStyle/>
          <a:p>
            <a:pPr marL="0" indent="0">
              <a:buNone/>
            </a:pPr>
            <a:r>
              <a:rPr lang="en-GB" sz="2000" dirty="0">
                <a:latin typeface="Calibri" panose="020F0502020204030204" pitchFamily="34" charset="0"/>
                <a:cs typeface="Calibri" panose="020F0502020204030204" pitchFamily="34" charset="0"/>
              </a:rPr>
              <a:t>1.On 6 September Hurricane Irma killed 8 people in St Martin</a:t>
            </a:r>
          </a:p>
          <a:p>
            <a:pPr marL="0" indent="0">
              <a:buNone/>
            </a:pPr>
            <a:r>
              <a:rPr lang="en-GB" sz="2000" dirty="0">
                <a:latin typeface="Calibri" panose="020F0502020204030204" pitchFamily="34" charset="0"/>
                <a:cs typeface="Calibri" panose="020F0502020204030204" pitchFamily="34" charset="0"/>
              </a:rPr>
              <a:t>2. whose families are mourning.</a:t>
            </a:r>
          </a:p>
          <a:p>
            <a:pPr marL="0" indent="0">
              <a:buNone/>
            </a:pPr>
            <a:r>
              <a:rPr lang="en-GB" sz="2000" dirty="0">
                <a:latin typeface="Calibri" panose="020F0502020204030204" pitchFamily="34" charset="0"/>
                <a:cs typeface="Calibri" panose="020F0502020204030204" pitchFamily="34" charset="0"/>
              </a:rPr>
              <a:t>3. According to psychologists, these families will go through </a:t>
            </a:r>
            <a:r>
              <a:rPr lang="en-GB" sz="2000" dirty="0">
                <a:solidFill>
                  <a:srgbClr val="FF0000"/>
                </a:solidFill>
                <a:latin typeface="Calibri" panose="020F0502020204030204" pitchFamily="34" charset="0"/>
                <a:cs typeface="Calibri" panose="020F0502020204030204" pitchFamily="34" charset="0"/>
              </a:rPr>
              <a:t>five</a:t>
            </a:r>
            <a:r>
              <a:rPr lang="en-GB" sz="2000" dirty="0">
                <a:latin typeface="Calibri" panose="020F0502020204030204" pitchFamily="34" charset="0"/>
                <a:cs typeface="Calibri" panose="020F0502020204030204" pitchFamily="34" charset="0"/>
              </a:rPr>
              <a:t> stages of grief that nothing can change.</a:t>
            </a:r>
          </a:p>
          <a:p>
            <a:pPr marL="0" indent="0">
              <a:buNone/>
            </a:pPr>
            <a:r>
              <a:rPr lang="en-GB" sz="2000" dirty="0">
                <a:latin typeface="Calibri" panose="020F0502020204030204" pitchFamily="34" charset="0"/>
                <a:cs typeface="Calibri" panose="020F0502020204030204" pitchFamily="34" charset="0"/>
              </a:rPr>
              <a:t>4. At first they will walk </a:t>
            </a:r>
            <a:r>
              <a:rPr lang="en-GB" sz="2000" dirty="0">
                <a:solidFill>
                  <a:srgbClr val="FF0000"/>
                </a:solidFill>
                <a:latin typeface="Calibri" panose="020F0502020204030204" pitchFamily="34" charset="0"/>
                <a:cs typeface="Calibri" panose="020F0502020204030204" pitchFamily="34" charset="0"/>
              </a:rPr>
              <a:t>with their eyes closed</a:t>
            </a:r>
          </a:p>
          <a:p>
            <a:pPr marL="0" indent="0">
              <a:buNone/>
            </a:pPr>
            <a:r>
              <a:rPr lang="en-GB" sz="2000" dirty="0">
                <a:latin typeface="Calibri" panose="020F0502020204030204" pitchFamily="34" charset="0"/>
                <a:cs typeface="Calibri" panose="020F0502020204030204" pitchFamily="34" charset="0"/>
              </a:rPr>
              <a:t>5. as after the shock they have experienced they will</a:t>
            </a:r>
            <a:r>
              <a:rPr lang="en-GB" sz="2000" u="sng" dirty="0">
                <a:latin typeface="Calibri" panose="020F0502020204030204" pitchFamily="34" charset="0"/>
                <a:cs typeface="Calibri" panose="020F0502020204030204" pitchFamily="34" charset="0"/>
              </a:rPr>
              <a:t> </a:t>
            </a:r>
            <a:r>
              <a:rPr lang="en-GB" sz="2000" dirty="0">
                <a:latin typeface="Calibri" panose="020F0502020204030204" pitchFamily="34" charset="0"/>
                <a:cs typeface="Calibri" panose="020F0502020204030204" pitchFamily="34" charset="0"/>
              </a:rPr>
              <a:t>deny what has happened</a:t>
            </a:r>
          </a:p>
          <a:p>
            <a:pPr marL="0" indent="0">
              <a:buNone/>
            </a:pPr>
            <a:r>
              <a:rPr lang="en-GB" sz="2000" dirty="0">
                <a:latin typeface="Calibri" panose="020F0502020204030204" pitchFamily="34" charset="0"/>
                <a:cs typeface="Calibri" panose="020F0502020204030204" pitchFamily="34" charset="0"/>
              </a:rPr>
              <a:t>6. When they come to understand the death of their relatives </a:t>
            </a:r>
            <a:r>
              <a:rPr lang="en-GB" sz="2000" dirty="0">
                <a:solidFill>
                  <a:srgbClr val="FF0000"/>
                </a:solidFill>
                <a:latin typeface="Calibri" panose="020F0502020204030204" pitchFamily="34" charset="0"/>
                <a:cs typeface="Calibri" panose="020F0502020204030204" pitchFamily="34" charset="0"/>
              </a:rPr>
              <a:t>they will be angry.</a:t>
            </a:r>
          </a:p>
          <a:p>
            <a:pPr marL="0" indent="0">
              <a:buNone/>
            </a:pPr>
            <a:r>
              <a:rPr lang="en-GB" sz="2000" dirty="0">
                <a:latin typeface="Calibri" panose="020F0502020204030204" pitchFamily="34" charset="0"/>
                <a:cs typeface="Calibri" panose="020F0502020204030204" pitchFamily="34" charset="0"/>
              </a:rPr>
              <a:t>7. Afterwards, there will be a negotiation phase.</a:t>
            </a:r>
          </a:p>
          <a:p>
            <a:pPr marL="0" indent="0">
              <a:buNone/>
            </a:pPr>
            <a:r>
              <a:rPr lang="en-GB" sz="2000" dirty="0">
                <a:latin typeface="Calibri" panose="020F0502020204030204" pitchFamily="34" charset="0"/>
                <a:cs typeface="Calibri" panose="020F0502020204030204" pitchFamily="34" charset="0"/>
              </a:rPr>
              <a:t>8. Then, they will enter into a depression phase</a:t>
            </a:r>
          </a:p>
          <a:p>
            <a:pPr marL="0" indent="0">
              <a:buNone/>
            </a:pPr>
            <a:r>
              <a:rPr lang="en-GB" sz="2000" dirty="0">
                <a:latin typeface="Calibri" panose="020F0502020204030204" pitchFamily="34" charset="0"/>
                <a:cs typeface="Calibri" panose="020F0502020204030204" pitchFamily="34" charset="0"/>
              </a:rPr>
              <a:t>9. They will be</a:t>
            </a:r>
            <a:r>
              <a:rPr lang="en-GB" sz="2000" dirty="0">
                <a:solidFill>
                  <a:srgbClr val="FF0000"/>
                </a:solidFill>
                <a:latin typeface="Calibri" panose="020F0502020204030204" pitchFamily="34" charset="0"/>
                <a:cs typeface="Calibri" panose="020F0502020204030204" pitchFamily="34" charset="0"/>
              </a:rPr>
              <a:t> sad </a:t>
            </a:r>
            <a:r>
              <a:rPr lang="en-GB" sz="2000" dirty="0">
                <a:latin typeface="Calibri" panose="020F0502020204030204" pitchFamily="34" charset="0"/>
                <a:cs typeface="Calibri" panose="020F0502020204030204" pitchFamily="34" charset="0"/>
              </a:rPr>
              <a:t>and feel alone</a:t>
            </a:r>
          </a:p>
          <a:p>
            <a:pPr marL="0" indent="0">
              <a:buNone/>
            </a:pPr>
            <a:r>
              <a:rPr lang="en-GB" sz="2000" dirty="0">
                <a:latin typeface="Calibri" panose="020F0502020204030204" pitchFamily="34" charset="0"/>
                <a:cs typeface="Calibri" panose="020F0502020204030204" pitchFamily="34" charset="0"/>
              </a:rPr>
              <a:t>10. and so will put flowers on the graves of the victims </a:t>
            </a:r>
          </a:p>
          <a:p>
            <a:pPr marL="0" indent="0">
              <a:buNone/>
            </a:pPr>
            <a:r>
              <a:rPr lang="en-GB" sz="2000" dirty="0">
                <a:latin typeface="Calibri" panose="020F0502020204030204" pitchFamily="34" charset="0"/>
                <a:cs typeface="Calibri" panose="020F0502020204030204" pitchFamily="34" charset="0"/>
              </a:rPr>
              <a:t>11. One day they will accept their loss and put their life back in order but without forgetting.</a:t>
            </a:r>
          </a:p>
          <a:p>
            <a:pPr marL="0" indent="0">
              <a:buNone/>
            </a:pPr>
            <a:endParaRPr lang="en-GB" sz="2000" dirty="0">
              <a:latin typeface="Calibri" panose="020F0502020204030204" pitchFamily="34" charset="0"/>
              <a:cs typeface="Calibri" panose="020F0502020204030204" pitchFamily="34" charset="0"/>
            </a:endParaRPr>
          </a:p>
        </p:txBody>
      </p:sp>
      <p:sp>
        <p:nvSpPr>
          <p:cNvPr id="2" name="Title 1"/>
          <p:cNvSpPr>
            <a:spLocks noGrp="1"/>
          </p:cNvSpPr>
          <p:nvPr>
            <p:ph type="title"/>
          </p:nvPr>
        </p:nvSpPr>
        <p:spPr>
          <a:xfrm>
            <a:off x="914400" y="79737"/>
            <a:ext cx="10515600" cy="389964"/>
          </a:xfrm>
        </p:spPr>
        <p:style>
          <a:lnRef idx="2">
            <a:schemeClr val="accent1"/>
          </a:lnRef>
          <a:fillRef idx="1">
            <a:schemeClr val="lt1"/>
          </a:fillRef>
          <a:effectRef idx="0">
            <a:schemeClr val="accent1"/>
          </a:effectRef>
          <a:fontRef idx="minor">
            <a:schemeClr val="dk1"/>
          </a:fontRef>
        </p:style>
        <p:txBody>
          <a:bodyPr>
            <a:noAutofit/>
          </a:bodyPr>
          <a:lstStyle/>
          <a:p>
            <a:r>
              <a:rPr lang="fr-FR" sz="2400" i="1" dirty="0">
                <a:effectLst/>
              </a:rPr>
              <a:t>Où sont les erreurs</a:t>
            </a:r>
            <a:r>
              <a:rPr lang="en-GB" sz="2400" dirty="0">
                <a:effectLst/>
              </a:rPr>
              <a:t>?</a:t>
            </a:r>
          </a:p>
        </p:txBody>
      </p:sp>
      <p:sp>
        <p:nvSpPr>
          <p:cNvPr id="5" name="Slide Number Placeholder 4"/>
          <p:cNvSpPr>
            <a:spLocks noGrp="1"/>
          </p:cNvSpPr>
          <p:nvPr>
            <p:ph type="sldNum" sz="quarter" idx="12"/>
          </p:nvPr>
        </p:nvSpPr>
        <p:spPr/>
        <p:txBody>
          <a:bodyPr/>
          <a:lstStyle/>
          <a:p>
            <a:fld id="{978EFC75-EC50-45A2-AF34-BD3704400BB2}" type="slidenum">
              <a:rPr lang="en-GB" smtClean="0"/>
              <a:t>11</a:t>
            </a:fld>
            <a:endParaRPr lang="en-GB" dirty="0"/>
          </a:p>
        </p:txBody>
      </p:sp>
    </p:spTree>
    <p:extLst>
      <p:ext uri="{BB962C8B-B14F-4D97-AF65-F5344CB8AC3E}">
        <p14:creationId xmlns:p14="http://schemas.microsoft.com/office/powerpoint/2010/main" val="17273615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96214" y="660930"/>
            <a:ext cx="4868214" cy="6197069"/>
          </a:xfrm>
        </p:spPr>
        <p:style>
          <a:lnRef idx="2">
            <a:schemeClr val="accent1"/>
          </a:lnRef>
          <a:fillRef idx="1">
            <a:schemeClr val="lt1"/>
          </a:fillRef>
          <a:effectRef idx="0">
            <a:schemeClr val="accent1"/>
          </a:effectRef>
          <a:fontRef idx="minor">
            <a:schemeClr val="dk1"/>
          </a:fontRef>
        </p:style>
        <p:txBody>
          <a:bodyPr>
            <a:normAutofit fontScale="32500" lnSpcReduction="20000"/>
          </a:bodyPr>
          <a:lstStyle/>
          <a:p>
            <a:pPr marL="0" indent="0">
              <a:buNone/>
            </a:pPr>
            <a:r>
              <a:rPr lang="fr-FR" sz="6200" dirty="0">
                <a:latin typeface="Calibri" panose="020F0502020204030204" pitchFamily="34" charset="0"/>
                <a:cs typeface="Calibri" panose="020F0502020204030204" pitchFamily="34" charset="0"/>
              </a:rPr>
              <a:t>1. Le 6 septembre l’ouragan Irma a tué 8 personnes à Saint-Martin  </a:t>
            </a:r>
          </a:p>
          <a:p>
            <a:pPr marL="0" indent="0">
              <a:buNone/>
            </a:pPr>
            <a:r>
              <a:rPr lang="fr-FR" sz="6200" dirty="0">
                <a:latin typeface="Calibri" panose="020F0502020204030204" pitchFamily="34" charset="0"/>
                <a:cs typeface="Calibri" panose="020F0502020204030204" pitchFamily="34" charset="0"/>
              </a:rPr>
              <a:t>2. ….  dont les familles sont en deuil.</a:t>
            </a:r>
          </a:p>
          <a:p>
            <a:pPr marL="0" indent="0">
              <a:buNone/>
            </a:pPr>
            <a:r>
              <a:rPr lang="fr-FR" sz="6200" dirty="0">
                <a:latin typeface="Calibri" panose="020F0502020204030204" pitchFamily="34" charset="0"/>
                <a:cs typeface="Calibri" panose="020F0502020204030204" pitchFamily="34" charset="0"/>
              </a:rPr>
              <a:t>3. Selon les psychologues, ces familles traverseront   cinq étapes de deuil que rien ne peut changer</a:t>
            </a:r>
          </a:p>
          <a:p>
            <a:pPr marL="0" indent="0">
              <a:buNone/>
            </a:pPr>
            <a:r>
              <a:rPr lang="fr-FR" sz="6200" dirty="0">
                <a:latin typeface="Calibri" panose="020F0502020204030204" pitchFamily="34" charset="0"/>
                <a:cs typeface="Calibri" panose="020F0502020204030204" pitchFamily="34" charset="0"/>
              </a:rPr>
              <a:t>4. D’abord, ils marcheront les yeux fermés</a:t>
            </a:r>
          </a:p>
          <a:p>
            <a:pPr marL="0" indent="0">
              <a:buNone/>
            </a:pPr>
            <a:r>
              <a:rPr lang="fr-FR" sz="6200" dirty="0">
                <a:latin typeface="Calibri" panose="020F0502020204030204" pitchFamily="34" charset="0"/>
                <a:cs typeface="Calibri" panose="020F0502020204030204" pitchFamily="34" charset="0"/>
              </a:rPr>
              <a:t>5. car après le choc ils dénieront les faits. </a:t>
            </a:r>
          </a:p>
          <a:p>
            <a:pPr marL="0" indent="0">
              <a:buNone/>
            </a:pPr>
            <a:endParaRPr lang="fr-FR" sz="6200" dirty="0">
              <a:latin typeface="Calibri" panose="020F0502020204030204" pitchFamily="34" charset="0"/>
              <a:cs typeface="Calibri" panose="020F0502020204030204" pitchFamily="34" charset="0"/>
            </a:endParaRPr>
          </a:p>
          <a:p>
            <a:pPr marL="0" indent="0">
              <a:buNone/>
            </a:pPr>
            <a:r>
              <a:rPr lang="fr-FR" sz="6200" dirty="0">
                <a:latin typeface="Calibri" panose="020F0502020204030204" pitchFamily="34" charset="0"/>
                <a:cs typeface="Calibri" panose="020F0502020204030204" pitchFamily="34" charset="0"/>
              </a:rPr>
              <a:t>6. Quand ils arriveront à comprendre la mort de leurs proches, ils seront en colère.</a:t>
            </a:r>
          </a:p>
          <a:p>
            <a:pPr marL="0" indent="0">
              <a:buNone/>
            </a:pPr>
            <a:r>
              <a:rPr lang="fr-FR" sz="6200" dirty="0">
                <a:latin typeface="Calibri" panose="020F0502020204030204" pitchFamily="34" charset="0"/>
                <a:cs typeface="Calibri" panose="020F0502020204030204" pitchFamily="34" charset="0"/>
              </a:rPr>
              <a:t>7. Après, il y aura une phase de négociations.</a:t>
            </a:r>
          </a:p>
          <a:p>
            <a:pPr marL="0" indent="0">
              <a:buNone/>
            </a:pPr>
            <a:r>
              <a:rPr lang="fr-FR" sz="6200" dirty="0">
                <a:latin typeface="Calibri" panose="020F0502020204030204" pitchFamily="34" charset="0"/>
                <a:cs typeface="Calibri" panose="020F0502020204030204" pitchFamily="34" charset="0"/>
              </a:rPr>
              <a:t>8. Ensuite, ils entreront dans une phase de dépression</a:t>
            </a:r>
          </a:p>
          <a:p>
            <a:pPr marL="0" indent="0">
              <a:buNone/>
            </a:pPr>
            <a:r>
              <a:rPr lang="fr-FR" sz="6200" dirty="0">
                <a:latin typeface="Calibri" panose="020F0502020204030204" pitchFamily="34" charset="0"/>
                <a:cs typeface="Calibri" panose="020F0502020204030204" pitchFamily="34" charset="0"/>
              </a:rPr>
              <a:t>9. Ils seront tristes et se sentiront seuls,</a:t>
            </a:r>
          </a:p>
          <a:p>
            <a:pPr marL="0" indent="0">
              <a:buNone/>
            </a:pPr>
            <a:r>
              <a:rPr lang="fr-FR" sz="6200" dirty="0">
                <a:latin typeface="Calibri" panose="020F0502020204030204" pitchFamily="34" charset="0"/>
                <a:cs typeface="Calibri" panose="020F0502020204030204" pitchFamily="34" charset="0"/>
              </a:rPr>
              <a:t>10. donc ils mettront des fleurs sur les tombes des victimes.</a:t>
            </a:r>
          </a:p>
          <a:p>
            <a:pPr marL="0" indent="0">
              <a:buNone/>
            </a:pPr>
            <a:r>
              <a:rPr lang="fr-FR" sz="6200" dirty="0">
                <a:latin typeface="Calibri" panose="020F0502020204030204" pitchFamily="34" charset="0"/>
                <a:cs typeface="Calibri" panose="020F0502020204030204" pitchFamily="34" charset="0"/>
              </a:rPr>
              <a:t>11. Un jour, ils accepteront leur perte et réorganiseront leur vie, mais sans oublier.  </a:t>
            </a:r>
            <a:endParaRPr lang="en-GB" sz="6200" dirty="0">
              <a:latin typeface="Calibri" panose="020F0502020204030204" pitchFamily="34" charset="0"/>
              <a:cs typeface="Calibri" panose="020F0502020204030204" pitchFamily="34" charset="0"/>
            </a:endParaRPr>
          </a:p>
          <a:p>
            <a:pPr marL="0" indent="0">
              <a:buNone/>
            </a:pPr>
            <a:endParaRPr lang="en-GB" dirty="0"/>
          </a:p>
        </p:txBody>
      </p:sp>
      <p:sp>
        <p:nvSpPr>
          <p:cNvPr id="4" name="Content Placeholder 3"/>
          <p:cNvSpPr>
            <a:spLocks noGrp="1"/>
          </p:cNvSpPr>
          <p:nvPr>
            <p:ph sz="half" idx="2"/>
          </p:nvPr>
        </p:nvSpPr>
        <p:spPr>
          <a:xfrm>
            <a:off x="5499280" y="660930"/>
            <a:ext cx="6692720" cy="6197069"/>
          </a:xfrm>
        </p:spPr>
        <p:style>
          <a:lnRef idx="2">
            <a:schemeClr val="accent1"/>
          </a:lnRef>
          <a:fillRef idx="1">
            <a:schemeClr val="lt1"/>
          </a:fillRef>
          <a:effectRef idx="0">
            <a:schemeClr val="accent1"/>
          </a:effectRef>
          <a:fontRef idx="minor">
            <a:schemeClr val="dk1"/>
          </a:fontRef>
        </p:style>
        <p:txBody>
          <a:bodyPr>
            <a:noAutofit/>
          </a:bodyPr>
          <a:lstStyle/>
          <a:p>
            <a:pPr marL="0" indent="0">
              <a:buNone/>
            </a:pPr>
            <a:r>
              <a:rPr lang="en-GB" sz="2000" dirty="0">
                <a:latin typeface="Calibri" panose="020F0502020204030204" pitchFamily="34" charset="0"/>
                <a:cs typeface="Calibri" panose="020F0502020204030204" pitchFamily="34" charset="0"/>
              </a:rPr>
              <a:t>1.On 6 September Hurricane Irma killed 8 people in St Martin</a:t>
            </a:r>
          </a:p>
          <a:p>
            <a:pPr marL="0" indent="0">
              <a:buNone/>
            </a:pPr>
            <a:r>
              <a:rPr lang="en-GB" sz="2000" dirty="0">
                <a:latin typeface="Calibri" panose="020F0502020204030204" pitchFamily="34" charset="0"/>
                <a:cs typeface="Calibri" panose="020F0502020204030204" pitchFamily="34" charset="0"/>
              </a:rPr>
              <a:t>2. </a:t>
            </a:r>
            <a:r>
              <a:rPr lang="en-GB" sz="2000" u="sng" dirty="0">
                <a:latin typeface="Calibri" panose="020F0502020204030204" pitchFamily="34" charset="0"/>
                <a:cs typeface="Calibri" panose="020F0502020204030204" pitchFamily="34" charset="0"/>
              </a:rPr>
              <a:t>whose/of whom  (the) </a:t>
            </a:r>
            <a:r>
              <a:rPr lang="en-GB" sz="2000" dirty="0">
                <a:latin typeface="Calibri" panose="020F0502020204030204" pitchFamily="34" charset="0"/>
                <a:cs typeface="Calibri" panose="020F0502020204030204" pitchFamily="34" charset="0"/>
              </a:rPr>
              <a:t>families are mourning.</a:t>
            </a:r>
          </a:p>
          <a:p>
            <a:pPr marL="0" indent="0">
              <a:buNone/>
            </a:pPr>
            <a:r>
              <a:rPr lang="en-GB" sz="2000" dirty="0">
                <a:latin typeface="Calibri" panose="020F0502020204030204" pitchFamily="34" charset="0"/>
                <a:cs typeface="Calibri" panose="020F0502020204030204" pitchFamily="34" charset="0"/>
              </a:rPr>
              <a:t>3. According to psychologists, these families will </a:t>
            </a:r>
            <a:r>
              <a:rPr lang="en-GB" sz="2000" u="sng" dirty="0">
                <a:latin typeface="Calibri" panose="020F0502020204030204" pitchFamily="34" charset="0"/>
                <a:cs typeface="Calibri" panose="020F0502020204030204" pitchFamily="34" charset="0"/>
              </a:rPr>
              <a:t>go through/cross </a:t>
            </a:r>
            <a:r>
              <a:rPr lang="en-GB" sz="2000" dirty="0">
                <a:latin typeface="Calibri" panose="020F0502020204030204" pitchFamily="34" charset="0"/>
                <a:cs typeface="Calibri" panose="020F0502020204030204" pitchFamily="34" charset="0"/>
              </a:rPr>
              <a:t>five stages of grief that nothing can change.</a:t>
            </a:r>
          </a:p>
          <a:p>
            <a:pPr marL="0" indent="0">
              <a:buNone/>
            </a:pPr>
            <a:r>
              <a:rPr lang="en-GB" sz="2000" dirty="0">
                <a:latin typeface="Calibri" panose="020F0502020204030204" pitchFamily="34" charset="0"/>
                <a:cs typeface="Calibri" panose="020F0502020204030204" pitchFamily="34" charset="0"/>
              </a:rPr>
              <a:t>4. At first they will walk </a:t>
            </a:r>
            <a:r>
              <a:rPr lang="en-GB" sz="2000" u="sng" dirty="0">
                <a:latin typeface="Calibri" panose="020F0502020204030204" pitchFamily="34" charset="0"/>
                <a:cs typeface="Calibri" panose="020F0502020204030204" pitchFamily="34" charset="0"/>
              </a:rPr>
              <a:t>with their eyes closed/closed eyed</a:t>
            </a:r>
          </a:p>
          <a:p>
            <a:pPr marL="0" indent="0">
              <a:buNone/>
            </a:pPr>
            <a:r>
              <a:rPr lang="en-GB" sz="2000" dirty="0">
                <a:latin typeface="Calibri" panose="020F0502020204030204" pitchFamily="34" charset="0"/>
                <a:cs typeface="Calibri" panose="020F0502020204030204" pitchFamily="34" charset="0"/>
              </a:rPr>
              <a:t>5. as after the shock they have experienced they will</a:t>
            </a:r>
            <a:r>
              <a:rPr lang="en-GB" sz="2000" u="sng" dirty="0">
                <a:latin typeface="Calibri" panose="020F0502020204030204" pitchFamily="34" charset="0"/>
                <a:cs typeface="Calibri" panose="020F0502020204030204" pitchFamily="34" charset="0"/>
              </a:rPr>
              <a:t> deny what has happened/will be in denial</a:t>
            </a:r>
            <a:r>
              <a:rPr lang="en-GB" sz="2000" dirty="0">
                <a:latin typeface="Calibri" panose="020F0502020204030204" pitchFamily="34" charset="0"/>
                <a:cs typeface="Calibri" panose="020F0502020204030204" pitchFamily="34" charset="0"/>
              </a:rPr>
              <a:t>.</a:t>
            </a:r>
          </a:p>
          <a:p>
            <a:pPr marL="0" indent="0">
              <a:buNone/>
            </a:pPr>
            <a:r>
              <a:rPr lang="en-GB" sz="2000" dirty="0">
                <a:latin typeface="Calibri" panose="020F0502020204030204" pitchFamily="34" charset="0"/>
                <a:cs typeface="Calibri" panose="020F0502020204030204" pitchFamily="34" charset="0"/>
              </a:rPr>
              <a:t>6. When they come to understand the death of their </a:t>
            </a:r>
            <a:r>
              <a:rPr lang="en-GB" sz="2000" u="sng" dirty="0">
                <a:latin typeface="Calibri" panose="020F0502020204030204" pitchFamily="34" charset="0"/>
                <a:cs typeface="Calibri" panose="020F0502020204030204" pitchFamily="34" charset="0"/>
              </a:rPr>
              <a:t>relatives/loved ones </a:t>
            </a:r>
            <a:r>
              <a:rPr lang="en-GB" sz="2000" dirty="0">
                <a:latin typeface="Calibri" panose="020F0502020204030204" pitchFamily="34" charset="0"/>
                <a:cs typeface="Calibri" panose="020F0502020204030204" pitchFamily="34" charset="0"/>
              </a:rPr>
              <a:t>they will be angry.</a:t>
            </a:r>
          </a:p>
          <a:p>
            <a:pPr marL="0" indent="0">
              <a:buNone/>
            </a:pPr>
            <a:r>
              <a:rPr lang="en-GB" sz="2000" dirty="0">
                <a:latin typeface="Calibri" panose="020F0502020204030204" pitchFamily="34" charset="0"/>
                <a:cs typeface="Calibri" panose="020F0502020204030204" pitchFamily="34" charset="0"/>
              </a:rPr>
              <a:t>7. Afterwards, there will be a </a:t>
            </a:r>
            <a:r>
              <a:rPr lang="en-GB" sz="2000" u="sng" dirty="0">
                <a:latin typeface="Calibri" panose="020F0502020204030204" pitchFamily="34" charset="0"/>
                <a:cs typeface="Calibri" panose="020F0502020204030204" pitchFamily="34" charset="0"/>
              </a:rPr>
              <a:t>negotiation/bargaining </a:t>
            </a:r>
            <a:r>
              <a:rPr lang="en-GB" sz="2000" dirty="0">
                <a:latin typeface="Calibri" panose="020F0502020204030204" pitchFamily="34" charset="0"/>
                <a:cs typeface="Calibri" panose="020F0502020204030204" pitchFamily="34" charset="0"/>
              </a:rPr>
              <a:t>phase.</a:t>
            </a:r>
          </a:p>
          <a:p>
            <a:pPr marL="0" indent="0">
              <a:buNone/>
            </a:pPr>
            <a:r>
              <a:rPr lang="en-GB" sz="2000" dirty="0">
                <a:latin typeface="Calibri" panose="020F0502020204030204" pitchFamily="34" charset="0"/>
                <a:cs typeface="Calibri" panose="020F0502020204030204" pitchFamily="34" charset="0"/>
              </a:rPr>
              <a:t>8. Then, they will enter into a </a:t>
            </a:r>
            <a:r>
              <a:rPr lang="en-GB" sz="2000" u="sng" dirty="0">
                <a:latin typeface="Calibri" panose="020F0502020204030204" pitchFamily="34" charset="0"/>
                <a:cs typeface="Calibri" panose="020F0502020204030204" pitchFamily="34" charset="0"/>
              </a:rPr>
              <a:t>depression phase/phase of depression</a:t>
            </a:r>
            <a:r>
              <a:rPr lang="en-GB" sz="2000" dirty="0">
                <a:latin typeface="Calibri" panose="020F0502020204030204" pitchFamily="34" charset="0"/>
                <a:cs typeface="Calibri" panose="020F0502020204030204" pitchFamily="34" charset="0"/>
              </a:rPr>
              <a:t>,</a:t>
            </a:r>
          </a:p>
          <a:p>
            <a:pPr marL="0" indent="0">
              <a:buNone/>
            </a:pPr>
            <a:r>
              <a:rPr lang="en-GB" sz="2000" dirty="0">
                <a:latin typeface="Calibri" panose="020F0502020204030204" pitchFamily="34" charset="0"/>
                <a:cs typeface="Calibri" panose="020F0502020204030204" pitchFamily="34" charset="0"/>
              </a:rPr>
              <a:t>9. They will be sad and </a:t>
            </a:r>
            <a:r>
              <a:rPr lang="en-GB" sz="2000" u="sng" dirty="0">
                <a:latin typeface="Calibri" panose="020F0502020204030204" pitchFamily="34" charset="0"/>
                <a:cs typeface="Calibri" panose="020F0502020204030204" pitchFamily="34" charset="0"/>
              </a:rPr>
              <a:t>feel alone/lonely </a:t>
            </a:r>
          </a:p>
          <a:p>
            <a:pPr marL="0" indent="0">
              <a:buNone/>
            </a:pPr>
            <a:r>
              <a:rPr lang="en-GB" sz="2000" dirty="0">
                <a:latin typeface="Calibri" panose="020F0502020204030204" pitchFamily="34" charset="0"/>
                <a:cs typeface="Calibri" panose="020F0502020204030204" pitchFamily="34" charset="0"/>
              </a:rPr>
              <a:t>10. and so will put flowers on </a:t>
            </a:r>
            <a:r>
              <a:rPr lang="en-GB" sz="2000" u="sng" dirty="0">
                <a:latin typeface="Calibri" panose="020F0502020204030204" pitchFamily="34" charset="0"/>
                <a:cs typeface="Calibri" panose="020F0502020204030204" pitchFamily="34" charset="0"/>
              </a:rPr>
              <a:t>the graves of the victims/victims’ graves</a:t>
            </a:r>
          </a:p>
          <a:p>
            <a:pPr marL="0" indent="0">
              <a:buNone/>
            </a:pPr>
            <a:r>
              <a:rPr lang="en-GB" sz="2000" dirty="0">
                <a:latin typeface="Calibri" panose="020F0502020204030204" pitchFamily="34" charset="0"/>
                <a:cs typeface="Calibri" panose="020F0502020204030204" pitchFamily="34" charset="0"/>
              </a:rPr>
              <a:t>11. One day they will accept their loss and </a:t>
            </a:r>
            <a:r>
              <a:rPr lang="en-GB" sz="2000" u="sng" dirty="0">
                <a:latin typeface="Calibri" panose="020F0502020204030204" pitchFamily="34" charset="0"/>
                <a:cs typeface="Calibri" panose="020F0502020204030204" pitchFamily="34" charset="0"/>
              </a:rPr>
              <a:t>put their life back in order/reorganise their life, </a:t>
            </a:r>
            <a:r>
              <a:rPr lang="en-GB" sz="2000" dirty="0">
                <a:latin typeface="Calibri" panose="020F0502020204030204" pitchFamily="34" charset="0"/>
                <a:cs typeface="Calibri" panose="020F0502020204030204" pitchFamily="34" charset="0"/>
              </a:rPr>
              <a:t>but without forgetting.</a:t>
            </a:r>
          </a:p>
          <a:p>
            <a:pPr marL="0" indent="0">
              <a:buNone/>
            </a:pPr>
            <a:endParaRPr lang="en-GB" sz="2000" dirty="0">
              <a:latin typeface="Calibri" panose="020F0502020204030204" pitchFamily="34" charset="0"/>
              <a:cs typeface="Calibri" panose="020F0502020204030204" pitchFamily="34" charset="0"/>
            </a:endParaRPr>
          </a:p>
        </p:txBody>
      </p:sp>
      <p:sp>
        <p:nvSpPr>
          <p:cNvPr id="2" name="Title 1"/>
          <p:cNvSpPr>
            <a:spLocks noGrp="1"/>
          </p:cNvSpPr>
          <p:nvPr>
            <p:ph type="title"/>
          </p:nvPr>
        </p:nvSpPr>
        <p:spPr>
          <a:xfrm>
            <a:off x="914400" y="79737"/>
            <a:ext cx="10515600" cy="389964"/>
          </a:xfrm>
        </p:spPr>
        <p:style>
          <a:lnRef idx="2">
            <a:schemeClr val="accent1"/>
          </a:lnRef>
          <a:fillRef idx="1">
            <a:schemeClr val="lt1"/>
          </a:fillRef>
          <a:effectRef idx="0">
            <a:schemeClr val="accent1"/>
          </a:effectRef>
          <a:fontRef idx="minor">
            <a:schemeClr val="dk1"/>
          </a:fontRef>
        </p:style>
        <p:txBody>
          <a:bodyPr>
            <a:noAutofit/>
          </a:bodyPr>
          <a:lstStyle/>
          <a:p>
            <a:r>
              <a:rPr lang="en-GB" sz="2400" dirty="0" err="1">
                <a:effectLst>
                  <a:outerShdw blurRad="38100" dist="38100" dir="2700000" algn="tl">
                    <a:srgbClr val="000000">
                      <a:alpha val="43137"/>
                    </a:srgbClr>
                  </a:outerShdw>
                </a:effectLst>
              </a:rPr>
              <a:t>Vous</a:t>
            </a:r>
            <a:r>
              <a:rPr lang="en-GB" sz="2400" dirty="0">
                <a:effectLst>
                  <a:outerShdw blurRad="38100" dist="38100" dir="2700000" algn="tl">
                    <a:srgbClr val="000000">
                      <a:alpha val="43137"/>
                    </a:srgbClr>
                  </a:outerShdw>
                </a:effectLst>
              </a:rPr>
              <a:t> </a:t>
            </a:r>
            <a:r>
              <a:rPr lang="en-GB" sz="2400" dirty="0" err="1">
                <a:effectLst>
                  <a:outerShdw blurRad="38100" dist="38100" dir="2700000" algn="tl">
                    <a:srgbClr val="000000">
                      <a:alpha val="43137"/>
                    </a:srgbClr>
                  </a:outerShdw>
                </a:effectLst>
              </a:rPr>
              <a:t>pr</a:t>
            </a:r>
            <a:r>
              <a:rPr lang="fr-FR" sz="2400" dirty="0" err="1">
                <a:effectLst>
                  <a:outerShdw blurRad="38100" dist="38100" dir="2700000" algn="tl">
                    <a:srgbClr val="000000">
                      <a:alpha val="43137"/>
                    </a:srgbClr>
                  </a:outerShdw>
                </a:effectLst>
              </a:rPr>
              <a:t>éférez</a:t>
            </a:r>
            <a:r>
              <a:rPr lang="fr-FR" sz="2400" dirty="0">
                <a:effectLst>
                  <a:outerShdw blurRad="38100" dist="38100" dir="2700000" algn="tl">
                    <a:srgbClr val="000000">
                      <a:alpha val="43137"/>
                    </a:srgbClr>
                  </a:outerShdw>
                </a:effectLst>
              </a:rPr>
              <a:t> quelle t</a:t>
            </a:r>
            <a:r>
              <a:rPr lang="en-GB" sz="2400" dirty="0" err="1">
                <a:effectLst>
                  <a:outerShdw blurRad="38100" dist="38100" dir="2700000" algn="tl">
                    <a:srgbClr val="000000">
                      <a:alpha val="43137"/>
                    </a:srgbClr>
                  </a:outerShdw>
                </a:effectLst>
              </a:rPr>
              <a:t>raduction</a:t>
            </a:r>
            <a:r>
              <a:rPr lang="en-GB" sz="2400" dirty="0">
                <a:effectLst>
                  <a:outerShdw blurRad="38100" dist="38100" dir="2700000" algn="tl">
                    <a:srgbClr val="000000">
                      <a:alpha val="43137"/>
                    </a:srgbClr>
                  </a:outerShdw>
                </a:effectLst>
              </a:rPr>
              <a:t>?</a:t>
            </a:r>
          </a:p>
        </p:txBody>
      </p:sp>
      <p:sp>
        <p:nvSpPr>
          <p:cNvPr id="5" name="Slide Number Placeholder 4"/>
          <p:cNvSpPr>
            <a:spLocks noGrp="1"/>
          </p:cNvSpPr>
          <p:nvPr>
            <p:ph type="sldNum" sz="quarter" idx="12"/>
          </p:nvPr>
        </p:nvSpPr>
        <p:spPr/>
        <p:txBody>
          <a:bodyPr/>
          <a:lstStyle/>
          <a:p>
            <a:fld id="{978EFC75-EC50-45A2-AF34-BD3704400BB2}" type="slidenum">
              <a:rPr lang="en-GB" smtClean="0"/>
              <a:t>12</a:t>
            </a:fld>
            <a:endParaRPr lang="en-GB"/>
          </a:p>
        </p:txBody>
      </p:sp>
    </p:spTree>
    <p:extLst>
      <p:ext uri="{BB962C8B-B14F-4D97-AF65-F5344CB8AC3E}">
        <p14:creationId xmlns:p14="http://schemas.microsoft.com/office/powerpoint/2010/main" val="3233497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46161" y="1028343"/>
            <a:ext cx="10440538" cy="4401205"/>
          </a:xfrm>
          <a:prstGeom prst="rect">
            <a:avLst/>
          </a:prstGeom>
        </p:spPr>
        <p:txBody>
          <a:bodyPr wrap="square">
            <a:spAutoFit/>
          </a:bodyPr>
          <a:lstStyle/>
          <a:p>
            <a:r>
              <a:rPr lang="fr-FR" sz="2800" dirty="0">
                <a:latin typeface="Calibri" panose="020F0502020204030204" pitchFamily="34" charset="0"/>
                <a:cs typeface="Calibri" panose="020F0502020204030204" pitchFamily="34" charset="0"/>
              </a:rPr>
              <a:t>Le 6 septembre l’ouragan Irma a tué 8 personnes à Saint-Martin dont les familles sont en deuil. Selon les psychologues, ces familles traverseront cinq étapes de deuil que rien ne peut changer.  D’abord, ils marcheront les yeux fermés car après le choc ils dénieront les faits.  Quand ils arriveront à comprendre la mort de leurs proches, ils seront en colère. Après, il y aura une phase de négociations. Ensuite, ils entreront dans une phase de dépression. Ils seront tristes et se sentiront seuls donc ils mettront des fleurs sur les tombes des victimes. Un jour, ils accepteront leur perte et réorganiseront leur vie, mais sans oublier.</a:t>
            </a:r>
            <a:endParaRPr lang="fr-FR" sz="2800" dirty="0"/>
          </a:p>
        </p:txBody>
      </p:sp>
      <p:sp>
        <p:nvSpPr>
          <p:cNvPr id="3" name="Slide Number Placeholder 2"/>
          <p:cNvSpPr>
            <a:spLocks noGrp="1"/>
          </p:cNvSpPr>
          <p:nvPr>
            <p:ph type="sldNum" sz="quarter" idx="12"/>
          </p:nvPr>
        </p:nvSpPr>
        <p:spPr/>
        <p:txBody>
          <a:bodyPr/>
          <a:lstStyle/>
          <a:p>
            <a:fld id="{978EFC75-EC50-45A2-AF34-BD3704400BB2}" type="slidenum">
              <a:rPr lang="en-GB" smtClean="0"/>
              <a:t>13</a:t>
            </a:fld>
            <a:endParaRPr lang="en-GB"/>
          </a:p>
        </p:txBody>
      </p:sp>
    </p:spTree>
    <p:extLst>
      <p:ext uri="{BB962C8B-B14F-4D97-AF65-F5344CB8AC3E}">
        <p14:creationId xmlns:p14="http://schemas.microsoft.com/office/powerpoint/2010/main" val="5904488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0030" y="966431"/>
            <a:ext cx="10896600" cy="5273003"/>
          </a:xfrm>
        </p:spPr>
        <p:txBody>
          <a:bodyPr>
            <a:normAutofit/>
          </a:bodyPr>
          <a:lstStyle/>
          <a:p>
            <a:pPr marL="0" indent="0">
              <a:buNone/>
            </a:pPr>
            <a:r>
              <a:rPr lang="fr-FR" sz="2400" dirty="0"/>
              <a:t>1. Regardez ces verbes - C’est quel temps?</a:t>
            </a:r>
          </a:p>
          <a:p>
            <a:pPr marL="0" indent="0" algn="ctr">
              <a:buNone/>
            </a:pPr>
            <a:r>
              <a:rPr lang="fr-FR" sz="2400" b="1" i="1" dirty="0"/>
              <a:t>Ils marcheront;</a:t>
            </a:r>
            <a:r>
              <a:rPr lang="fr-FR" sz="2400" b="1" dirty="0"/>
              <a:t>	 Ils mettront</a:t>
            </a:r>
            <a:r>
              <a:rPr lang="fr-FR" sz="2400" dirty="0"/>
              <a:t>	</a:t>
            </a:r>
          </a:p>
          <a:p>
            <a:pPr marL="0" indent="0" algn="ctr">
              <a:buNone/>
            </a:pPr>
            <a:endParaRPr lang="fr-FR" sz="2400" i="1" dirty="0"/>
          </a:p>
          <a:p>
            <a:pPr marL="0" indent="0">
              <a:buNone/>
            </a:pPr>
            <a:r>
              <a:rPr lang="fr-FR" sz="2400" i="1" dirty="0">
                <a:solidFill>
                  <a:srgbClr val="FF0000"/>
                </a:solidFill>
              </a:rPr>
              <a:t>a) Le passé composé  b) Le présent c) Le futur</a:t>
            </a:r>
          </a:p>
          <a:p>
            <a:pPr marL="0" indent="0">
              <a:buNone/>
            </a:pPr>
            <a:endParaRPr lang="en-GB" sz="2400" dirty="0"/>
          </a:p>
          <a:p>
            <a:pPr marL="0" indent="0">
              <a:buNone/>
            </a:pPr>
            <a:endParaRPr lang="en-GB" sz="2400" dirty="0"/>
          </a:p>
          <a:p>
            <a:pPr marL="0" indent="0">
              <a:buNone/>
            </a:pPr>
            <a:endParaRPr lang="fr-FR" sz="2400" dirty="0"/>
          </a:p>
          <a:p>
            <a:pPr marL="0" indent="0">
              <a:buNone/>
            </a:pPr>
            <a:r>
              <a:rPr lang="fr-FR" sz="2400" dirty="0"/>
              <a:t>2. Mettez ces adverbes de temps (</a:t>
            </a:r>
            <a:r>
              <a:rPr lang="fr-FR" sz="2400" i="1" dirty="0"/>
              <a:t>time phrases</a:t>
            </a:r>
            <a:r>
              <a:rPr lang="fr-FR" sz="2400" dirty="0"/>
              <a:t>) dans le bon ordre: </a:t>
            </a:r>
          </a:p>
          <a:p>
            <a:pPr marL="0" indent="0" algn="ctr">
              <a:buNone/>
            </a:pPr>
            <a:r>
              <a:rPr lang="fr-FR" sz="2400" dirty="0"/>
              <a:t> </a:t>
            </a:r>
            <a:r>
              <a:rPr lang="fr-FR" sz="2400" i="1" dirty="0"/>
              <a:t>Finalement; d’abord; ensuite.</a:t>
            </a:r>
          </a:p>
          <a:p>
            <a:pPr marL="0" indent="0" algn="ctr">
              <a:buNone/>
            </a:pPr>
            <a:endParaRPr lang="fr-FR" sz="2400" i="1" dirty="0"/>
          </a:p>
          <a:p>
            <a:pPr marL="0" indent="0">
              <a:buNone/>
            </a:pPr>
            <a:endParaRPr lang="en-GB" sz="2400" dirty="0"/>
          </a:p>
          <a:p>
            <a:pPr marL="3200400" lvl="7" indent="0">
              <a:buNone/>
            </a:pPr>
            <a:endParaRPr lang="fr-FR" sz="2400" i="1" dirty="0"/>
          </a:p>
          <a:p>
            <a:pPr marL="3200400" lvl="7" indent="0">
              <a:buNone/>
            </a:pPr>
            <a:endParaRPr lang="fr-FR" sz="2400" i="1" dirty="0"/>
          </a:p>
          <a:p>
            <a:pPr marL="3200400" lvl="7" indent="0">
              <a:buNone/>
            </a:pPr>
            <a:endParaRPr lang="en-GB" sz="2400" i="1" dirty="0"/>
          </a:p>
          <a:p>
            <a:pPr marL="0" indent="0">
              <a:buNone/>
            </a:pPr>
            <a:endParaRPr lang="en-GB" sz="2400" dirty="0"/>
          </a:p>
        </p:txBody>
      </p:sp>
      <p:sp>
        <p:nvSpPr>
          <p:cNvPr id="2" name="Title 1"/>
          <p:cNvSpPr>
            <a:spLocks noGrp="1"/>
          </p:cNvSpPr>
          <p:nvPr>
            <p:ph type="title"/>
          </p:nvPr>
        </p:nvSpPr>
        <p:spPr>
          <a:xfrm>
            <a:off x="838200" y="365125"/>
            <a:ext cx="10515600" cy="339725"/>
          </a:xfrm>
        </p:spPr>
        <p:txBody>
          <a:bodyPr>
            <a:normAutofit fontScale="90000"/>
          </a:bodyPr>
          <a:lstStyle/>
          <a:p>
            <a:pPr algn="ctr"/>
            <a:r>
              <a:rPr lang="en-GB" b="1" dirty="0"/>
              <a:t>Quiz</a:t>
            </a:r>
          </a:p>
        </p:txBody>
      </p:sp>
      <p:sp>
        <p:nvSpPr>
          <p:cNvPr id="4" name="Slide Number Placeholder 3"/>
          <p:cNvSpPr>
            <a:spLocks noGrp="1"/>
          </p:cNvSpPr>
          <p:nvPr>
            <p:ph type="sldNum" sz="quarter" idx="12"/>
          </p:nvPr>
        </p:nvSpPr>
        <p:spPr/>
        <p:txBody>
          <a:bodyPr/>
          <a:lstStyle/>
          <a:p>
            <a:fld id="{978EFC75-EC50-45A2-AF34-BD3704400BB2}" type="slidenum">
              <a:rPr lang="en-GB" smtClean="0"/>
              <a:t>14</a:t>
            </a:fld>
            <a:endParaRPr lang="en-GB" dirty="0"/>
          </a:p>
        </p:txBody>
      </p:sp>
    </p:spTree>
    <p:extLst>
      <p:ext uri="{BB962C8B-B14F-4D97-AF65-F5344CB8AC3E}">
        <p14:creationId xmlns:p14="http://schemas.microsoft.com/office/powerpoint/2010/main" val="37588869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0006"/>
            <a:ext cx="10896600" cy="5653825"/>
          </a:xfrm>
        </p:spPr>
        <p:txBody>
          <a:bodyPr>
            <a:normAutofit fontScale="62500" lnSpcReduction="20000"/>
          </a:bodyPr>
          <a:lstStyle/>
          <a:p>
            <a:pPr marL="457200" indent="-457200">
              <a:buAutoNum type="arabicPeriod"/>
            </a:pPr>
            <a:r>
              <a:rPr lang="fr-FR" sz="3200" dirty="0"/>
              <a:t>Regardez ces verbes - C’est quel temps? </a:t>
            </a:r>
          </a:p>
          <a:p>
            <a:pPr marL="0" indent="0">
              <a:buNone/>
            </a:pPr>
            <a:r>
              <a:rPr lang="fr-FR" sz="3200" b="1" i="1" dirty="0"/>
              <a:t>			Ils marcheront;</a:t>
            </a:r>
            <a:r>
              <a:rPr lang="fr-FR" sz="3200" b="1" dirty="0"/>
              <a:t>	 Ils mettront</a:t>
            </a:r>
          </a:p>
          <a:p>
            <a:pPr marL="0" indent="0">
              <a:buNone/>
            </a:pPr>
            <a:endParaRPr lang="fr-FR" sz="3200" b="1" dirty="0"/>
          </a:p>
          <a:p>
            <a:pPr marL="0" indent="0">
              <a:buNone/>
            </a:pPr>
            <a:r>
              <a:rPr lang="fr-FR" sz="3200" i="1" dirty="0">
                <a:solidFill>
                  <a:srgbClr val="FF0000"/>
                </a:solidFill>
              </a:rPr>
              <a:t>c) Le futur</a:t>
            </a:r>
          </a:p>
          <a:p>
            <a:pPr marL="0" indent="0">
              <a:buNone/>
            </a:pPr>
            <a:endParaRPr lang="en-GB" sz="3200" i="1" dirty="0"/>
          </a:p>
          <a:p>
            <a:pPr marL="0" indent="0">
              <a:buNone/>
            </a:pPr>
            <a:r>
              <a:rPr lang="en-GB" sz="3200" b="1" i="1" dirty="0"/>
              <a:t>Marcher:  </a:t>
            </a:r>
            <a:r>
              <a:rPr lang="en-GB" sz="3200" i="1" dirty="0"/>
              <a:t>	je marcher –</a:t>
            </a:r>
            <a:r>
              <a:rPr lang="en-GB" sz="3200" i="1" dirty="0" err="1">
                <a:solidFill>
                  <a:srgbClr val="FF0000"/>
                </a:solidFill>
              </a:rPr>
              <a:t>ai</a:t>
            </a:r>
            <a:r>
              <a:rPr lang="en-GB" sz="3200" i="1" dirty="0">
                <a:solidFill>
                  <a:srgbClr val="FF0000"/>
                </a:solidFill>
              </a:rPr>
              <a:t>	             </a:t>
            </a:r>
            <a:r>
              <a:rPr lang="en-GB" sz="3200" i="1" dirty="0"/>
              <a:t>nous marcher –</a:t>
            </a:r>
            <a:r>
              <a:rPr lang="en-GB" sz="3200" i="1" dirty="0" err="1">
                <a:solidFill>
                  <a:schemeClr val="accent2"/>
                </a:solidFill>
              </a:rPr>
              <a:t>ons</a:t>
            </a:r>
            <a:endParaRPr lang="en-GB" sz="3200" i="1" dirty="0">
              <a:solidFill>
                <a:schemeClr val="accent2"/>
              </a:solidFill>
            </a:endParaRPr>
          </a:p>
          <a:p>
            <a:pPr marL="0" indent="0">
              <a:buNone/>
            </a:pPr>
            <a:r>
              <a:rPr lang="en-GB" sz="3200" i="1" dirty="0">
                <a:solidFill>
                  <a:schemeClr val="accent2"/>
                </a:solidFill>
              </a:rPr>
              <a:t>		</a:t>
            </a:r>
            <a:r>
              <a:rPr lang="en-GB" sz="3200" i="1" dirty="0" err="1">
                <a:solidFill>
                  <a:schemeClr val="tx2"/>
                </a:solidFill>
              </a:rPr>
              <a:t>tu</a:t>
            </a:r>
            <a:r>
              <a:rPr lang="en-GB" sz="3200" i="1" dirty="0">
                <a:solidFill>
                  <a:schemeClr val="tx2"/>
                </a:solidFill>
              </a:rPr>
              <a:t> marcher-</a:t>
            </a:r>
            <a:r>
              <a:rPr lang="en-GB" sz="3200" i="1" dirty="0">
                <a:solidFill>
                  <a:srgbClr val="FF0000"/>
                </a:solidFill>
              </a:rPr>
              <a:t>as	             </a:t>
            </a:r>
            <a:r>
              <a:rPr lang="en-GB" sz="3200" i="1" dirty="0" err="1">
                <a:solidFill>
                  <a:schemeClr val="tx2"/>
                </a:solidFill>
              </a:rPr>
              <a:t>vous</a:t>
            </a:r>
            <a:r>
              <a:rPr lang="en-GB" sz="3200" i="1" dirty="0">
                <a:solidFill>
                  <a:schemeClr val="tx2"/>
                </a:solidFill>
              </a:rPr>
              <a:t> marcher- </a:t>
            </a:r>
            <a:r>
              <a:rPr lang="en-GB" sz="3200" i="1" dirty="0" err="1">
                <a:solidFill>
                  <a:srgbClr val="FF0000"/>
                </a:solidFill>
              </a:rPr>
              <a:t>ez</a:t>
            </a:r>
            <a:endParaRPr lang="en-GB" sz="3200" i="1" dirty="0">
              <a:solidFill>
                <a:srgbClr val="FF0000"/>
              </a:solidFill>
            </a:endParaRPr>
          </a:p>
          <a:p>
            <a:pPr marL="0" indent="0">
              <a:buNone/>
            </a:pPr>
            <a:r>
              <a:rPr lang="en-GB" sz="3200" i="1" dirty="0">
                <a:solidFill>
                  <a:srgbClr val="FF0000"/>
                </a:solidFill>
              </a:rPr>
              <a:t>		</a:t>
            </a:r>
            <a:r>
              <a:rPr lang="en-GB" sz="3200" i="1" dirty="0" err="1"/>
              <a:t>il</a:t>
            </a:r>
            <a:r>
              <a:rPr lang="en-GB" sz="3200" i="1" dirty="0"/>
              <a:t>/</a:t>
            </a:r>
            <a:r>
              <a:rPr lang="en-GB" sz="3200" i="1" dirty="0" err="1"/>
              <a:t>elle</a:t>
            </a:r>
            <a:r>
              <a:rPr lang="en-GB" sz="3200" i="1" dirty="0"/>
              <a:t> marcher-</a:t>
            </a:r>
            <a:r>
              <a:rPr lang="en-GB" sz="3200" i="1" dirty="0">
                <a:solidFill>
                  <a:srgbClr val="FF0000"/>
                </a:solidFill>
              </a:rPr>
              <a:t>a	</a:t>
            </a:r>
            <a:r>
              <a:rPr lang="en-GB" sz="3200" i="1" dirty="0" err="1">
                <a:solidFill>
                  <a:schemeClr val="tx2"/>
                </a:solidFill>
              </a:rPr>
              <a:t>ils</a:t>
            </a:r>
            <a:r>
              <a:rPr lang="en-GB" sz="3200" i="1" dirty="0">
                <a:solidFill>
                  <a:schemeClr val="tx2"/>
                </a:solidFill>
              </a:rPr>
              <a:t>/</a:t>
            </a:r>
            <a:r>
              <a:rPr lang="en-GB" sz="3200" i="1" dirty="0" err="1">
                <a:solidFill>
                  <a:schemeClr val="tx2"/>
                </a:solidFill>
              </a:rPr>
              <a:t>elles</a:t>
            </a:r>
            <a:r>
              <a:rPr lang="en-GB" sz="3200" i="1" dirty="0">
                <a:solidFill>
                  <a:schemeClr val="tx2"/>
                </a:solidFill>
              </a:rPr>
              <a:t> marcher- </a:t>
            </a:r>
            <a:r>
              <a:rPr lang="en-GB" sz="3200" i="1" dirty="0" err="1">
                <a:solidFill>
                  <a:srgbClr val="FF0000"/>
                </a:solidFill>
              </a:rPr>
              <a:t>ont</a:t>
            </a:r>
            <a:endParaRPr lang="en-GB" sz="3200" dirty="0">
              <a:solidFill>
                <a:schemeClr val="accent2"/>
              </a:solidFill>
            </a:endParaRPr>
          </a:p>
          <a:p>
            <a:pPr marL="0" indent="0">
              <a:buNone/>
            </a:pPr>
            <a:endParaRPr lang="en-GB" sz="3200" dirty="0"/>
          </a:p>
          <a:p>
            <a:pPr marL="0" indent="0">
              <a:buNone/>
            </a:pPr>
            <a:r>
              <a:rPr lang="en-GB" sz="3200" b="1" i="1" dirty="0" err="1"/>
              <a:t>Mettre</a:t>
            </a:r>
            <a:r>
              <a:rPr lang="en-GB" sz="3200" b="1" i="1" dirty="0"/>
              <a:t> </a:t>
            </a:r>
            <a:r>
              <a:rPr lang="en-GB" sz="3200" dirty="0"/>
              <a:t>:	je </a:t>
            </a:r>
            <a:r>
              <a:rPr lang="en-GB" sz="3200" dirty="0" err="1"/>
              <a:t>mettr</a:t>
            </a:r>
            <a:r>
              <a:rPr lang="en-GB" sz="3200" dirty="0"/>
              <a:t>- </a:t>
            </a:r>
            <a:r>
              <a:rPr lang="en-GB" sz="3200" dirty="0" err="1">
                <a:solidFill>
                  <a:srgbClr val="FF0000"/>
                </a:solidFill>
              </a:rPr>
              <a:t>ai</a:t>
            </a:r>
            <a:r>
              <a:rPr lang="en-GB" sz="3200" dirty="0">
                <a:solidFill>
                  <a:srgbClr val="FF0000"/>
                </a:solidFill>
              </a:rPr>
              <a:t>;   </a:t>
            </a:r>
            <a:r>
              <a:rPr lang="en-GB" sz="3200" dirty="0">
                <a:solidFill>
                  <a:schemeClr val="tx2"/>
                </a:solidFill>
              </a:rPr>
              <a:t>etc.</a:t>
            </a:r>
          </a:p>
          <a:p>
            <a:pPr marL="0" indent="0">
              <a:buNone/>
            </a:pPr>
            <a:endParaRPr lang="en-GB" sz="3200" dirty="0">
              <a:solidFill>
                <a:schemeClr val="tx2"/>
              </a:solidFill>
            </a:endParaRPr>
          </a:p>
          <a:p>
            <a:pPr marL="0" indent="0">
              <a:buNone/>
            </a:pPr>
            <a:r>
              <a:rPr lang="en-GB" sz="3200" dirty="0">
                <a:solidFill>
                  <a:srgbClr val="FF0000"/>
                </a:solidFill>
              </a:rPr>
              <a:t>NB:  </a:t>
            </a:r>
            <a:r>
              <a:rPr lang="en-GB" sz="3200" dirty="0" err="1">
                <a:solidFill>
                  <a:schemeClr val="tx2"/>
                </a:solidFill>
              </a:rPr>
              <a:t>être</a:t>
            </a:r>
            <a:r>
              <a:rPr lang="en-GB" sz="3200" dirty="0">
                <a:solidFill>
                  <a:schemeClr val="tx2"/>
                </a:solidFill>
              </a:rPr>
              <a:t> -  je </a:t>
            </a:r>
            <a:r>
              <a:rPr lang="en-GB" sz="3200" dirty="0" err="1">
                <a:solidFill>
                  <a:schemeClr val="tx2"/>
                </a:solidFill>
              </a:rPr>
              <a:t>serai</a:t>
            </a:r>
            <a:r>
              <a:rPr lang="en-GB" sz="3200" dirty="0">
                <a:solidFill>
                  <a:schemeClr val="tx2"/>
                </a:solidFill>
              </a:rPr>
              <a:t> (</a:t>
            </a:r>
            <a:r>
              <a:rPr lang="en-GB" sz="3200" i="1" dirty="0">
                <a:solidFill>
                  <a:schemeClr val="tx2"/>
                </a:solidFill>
              </a:rPr>
              <a:t>I will be</a:t>
            </a:r>
            <a:r>
              <a:rPr lang="en-GB" sz="3200" dirty="0">
                <a:solidFill>
                  <a:schemeClr val="tx2"/>
                </a:solidFill>
              </a:rPr>
              <a:t>);     </a:t>
            </a:r>
            <a:r>
              <a:rPr lang="en-GB" sz="3200" dirty="0" err="1">
                <a:solidFill>
                  <a:schemeClr val="tx2"/>
                </a:solidFill>
              </a:rPr>
              <a:t>avoir</a:t>
            </a:r>
            <a:r>
              <a:rPr lang="en-GB" sz="3200" dirty="0">
                <a:solidFill>
                  <a:schemeClr val="tx2"/>
                </a:solidFill>
              </a:rPr>
              <a:t> – </a:t>
            </a:r>
            <a:r>
              <a:rPr lang="en-GB" sz="3200" dirty="0" err="1">
                <a:solidFill>
                  <a:schemeClr val="tx2"/>
                </a:solidFill>
              </a:rPr>
              <a:t>j’aurai</a:t>
            </a:r>
            <a:r>
              <a:rPr lang="en-GB" sz="3200" dirty="0">
                <a:solidFill>
                  <a:schemeClr val="tx2"/>
                </a:solidFill>
              </a:rPr>
              <a:t> (</a:t>
            </a:r>
            <a:r>
              <a:rPr lang="en-GB" sz="3200" i="1" dirty="0"/>
              <a:t>I will have</a:t>
            </a:r>
            <a:r>
              <a:rPr lang="en-GB" sz="3200" dirty="0">
                <a:solidFill>
                  <a:schemeClr val="tx2"/>
                </a:solidFill>
              </a:rPr>
              <a:t>)		</a:t>
            </a:r>
            <a:r>
              <a:rPr lang="en-GB" sz="3200" dirty="0" err="1">
                <a:solidFill>
                  <a:schemeClr val="tx2"/>
                </a:solidFill>
              </a:rPr>
              <a:t>aller</a:t>
            </a:r>
            <a:r>
              <a:rPr lang="en-GB" sz="3200" dirty="0">
                <a:solidFill>
                  <a:schemeClr val="tx2"/>
                </a:solidFill>
              </a:rPr>
              <a:t> – </a:t>
            </a:r>
            <a:r>
              <a:rPr lang="en-GB" sz="3200" dirty="0" err="1">
                <a:solidFill>
                  <a:schemeClr val="tx2"/>
                </a:solidFill>
              </a:rPr>
              <a:t>j’irai</a:t>
            </a:r>
            <a:r>
              <a:rPr lang="en-GB" sz="3200" dirty="0">
                <a:solidFill>
                  <a:schemeClr val="tx2"/>
                </a:solidFill>
              </a:rPr>
              <a:t> (</a:t>
            </a:r>
            <a:r>
              <a:rPr lang="en-GB" sz="3200" i="1" dirty="0">
                <a:solidFill>
                  <a:schemeClr val="tx2"/>
                </a:solidFill>
              </a:rPr>
              <a:t>I will go</a:t>
            </a:r>
            <a:r>
              <a:rPr lang="en-GB" sz="3200" dirty="0">
                <a:solidFill>
                  <a:schemeClr val="tx2"/>
                </a:solidFill>
              </a:rPr>
              <a:t>)</a:t>
            </a:r>
          </a:p>
          <a:p>
            <a:pPr marL="0" indent="0">
              <a:buNone/>
            </a:pPr>
            <a:endParaRPr lang="fr-FR" sz="3200" dirty="0"/>
          </a:p>
          <a:p>
            <a:pPr marL="0" indent="0">
              <a:buNone/>
            </a:pPr>
            <a:r>
              <a:rPr lang="fr-FR" sz="3200" dirty="0"/>
              <a:t>2.</a:t>
            </a:r>
          </a:p>
          <a:p>
            <a:pPr marL="0" indent="0">
              <a:buNone/>
            </a:pPr>
            <a:r>
              <a:rPr lang="fr-FR" sz="3200" dirty="0"/>
              <a:t>			d’abord</a:t>
            </a:r>
          </a:p>
          <a:p>
            <a:pPr marL="0" indent="0">
              <a:buNone/>
            </a:pPr>
            <a:r>
              <a:rPr lang="fr-FR" sz="3200" dirty="0"/>
              <a:t>			ensuite</a:t>
            </a:r>
          </a:p>
          <a:p>
            <a:pPr marL="0" indent="0">
              <a:buNone/>
            </a:pPr>
            <a:r>
              <a:rPr lang="fr-FR" sz="3200" dirty="0"/>
              <a:t>			finalement</a:t>
            </a:r>
          </a:p>
          <a:p>
            <a:pPr marL="0" indent="0" algn="ctr">
              <a:buNone/>
            </a:pPr>
            <a:endParaRPr lang="fr-FR" sz="2400" dirty="0"/>
          </a:p>
          <a:p>
            <a:pPr marL="0" indent="0">
              <a:buNone/>
            </a:pPr>
            <a:endParaRPr lang="en-GB" sz="2400" dirty="0"/>
          </a:p>
          <a:p>
            <a:pPr marL="3200400" lvl="7" indent="0">
              <a:buNone/>
            </a:pPr>
            <a:endParaRPr lang="fr-FR" sz="2400" i="1" dirty="0"/>
          </a:p>
          <a:p>
            <a:pPr marL="3200400" lvl="7" indent="0">
              <a:buNone/>
            </a:pPr>
            <a:endParaRPr lang="fr-FR" sz="2400" i="1" dirty="0"/>
          </a:p>
          <a:p>
            <a:pPr marL="3200400" lvl="7" indent="0">
              <a:buNone/>
            </a:pPr>
            <a:endParaRPr lang="en-GB" sz="2400" i="1" dirty="0"/>
          </a:p>
          <a:p>
            <a:pPr marL="0" indent="0">
              <a:buNone/>
            </a:pPr>
            <a:endParaRPr lang="en-GB" sz="2400" dirty="0"/>
          </a:p>
        </p:txBody>
      </p:sp>
      <p:sp>
        <p:nvSpPr>
          <p:cNvPr id="2" name="Title 1"/>
          <p:cNvSpPr>
            <a:spLocks noGrp="1"/>
          </p:cNvSpPr>
          <p:nvPr>
            <p:ph type="title"/>
          </p:nvPr>
        </p:nvSpPr>
        <p:spPr>
          <a:xfrm>
            <a:off x="838200" y="365125"/>
            <a:ext cx="10515600" cy="339725"/>
          </a:xfrm>
        </p:spPr>
        <p:txBody>
          <a:bodyPr>
            <a:normAutofit fontScale="90000"/>
          </a:bodyPr>
          <a:lstStyle/>
          <a:p>
            <a:pPr algn="ctr"/>
            <a:r>
              <a:rPr lang="en-GB" b="1" dirty="0"/>
              <a:t>Quiz - solutions</a:t>
            </a:r>
          </a:p>
        </p:txBody>
      </p:sp>
      <p:sp>
        <p:nvSpPr>
          <p:cNvPr id="4" name="Slide Number Placeholder 3"/>
          <p:cNvSpPr>
            <a:spLocks noGrp="1"/>
          </p:cNvSpPr>
          <p:nvPr>
            <p:ph type="sldNum" sz="quarter" idx="12"/>
          </p:nvPr>
        </p:nvSpPr>
        <p:spPr/>
        <p:txBody>
          <a:bodyPr/>
          <a:lstStyle/>
          <a:p>
            <a:fld id="{978EFC75-EC50-45A2-AF34-BD3704400BB2}" type="slidenum">
              <a:rPr lang="en-GB" smtClean="0"/>
              <a:t>15</a:t>
            </a:fld>
            <a:endParaRPr lang="en-GB" dirty="0"/>
          </a:p>
        </p:txBody>
      </p:sp>
    </p:spTree>
    <p:extLst>
      <p:ext uri="{BB962C8B-B14F-4D97-AF65-F5344CB8AC3E}">
        <p14:creationId xmlns:p14="http://schemas.microsoft.com/office/powerpoint/2010/main" val="2619813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86265"/>
            <a:ext cx="10515600" cy="5290698"/>
          </a:xfrm>
        </p:spPr>
        <p:txBody>
          <a:bodyPr/>
          <a:lstStyle/>
          <a:p>
            <a:pPr marL="0" indent="0">
              <a:buNone/>
            </a:pPr>
            <a:r>
              <a:rPr lang="fr-FR" dirty="0"/>
              <a:t>On parle de plusieurs émotions différentes dans le texte.  Trouvez des mots ou des phrases qui communiquent chaque émotion:</a:t>
            </a:r>
          </a:p>
          <a:p>
            <a:pPr marL="0" indent="0">
              <a:buNone/>
            </a:pPr>
            <a:endParaRPr lang="en-GB" dirty="0"/>
          </a:p>
        </p:txBody>
      </p:sp>
      <p:sp>
        <p:nvSpPr>
          <p:cNvPr id="2" name="Title 1"/>
          <p:cNvSpPr>
            <a:spLocks noGrp="1"/>
          </p:cNvSpPr>
          <p:nvPr>
            <p:ph type="title"/>
          </p:nvPr>
        </p:nvSpPr>
        <p:spPr>
          <a:xfrm>
            <a:off x="838200" y="253218"/>
            <a:ext cx="10515600" cy="373561"/>
          </a:xfrm>
        </p:spPr>
        <p:txBody>
          <a:bodyPr>
            <a:normAutofit fontScale="90000"/>
          </a:bodyPr>
          <a:lstStyle/>
          <a:p>
            <a:r>
              <a:rPr lang="en-GB" dirty="0" err="1"/>
              <a:t>Interpr</a:t>
            </a:r>
            <a:r>
              <a:rPr lang="fr-FR" dirty="0"/>
              <a:t>é</a:t>
            </a:r>
            <a:r>
              <a:rPr lang="en-GB" dirty="0" err="1"/>
              <a:t>tation</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3743549322"/>
              </p:ext>
            </p:extLst>
          </p:nvPr>
        </p:nvGraphicFramePr>
        <p:xfrm>
          <a:off x="1181686" y="2379869"/>
          <a:ext cx="8978314" cy="3508884"/>
        </p:xfrm>
        <a:graphic>
          <a:graphicData uri="http://schemas.openxmlformats.org/drawingml/2006/table">
            <a:tbl>
              <a:tblPr firstRow="1" bandRow="1">
                <a:tableStyleId>{5C22544A-7EE6-4342-B048-85BDC9FD1C3A}</a:tableStyleId>
              </a:tblPr>
              <a:tblGrid>
                <a:gridCol w="4489157">
                  <a:extLst>
                    <a:ext uri="{9D8B030D-6E8A-4147-A177-3AD203B41FA5}">
                      <a16:colId xmlns:a16="http://schemas.microsoft.com/office/drawing/2014/main" val="20000"/>
                    </a:ext>
                  </a:extLst>
                </a:gridCol>
                <a:gridCol w="4489157">
                  <a:extLst>
                    <a:ext uri="{9D8B030D-6E8A-4147-A177-3AD203B41FA5}">
                      <a16:colId xmlns:a16="http://schemas.microsoft.com/office/drawing/2014/main" val="20001"/>
                    </a:ext>
                  </a:extLst>
                </a:gridCol>
              </a:tblGrid>
              <a:tr h="620988">
                <a:tc>
                  <a:txBody>
                    <a:bodyPr/>
                    <a:lstStyle/>
                    <a:p>
                      <a:pPr algn="ctr"/>
                      <a:r>
                        <a:rPr lang="fr-FR" sz="2400" noProof="0" dirty="0"/>
                        <a:t>Emotions</a:t>
                      </a:r>
                    </a:p>
                  </a:txBody>
                  <a:tcPr/>
                </a:tc>
                <a:tc>
                  <a:txBody>
                    <a:bodyPr/>
                    <a:lstStyle/>
                    <a:p>
                      <a:pPr algn="ctr"/>
                      <a:r>
                        <a:rPr lang="fr-FR" sz="2400" noProof="0" dirty="0"/>
                        <a:t>Mots/phrases</a:t>
                      </a:r>
                    </a:p>
                  </a:txBody>
                  <a:tcPr/>
                </a:tc>
                <a:extLst>
                  <a:ext uri="{0D108BD9-81ED-4DB2-BD59-A6C34878D82A}">
                    <a16:rowId xmlns:a16="http://schemas.microsoft.com/office/drawing/2014/main" val="10000"/>
                  </a:ext>
                </a:extLst>
              </a:tr>
              <a:tr h="620988">
                <a:tc>
                  <a:txBody>
                    <a:bodyPr/>
                    <a:lstStyle/>
                    <a:p>
                      <a:r>
                        <a:rPr lang="fr-FR" sz="2400" b="1" noProof="0" dirty="0"/>
                        <a:t>Le</a:t>
                      </a:r>
                      <a:r>
                        <a:rPr lang="fr-FR" sz="2400" b="1" baseline="0" noProof="0" dirty="0"/>
                        <a:t> déni</a:t>
                      </a:r>
                      <a:endParaRPr lang="fr-FR" sz="2400" b="1" noProof="0" dirty="0"/>
                    </a:p>
                  </a:txBody>
                  <a:tcPr/>
                </a:tc>
                <a:tc>
                  <a:txBody>
                    <a:bodyPr/>
                    <a:lstStyle/>
                    <a:p>
                      <a:r>
                        <a:rPr lang="fr-FR" sz="2400" kern="1200" noProof="0" dirty="0">
                          <a:solidFill>
                            <a:schemeClr val="dk1"/>
                          </a:solidFill>
                          <a:effectLst/>
                          <a:latin typeface="+mn-lt"/>
                          <a:ea typeface="+mn-ea"/>
                          <a:cs typeface="+mn-cs"/>
                        </a:rPr>
                        <a:t>ils marcheront les yeux fermés</a:t>
                      </a:r>
                      <a:endParaRPr lang="fr-FR" sz="2400" i="1" noProof="0" dirty="0"/>
                    </a:p>
                  </a:txBody>
                  <a:tcPr/>
                </a:tc>
                <a:extLst>
                  <a:ext uri="{0D108BD9-81ED-4DB2-BD59-A6C34878D82A}">
                    <a16:rowId xmlns:a16="http://schemas.microsoft.com/office/drawing/2014/main" val="10001"/>
                  </a:ext>
                </a:extLst>
              </a:tr>
              <a:tr h="6209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2400" b="1" noProof="0" dirty="0"/>
                        <a:t>La</a:t>
                      </a:r>
                      <a:r>
                        <a:rPr lang="fr-FR" sz="2400" b="1" baseline="0" noProof="0" dirty="0"/>
                        <a:t> rage</a:t>
                      </a:r>
                      <a:endParaRPr lang="fr-FR" sz="2400" b="1" noProof="0" dirty="0"/>
                    </a:p>
                  </a:txBody>
                  <a:tcPr/>
                </a:tc>
                <a:tc>
                  <a:txBody>
                    <a:bodyPr/>
                    <a:lstStyle/>
                    <a:p>
                      <a:r>
                        <a:rPr lang="fr-FR" sz="2400" i="0" noProof="0" dirty="0"/>
                        <a:t>en</a:t>
                      </a:r>
                      <a:r>
                        <a:rPr lang="fr-FR" sz="2400" i="0" baseline="0" noProof="0" dirty="0"/>
                        <a:t> colère</a:t>
                      </a:r>
                      <a:endParaRPr lang="fr-FR" sz="2400" i="0" noProof="0" dirty="0"/>
                    </a:p>
                  </a:txBody>
                  <a:tcPr/>
                </a:tc>
                <a:extLst>
                  <a:ext uri="{0D108BD9-81ED-4DB2-BD59-A6C34878D82A}">
                    <a16:rowId xmlns:a16="http://schemas.microsoft.com/office/drawing/2014/main" val="10002"/>
                  </a:ext>
                </a:extLst>
              </a:tr>
              <a:tr h="6209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2400" b="1" noProof="0" dirty="0"/>
                        <a:t>Le désespoir</a:t>
                      </a:r>
                    </a:p>
                    <a:p>
                      <a:endParaRPr lang="fr-FR" sz="2400" b="1" noProof="0" dirty="0"/>
                    </a:p>
                  </a:txBody>
                  <a:tcPr/>
                </a:tc>
                <a:tc>
                  <a:txBody>
                    <a:bodyPr/>
                    <a:lstStyle/>
                    <a:p>
                      <a:r>
                        <a:rPr lang="fr-FR" sz="2400" kern="1200" noProof="0" dirty="0">
                          <a:solidFill>
                            <a:schemeClr val="dk1"/>
                          </a:solidFill>
                          <a:effectLst/>
                          <a:latin typeface="+mn-lt"/>
                          <a:ea typeface="+mn-ea"/>
                          <a:cs typeface="+mn-cs"/>
                        </a:rPr>
                        <a:t>une phase de dépression</a:t>
                      </a:r>
                      <a:endParaRPr lang="fr-FR" sz="2400" i="1" noProof="0" dirty="0"/>
                    </a:p>
                  </a:txBody>
                  <a:tcPr/>
                </a:tc>
                <a:extLst>
                  <a:ext uri="{0D108BD9-81ED-4DB2-BD59-A6C34878D82A}">
                    <a16:rowId xmlns:a16="http://schemas.microsoft.com/office/drawing/2014/main" val="10003"/>
                  </a:ext>
                </a:extLst>
              </a:tr>
              <a:tr h="6209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2400" b="1" noProof="0" dirty="0"/>
                        <a:t>L’espoir </a:t>
                      </a:r>
                    </a:p>
                  </a:txBody>
                  <a:tcPr/>
                </a:tc>
                <a:tc>
                  <a:txBody>
                    <a:bodyPr/>
                    <a:lstStyle/>
                    <a:p>
                      <a:r>
                        <a:rPr lang="fr-FR" sz="2400" kern="1200" noProof="0" dirty="0">
                          <a:solidFill>
                            <a:schemeClr val="dk1"/>
                          </a:solidFill>
                          <a:effectLst/>
                          <a:latin typeface="+mn-lt"/>
                          <a:ea typeface="+mn-ea"/>
                          <a:cs typeface="+mn-cs"/>
                        </a:rPr>
                        <a:t>ils accepteront leur perte </a:t>
                      </a:r>
                      <a:endParaRPr lang="fr-FR" sz="2400" i="1" noProof="0" dirty="0"/>
                    </a:p>
                  </a:txBody>
                  <a:tcPr/>
                </a:tc>
                <a:extLst>
                  <a:ext uri="{0D108BD9-81ED-4DB2-BD59-A6C34878D82A}">
                    <a16:rowId xmlns:a16="http://schemas.microsoft.com/office/drawing/2014/main" val="10004"/>
                  </a:ext>
                </a:extLst>
              </a:tr>
            </a:tbl>
          </a:graphicData>
        </a:graphic>
      </p:graphicFrame>
      <p:sp>
        <p:nvSpPr>
          <p:cNvPr id="5" name="Slide Number Placeholder 4"/>
          <p:cNvSpPr>
            <a:spLocks noGrp="1"/>
          </p:cNvSpPr>
          <p:nvPr>
            <p:ph type="sldNum" sz="quarter" idx="12"/>
          </p:nvPr>
        </p:nvSpPr>
        <p:spPr/>
        <p:txBody>
          <a:bodyPr/>
          <a:lstStyle/>
          <a:p>
            <a:fld id="{978EFC75-EC50-45A2-AF34-BD3704400BB2}" type="slidenum">
              <a:rPr lang="en-GB" smtClean="0"/>
              <a:t>16</a:t>
            </a:fld>
            <a:endParaRPr lang="en-GB"/>
          </a:p>
        </p:txBody>
      </p:sp>
    </p:spTree>
    <p:extLst>
      <p:ext uri="{BB962C8B-B14F-4D97-AF65-F5344CB8AC3E}">
        <p14:creationId xmlns:p14="http://schemas.microsoft.com/office/powerpoint/2010/main" val="42527917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86265"/>
            <a:ext cx="10515600" cy="5290698"/>
          </a:xfrm>
        </p:spPr>
        <p:txBody>
          <a:bodyPr/>
          <a:lstStyle/>
          <a:p>
            <a:pPr marL="0" indent="0">
              <a:buNone/>
            </a:pPr>
            <a:r>
              <a:rPr lang="en-GB" dirty="0"/>
              <a:t>On </a:t>
            </a:r>
            <a:r>
              <a:rPr lang="en-GB" dirty="0" err="1"/>
              <a:t>parle</a:t>
            </a:r>
            <a:r>
              <a:rPr lang="en-GB" dirty="0"/>
              <a:t> de </a:t>
            </a:r>
            <a:r>
              <a:rPr lang="en-GB" dirty="0" err="1"/>
              <a:t>plusieurs</a:t>
            </a:r>
            <a:r>
              <a:rPr lang="en-GB" dirty="0"/>
              <a:t> </a:t>
            </a:r>
            <a:r>
              <a:rPr lang="fr-FR" dirty="0"/>
              <a:t>é</a:t>
            </a:r>
            <a:r>
              <a:rPr lang="en-GB" dirty="0"/>
              <a:t>motions </a:t>
            </a:r>
            <a:r>
              <a:rPr lang="en-GB" dirty="0" err="1"/>
              <a:t>diffèrentes</a:t>
            </a:r>
            <a:r>
              <a:rPr lang="en-GB" dirty="0"/>
              <a:t> </a:t>
            </a:r>
            <a:r>
              <a:rPr lang="en-GB" dirty="0" err="1"/>
              <a:t>dans</a:t>
            </a:r>
            <a:r>
              <a:rPr lang="en-GB" dirty="0"/>
              <a:t> le </a:t>
            </a:r>
            <a:r>
              <a:rPr lang="en-GB" dirty="0" err="1"/>
              <a:t>texte</a:t>
            </a:r>
            <a:r>
              <a:rPr lang="en-GB" dirty="0"/>
              <a:t>.  </a:t>
            </a:r>
            <a:r>
              <a:rPr lang="en-GB" dirty="0" err="1"/>
              <a:t>Trouvez</a:t>
            </a:r>
            <a:r>
              <a:rPr lang="en-GB" dirty="0"/>
              <a:t> des mots </a:t>
            </a:r>
            <a:r>
              <a:rPr lang="en-GB" dirty="0" err="1"/>
              <a:t>ou</a:t>
            </a:r>
            <a:r>
              <a:rPr lang="en-GB" dirty="0"/>
              <a:t> des phrases qui </a:t>
            </a:r>
            <a:r>
              <a:rPr lang="en-GB" dirty="0" err="1"/>
              <a:t>communiquent</a:t>
            </a:r>
            <a:r>
              <a:rPr lang="en-GB" dirty="0"/>
              <a:t> </a:t>
            </a:r>
            <a:r>
              <a:rPr lang="en-GB" dirty="0" err="1"/>
              <a:t>chaque</a:t>
            </a:r>
            <a:r>
              <a:rPr lang="en-GB" dirty="0"/>
              <a:t> </a:t>
            </a:r>
            <a:r>
              <a:rPr lang="fr-FR" dirty="0"/>
              <a:t>é</a:t>
            </a:r>
            <a:r>
              <a:rPr lang="en-GB" dirty="0"/>
              <a:t>motion:</a:t>
            </a:r>
          </a:p>
          <a:p>
            <a:pPr marL="0" indent="0">
              <a:buNone/>
            </a:pPr>
            <a:endParaRPr lang="en-GB" dirty="0"/>
          </a:p>
        </p:txBody>
      </p:sp>
      <p:sp>
        <p:nvSpPr>
          <p:cNvPr id="2" name="Title 1"/>
          <p:cNvSpPr>
            <a:spLocks noGrp="1"/>
          </p:cNvSpPr>
          <p:nvPr>
            <p:ph type="title"/>
          </p:nvPr>
        </p:nvSpPr>
        <p:spPr>
          <a:xfrm>
            <a:off x="838200" y="253218"/>
            <a:ext cx="10515600" cy="373561"/>
          </a:xfrm>
        </p:spPr>
        <p:txBody>
          <a:bodyPr>
            <a:normAutofit fontScale="90000"/>
          </a:bodyPr>
          <a:lstStyle/>
          <a:p>
            <a:r>
              <a:rPr lang="en-GB" dirty="0" err="1"/>
              <a:t>Interpr</a:t>
            </a:r>
            <a:r>
              <a:rPr lang="fr-FR" dirty="0"/>
              <a:t>é</a:t>
            </a:r>
            <a:r>
              <a:rPr lang="en-GB" dirty="0" err="1"/>
              <a:t>tation</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1709563905"/>
              </p:ext>
            </p:extLst>
          </p:nvPr>
        </p:nvGraphicFramePr>
        <p:xfrm>
          <a:off x="1181686" y="2096089"/>
          <a:ext cx="8978314" cy="4564296"/>
        </p:xfrm>
        <a:graphic>
          <a:graphicData uri="http://schemas.openxmlformats.org/drawingml/2006/table">
            <a:tbl>
              <a:tblPr firstRow="1" bandRow="1">
                <a:tableStyleId>{5C22544A-7EE6-4342-B048-85BDC9FD1C3A}</a:tableStyleId>
              </a:tblPr>
              <a:tblGrid>
                <a:gridCol w="4489157">
                  <a:extLst>
                    <a:ext uri="{9D8B030D-6E8A-4147-A177-3AD203B41FA5}">
                      <a16:colId xmlns:a16="http://schemas.microsoft.com/office/drawing/2014/main" val="20000"/>
                    </a:ext>
                  </a:extLst>
                </a:gridCol>
                <a:gridCol w="4489157">
                  <a:extLst>
                    <a:ext uri="{9D8B030D-6E8A-4147-A177-3AD203B41FA5}">
                      <a16:colId xmlns:a16="http://schemas.microsoft.com/office/drawing/2014/main" val="20001"/>
                    </a:ext>
                  </a:extLst>
                </a:gridCol>
              </a:tblGrid>
              <a:tr h="620988">
                <a:tc>
                  <a:txBody>
                    <a:bodyPr/>
                    <a:lstStyle/>
                    <a:p>
                      <a:pPr algn="ctr"/>
                      <a:r>
                        <a:rPr lang="en-GB" sz="2400" dirty="0"/>
                        <a:t>Emotions</a:t>
                      </a:r>
                    </a:p>
                  </a:txBody>
                  <a:tcPr/>
                </a:tc>
                <a:tc>
                  <a:txBody>
                    <a:bodyPr/>
                    <a:lstStyle/>
                    <a:p>
                      <a:pPr algn="ctr"/>
                      <a:r>
                        <a:rPr lang="en-GB" sz="2400" dirty="0"/>
                        <a:t>Mots/phrases</a:t>
                      </a:r>
                    </a:p>
                  </a:txBody>
                  <a:tcPr/>
                </a:tc>
                <a:extLst>
                  <a:ext uri="{0D108BD9-81ED-4DB2-BD59-A6C34878D82A}">
                    <a16:rowId xmlns:a16="http://schemas.microsoft.com/office/drawing/2014/main" val="10000"/>
                  </a:ext>
                </a:extLst>
              </a:tr>
              <a:tr h="620988">
                <a:tc>
                  <a:txBody>
                    <a:bodyPr/>
                    <a:lstStyle/>
                    <a:p>
                      <a:r>
                        <a:rPr lang="en-GB" sz="2000" b="1" dirty="0"/>
                        <a:t>Le</a:t>
                      </a:r>
                      <a:r>
                        <a:rPr lang="en-GB" sz="2000" b="1" baseline="0" dirty="0"/>
                        <a:t> </a:t>
                      </a:r>
                      <a:r>
                        <a:rPr lang="en-GB" sz="2000" b="1" baseline="0" dirty="0" err="1"/>
                        <a:t>déni</a:t>
                      </a:r>
                      <a:endParaRPr lang="en-GB" sz="2000" b="1" dirty="0"/>
                    </a:p>
                  </a:txBody>
                  <a:tcPr/>
                </a:tc>
                <a:tc>
                  <a:txBody>
                    <a:bodyPr/>
                    <a:lstStyle/>
                    <a:p>
                      <a:r>
                        <a:rPr lang="fr-FR" sz="2000" kern="1200" dirty="0">
                          <a:solidFill>
                            <a:schemeClr val="dk1"/>
                          </a:solidFill>
                          <a:effectLst/>
                          <a:latin typeface="+mn-lt"/>
                          <a:ea typeface="+mn-ea"/>
                          <a:cs typeface="+mn-cs"/>
                        </a:rPr>
                        <a:t>ils marcheront les yeux fermés; ils dénieront les faits</a:t>
                      </a:r>
                      <a:endParaRPr lang="en-GB" sz="2000" i="1" dirty="0"/>
                    </a:p>
                  </a:txBody>
                  <a:tcPr/>
                </a:tc>
                <a:extLst>
                  <a:ext uri="{0D108BD9-81ED-4DB2-BD59-A6C34878D82A}">
                    <a16:rowId xmlns:a16="http://schemas.microsoft.com/office/drawing/2014/main" val="10001"/>
                  </a:ext>
                </a:extLst>
              </a:tr>
              <a:tr h="6209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b="1" dirty="0"/>
                        <a:t>La</a:t>
                      </a:r>
                      <a:r>
                        <a:rPr lang="en-GB" sz="2000" b="1" baseline="0" dirty="0"/>
                        <a:t> rage</a:t>
                      </a:r>
                      <a:endParaRPr lang="en-GB" sz="2000" b="1" dirty="0"/>
                    </a:p>
                  </a:txBody>
                  <a:tcPr/>
                </a:tc>
                <a:tc>
                  <a:txBody>
                    <a:bodyPr/>
                    <a:lstStyle/>
                    <a:p>
                      <a:r>
                        <a:rPr lang="en-GB" sz="2000" i="0" dirty="0" err="1"/>
                        <a:t>en</a:t>
                      </a:r>
                      <a:r>
                        <a:rPr lang="en-GB" sz="2000" i="0" baseline="0" dirty="0"/>
                        <a:t> </a:t>
                      </a:r>
                      <a:r>
                        <a:rPr lang="en-GB" sz="2000" i="0" baseline="0" dirty="0" err="1"/>
                        <a:t>colère</a:t>
                      </a:r>
                      <a:endParaRPr lang="en-GB" sz="2000" i="0" dirty="0"/>
                    </a:p>
                  </a:txBody>
                  <a:tcPr/>
                </a:tc>
                <a:extLst>
                  <a:ext uri="{0D108BD9-81ED-4DB2-BD59-A6C34878D82A}">
                    <a16:rowId xmlns:a16="http://schemas.microsoft.com/office/drawing/2014/main" val="10002"/>
                  </a:ext>
                </a:extLst>
              </a:tr>
              <a:tr h="6209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2000" b="1" dirty="0"/>
                        <a:t>Le désespoir</a:t>
                      </a:r>
                    </a:p>
                    <a:p>
                      <a:endParaRPr lang="en-GB" sz="2000" b="1" dirty="0"/>
                    </a:p>
                  </a:txBody>
                  <a:tcPr/>
                </a:tc>
                <a:tc>
                  <a:txBody>
                    <a:bodyPr/>
                    <a:lstStyle/>
                    <a:p>
                      <a:r>
                        <a:rPr lang="fr-FR" sz="2000" kern="1200" dirty="0">
                          <a:solidFill>
                            <a:schemeClr val="dk1"/>
                          </a:solidFill>
                          <a:effectLst/>
                          <a:latin typeface="+mn-lt"/>
                          <a:ea typeface="+mn-ea"/>
                          <a:cs typeface="+mn-cs"/>
                        </a:rPr>
                        <a:t>…que rien ne peut changer; une phase de dépression; Ils seront tristes et se sentiront seuls</a:t>
                      </a:r>
                      <a:endParaRPr lang="en-GB" sz="2000" i="1" dirty="0"/>
                    </a:p>
                  </a:txBody>
                  <a:tcPr/>
                </a:tc>
                <a:extLst>
                  <a:ext uri="{0D108BD9-81ED-4DB2-BD59-A6C34878D82A}">
                    <a16:rowId xmlns:a16="http://schemas.microsoft.com/office/drawing/2014/main" val="10003"/>
                  </a:ext>
                </a:extLst>
              </a:tr>
              <a:tr h="6209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2000" b="1" dirty="0"/>
                        <a:t>L’espoir </a:t>
                      </a:r>
                      <a:endParaRPr lang="en-GB" sz="20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2000" kern="1200" dirty="0">
                          <a:solidFill>
                            <a:schemeClr val="dk1"/>
                          </a:solidFill>
                          <a:effectLst/>
                          <a:latin typeface="+mn-lt"/>
                          <a:ea typeface="+mn-ea"/>
                          <a:cs typeface="+mn-cs"/>
                        </a:rPr>
                        <a:t>ils accepteront leur perte; ils mettront des fleurs sur les tombes des victimes;</a:t>
                      </a:r>
                      <a:r>
                        <a:rPr lang="fr-FR" sz="2000" kern="1200" baseline="0" dirty="0">
                          <a:solidFill>
                            <a:schemeClr val="dk1"/>
                          </a:solidFill>
                          <a:effectLst/>
                          <a:latin typeface="+mn-lt"/>
                          <a:ea typeface="+mn-ea"/>
                          <a:cs typeface="+mn-cs"/>
                        </a:rPr>
                        <a:t> ils </a:t>
                      </a:r>
                      <a:r>
                        <a:rPr lang="fr-FR" sz="2000" kern="1200" dirty="0">
                          <a:solidFill>
                            <a:schemeClr val="dk1"/>
                          </a:solidFill>
                          <a:effectLst/>
                          <a:latin typeface="+mn-lt"/>
                          <a:ea typeface="+mn-ea"/>
                          <a:cs typeface="+mn-cs"/>
                        </a:rPr>
                        <a:t>réorganiseront leur vie, mais sans oublier.  </a:t>
                      </a:r>
                      <a:endParaRPr lang="en-GB" sz="2000" kern="1200" dirty="0">
                        <a:solidFill>
                          <a:schemeClr val="dk1"/>
                        </a:solidFill>
                        <a:effectLst/>
                        <a:latin typeface="+mn-lt"/>
                        <a:ea typeface="+mn-ea"/>
                        <a:cs typeface="+mn-cs"/>
                      </a:endParaRPr>
                    </a:p>
                    <a:p>
                      <a:endParaRPr lang="en-GB" sz="2000" i="1" dirty="0"/>
                    </a:p>
                  </a:txBody>
                  <a:tcPr/>
                </a:tc>
                <a:extLst>
                  <a:ext uri="{0D108BD9-81ED-4DB2-BD59-A6C34878D82A}">
                    <a16:rowId xmlns:a16="http://schemas.microsoft.com/office/drawing/2014/main" val="10004"/>
                  </a:ext>
                </a:extLst>
              </a:tr>
            </a:tbl>
          </a:graphicData>
        </a:graphic>
      </p:graphicFrame>
      <p:sp>
        <p:nvSpPr>
          <p:cNvPr id="5" name="Slide Number Placeholder 4"/>
          <p:cNvSpPr>
            <a:spLocks noGrp="1"/>
          </p:cNvSpPr>
          <p:nvPr>
            <p:ph type="sldNum" sz="quarter" idx="12"/>
          </p:nvPr>
        </p:nvSpPr>
        <p:spPr/>
        <p:txBody>
          <a:bodyPr/>
          <a:lstStyle/>
          <a:p>
            <a:fld id="{978EFC75-EC50-45A2-AF34-BD3704400BB2}" type="slidenum">
              <a:rPr lang="en-GB" smtClean="0"/>
              <a:t>17</a:t>
            </a:fld>
            <a:endParaRPr lang="en-GB"/>
          </a:p>
        </p:txBody>
      </p:sp>
    </p:spTree>
    <p:extLst>
      <p:ext uri="{BB962C8B-B14F-4D97-AF65-F5344CB8AC3E}">
        <p14:creationId xmlns:p14="http://schemas.microsoft.com/office/powerpoint/2010/main" val="22869195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idx="1"/>
          </p:nvPr>
        </p:nvSpPr>
        <p:spPr>
          <a:xfrm>
            <a:off x="457200" y="0"/>
            <a:ext cx="10210800" cy="6858000"/>
          </a:xfrm>
        </p:spPr>
        <p:txBody>
          <a:bodyPr>
            <a:normAutofit fontScale="25000" lnSpcReduction="20000"/>
          </a:bodyPr>
          <a:lstStyle/>
          <a:p>
            <a:pPr algn="ctr" eaLnBrk="1" hangingPunct="1">
              <a:buFontTx/>
              <a:buNone/>
            </a:pPr>
            <a:endParaRPr lang="en-GB" altLang="en-US" sz="900" b="1" dirty="0">
              <a:latin typeface="Tahoma" panose="020B0604030504040204" pitchFamily="34" charset="0"/>
            </a:endParaRPr>
          </a:p>
          <a:p>
            <a:pPr algn="ctr" eaLnBrk="1" hangingPunct="1">
              <a:buFontTx/>
              <a:buNone/>
            </a:pPr>
            <a:r>
              <a:rPr lang="en-GB" altLang="en-US" dirty="0">
                <a:solidFill>
                  <a:srgbClr val="CC0000"/>
                </a:solidFill>
                <a:latin typeface="Tahoma" panose="020B0604030504040204" pitchFamily="34" charset="0"/>
              </a:rPr>
              <a:t>*</a:t>
            </a:r>
          </a:p>
          <a:p>
            <a:pPr algn="ctr">
              <a:buNone/>
            </a:pPr>
            <a:r>
              <a:rPr lang="fr-FR" sz="11200" b="1" dirty="0"/>
              <a:t>Quelques sons importants dans l’article </a:t>
            </a:r>
            <a:endParaRPr lang="fr-FR" altLang="en-US" sz="11200" dirty="0">
              <a:latin typeface="Tahoma" panose="020B0604030504040204" pitchFamily="34" charset="0"/>
            </a:endParaRPr>
          </a:p>
          <a:p>
            <a:pPr eaLnBrk="1" hangingPunct="1">
              <a:lnSpc>
                <a:spcPct val="120000"/>
              </a:lnSpc>
              <a:spcBef>
                <a:spcPct val="50000"/>
              </a:spcBef>
              <a:buFontTx/>
              <a:buNone/>
            </a:pPr>
            <a:r>
              <a:rPr lang="fr-FR" altLang="en-US" sz="8000" b="1" dirty="0">
                <a:solidFill>
                  <a:srgbClr val="6600FF"/>
                </a:solidFill>
                <a:latin typeface="Tahoma" panose="020B0604030504040204" pitchFamily="34" charset="0"/>
              </a:rPr>
              <a:t>- an/on		un </a:t>
            </a:r>
            <a:r>
              <a:rPr lang="fr-FR" altLang="en-US" sz="8000" b="1" dirty="0">
                <a:solidFill>
                  <a:srgbClr val="FF0000"/>
                </a:solidFill>
                <a:latin typeface="Tahoma" panose="020B0604030504040204" pitchFamily="34" charset="0"/>
              </a:rPr>
              <a:t>en</a:t>
            </a:r>
            <a:r>
              <a:rPr lang="fr-FR" altLang="en-US" sz="8000" b="1" dirty="0">
                <a:solidFill>
                  <a:srgbClr val="6600FF"/>
                </a:solidFill>
                <a:latin typeface="Tahoma" panose="020B0604030504040204" pitchFamily="34" charset="0"/>
              </a:rPr>
              <a:t>f</a:t>
            </a:r>
            <a:r>
              <a:rPr lang="fr-FR" altLang="en-US" sz="8000" b="1" dirty="0">
                <a:solidFill>
                  <a:srgbClr val="FF0000"/>
                </a:solidFill>
                <a:latin typeface="Tahoma" panose="020B0604030504040204" pitchFamily="34" charset="0"/>
              </a:rPr>
              <a:t>an</a:t>
            </a:r>
            <a:r>
              <a:rPr lang="fr-FR" altLang="en-US" sz="8000" b="1" dirty="0">
                <a:solidFill>
                  <a:srgbClr val="6600FF"/>
                </a:solidFill>
                <a:latin typeface="Tahoma" panose="020B0604030504040204" pitchFamily="34" charset="0"/>
              </a:rPr>
              <a:t>t/le p</a:t>
            </a:r>
            <a:r>
              <a:rPr lang="fr-FR" altLang="en-US" sz="8000" b="1" dirty="0">
                <a:solidFill>
                  <a:srgbClr val="FF0000"/>
                </a:solidFill>
                <a:latin typeface="Tahoma" panose="020B0604030504040204" pitchFamily="34" charset="0"/>
              </a:rPr>
              <a:t>on</a:t>
            </a:r>
            <a:r>
              <a:rPr lang="fr-FR" altLang="en-US" sz="8000" b="1" dirty="0">
                <a:solidFill>
                  <a:srgbClr val="6600FF"/>
                </a:solidFill>
                <a:latin typeface="Tahoma" panose="020B0604030504040204" pitchFamily="34" charset="0"/>
              </a:rPr>
              <a:t>t/un </a:t>
            </a:r>
            <a:r>
              <a:rPr lang="fr-FR" altLang="en-US" sz="8000" b="1" dirty="0">
                <a:solidFill>
                  <a:srgbClr val="FF0000"/>
                </a:solidFill>
                <a:latin typeface="Tahoma" panose="020B0604030504040204" pitchFamily="34" charset="0"/>
              </a:rPr>
              <a:t>an</a:t>
            </a:r>
          </a:p>
          <a:p>
            <a:pPr eaLnBrk="1" hangingPunct="1">
              <a:lnSpc>
                <a:spcPct val="120000"/>
              </a:lnSpc>
              <a:spcBef>
                <a:spcPct val="50000"/>
              </a:spcBef>
              <a:buFontTx/>
              <a:buNone/>
            </a:pPr>
            <a:r>
              <a:rPr lang="fr-FR" altLang="en-US" sz="8000" b="1" dirty="0">
                <a:solidFill>
                  <a:srgbClr val="6600FF"/>
                </a:solidFill>
                <a:latin typeface="Tahoma" panose="020B0604030504040204" pitchFamily="34" charset="0"/>
              </a:rPr>
              <a:t>- ien:			un ch</a:t>
            </a:r>
            <a:r>
              <a:rPr lang="fr-FR" altLang="en-US" sz="8000" b="1" dirty="0">
                <a:solidFill>
                  <a:srgbClr val="FF0000"/>
                </a:solidFill>
                <a:latin typeface="Tahoma" panose="020B0604030504040204" pitchFamily="34" charset="0"/>
              </a:rPr>
              <a:t>ien</a:t>
            </a:r>
          </a:p>
          <a:p>
            <a:pPr marL="109728" indent="0" eaLnBrk="1" hangingPunct="1">
              <a:lnSpc>
                <a:spcPct val="120000"/>
              </a:lnSpc>
              <a:spcBef>
                <a:spcPct val="50000"/>
              </a:spcBef>
              <a:buNone/>
            </a:pPr>
            <a:r>
              <a:rPr lang="fr-FR" altLang="en-US" sz="8000" b="1" dirty="0">
                <a:solidFill>
                  <a:srgbClr val="6600FF"/>
                </a:solidFill>
                <a:latin typeface="Tahoma" panose="020B0604030504040204" pitchFamily="34" charset="0"/>
              </a:rPr>
              <a:t>- ion: </a:t>
            </a:r>
            <a:r>
              <a:rPr lang="fr-FR" altLang="en-US" sz="8000" b="1" dirty="0">
                <a:solidFill>
                  <a:srgbClr val="FF0000"/>
                </a:solidFill>
                <a:latin typeface="Tahoma" panose="020B0604030504040204" pitchFamily="34" charset="0"/>
              </a:rPr>
              <a:t>			</a:t>
            </a:r>
            <a:r>
              <a:rPr lang="fr-FR" altLang="en-US" sz="8000" b="1" dirty="0">
                <a:solidFill>
                  <a:srgbClr val="6600FF"/>
                </a:solidFill>
                <a:latin typeface="Tahoma" panose="020B0604030504040204" pitchFamily="34" charset="0"/>
              </a:rPr>
              <a:t>une nat</a:t>
            </a:r>
            <a:r>
              <a:rPr lang="fr-FR" altLang="en-US" sz="8000" b="1" dirty="0">
                <a:solidFill>
                  <a:srgbClr val="FF0000"/>
                </a:solidFill>
                <a:latin typeface="Tahoma" panose="020B0604030504040204" pitchFamily="34" charset="0"/>
              </a:rPr>
              <a:t>ion; </a:t>
            </a:r>
            <a:r>
              <a:rPr lang="fr-FR" altLang="en-US" sz="8000" b="1" dirty="0">
                <a:solidFill>
                  <a:srgbClr val="6600FF"/>
                </a:solidFill>
                <a:latin typeface="Tahoma" panose="020B0604030504040204" pitchFamily="34" charset="0"/>
              </a:rPr>
              <a:t>une émiss</a:t>
            </a:r>
            <a:r>
              <a:rPr lang="fr-FR" altLang="en-US" sz="8000" b="1" dirty="0">
                <a:solidFill>
                  <a:srgbClr val="FF0000"/>
                </a:solidFill>
                <a:latin typeface="Tahoma" panose="020B0604030504040204" pitchFamily="34" charset="0"/>
              </a:rPr>
              <a:t>ion</a:t>
            </a:r>
          </a:p>
          <a:p>
            <a:pPr marL="109728" indent="0" eaLnBrk="1" hangingPunct="1">
              <a:lnSpc>
                <a:spcPct val="120000"/>
              </a:lnSpc>
              <a:spcBef>
                <a:spcPct val="50000"/>
              </a:spcBef>
              <a:buNone/>
            </a:pPr>
            <a:r>
              <a:rPr lang="fr-FR" altLang="en-US" sz="8000" b="1" dirty="0">
                <a:solidFill>
                  <a:srgbClr val="6600FF"/>
                </a:solidFill>
                <a:latin typeface="Tahoma" panose="020B0604030504040204" pitchFamily="34" charset="0"/>
              </a:rPr>
              <a:t>- i: </a:t>
            </a:r>
            <a:r>
              <a:rPr lang="fr-FR" altLang="en-US" sz="8000" b="1" dirty="0">
                <a:solidFill>
                  <a:srgbClr val="FF0000"/>
                </a:solidFill>
                <a:latin typeface="Tahoma" panose="020B0604030504040204" pitchFamily="34" charset="0"/>
              </a:rPr>
              <a:t>			</a:t>
            </a:r>
            <a:r>
              <a:rPr lang="fr-FR" altLang="en-US" sz="8000" b="1" dirty="0">
                <a:solidFill>
                  <a:srgbClr val="6600FF"/>
                </a:solidFill>
                <a:latin typeface="Tahoma" panose="020B0604030504040204" pitchFamily="34" charset="0"/>
              </a:rPr>
              <a:t>la v</a:t>
            </a:r>
            <a:r>
              <a:rPr lang="fr-FR" altLang="en-US" sz="8000" b="1" dirty="0">
                <a:solidFill>
                  <a:srgbClr val="FF0000"/>
                </a:solidFill>
                <a:latin typeface="Tahoma" panose="020B0604030504040204" pitchFamily="34" charset="0"/>
              </a:rPr>
              <a:t>i</a:t>
            </a:r>
            <a:r>
              <a:rPr lang="fr-FR" altLang="en-US" sz="8000" b="1" dirty="0">
                <a:solidFill>
                  <a:srgbClr val="6600FF"/>
                </a:solidFill>
                <a:latin typeface="Tahoma" panose="020B0604030504040204" pitchFamily="34" charset="0"/>
              </a:rPr>
              <a:t>s</a:t>
            </a:r>
            <a:r>
              <a:rPr lang="fr-FR" altLang="en-US" sz="8000" b="1" dirty="0">
                <a:solidFill>
                  <a:srgbClr val="FF0000"/>
                </a:solidFill>
                <a:latin typeface="Tahoma" panose="020B0604030504040204" pitchFamily="34" charset="0"/>
              </a:rPr>
              <a:t>i</a:t>
            </a:r>
            <a:r>
              <a:rPr lang="fr-FR" altLang="en-US" sz="8000" b="1" dirty="0">
                <a:solidFill>
                  <a:srgbClr val="6600FF"/>
                </a:solidFill>
                <a:latin typeface="Tahoma" panose="020B0604030504040204" pitchFamily="34" charset="0"/>
              </a:rPr>
              <a:t>te</a:t>
            </a:r>
          </a:p>
          <a:p>
            <a:pPr>
              <a:lnSpc>
                <a:spcPct val="120000"/>
              </a:lnSpc>
              <a:spcBef>
                <a:spcPct val="50000"/>
              </a:spcBef>
              <a:buNone/>
            </a:pPr>
            <a:r>
              <a:rPr lang="fr-FR" altLang="en-US" sz="8000" b="1" dirty="0">
                <a:solidFill>
                  <a:srgbClr val="6600FF"/>
                </a:solidFill>
                <a:latin typeface="Tahoma" panose="020B0604030504040204" pitchFamily="34" charset="0"/>
              </a:rPr>
              <a:t>- ou: 			s</a:t>
            </a:r>
            <a:r>
              <a:rPr lang="fr-FR" altLang="en-US" sz="8000" b="1" dirty="0">
                <a:solidFill>
                  <a:srgbClr val="FF0000"/>
                </a:solidFill>
                <a:latin typeface="Tahoma" panose="020B0604030504040204" pitchFamily="34" charset="0"/>
              </a:rPr>
              <a:t>ou</a:t>
            </a:r>
            <a:r>
              <a:rPr lang="fr-FR" altLang="en-US" sz="8000" b="1" dirty="0">
                <a:solidFill>
                  <a:srgbClr val="6600FF"/>
                </a:solidFill>
                <a:latin typeface="Tahoma" panose="020B0604030504040204" pitchFamily="34" charset="0"/>
              </a:rPr>
              <a:t>vent</a:t>
            </a:r>
          </a:p>
          <a:p>
            <a:pPr eaLnBrk="1" hangingPunct="1">
              <a:lnSpc>
                <a:spcPct val="120000"/>
              </a:lnSpc>
              <a:spcBef>
                <a:spcPct val="50000"/>
              </a:spcBef>
              <a:buFontTx/>
              <a:buNone/>
            </a:pPr>
            <a:r>
              <a:rPr lang="fr-FR" altLang="en-US" sz="8000" b="1" dirty="0">
                <a:solidFill>
                  <a:srgbClr val="6600FF"/>
                </a:solidFill>
                <a:latin typeface="Tahoma" panose="020B0604030504040204" pitchFamily="34" charset="0"/>
              </a:rPr>
              <a:t>- eu:			d</a:t>
            </a:r>
            <a:r>
              <a:rPr lang="fr-FR" altLang="en-US" sz="8000" b="1" dirty="0">
                <a:solidFill>
                  <a:srgbClr val="FF0000"/>
                </a:solidFill>
                <a:latin typeface="Tahoma" panose="020B0604030504040204" pitchFamily="34" charset="0"/>
              </a:rPr>
              <a:t>eu</a:t>
            </a:r>
            <a:r>
              <a:rPr lang="fr-FR" altLang="en-US" sz="8000" b="1" dirty="0">
                <a:solidFill>
                  <a:srgbClr val="6600FF"/>
                </a:solidFill>
                <a:latin typeface="Tahoma" panose="020B0604030504040204" pitchFamily="34" charset="0"/>
              </a:rPr>
              <a:t>x	         </a:t>
            </a:r>
          </a:p>
          <a:p>
            <a:pPr eaLnBrk="1" hangingPunct="1">
              <a:lnSpc>
                <a:spcPct val="120000"/>
              </a:lnSpc>
              <a:spcBef>
                <a:spcPct val="50000"/>
              </a:spcBef>
              <a:buFontTx/>
              <a:buNone/>
            </a:pPr>
            <a:r>
              <a:rPr lang="fr-FR" altLang="en-US" sz="8000" b="1" dirty="0">
                <a:solidFill>
                  <a:srgbClr val="6600FF"/>
                </a:solidFill>
                <a:latin typeface="Tahoma" panose="020B0604030504040204" pitchFamily="34" charset="0"/>
              </a:rPr>
              <a:t>- ui:			les prod</a:t>
            </a:r>
            <a:r>
              <a:rPr lang="fr-FR" altLang="en-US" sz="8000" b="1" dirty="0">
                <a:solidFill>
                  <a:srgbClr val="FF0000"/>
                </a:solidFill>
                <a:latin typeface="Tahoma" panose="020B0604030504040204" pitchFamily="34" charset="0"/>
              </a:rPr>
              <a:t>ui</a:t>
            </a:r>
            <a:r>
              <a:rPr lang="fr-FR" altLang="en-US" sz="8000" b="1" dirty="0">
                <a:solidFill>
                  <a:srgbClr val="6600FF"/>
                </a:solidFill>
                <a:latin typeface="Tahoma" panose="020B0604030504040204" pitchFamily="34" charset="0"/>
              </a:rPr>
              <a:t>ts</a:t>
            </a:r>
          </a:p>
          <a:p>
            <a:pPr>
              <a:lnSpc>
                <a:spcPct val="120000"/>
              </a:lnSpc>
              <a:spcBef>
                <a:spcPct val="50000"/>
              </a:spcBef>
              <a:buNone/>
            </a:pPr>
            <a:r>
              <a:rPr lang="fr-FR" sz="8000" b="1" dirty="0">
                <a:solidFill>
                  <a:srgbClr val="6600FF"/>
                </a:solidFill>
                <a:latin typeface="Tahoma" panose="020B0604030504040204" pitchFamily="34" charset="0"/>
              </a:rPr>
              <a:t>- euil/euille		le faut</a:t>
            </a:r>
            <a:r>
              <a:rPr lang="fr-FR" sz="8000" b="1" dirty="0">
                <a:solidFill>
                  <a:srgbClr val="FF0000"/>
                </a:solidFill>
                <a:latin typeface="Tahoma" panose="020B0604030504040204" pitchFamily="34" charset="0"/>
              </a:rPr>
              <a:t>euil</a:t>
            </a:r>
            <a:r>
              <a:rPr lang="fr-FR" sz="8000" b="1" dirty="0">
                <a:solidFill>
                  <a:srgbClr val="6600FF"/>
                </a:solidFill>
                <a:latin typeface="Tahoma" panose="020B0604030504040204" pitchFamily="34" charset="0"/>
              </a:rPr>
              <a:t>, la f</a:t>
            </a:r>
            <a:r>
              <a:rPr lang="fr-FR" sz="8000" b="1" dirty="0">
                <a:solidFill>
                  <a:srgbClr val="FF0000"/>
                </a:solidFill>
                <a:latin typeface="Tahoma" panose="020B0604030504040204" pitchFamily="34" charset="0"/>
              </a:rPr>
              <a:t>euille</a:t>
            </a:r>
            <a:r>
              <a:rPr lang="fr-FR" sz="8000" b="1" dirty="0">
                <a:solidFill>
                  <a:srgbClr val="6600FF"/>
                </a:solidFill>
                <a:latin typeface="Tahoma" panose="020B0604030504040204" pitchFamily="34" charset="0"/>
              </a:rPr>
              <a:t>	</a:t>
            </a:r>
          </a:p>
          <a:p>
            <a:pPr eaLnBrk="1" hangingPunct="1">
              <a:lnSpc>
                <a:spcPct val="120000"/>
              </a:lnSpc>
              <a:spcBef>
                <a:spcPct val="50000"/>
              </a:spcBef>
              <a:buFontTx/>
              <a:buNone/>
            </a:pPr>
            <a:endParaRPr lang="fr-FR" sz="800" dirty="0"/>
          </a:p>
          <a:p>
            <a:pPr>
              <a:spcBef>
                <a:spcPct val="50000"/>
              </a:spcBef>
              <a:buNone/>
            </a:pPr>
            <a:r>
              <a:rPr lang="fr-FR" altLang="en-US" sz="8000" b="1" dirty="0">
                <a:solidFill>
                  <a:srgbClr val="6600FF"/>
                </a:solidFill>
                <a:latin typeface="Tahoma" panose="020B0604030504040204" pitchFamily="34" charset="0"/>
              </a:rPr>
              <a:t>- ieur/-ier		l’ingén</a:t>
            </a:r>
            <a:r>
              <a:rPr lang="fr-FR" altLang="en-US" sz="8000" b="1" dirty="0">
                <a:solidFill>
                  <a:srgbClr val="FF0000"/>
                </a:solidFill>
                <a:latin typeface="Tahoma" panose="020B0604030504040204" pitchFamily="34" charset="0"/>
              </a:rPr>
              <a:t>ieur</a:t>
            </a:r>
            <a:r>
              <a:rPr lang="fr-FR" altLang="en-US" sz="8000" b="1" dirty="0">
                <a:solidFill>
                  <a:srgbClr val="6600FF"/>
                </a:solidFill>
                <a:latin typeface="Tahoma" panose="020B0604030504040204" pitchFamily="34" charset="0"/>
              </a:rPr>
              <a:t>/étud</a:t>
            </a:r>
            <a:r>
              <a:rPr lang="fr-FR" altLang="en-US" sz="8000" b="1" dirty="0">
                <a:solidFill>
                  <a:srgbClr val="FF0000"/>
                </a:solidFill>
                <a:latin typeface="Tahoma" panose="020B0604030504040204" pitchFamily="34" charset="0"/>
              </a:rPr>
              <a:t>ier</a:t>
            </a:r>
          </a:p>
          <a:p>
            <a:pPr eaLnBrk="1" hangingPunct="1">
              <a:spcBef>
                <a:spcPct val="50000"/>
              </a:spcBef>
              <a:buFontTx/>
              <a:buNone/>
            </a:pPr>
            <a:endParaRPr lang="en-GB" altLang="en-US" sz="8000" b="1" dirty="0">
              <a:solidFill>
                <a:srgbClr val="6600FF"/>
              </a:solidFill>
              <a:latin typeface="Tahoma" panose="020B0604030504040204" pitchFamily="34" charset="0"/>
            </a:endParaRPr>
          </a:p>
          <a:p>
            <a:pPr eaLnBrk="1" hangingPunct="1">
              <a:spcBef>
                <a:spcPct val="50000"/>
              </a:spcBef>
              <a:buFontTx/>
              <a:buNone/>
            </a:pPr>
            <a:r>
              <a:rPr lang="en-GB" altLang="en-US" sz="9600" dirty="0">
                <a:solidFill>
                  <a:srgbClr val="CC0000"/>
                </a:solidFill>
                <a:latin typeface="Tahoma" panose="020B0604030504040204" pitchFamily="34" charset="0"/>
              </a:rPr>
              <a:t>Attention – </a:t>
            </a:r>
            <a:r>
              <a:rPr lang="en-GB" altLang="en-US" sz="9600" dirty="0" err="1">
                <a:latin typeface="Tahoma" panose="020B0604030504040204" pitchFamily="34" charset="0"/>
              </a:rPr>
              <a:t>normalement</a:t>
            </a:r>
            <a:r>
              <a:rPr lang="en-GB" altLang="en-US" sz="9600" dirty="0">
                <a:latin typeface="Tahoma" panose="020B0604030504040204" pitchFamily="34" charset="0"/>
              </a:rPr>
              <a:t> on ne </a:t>
            </a:r>
            <a:r>
              <a:rPr lang="en-GB" altLang="en-US" sz="9600" dirty="0" err="1">
                <a:latin typeface="Tahoma" panose="020B0604030504040204" pitchFamily="34" charset="0"/>
              </a:rPr>
              <a:t>prononce</a:t>
            </a:r>
            <a:r>
              <a:rPr lang="en-GB" altLang="en-US" sz="9600" dirty="0">
                <a:latin typeface="Tahoma" panose="020B0604030504040204" pitchFamily="34" charset="0"/>
              </a:rPr>
              <a:t> pas la </a:t>
            </a:r>
            <a:r>
              <a:rPr lang="en-GB" altLang="en-US" sz="9600" dirty="0" err="1">
                <a:latin typeface="Tahoma" panose="020B0604030504040204" pitchFamily="34" charset="0"/>
              </a:rPr>
              <a:t>derni</a:t>
            </a:r>
            <a:r>
              <a:rPr lang="en-GB" sz="9600" dirty="0" err="1">
                <a:latin typeface="Tahoma" panose="020B0604030504040204" pitchFamily="34" charset="0"/>
              </a:rPr>
              <a:t>ère</a:t>
            </a:r>
            <a:r>
              <a:rPr lang="en-GB" sz="9600" dirty="0">
                <a:latin typeface="Tahoma" panose="020B0604030504040204" pitchFamily="34" charset="0"/>
              </a:rPr>
              <a:t> </a:t>
            </a:r>
            <a:r>
              <a:rPr lang="en-GB" sz="9600" dirty="0" err="1">
                <a:latin typeface="Tahoma" panose="020B0604030504040204" pitchFamily="34" charset="0"/>
              </a:rPr>
              <a:t>lettre</a:t>
            </a:r>
            <a:r>
              <a:rPr lang="en-GB" sz="9600" dirty="0">
                <a:latin typeface="Tahoma" panose="020B0604030504040204" pitchFamily="34" charset="0"/>
              </a:rPr>
              <a:t> d’un mot</a:t>
            </a:r>
          </a:p>
          <a:p>
            <a:pPr>
              <a:spcBef>
                <a:spcPct val="50000"/>
              </a:spcBef>
              <a:buNone/>
            </a:pPr>
            <a:r>
              <a:rPr lang="en-GB" sz="9600" dirty="0">
                <a:solidFill>
                  <a:srgbClr val="CC0000"/>
                </a:solidFill>
                <a:latin typeface="Tahoma" panose="020B0604030504040204" pitchFamily="34" charset="0"/>
              </a:rPr>
              <a:t>Exception: </a:t>
            </a:r>
            <a:r>
              <a:rPr lang="en-GB" sz="9600" dirty="0">
                <a:latin typeface="Tahoma" panose="020B0604030504040204" pitchFamily="34" charset="0"/>
              </a:rPr>
              <a:t>la liaison entre </a:t>
            </a:r>
            <a:r>
              <a:rPr lang="en-GB" sz="9600" dirty="0" err="1">
                <a:latin typeface="Tahoma" panose="020B0604030504040204" pitchFamily="34" charset="0"/>
              </a:rPr>
              <a:t>une</a:t>
            </a:r>
            <a:r>
              <a:rPr lang="en-GB" sz="9600" dirty="0">
                <a:latin typeface="Tahoma" panose="020B0604030504040204" pitchFamily="34" charset="0"/>
              </a:rPr>
              <a:t> </a:t>
            </a:r>
            <a:r>
              <a:rPr lang="en-GB" sz="9600" dirty="0" err="1">
                <a:latin typeface="Tahoma" panose="020B0604030504040204" pitchFamily="34" charset="0"/>
              </a:rPr>
              <a:t>consonne</a:t>
            </a:r>
            <a:r>
              <a:rPr lang="en-GB" sz="9600" dirty="0">
                <a:latin typeface="Tahoma" panose="020B0604030504040204" pitchFamily="34" charset="0"/>
              </a:rPr>
              <a:t> et </a:t>
            </a:r>
            <a:r>
              <a:rPr lang="en-GB" sz="9600" dirty="0" err="1">
                <a:latin typeface="Tahoma" panose="020B0604030504040204" pitchFamily="34" charset="0"/>
              </a:rPr>
              <a:t>une</a:t>
            </a:r>
            <a:r>
              <a:rPr lang="en-GB" sz="9600" dirty="0">
                <a:latin typeface="Tahoma" panose="020B0604030504040204" pitchFamily="34" charset="0"/>
              </a:rPr>
              <a:t> </a:t>
            </a:r>
            <a:r>
              <a:rPr lang="en-GB" sz="9600" dirty="0" err="1">
                <a:latin typeface="Tahoma" panose="020B0604030504040204" pitchFamily="34" charset="0"/>
              </a:rPr>
              <a:t>voyelle</a:t>
            </a:r>
            <a:endParaRPr lang="en-GB" sz="9600" dirty="0">
              <a:latin typeface="Tahoma" panose="020B0604030504040204" pitchFamily="34" charset="0"/>
            </a:endParaRPr>
          </a:p>
          <a:p>
            <a:pPr>
              <a:spcBef>
                <a:spcPct val="50000"/>
              </a:spcBef>
              <a:buNone/>
            </a:pPr>
            <a:r>
              <a:rPr lang="en-GB" sz="9600" dirty="0">
                <a:solidFill>
                  <a:srgbClr val="CC0000"/>
                </a:solidFill>
                <a:latin typeface="Tahoma" panose="020B0604030504040204" pitchFamily="34" charset="0"/>
              </a:rPr>
              <a:t>				 </a:t>
            </a:r>
            <a:r>
              <a:rPr lang="en-GB" sz="9600" dirty="0" err="1">
                <a:solidFill>
                  <a:srgbClr val="CC0000"/>
                </a:solidFill>
                <a:latin typeface="Tahoma" panose="020B0604030504040204" pitchFamily="34" charset="0"/>
              </a:rPr>
              <a:t>Deux</a:t>
            </a:r>
            <a:r>
              <a:rPr lang="en-GB" sz="9600" dirty="0">
                <a:solidFill>
                  <a:srgbClr val="CC0000"/>
                </a:solidFill>
                <a:latin typeface="Tahoma" panose="020B0604030504040204" pitchFamily="34" charset="0"/>
              </a:rPr>
              <a:t> ͜</a:t>
            </a:r>
            <a:r>
              <a:rPr lang="en-GB" sz="9600" dirty="0"/>
              <a:t> </a:t>
            </a:r>
            <a:r>
              <a:rPr lang="en-GB" sz="9600" dirty="0" err="1">
                <a:solidFill>
                  <a:srgbClr val="CC0000"/>
                </a:solidFill>
                <a:latin typeface="Tahoma" panose="020B0604030504040204" pitchFamily="34" charset="0"/>
              </a:rPr>
              <a:t>ans</a:t>
            </a:r>
            <a:r>
              <a:rPr lang="en-GB" sz="9600" dirty="0">
                <a:solidFill>
                  <a:srgbClr val="CC0000"/>
                </a:solidFill>
                <a:latin typeface="Tahoma" panose="020B0604030504040204" pitchFamily="34" charset="0"/>
              </a:rPr>
              <a:t>; les ͜</a:t>
            </a:r>
            <a:r>
              <a:rPr lang="en-GB" sz="9600" dirty="0" err="1">
                <a:solidFill>
                  <a:srgbClr val="CC0000"/>
                </a:solidFill>
                <a:latin typeface="Tahoma" panose="020B0604030504040204" pitchFamily="34" charset="0"/>
              </a:rPr>
              <a:t>animaux</a:t>
            </a:r>
            <a:endParaRPr lang="en-GB" sz="9600" dirty="0">
              <a:solidFill>
                <a:srgbClr val="CC0000"/>
              </a:solidFill>
              <a:latin typeface="Tahoma" panose="020B0604030504040204" pitchFamily="34" charset="0"/>
            </a:endParaRPr>
          </a:p>
          <a:p>
            <a:pPr>
              <a:spcBef>
                <a:spcPct val="50000"/>
              </a:spcBef>
              <a:buNone/>
            </a:pPr>
            <a:endParaRPr lang="en-GB" sz="9600" dirty="0">
              <a:solidFill>
                <a:srgbClr val="CC0000"/>
              </a:solidFill>
              <a:latin typeface="Tahoma" panose="020B0604030504040204" pitchFamily="34" charset="0"/>
            </a:endParaRPr>
          </a:p>
          <a:p>
            <a:pPr algn="ctr">
              <a:spcBef>
                <a:spcPct val="50000"/>
              </a:spcBef>
              <a:buNone/>
            </a:pPr>
            <a:r>
              <a:rPr lang="en-GB" sz="9600" dirty="0">
                <a:solidFill>
                  <a:srgbClr val="CC0000"/>
                </a:solidFill>
                <a:latin typeface="Tahoma" panose="020B0604030504040204" pitchFamily="34" charset="0"/>
              </a:rPr>
              <a:t>           </a:t>
            </a:r>
            <a:endParaRPr lang="en-GB" dirty="0">
              <a:solidFill>
                <a:srgbClr val="CC0000"/>
              </a:solidFill>
              <a:latin typeface="Tahoma" panose="020B0604030504040204" pitchFamily="34" charset="0"/>
            </a:endParaRPr>
          </a:p>
          <a:p>
            <a:pPr eaLnBrk="1" hangingPunct="1">
              <a:spcBef>
                <a:spcPct val="50000"/>
              </a:spcBef>
              <a:buFontTx/>
              <a:buNone/>
            </a:pPr>
            <a:r>
              <a:rPr lang="en-GB" altLang="en-US" b="1" dirty="0">
                <a:solidFill>
                  <a:srgbClr val="6600FF"/>
                </a:solidFill>
                <a:latin typeface="Tahoma" panose="020B0604030504040204" pitchFamily="34" charset="0"/>
              </a:rPr>
              <a:t>	 	</a:t>
            </a:r>
          </a:p>
          <a:p>
            <a:pPr eaLnBrk="1" hangingPunct="1">
              <a:spcBef>
                <a:spcPct val="50000"/>
              </a:spcBef>
              <a:buFontTx/>
              <a:buNone/>
            </a:pPr>
            <a:r>
              <a:rPr lang="en-GB" altLang="en-US" b="1" dirty="0">
                <a:solidFill>
                  <a:srgbClr val="6600FF"/>
                </a:solidFill>
                <a:latin typeface="Tahoma" panose="020B0604030504040204" pitchFamily="34" charset="0"/>
              </a:rPr>
              <a:t>	</a:t>
            </a:r>
          </a:p>
        </p:txBody>
      </p:sp>
      <p:sp>
        <p:nvSpPr>
          <p:cNvPr id="2" name="Slide Number Placeholder 1"/>
          <p:cNvSpPr>
            <a:spLocks noGrp="1"/>
          </p:cNvSpPr>
          <p:nvPr>
            <p:ph type="sldNum" sz="quarter" idx="12"/>
          </p:nvPr>
        </p:nvSpPr>
        <p:spPr/>
        <p:txBody>
          <a:bodyPr/>
          <a:lstStyle/>
          <a:p>
            <a:fld id="{978EFC75-EC50-45A2-AF34-BD3704400BB2}" type="slidenum">
              <a:rPr lang="en-GB" smtClean="0"/>
              <a:t>18</a:t>
            </a:fld>
            <a:endParaRPr lang="en-GB" dirty="0"/>
          </a:p>
        </p:txBody>
      </p:sp>
    </p:spTree>
    <p:extLst>
      <p:ext uri="{BB962C8B-B14F-4D97-AF65-F5344CB8AC3E}">
        <p14:creationId xmlns:p14="http://schemas.microsoft.com/office/powerpoint/2010/main" val="32161879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09486"/>
            <a:ext cx="10515600" cy="4667477"/>
          </a:xfrm>
        </p:spPr>
        <p:txBody>
          <a:bodyPr>
            <a:normAutofit/>
          </a:bodyPr>
          <a:lstStyle/>
          <a:p>
            <a:r>
              <a:rPr lang="fr-FR" dirty="0">
                <a:latin typeface="+mj-lt"/>
              </a:rPr>
              <a:t>Ecoutez l’article une deuxième fois et lisez le texte</a:t>
            </a:r>
          </a:p>
          <a:p>
            <a:r>
              <a:rPr lang="fr-FR" dirty="0">
                <a:latin typeface="+mj-lt"/>
              </a:rPr>
              <a:t>Levez la main quand vous entendez un des sons importants, ou une liaison.</a:t>
            </a:r>
          </a:p>
          <a:p>
            <a:r>
              <a:rPr lang="fr-FR" dirty="0">
                <a:latin typeface="+mj-lt"/>
              </a:rPr>
              <a:t>Travaillez </a:t>
            </a:r>
            <a:r>
              <a:rPr lang="fr-FR" dirty="0">
                <a:latin typeface="+mj-lt"/>
                <a:cs typeface="Calibri" panose="020F0502020204030204" pitchFamily="34" charset="0"/>
              </a:rPr>
              <a:t> à deux: chaque personne lit l’article pour pratiquer les sons importants.  Faites attention à la bonne prononciation!</a:t>
            </a:r>
          </a:p>
          <a:p>
            <a:r>
              <a:rPr lang="fr-FR" dirty="0">
                <a:latin typeface="+mj-lt"/>
                <a:cs typeface="Calibri" panose="020F0502020204030204" pitchFamily="34" charset="0"/>
              </a:rPr>
              <a:t>Est-ce qu’il y a des sons difficiles à prononcer?</a:t>
            </a:r>
          </a:p>
          <a:p>
            <a:pPr marL="0" indent="0">
              <a:buNone/>
            </a:pPr>
            <a:endParaRPr lang="en-GB" dirty="0">
              <a:latin typeface="+mj-lt"/>
            </a:endParaRPr>
          </a:p>
        </p:txBody>
      </p:sp>
      <p:sp>
        <p:nvSpPr>
          <p:cNvPr id="2" name="Title 1"/>
          <p:cNvSpPr>
            <a:spLocks noGrp="1"/>
          </p:cNvSpPr>
          <p:nvPr>
            <p:ph type="title"/>
          </p:nvPr>
        </p:nvSpPr>
        <p:spPr>
          <a:xfrm>
            <a:off x="838200" y="365126"/>
            <a:ext cx="10515600" cy="781504"/>
          </a:xfrm>
        </p:spPr>
        <p:txBody>
          <a:bodyPr/>
          <a:lstStyle/>
          <a:p>
            <a:r>
              <a:rPr lang="en-GB" dirty="0"/>
              <a:t>Exploitation</a:t>
            </a:r>
          </a:p>
        </p:txBody>
      </p:sp>
      <p:sp>
        <p:nvSpPr>
          <p:cNvPr id="4" name="Slide Number Placeholder 3"/>
          <p:cNvSpPr>
            <a:spLocks noGrp="1"/>
          </p:cNvSpPr>
          <p:nvPr>
            <p:ph type="sldNum" sz="quarter" idx="12"/>
          </p:nvPr>
        </p:nvSpPr>
        <p:spPr/>
        <p:txBody>
          <a:bodyPr/>
          <a:lstStyle/>
          <a:p>
            <a:fld id="{978EFC75-EC50-45A2-AF34-BD3704400BB2}" type="slidenum">
              <a:rPr lang="en-GB" smtClean="0"/>
              <a:t>19</a:t>
            </a:fld>
            <a:endParaRPr lang="en-GB" dirty="0"/>
          </a:p>
        </p:txBody>
      </p:sp>
    </p:spTree>
    <p:extLst>
      <p:ext uri="{BB962C8B-B14F-4D97-AF65-F5344CB8AC3E}">
        <p14:creationId xmlns:p14="http://schemas.microsoft.com/office/powerpoint/2010/main" val="2561273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r-FR" dirty="0"/>
              <a:t>Un article de journal?</a:t>
            </a:r>
          </a:p>
          <a:p>
            <a:r>
              <a:rPr lang="fr-FR" dirty="0"/>
              <a:t>Un poème?</a:t>
            </a:r>
          </a:p>
          <a:p>
            <a:r>
              <a:rPr lang="fr-FR" dirty="0"/>
              <a:t>Une histoire?</a:t>
            </a:r>
          </a:p>
          <a:p>
            <a:r>
              <a:rPr lang="fr-FR" dirty="0"/>
              <a:t>Une interview?</a:t>
            </a:r>
          </a:p>
          <a:p>
            <a:endParaRPr lang="fr-FR" dirty="0"/>
          </a:p>
          <a:p>
            <a:pPr marL="0" indent="0">
              <a:buNone/>
            </a:pPr>
            <a:r>
              <a:rPr lang="fr-FR" dirty="0"/>
              <a:t>On verra bientôt!</a:t>
            </a:r>
          </a:p>
          <a:p>
            <a:pPr marL="0" indent="0">
              <a:buNone/>
            </a:pPr>
            <a:endParaRPr lang="en-GB" dirty="0"/>
          </a:p>
        </p:txBody>
      </p:sp>
      <p:sp>
        <p:nvSpPr>
          <p:cNvPr id="2" name="Title 1"/>
          <p:cNvSpPr>
            <a:spLocks noGrp="1"/>
          </p:cNvSpPr>
          <p:nvPr>
            <p:ph type="title"/>
          </p:nvPr>
        </p:nvSpPr>
        <p:spPr/>
        <p:txBody>
          <a:bodyPr/>
          <a:lstStyle/>
          <a:p>
            <a:r>
              <a:rPr lang="fr-FR" b="1" dirty="0"/>
              <a:t>Notre texte pour aujourd’hui est….?</a:t>
            </a:r>
            <a:endParaRPr lang="fr-FR" dirty="0"/>
          </a:p>
        </p:txBody>
      </p:sp>
      <p:sp>
        <p:nvSpPr>
          <p:cNvPr id="4" name="Slide Number Placeholder 3"/>
          <p:cNvSpPr>
            <a:spLocks noGrp="1"/>
          </p:cNvSpPr>
          <p:nvPr>
            <p:ph type="sldNum" sz="quarter" idx="12"/>
          </p:nvPr>
        </p:nvSpPr>
        <p:spPr/>
        <p:txBody>
          <a:bodyPr/>
          <a:lstStyle/>
          <a:p>
            <a:fld id="{978EFC75-EC50-45A2-AF34-BD3704400BB2}" type="slidenum">
              <a:rPr lang="en-GB" smtClean="0"/>
              <a:t>2</a:t>
            </a:fld>
            <a:endParaRPr lang="en-GB"/>
          </a:p>
        </p:txBody>
      </p:sp>
    </p:spTree>
    <p:extLst>
      <p:ext uri="{BB962C8B-B14F-4D97-AF65-F5344CB8AC3E}">
        <p14:creationId xmlns:p14="http://schemas.microsoft.com/office/powerpoint/2010/main" val="20221857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09486"/>
            <a:ext cx="10515600" cy="4667477"/>
          </a:xfrm>
        </p:spPr>
        <p:txBody>
          <a:bodyPr>
            <a:normAutofit/>
          </a:bodyPr>
          <a:lstStyle/>
          <a:p>
            <a:r>
              <a:rPr lang="fr-FR" dirty="0"/>
              <a:t>Ecoutez le texte une troisième fois et suivez-le  (</a:t>
            </a:r>
            <a:r>
              <a:rPr lang="fr-FR" i="1" dirty="0"/>
              <a:t>follow</a:t>
            </a:r>
            <a:r>
              <a:rPr lang="fr-FR" dirty="0"/>
              <a:t>)</a:t>
            </a:r>
          </a:p>
          <a:p>
            <a:r>
              <a:rPr lang="fr-FR" dirty="0"/>
              <a:t>On peut exprimer des émotions différentes en lisant. Levez la main quand vous entendez un changement de ton.</a:t>
            </a:r>
          </a:p>
          <a:p>
            <a:r>
              <a:rPr lang="fr-FR" dirty="0"/>
              <a:t>Travaillez </a:t>
            </a:r>
            <a:r>
              <a:rPr lang="fr-FR" dirty="0">
                <a:cs typeface="Calibri" panose="020F0502020204030204" pitchFamily="34" charset="0"/>
              </a:rPr>
              <a:t>à trois: lisez le texte, phrase par phrase. Communiquez les </a:t>
            </a:r>
            <a:r>
              <a:rPr lang="fr-FR" dirty="0"/>
              <a:t>émotions qu’il exprime.</a:t>
            </a:r>
          </a:p>
        </p:txBody>
      </p:sp>
      <p:sp>
        <p:nvSpPr>
          <p:cNvPr id="2" name="Title 1"/>
          <p:cNvSpPr>
            <a:spLocks noGrp="1"/>
          </p:cNvSpPr>
          <p:nvPr>
            <p:ph type="title"/>
          </p:nvPr>
        </p:nvSpPr>
        <p:spPr>
          <a:xfrm>
            <a:off x="838200" y="365126"/>
            <a:ext cx="10515600" cy="781504"/>
          </a:xfrm>
        </p:spPr>
        <p:txBody>
          <a:bodyPr/>
          <a:lstStyle/>
          <a:p>
            <a:r>
              <a:rPr lang="en-GB" dirty="0"/>
              <a:t>Exploitation</a:t>
            </a:r>
          </a:p>
        </p:txBody>
      </p:sp>
      <p:sp>
        <p:nvSpPr>
          <p:cNvPr id="4" name="Slide Number Placeholder 3"/>
          <p:cNvSpPr>
            <a:spLocks noGrp="1"/>
          </p:cNvSpPr>
          <p:nvPr>
            <p:ph type="sldNum" sz="quarter" idx="12"/>
          </p:nvPr>
        </p:nvSpPr>
        <p:spPr/>
        <p:txBody>
          <a:bodyPr/>
          <a:lstStyle/>
          <a:p>
            <a:fld id="{978EFC75-EC50-45A2-AF34-BD3704400BB2}" type="slidenum">
              <a:rPr lang="en-GB" smtClean="0"/>
              <a:t>20</a:t>
            </a:fld>
            <a:endParaRPr lang="en-GB"/>
          </a:p>
        </p:txBody>
      </p:sp>
    </p:spTree>
    <p:extLst>
      <p:ext uri="{BB962C8B-B14F-4D97-AF65-F5344CB8AC3E}">
        <p14:creationId xmlns:p14="http://schemas.microsoft.com/office/powerpoint/2010/main" val="14867619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0304" y="785611"/>
            <a:ext cx="11173496" cy="5803448"/>
          </a:xfrm>
        </p:spPr>
        <p:txBody>
          <a:bodyPr>
            <a:normAutofit fontScale="25000" lnSpcReduction="20000"/>
          </a:bodyPr>
          <a:lstStyle/>
          <a:p>
            <a:pPr marL="0" indent="0">
              <a:buNone/>
            </a:pPr>
            <a:endParaRPr lang="fr-FR" sz="9600" dirty="0">
              <a:solidFill>
                <a:schemeClr val="dk1"/>
              </a:solidFill>
            </a:endParaRPr>
          </a:p>
          <a:p>
            <a:pPr marL="0" indent="0">
              <a:buNone/>
            </a:pPr>
            <a:r>
              <a:rPr lang="fr-FR" sz="9600" dirty="0">
                <a:solidFill>
                  <a:schemeClr val="dk1"/>
                </a:solidFill>
              </a:rPr>
              <a:t>J’espère que les gouvernements………(arriver) à comprendre les problèmes de Saint-Martin</a:t>
            </a:r>
          </a:p>
          <a:p>
            <a:pPr marL="0" indent="0">
              <a:buNone/>
            </a:pPr>
            <a:endParaRPr lang="fr-FR" sz="9600" dirty="0">
              <a:solidFill>
                <a:schemeClr val="dk1"/>
              </a:solidFill>
            </a:endParaRPr>
          </a:p>
          <a:p>
            <a:pPr marL="0" indent="0">
              <a:buNone/>
            </a:pPr>
            <a:r>
              <a:rPr lang="fr-FR" sz="9600" dirty="0">
                <a:solidFill>
                  <a:schemeClr val="dk1"/>
                </a:solidFill>
              </a:rPr>
              <a:t>Si tu pars, je…….(être)  tout(e) seul(e)</a:t>
            </a:r>
          </a:p>
          <a:p>
            <a:pPr marL="0" indent="0">
              <a:buNone/>
            </a:pPr>
            <a:endParaRPr lang="fr-FR" sz="9600" dirty="0">
              <a:solidFill>
                <a:schemeClr val="dk1"/>
              </a:solidFill>
            </a:endParaRPr>
          </a:p>
          <a:p>
            <a:pPr marL="0" indent="0">
              <a:buNone/>
            </a:pPr>
            <a:r>
              <a:rPr lang="fr-FR" sz="9600" dirty="0">
                <a:solidFill>
                  <a:schemeClr val="dk1"/>
                </a:solidFill>
              </a:rPr>
              <a:t>Les habitants de Saint-Martin ……..(mettre) des fleurs sur la tombe des victimes pour commémorer leur vie.</a:t>
            </a:r>
          </a:p>
          <a:p>
            <a:pPr marL="0" indent="0">
              <a:buNone/>
            </a:pPr>
            <a:endParaRPr lang="en-GB" sz="8000" dirty="0">
              <a:solidFill>
                <a:schemeClr val="dk1"/>
              </a:solidFill>
            </a:endParaRPr>
          </a:p>
          <a:p>
            <a:pPr marL="0" indent="0">
              <a:buNone/>
            </a:pPr>
            <a:endParaRPr lang="fr-FR" sz="8000" dirty="0">
              <a:solidFill>
                <a:schemeClr val="dk1"/>
              </a:solidFill>
            </a:endParaRPr>
          </a:p>
          <a:p>
            <a:pPr marL="0" indent="0">
              <a:buNone/>
            </a:pPr>
            <a:r>
              <a:rPr lang="fr-FR" sz="8000" b="1" dirty="0">
                <a:solidFill>
                  <a:schemeClr val="dk1"/>
                </a:solidFill>
              </a:rPr>
              <a:t>Parlez de votre avenir après le collège!</a:t>
            </a:r>
          </a:p>
          <a:p>
            <a:pPr marL="0" indent="0">
              <a:buNone/>
            </a:pPr>
            <a:endParaRPr lang="fr-FR" sz="8000" dirty="0">
              <a:solidFill>
                <a:schemeClr val="dk1"/>
              </a:solidFill>
            </a:endParaRPr>
          </a:p>
          <a:p>
            <a:pPr marL="0" indent="0">
              <a:buNone/>
            </a:pPr>
            <a:r>
              <a:rPr lang="fr-FR" sz="8000" dirty="0">
                <a:solidFill>
                  <a:schemeClr val="dk1"/>
                </a:solidFill>
              </a:rPr>
              <a:t>                        D’abord, je……</a:t>
            </a:r>
          </a:p>
          <a:p>
            <a:pPr marL="0" indent="0">
              <a:buNone/>
            </a:pPr>
            <a:r>
              <a:rPr lang="fr-FR" sz="8000" dirty="0">
                <a:solidFill>
                  <a:schemeClr val="dk1"/>
                </a:solidFill>
              </a:rPr>
              <a:t>                        Après….</a:t>
            </a:r>
          </a:p>
          <a:p>
            <a:pPr marL="0" indent="0">
              <a:buNone/>
            </a:pPr>
            <a:r>
              <a:rPr lang="fr-FR" sz="8000" dirty="0">
                <a:solidFill>
                  <a:schemeClr val="dk1"/>
                </a:solidFill>
              </a:rPr>
              <a:t>                        Ensuite….</a:t>
            </a:r>
          </a:p>
          <a:p>
            <a:pPr marL="0" indent="0">
              <a:buNone/>
            </a:pPr>
            <a:r>
              <a:rPr lang="fr-FR" sz="8000" dirty="0">
                <a:solidFill>
                  <a:schemeClr val="dk1"/>
                </a:solidFill>
              </a:rPr>
              <a:t>                        Un jour…..</a:t>
            </a:r>
          </a:p>
          <a:p>
            <a:pPr marL="0" indent="0">
              <a:buNone/>
            </a:pPr>
            <a:endParaRPr lang="fr-FR" dirty="0">
              <a:solidFill>
                <a:schemeClr val="dk1"/>
              </a:solidFill>
            </a:endParaRPr>
          </a:p>
          <a:p>
            <a:pPr marL="0" indent="0">
              <a:buNone/>
            </a:pPr>
            <a:endParaRPr lang="fr-FR" dirty="0">
              <a:solidFill>
                <a:schemeClr val="dk1"/>
              </a:solidFill>
            </a:endParaRPr>
          </a:p>
          <a:p>
            <a:pPr marL="0" indent="0">
              <a:buNone/>
            </a:pPr>
            <a:r>
              <a:rPr lang="fr-FR" dirty="0">
                <a:solidFill>
                  <a:schemeClr val="dk1"/>
                </a:solidFill>
              </a:rPr>
              <a:t> </a:t>
            </a:r>
            <a:endParaRPr lang="en-GB" dirty="0">
              <a:solidFill>
                <a:schemeClr val="dk1"/>
              </a:solidFill>
            </a:endParaRPr>
          </a:p>
          <a:p>
            <a:pPr marL="0" indent="0">
              <a:buNone/>
            </a:pPr>
            <a:endParaRPr lang="en-GB" dirty="0"/>
          </a:p>
        </p:txBody>
      </p:sp>
      <p:sp>
        <p:nvSpPr>
          <p:cNvPr id="2" name="Title 1"/>
          <p:cNvSpPr>
            <a:spLocks noGrp="1"/>
          </p:cNvSpPr>
          <p:nvPr>
            <p:ph type="title"/>
          </p:nvPr>
        </p:nvSpPr>
        <p:spPr>
          <a:xfrm>
            <a:off x="609600" y="274638"/>
            <a:ext cx="10972800" cy="510973"/>
          </a:xfrm>
        </p:spPr>
        <p:txBody>
          <a:bodyPr>
            <a:normAutofit fontScale="90000"/>
          </a:bodyPr>
          <a:lstStyle/>
          <a:p>
            <a:r>
              <a:rPr lang="en-GB" dirty="0"/>
              <a:t>Plenary: </a:t>
            </a:r>
            <a:r>
              <a:rPr lang="en-GB" dirty="0" err="1"/>
              <a:t>Faites</a:t>
            </a:r>
            <a:r>
              <a:rPr lang="en-GB" dirty="0"/>
              <a:t> des phrases!</a:t>
            </a:r>
          </a:p>
        </p:txBody>
      </p:sp>
      <p:sp>
        <p:nvSpPr>
          <p:cNvPr id="5" name="TextBox 4"/>
          <p:cNvSpPr txBox="1"/>
          <p:nvPr/>
        </p:nvSpPr>
        <p:spPr>
          <a:xfrm>
            <a:off x="6456071" y="4280735"/>
            <a:ext cx="4038600" cy="249299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2000" dirty="0"/>
              <a:t>Je quitterai…</a:t>
            </a:r>
          </a:p>
          <a:p>
            <a:r>
              <a:rPr lang="fr-FR" sz="2000" dirty="0"/>
              <a:t>Je voyagerai…</a:t>
            </a:r>
          </a:p>
          <a:p>
            <a:r>
              <a:rPr lang="fr-FR" sz="2000" dirty="0"/>
              <a:t>Je trouverai…</a:t>
            </a:r>
          </a:p>
          <a:p>
            <a:r>
              <a:rPr lang="fr-FR" sz="2000" dirty="0"/>
              <a:t>J’irai…</a:t>
            </a:r>
          </a:p>
          <a:p>
            <a:r>
              <a:rPr lang="fr-FR" sz="2000" dirty="0"/>
              <a:t>J’habiterai</a:t>
            </a:r>
          </a:p>
          <a:p>
            <a:r>
              <a:rPr lang="fr-FR" sz="2000" dirty="0"/>
              <a:t>J’aurai….</a:t>
            </a:r>
          </a:p>
          <a:p>
            <a:endParaRPr lang="en-GB" dirty="0"/>
          </a:p>
          <a:p>
            <a:endParaRPr lang="en-GB" dirty="0"/>
          </a:p>
        </p:txBody>
      </p:sp>
      <p:sp>
        <p:nvSpPr>
          <p:cNvPr id="4" name="Slide Number Placeholder 3"/>
          <p:cNvSpPr>
            <a:spLocks noGrp="1"/>
          </p:cNvSpPr>
          <p:nvPr>
            <p:ph type="sldNum" sz="quarter" idx="12"/>
          </p:nvPr>
        </p:nvSpPr>
        <p:spPr/>
        <p:txBody>
          <a:bodyPr/>
          <a:lstStyle/>
          <a:p>
            <a:fld id="{978EFC75-EC50-45A2-AF34-BD3704400BB2}" type="slidenum">
              <a:rPr lang="en-GB" smtClean="0"/>
              <a:t>21</a:t>
            </a:fld>
            <a:endParaRPr lang="en-GB" dirty="0"/>
          </a:p>
        </p:txBody>
      </p:sp>
    </p:spTree>
    <p:extLst>
      <p:ext uri="{BB962C8B-B14F-4D97-AF65-F5344CB8AC3E}">
        <p14:creationId xmlns:p14="http://schemas.microsoft.com/office/powerpoint/2010/main" val="21833398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38707" y="296214"/>
            <a:ext cx="3760631" cy="646331"/>
          </a:xfrm>
          <a:prstGeom prst="rect">
            <a:avLst/>
          </a:prstGeom>
          <a:noFill/>
        </p:spPr>
        <p:txBody>
          <a:bodyPr wrap="square" rtlCol="0">
            <a:spAutoFit/>
          </a:bodyPr>
          <a:lstStyle/>
          <a:p>
            <a:r>
              <a:rPr lang="en-GB" b="1" i="1" dirty="0"/>
              <a:t>Je </a:t>
            </a:r>
            <a:r>
              <a:rPr lang="en-GB" b="1" i="1" dirty="0" err="1"/>
              <a:t>trouve</a:t>
            </a:r>
            <a:r>
              <a:rPr lang="en-GB" b="1" i="1" dirty="0"/>
              <a:t> le </a:t>
            </a:r>
            <a:r>
              <a:rPr lang="en-GB" b="1" dirty="0" err="1"/>
              <a:t>texte</a:t>
            </a:r>
            <a:r>
              <a:rPr lang="en-GB" b="1" dirty="0"/>
              <a:t> </a:t>
            </a:r>
            <a:r>
              <a:rPr lang="en-GB" b="1" i="1" dirty="0"/>
              <a:t>….</a:t>
            </a:r>
          </a:p>
          <a:p>
            <a:r>
              <a:rPr lang="en-GB" dirty="0"/>
              <a:t>I find the text….</a:t>
            </a:r>
          </a:p>
        </p:txBody>
      </p:sp>
      <p:sp>
        <p:nvSpPr>
          <p:cNvPr id="5" name="TextBox 4"/>
          <p:cNvSpPr txBox="1"/>
          <p:nvPr/>
        </p:nvSpPr>
        <p:spPr>
          <a:xfrm>
            <a:off x="1619804" y="1335799"/>
            <a:ext cx="3760631" cy="646331"/>
          </a:xfrm>
          <a:prstGeom prst="rect">
            <a:avLst/>
          </a:prstGeom>
          <a:noFill/>
        </p:spPr>
        <p:txBody>
          <a:bodyPr wrap="square" rtlCol="0">
            <a:spAutoFit/>
          </a:bodyPr>
          <a:lstStyle/>
          <a:p>
            <a:r>
              <a:rPr lang="en-GB" b="1" i="1" dirty="0"/>
              <a:t>Le </a:t>
            </a:r>
            <a:r>
              <a:rPr lang="en-GB" b="1" i="1" dirty="0" err="1"/>
              <a:t>texte</a:t>
            </a:r>
            <a:r>
              <a:rPr lang="en-GB" b="1" i="1" dirty="0"/>
              <a:t> </a:t>
            </a:r>
            <a:r>
              <a:rPr lang="en-GB" b="1" i="1" dirty="0" err="1"/>
              <a:t>traite</a:t>
            </a:r>
            <a:r>
              <a:rPr lang="en-GB" b="1" i="1" dirty="0"/>
              <a:t> de….</a:t>
            </a:r>
          </a:p>
          <a:p>
            <a:r>
              <a:rPr lang="en-GB" dirty="0"/>
              <a:t>The text is about….</a:t>
            </a:r>
          </a:p>
        </p:txBody>
      </p:sp>
      <p:sp>
        <p:nvSpPr>
          <p:cNvPr id="6" name="TextBox 5"/>
          <p:cNvSpPr txBox="1"/>
          <p:nvPr/>
        </p:nvSpPr>
        <p:spPr>
          <a:xfrm>
            <a:off x="5703195" y="228724"/>
            <a:ext cx="4119093" cy="646331"/>
          </a:xfrm>
          <a:prstGeom prst="rect">
            <a:avLst/>
          </a:prstGeom>
          <a:noFill/>
        </p:spPr>
        <p:txBody>
          <a:bodyPr wrap="square" rtlCol="0">
            <a:spAutoFit/>
          </a:bodyPr>
          <a:lstStyle/>
          <a:p>
            <a:r>
              <a:rPr lang="en-GB" b="1" i="1" dirty="0" err="1"/>
              <a:t>L’ambiance</a:t>
            </a:r>
            <a:r>
              <a:rPr lang="en-GB" b="1" i="1" dirty="0"/>
              <a:t> </a:t>
            </a:r>
            <a:r>
              <a:rPr lang="en-GB" b="1" i="1" dirty="0" err="1"/>
              <a:t>est</a:t>
            </a:r>
            <a:r>
              <a:rPr lang="en-GB" b="1" i="1" dirty="0"/>
              <a:t>….</a:t>
            </a:r>
          </a:p>
          <a:p>
            <a:r>
              <a:rPr lang="en-GB" dirty="0"/>
              <a:t>The mood/atmosphere is….</a:t>
            </a:r>
          </a:p>
        </p:txBody>
      </p:sp>
      <p:sp>
        <p:nvSpPr>
          <p:cNvPr id="7" name="TextBox 6"/>
          <p:cNvSpPr txBox="1"/>
          <p:nvPr/>
        </p:nvSpPr>
        <p:spPr>
          <a:xfrm>
            <a:off x="771658" y="2894018"/>
            <a:ext cx="4494727" cy="646331"/>
          </a:xfrm>
          <a:prstGeom prst="rect">
            <a:avLst/>
          </a:prstGeom>
          <a:noFill/>
        </p:spPr>
        <p:txBody>
          <a:bodyPr wrap="square" rtlCol="0">
            <a:spAutoFit/>
          </a:bodyPr>
          <a:lstStyle/>
          <a:p>
            <a:r>
              <a:rPr lang="en-GB" b="1" i="1" dirty="0" err="1"/>
              <a:t>En</a:t>
            </a:r>
            <a:r>
              <a:rPr lang="en-GB" b="1" i="1" dirty="0"/>
              <a:t> </a:t>
            </a:r>
            <a:r>
              <a:rPr lang="en-GB" b="1" i="1" dirty="0" err="1"/>
              <a:t>lisant</a:t>
            </a:r>
            <a:r>
              <a:rPr lang="en-GB" b="1" i="1" dirty="0"/>
              <a:t> le  </a:t>
            </a:r>
            <a:r>
              <a:rPr lang="en-GB" b="1" i="1" dirty="0" err="1"/>
              <a:t>texte</a:t>
            </a:r>
            <a:r>
              <a:rPr lang="en-GB" b="1" i="1" dirty="0"/>
              <a:t>  je me </a:t>
            </a:r>
            <a:r>
              <a:rPr lang="en-GB" b="1" i="1" dirty="0" err="1"/>
              <a:t>sens</a:t>
            </a:r>
            <a:r>
              <a:rPr lang="en-GB" b="1" dirty="0"/>
              <a:t>….</a:t>
            </a:r>
            <a:r>
              <a:rPr lang="en-GB" dirty="0"/>
              <a:t> reading the text I feel… </a:t>
            </a:r>
          </a:p>
        </p:txBody>
      </p:sp>
      <p:sp>
        <p:nvSpPr>
          <p:cNvPr id="8" name="TextBox 7"/>
          <p:cNvSpPr txBox="1"/>
          <p:nvPr/>
        </p:nvSpPr>
        <p:spPr>
          <a:xfrm>
            <a:off x="7078014" y="2617019"/>
            <a:ext cx="4445358" cy="1200329"/>
          </a:xfrm>
          <a:prstGeom prst="rect">
            <a:avLst/>
          </a:prstGeom>
          <a:noFill/>
        </p:spPr>
        <p:txBody>
          <a:bodyPr wrap="square" rtlCol="0">
            <a:spAutoFit/>
          </a:bodyPr>
          <a:lstStyle/>
          <a:p>
            <a:r>
              <a:rPr lang="fr-FR" b="1" i="1" dirty="0"/>
              <a:t>Une phrase importante est…. parce que…</a:t>
            </a:r>
          </a:p>
          <a:p>
            <a:r>
              <a:rPr lang="en-GB" dirty="0"/>
              <a:t>An important line in the text is….because…</a:t>
            </a:r>
          </a:p>
        </p:txBody>
      </p:sp>
      <p:sp>
        <p:nvSpPr>
          <p:cNvPr id="11" name="Rectangle 10"/>
          <p:cNvSpPr/>
          <p:nvPr/>
        </p:nvSpPr>
        <p:spPr>
          <a:xfrm>
            <a:off x="321971" y="4204868"/>
            <a:ext cx="11344511" cy="265313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a:t>la nature    le climat        triste	 	 la mortalité              l’immortalité 	la tristesse	</a:t>
            </a:r>
          </a:p>
          <a:p>
            <a:pPr algn="ctr"/>
            <a:endParaRPr lang="fr-FR" dirty="0"/>
          </a:p>
          <a:p>
            <a:pPr algn="ctr"/>
            <a:r>
              <a:rPr lang="fr-FR" dirty="0"/>
              <a:t>les pensées          déprimant     seul	       la pitié	la vie		un voyage</a:t>
            </a:r>
          </a:p>
          <a:p>
            <a:pPr algn="ctr"/>
            <a:endParaRPr lang="fr-FR" dirty="0"/>
          </a:p>
          <a:p>
            <a:pPr algn="ctr"/>
            <a:r>
              <a:rPr lang="fr-FR" dirty="0"/>
              <a:t>limité	 mélancolique           la mélancolie              intéressant              difficile 	       le désespoir </a:t>
            </a:r>
          </a:p>
          <a:p>
            <a:pPr algn="ctr"/>
            <a:r>
              <a:rPr lang="fr-FR" dirty="0"/>
              <a:t>	</a:t>
            </a:r>
          </a:p>
          <a:p>
            <a:pPr algn="ctr"/>
            <a:endParaRPr lang="fr-FR" dirty="0"/>
          </a:p>
          <a:p>
            <a:pPr algn="ctr"/>
            <a:r>
              <a:rPr lang="fr-FR" dirty="0"/>
              <a:t>impressionnant		le ton 		le mot signifie/représente    l’amour</a:t>
            </a:r>
          </a:p>
          <a:p>
            <a:pPr algn="ctr"/>
            <a:endParaRPr lang="en-GB" dirty="0"/>
          </a:p>
        </p:txBody>
      </p:sp>
      <p:sp>
        <p:nvSpPr>
          <p:cNvPr id="12" name="TextBox 11"/>
          <p:cNvSpPr txBox="1"/>
          <p:nvPr/>
        </p:nvSpPr>
        <p:spPr>
          <a:xfrm>
            <a:off x="6444543" y="1493369"/>
            <a:ext cx="3760631" cy="923330"/>
          </a:xfrm>
          <a:prstGeom prst="rect">
            <a:avLst/>
          </a:prstGeom>
          <a:noFill/>
        </p:spPr>
        <p:txBody>
          <a:bodyPr wrap="square" rtlCol="0">
            <a:spAutoFit/>
          </a:bodyPr>
          <a:lstStyle/>
          <a:p>
            <a:r>
              <a:rPr lang="en-GB" b="1" i="1" dirty="0"/>
              <a:t>Le </a:t>
            </a:r>
            <a:r>
              <a:rPr lang="en-GB" b="1" i="1" dirty="0" err="1"/>
              <a:t>texte</a:t>
            </a:r>
            <a:r>
              <a:rPr lang="en-GB" b="1" i="1" dirty="0"/>
              <a:t> me fait </a:t>
            </a:r>
            <a:r>
              <a:rPr lang="en-GB" b="1" i="1" dirty="0" err="1"/>
              <a:t>penser</a:t>
            </a:r>
            <a:r>
              <a:rPr lang="en-GB" b="1" i="1" dirty="0"/>
              <a:t> que</a:t>
            </a:r>
          </a:p>
          <a:p>
            <a:r>
              <a:rPr lang="en-GB" dirty="0"/>
              <a:t>The text makes me think that….</a:t>
            </a:r>
          </a:p>
        </p:txBody>
      </p:sp>
      <p:sp>
        <p:nvSpPr>
          <p:cNvPr id="2" name="Slide Number Placeholder 1"/>
          <p:cNvSpPr>
            <a:spLocks noGrp="1"/>
          </p:cNvSpPr>
          <p:nvPr>
            <p:ph type="sldNum" sz="quarter" idx="12"/>
          </p:nvPr>
        </p:nvSpPr>
        <p:spPr/>
        <p:txBody>
          <a:bodyPr/>
          <a:lstStyle/>
          <a:p>
            <a:fld id="{978EFC75-EC50-45A2-AF34-BD3704400BB2}" type="slidenum">
              <a:rPr lang="en-GB" smtClean="0"/>
              <a:t>22</a:t>
            </a:fld>
            <a:endParaRPr lang="en-GB"/>
          </a:p>
        </p:txBody>
      </p:sp>
    </p:spTree>
    <p:extLst>
      <p:ext uri="{BB962C8B-B14F-4D97-AF65-F5344CB8AC3E}">
        <p14:creationId xmlns:p14="http://schemas.microsoft.com/office/powerpoint/2010/main" val="39822473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2964" y="835107"/>
            <a:ext cx="11005194" cy="5446059"/>
          </a:xfrm>
        </p:spPr>
        <p:txBody>
          <a:bodyPr>
            <a:normAutofit/>
          </a:bodyPr>
          <a:lstStyle/>
          <a:p>
            <a:pPr marL="457200" indent="-457200">
              <a:buSzPct val="85000"/>
              <a:buFont typeface="+mj-lt"/>
              <a:buAutoNum type="arabicPeriod"/>
            </a:pPr>
            <a:endParaRPr lang="fr-FR" sz="2400" dirty="0">
              <a:latin typeface="+mj-lt"/>
            </a:endParaRPr>
          </a:p>
          <a:p>
            <a:pPr marL="457200" indent="-457200">
              <a:buSzPct val="85000"/>
              <a:buFont typeface="+mj-lt"/>
              <a:buAutoNum type="arabicPeriod"/>
            </a:pPr>
            <a:r>
              <a:rPr lang="fr-FR" sz="2400" dirty="0">
                <a:latin typeface="+mj-lt"/>
              </a:rPr>
              <a:t>Imaginez que vous allez visiter Saint-Martin six mois après Irma. </a:t>
            </a:r>
            <a:r>
              <a:rPr lang="fr-FR" sz="2400" dirty="0">
                <a:latin typeface="+mj-lt"/>
                <a:cs typeface="Calibri" panose="020F0502020204030204" pitchFamily="34" charset="0"/>
              </a:rPr>
              <a:t>Comme préparation, écrivez 3-5 questions que vous poserez aux </a:t>
            </a:r>
            <a:r>
              <a:rPr lang="fr-FR" sz="2400" dirty="0">
                <a:latin typeface="+mj-lt"/>
              </a:rPr>
              <a:t>habitants pour savoir comment ils se sentent et quels sont leurs espoirs pour l’avenir.</a:t>
            </a:r>
          </a:p>
          <a:p>
            <a:pPr marL="0" indent="0">
              <a:buNone/>
            </a:pPr>
            <a:endParaRPr lang="fr-FR" sz="2400" dirty="0"/>
          </a:p>
          <a:p>
            <a:pPr marL="0" indent="0">
              <a:buNone/>
            </a:pPr>
            <a:r>
              <a:rPr lang="fr-FR" sz="2400" b="1" dirty="0"/>
              <a:t>Par exemple: </a:t>
            </a:r>
            <a:r>
              <a:rPr lang="fr-FR" sz="2400" i="1" dirty="0"/>
              <a:t>Avez-vous toujours peur…..?  Comment était le jour de l’ouragan…? Vous resterez à Saint-Martin…?</a:t>
            </a:r>
          </a:p>
          <a:p>
            <a:pPr marL="0" indent="0">
              <a:buNone/>
            </a:pPr>
            <a:r>
              <a:rPr lang="fr-FR" sz="2400" b="1" dirty="0">
                <a:latin typeface="+mj-lt"/>
                <a:cs typeface="Calibri" panose="020F0502020204030204" pitchFamily="34" charset="0"/>
              </a:rPr>
              <a:t>Puis, imaginez leurs réponses.</a:t>
            </a:r>
          </a:p>
          <a:p>
            <a:pPr marL="0" indent="0">
              <a:buNone/>
            </a:pPr>
            <a:endParaRPr lang="fr-FR" sz="2400" b="1" dirty="0">
              <a:latin typeface="Calibri" panose="020F0502020204030204" pitchFamily="34" charset="0"/>
              <a:cs typeface="Calibri" panose="020F0502020204030204" pitchFamily="34" charset="0"/>
            </a:endParaRPr>
          </a:p>
          <a:p>
            <a:pPr marL="0" indent="0">
              <a:buNone/>
            </a:pPr>
            <a:endParaRPr lang="en-US" sz="2400" b="1" dirty="0">
              <a:latin typeface="Calibri" panose="020F0502020204030204" pitchFamily="34" charset="0"/>
              <a:cs typeface="Calibri" panose="020F0502020204030204" pitchFamily="34" charset="0"/>
            </a:endParaRPr>
          </a:p>
          <a:p>
            <a:pPr marL="0" indent="0">
              <a:buNone/>
            </a:pPr>
            <a:endParaRPr lang="en-GB" sz="2400" dirty="0"/>
          </a:p>
        </p:txBody>
      </p:sp>
      <p:sp>
        <p:nvSpPr>
          <p:cNvPr id="2" name="Title 1"/>
          <p:cNvSpPr>
            <a:spLocks noGrp="1"/>
          </p:cNvSpPr>
          <p:nvPr>
            <p:ph type="title"/>
          </p:nvPr>
        </p:nvSpPr>
        <p:spPr>
          <a:xfrm>
            <a:off x="838200" y="232390"/>
            <a:ext cx="10515600" cy="505030"/>
          </a:xfrm>
        </p:spPr>
        <p:txBody>
          <a:bodyPr>
            <a:normAutofit fontScale="90000"/>
          </a:bodyPr>
          <a:lstStyle/>
          <a:p>
            <a:r>
              <a:rPr lang="en-GB" dirty="0"/>
              <a:t>Devoirs: au </a:t>
            </a:r>
            <a:r>
              <a:rPr lang="en-GB" dirty="0" err="1"/>
              <a:t>choix</a:t>
            </a:r>
            <a:endParaRPr lang="en-GB" dirty="0"/>
          </a:p>
        </p:txBody>
      </p:sp>
      <p:sp>
        <p:nvSpPr>
          <p:cNvPr id="4" name="Slide Number Placeholder 3"/>
          <p:cNvSpPr>
            <a:spLocks noGrp="1"/>
          </p:cNvSpPr>
          <p:nvPr>
            <p:ph type="sldNum" sz="quarter" idx="12"/>
          </p:nvPr>
        </p:nvSpPr>
        <p:spPr/>
        <p:txBody>
          <a:bodyPr/>
          <a:lstStyle/>
          <a:p>
            <a:fld id="{978EFC75-EC50-45A2-AF34-BD3704400BB2}" type="slidenum">
              <a:rPr lang="en-GB" smtClean="0"/>
              <a:t>23</a:t>
            </a:fld>
            <a:endParaRPr lang="en-GB"/>
          </a:p>
        </p:txBody>
      </p:sp>
    </p:spTree>
    <p:extLst>
      <p:ext uri="{BB962C8B-B14F-4D97-AF65-F5344CB8AC3E}">
        <p14:creationId xmlns:p14="http://schemas.microsoft.com/office/powerpoint/2010/main" val="35508809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5494" y="914400"/>
            <a:ext cx="11098306" cy="5943600"/>
          </a:xfrm>
        </p:spPr>
        <p:txBody>
          <a:bodyPr/>
          <a:lstStyle/>
          <a:p>
            <a:pPr marL="0" indent="0">
              <a:buNone/>
            </a:pPr>
            <a:r>
              <a:rPr lang="fr-FR" sz="2400" dirty="0"/>
              <a:t>2. Les familles de Saint-Martin en deuil passent par 5 étapes – c’est comme un voyage long et difficile. Choisissez une image pour symboliser chaque étape et, si possible, expliquez votre choix:</a:t>
            </a:r>
          </a:p>
          <a:p>
            <a:pPr marL="0" indent="0">
              <a:buNone/>
            </a:pPr>
            <a:endParaRPr lang="en-GB" dirty="0"/>
          </a:p>
        </p:txBody>
      </p:sp>
      <p:sp>
        <p:nvSpPr>
          <p:cNvPr id="2" name="Title 1"/>
          <p:cNvSpPr>
            <a:spLocks noGrp="1"/>
          </p:cNvSpPr>
          <p:nvPr>
            <p:ph type="title"/>
          </p:nvPr>
        </p:nvSpPr>
        <p:spPr>
          <a:xfrm>
            <a:off x="838200" y="365125"/>
            <a:ext cx="10515600" cy="549275"/>
          </a:xfrm>
        </p:spPr>
        <p:txBody>
          <a:bodyPr>
            <a:normAutofit fontScale="90000"/>
          </a:bodyPr>
          <a:lstStyle/>
          <a:p>
            <a:r>
              <a:rPr lang="en-GB" dirty="0"/>
              <a:t>Devoirs – au </a:t>
            </a:r>
            <a:r>
              <a:rPr lang="en-GB" dirty="0" err="1"/>
              <a:t>choix</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3894781871"/>
              </p:ext>
            </p:extLst>
          </p:nvPr>
        </p:nvGraphicFramePr>
        <p:xfrm>
          <a:off x="863496" y="2156035"/>
          <a:ext cx="9573275" cy="3576320"/>
        </p:xfrm>
        <a:graphic>
          <a:graphicData uri="http://schemas.openxmlformats.org/drawingml/2006/table">
            <a:tbl>
              <a:tblPr firstRow="1" bandRow="1">
                <a:tableStyleId>{5C22544A-7EE6-4342-B048-85BDC9FD1C3A}</a:tableStyleId>
              </a:tblPr>
              <a:tblGrid>
                <a:gridCol w="5112322">
                  <a:extLst>
                    <a:ext uri="{9D8B030D-6E8A-4147-A177-3AD203B41FA5}">
                      <a16:colId xmlns:a16="http://schemas.microsoft.com/office/drawing/2014/main" val="20000"/>
                    </a:ext>
                  </a:extLst>
                </a:gridCol>
                <a:gridCol w="4460953">
                  <a:extLst>
                    <a:ext uri="{9D8B030D-6E8A-4147-A177-3AD203B41FA5}">
                      <a16:colId xmlns:a16="http://schemas.microsoft.com/office/drawing/2014/main" val="20001"/>
                    </a:ext>
                  </a:extLst>
                </a:gridCol>
              </a:tblGrid>
              <a:tr h="370840">
                <a:tc>
                  <a:txBody>
                    <a:bodyPr/>
                    <a:lstStyle/>
                    <a:p>
                      <a:r>
                        <a:rPr lang="en-GB" dirty="0" err="1"/>
                        <a:t>Etape</a:t>
                      </a:r>
                      <a:endParaRPr lang="en-GB" dirty="0"/>
                    </a:p>
                  </a:txBody>
                  <a:tcPr/>
                </a:tc>
                <a:tc>
                  <a:txBody>
                    <a:bodyPr/>
                    <a:lstStyle/>
                    <a:p>
                      <a:r>
                        <a:rPr lang="en-GB" dirty="0"/>
                        <a:t>Image/</a:t>
                      </a:r>
                      <a:r>
                        <a:rPr lang="en-GB" dirty="0" err="1"/>
                        <a:t>symbole</a:t>
                      </a:r>
                      <a:endParaRPr lang="en-GB" dirty="0"/>
                    </a:p>
                  </a:txBody>
                  <a:tcPr/>
                </a:tc>
                <a:extLst>
                  <a:ext uri="{0D108BD9-81ED-4DB2-BD59-A6C34878D82A}">
                    <a16:rowId xmlns:a16="http://schemas.microsoft.com/office/drawing/2014/main" val="10000"/>
                  </a:ext>
                </a:extLst>
              </a:tr>
              <a:tr h="370840">
                <a:tc>
                  <a:txBody>
                    <a:bodyPr/>
                    <a:lstStyle/>
                    <a:p>
                      <a:r>
                        <a:rPr lang="fr-FR" sz="1800" dirty="0"/>
                        <a:t>D’abord, ils marcheront les yeux fermés car après le choc ils dénieront les faits</a:t>
                      </a:r>
                      <a:endParaRPr lang="en-GB" sz="1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dirty="0"/>
                        <a:t>La nuit – la vie est sans lumière.</a:t>
                      </a:r>
                    </a:p>
                    <a:p>
                      <a:endParaRPr lang="en-GB" dirty="0"/>
                    </a:p>
                  </a:txBody>
                  <a:tcPr/>
                </a:tc>
                <a:extLst>
                  <a:ext uri="{0D108BD9-81ED-4DB2-BD59-A6C34878D82A}">
                    <a16:rowId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dirty="0"/>
                        <a:t>Quand ils arriveront à comprendre la mort de leurs proches, ils seront en colère.</a:t>
                      </a:r>
                    </a:p>
                  </a:txBody>
                  <a:tcPr/>
                </a:tc>
                <a:tc>
                  <a:txBody>
                    <a:bodyPr/>
                    <a:lstStyle/>
                    <a:p>
                      <a:endParaRPr lang="en-GB" dirty="0"/>
                    </a:p>
                  </a:txBody>
                  <a:tcPr/>
                </a:tc>
                <a:extLst>
                  <a:ext uri="{0D108BD9-81ED-4DB2-BD59-A6C34878D82A}">
                    <a16:rowId xmlns:a16="http://schemas.microsoft.com/office/drawing/2014/main" val="10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dirty="0"/>
                        <a:t>Après, il y aura une phase de négociations.</a:t>
                      </a:r>
                    </a:p>
                  </a:txBody>
                  <a:tcPr/>
                </a:tc>
                <a:tc>
                  <a:txBody>
                    <a:bodyPr/>
                    <a:lstStyle/>
                    <a:p>
                      <a:endParaRPr lang="en-GB"/>
                    </a:p>
                  </a:txBody>
                  <a:tcPr/>
                </a:tc>
                <a:extLst>
                  <a:ext uri="{0D108BD9-81ED-4DB2-BD59-A6C34878D82A}">
                    <a16:rowId xmlns:a16="http://schemas.microsoft.com/office/drawing/2014/main" val="100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dirty="0"/>
                        <a:t>Ensuite, ils entreront dans une phase de dépression. Ils seront tristes et se sentiront seuls</a:t>
                      </a:r>
                    </a:p>
                  </a:txBody>
                  <a:tcPr/>
                </a:tc>
                <a:tc>
                  <a:txBody>
                    <a:bodyPr/>
                    <a:lstStyle/>
                    <a:p>
                      <a:endParaRPr lang="en-GB"/>
                    </a:p>
                  </a:txBody>
                  <a:tcPr/>
                </a:tc>
                <a:extLst>
                  <a:ext uri="{0D108BD9-81ED-4DB2-BD59-A6C34878D82A}">
                    <a16:rowId xmlns:a16="http://schemas.microsoft.com/office/drawing/2014/main" val="100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dirty="0"/>
                        <a:t>Un jour, ils accepteront leur perte et réorganiseront leur vie, mais sans oublier</a:t>
                      </a:r>
                      <a:endParaRPr lang="en-US" sz="1800" dirty="0">
                        <a:latin typeface="Calibri" panose="020F0502020204030204" pitchFamily="34" charset="0"/>
                        <a:cs typeface="Calibri" panose="020F0502020204030204" pitchFamily="34" charset="0"/>
                      </a:endParaRPr>
                    </a:p>
                  </a:txBody>
                  <a:tcPr/>
                </a:tc>
                <a:tc>
                  <a:txBody>
                    <a:bodyPr/>
                    <a:lstStyle/>
                    <a:p>
                      <a:endParaRPr lang="en-GB" dirty="0"/>
                    </a:p>
                  </a:txBody>
                  <a:tcPr/>
                </a:tc>
                <a:extLst>
                  <a:ext uri="{0D108BD9-81ED-4DB2-BD59-A6C34878D82A}">
                    <a16:rowId xmlns:a16="http://schemas.microsoft.com/office/drawing/2014/main" val="10005"/>
                  </a:ext>
                </a:extLst>
              </a:tr>
            </a:tbl>
          </a:graphicData>
        </a:graphic>
      </p:graphicFrame>
      <p:sp>
        <p:nvSpPr>
          <p:cNvPr id="5" name="Slide Number Placeholder 4"/>
          <p:cNvSpPr>
            <a:spLocks noGrp="1"/>
          </p:cNvSpPr>
          <p:nvPr>
            <p:ph type="sldNum" sz="quarter" idx="12"/>
          </p:nvPr>
        </p:nvSpPr>
        <p:spPr/>
        <p:txBody>
          <a:bodyPr/>
          <a:lstStyle/>
          <a:p>
            <a:fld id="{978EFC75-EC50-45A2-AF34-BD3704400BB2}" type="slidenum">
              <a:rPr lang="en-GB" smtClean="0"/>
              <a:t>24</a:t>
            </a:fld>
            <a:endParaRPr lang="en-GB"/>
          </a:p>
        </p:txBody>
      </p:sp>
    </p:spTree>
    <p:extLst>
      <p:ext uri="{BB962C8B-B14F-4D97-AF65-F5344CB8AC3E}">
        <p14:creationId xmlns:p14="http://schemas.microsoft.com/office/powerpoint/2010/main" val="40927337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 y="737419"/>
            <a:ext cx="11547467" cy="5827153"/>
          </a:xfrm>
        </p:spPr>
        <p:txBody>
          <a:bodyPr>
            <a:normAutofit/>
          </a:bodyPr>
          <a:lstStyle/>
          <a:p>
            <a:pPr marL="0" indent="0">
              <a:buNone/>
            </a:pPr>
            <a:r>
              <a:rPr lang="fr-FR" sz="2400" dirty="0"/>
              <a:t>3. Faites des recherches sur l’internet  sur l’ouragan Irma.  Comme préparation, écrivez 3- 5 questions que vous pouvez utiliser comme termes de recherche (</a:t>
            </a:r>
            <a:r>
              <a:rPr lang="fr-FR" sz="2400" i="1" dirty="0"/>
              <a:t>search terms</a:t>
            </a:r>
            <a:r>
              <a:rPr lang="fr-FR" sz="2400" dirty="0"/>
              <a:t>) pour bien comprendre ce qui s’est passé. Puis écrivez les réponses aussi.</a:t>
            </a:r>
          </a:p>
          <a:p>
            <a:pPr marL="0" indent="0">
              <a:buNone/>
            </a:pPr>
            <a:r>
              <a:rPr lang="fr-FR" sz="2400" b="1" dirty="0"/>
              <a:t>Par exemple: </a:t>
            </a:r>
            <a:r>
              <a:rPr lang="fr-FR" sz="2400" i="1" dirty="0"/>
              <a:t>Combien d’habitants sont…..?  Comment ont-ils/sont-ils…? Pourquoi ont-ils/sont-ils….?  Quand ont-ils/sont-ils…? Où ont-ils/étaient-ils quand…</a:t>
            </a:r>
          </a:p>
          <a:p>
            <a:pPr marL="0" indent="0">
              <a:buNone/>
            </a:pPr>
            <a:endParaRPr lang="fr-FR" sz="2400" i="1" dirty="0"/>
          </a:p>
          <a:p>
            <a:pPr marL="0" indent="0">
              <a:buNone/>
            </a:pPr>
            <a:r>
              <a:rPr lang="fr-FR" sz="2400" dirty="0"/>
              <a:t>4. Plusieurs mois après Irma il y a toujours beaucoup de problèmes pour les habitants de Saint-Martin. Ecrivez un plan d’action pour résoudre ces problèmes.  </a:t>
            </a:r>
          </a:p>
          <a:p>
            <a:pPr marL="0" indent="0">
              <a:buNone/>
            </a:pPr>
            <a:r>
              <a:rPr lang="fr-FR" sz="2400" b="1" dirty="0"/>
              <a:t>Par exemple:</a:t>
            </a:r>
          </a:p>
          <a:p>
            <a:pPr marL="0" indent="0">
              <a:buNone/>
            </a:pPr>
            <a:r>
              <a:rPr lang="fr-FR" sz="2400" i="1" dirty="0"/>
              <a:t>D’abord, on distribuera…..</a:t>
            </a:r>
          </a:p>
          <a:p>
            <a:pPr marL="0" indent="0">
              <a:buNone/>
            </a:pPr>
            <a:endParaRPr lang="en-GB" sz="2400" b="1" dirty="0">
              <a:latin typeface="Calibri" panose="020F0502020204030204" pitchFamily="34" charset="0"/>
              <a:cs typeface="Calibri" panose="020F0502020204030204" pitchFamily="34" charset="0"/>
            </a:endParaRPr>
          </a:p>
          <a:p>
            <a:pPr marL="0" indent="0">
              <a:buNone/>
            </a:pPr>
            <a:endParaRPr lang="en-GB" sz="2400" dirty="0"/>
          </a:p>
        </p:txBody>
      </p:sp>
      <p:sp>
        <p:nvSpPr>
          <p:cNvPr id="2" name="Title 1"/>
          <p:cNvSpPr>
            <a:spLocks noGrp="1"/>
          </p:cNvSpPr>
          <p:nvPr>
            <p:ph type="title"/>
          </p:nvPr>
        </p:nvSpPr>
        <p:spPr>
          <a:xfrm>
            <a:off x="838200" y="232390"/>
            <a:ext cx="10515600" cy="505030"/>
          </a:xfrm>
        </p:spPr>
        <p:txBody>
          <a:bodyPr>
            <a:normAutofit fontScale="90000"/>
          </a:bodyPr>
          <a:lstStyle/>
          <a:p>
            <a:r>
              <a:rPr lang="en-GB" dirty="0"/>
              <a:t>Devoirs: au </a:t>
            </a:r>
            <a:r>
              <a:rPr lang="en-GB" dirty="0" err="1"/>
              <a:t>choix</a:t>
            </a:r>
            <a:endParaRPr lang="en-GB" dirty="0"/>
          </a:p>
        </p:txBody>
      </p:sp>
      <p:sp>
        <p:nvSpPr>
          <p:cNvPr id="4" name="TextBox 3"/>
          <p:cNvSpPr txBox="1"/>
          <p:nvPr/>
        </p:nvSpPr>
        <p:spPr>
          <a:xfrm>
            <a:off x="4406900" y="3360529"/>
            <a:ext cx="5448300" cy="369332"/>
          </a:xfrm>
          <a:prstGeom prst="rect">
            <a:avLst/>
          </a:prstGeom>
          <a:noFill/>
        </p:spPr>
        <p:txBody>
          <a:bodyPr wrap="square" rtlCol="0">
            <a:spAutoFit/>
          </a:bodyPr>
          <a:lstStyle/>
          <a:p>
            <a:endParaRPr lang="en-GB" dirty="0"/>
          </a:p>
        </p:txBody>
      </p:sp>
      <p:sp>
        <p:nvSpPr>
          <p:cNvPr id="5" name="TextBox 4"/>
          <p:cNvSpPr txBox="1"/>
          <p:nvPr/>
        </p:nvSpPr>
        <p:spPr>
          <a:xfrm>
            <a:off x="5840390" y="4667860"/>
            <a:ext cx="5889957" cy="1754326"/>
          </a:xfrm>
          <a:prstGeom prst="rect">
            <a:avLst/>
          </a:prstGeom>
          <a:solidFill>
            <a:schemeClr val="tx2">
              <a:lumMod val="40000"/>
              <a:lumOff val="60000"/>
            </a:schemeClr>
          </a:solidFill>
        </p:spPr>
        <p:txBody>
          <a:bodyPr wrap="square" rtlCol="0">
            <a:spAutoFit/>
          </a:bodyPr>
          <a:lstStyle/>
          <a:p>
            <a:r>
              <a:rPr lang="fr-FR" dirty="0"/>
              <a:t>Reconstruire le centre-ville, l’hôpital, etc.;  distribuer de l'eau, de la nourriture; construire des abris temporaires;  assurer l’aide psychologique; réorganiser le système de transport; faciliter le retour à une vie quotidienne normale; mettre …en ordre</a:t>
            </a:r>
          </a:p>
        </p:txBody>
      </p:sp>
      <p:sp>
        <p:nvSpPr>
          <p:cNvPr id="6" name="Slide Number Placeholder 5"/>
          <p:cNvSpPr>
            <a:spLocks noGrp="1"/>
          </p:cNvSpPr>
          <p:nvPr>
            <p:ph type="sldNum" sz="quarter" idx="12"/>
          </p:nvPr>
        </p:nvSpPr>
        <p:spPr/>
        <p:txBody>
          <a:bodyPr/>
          <a:lstStyle/>
          <a:p>
            <a:fld id="{978EFC75-EC50-45A2-AF34-BD3704400BB2}" type="slidenum">
              <a:rPr lang="en-GB" smtClean="0"/>
              <a:t>25</a:t>
            </a:fld>
            <a:endParaRPr lang="en-GB" dirty="0"/>
          </a:p>
        </p:txBody>
      </p:sp>
    </p:spTree>
    <p:extLst>
      <p:ext uri="{BB962C8B-B14F-4D97-AF65-F5344CB8AC3E}">
        <p14:creationId xmlns:p14="http://schemas.microsoft.com/office/powerpoint/2010/main" val="14647377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r-FR" sz="900" dirty="0"/>
              <a:t>Image 1: Marigot Saint Martin. Marigot Saint Martin, Saint Martin, by Kevin </a:t>
            </a:r>
            <a:r>
              <a:rPr lang="fr-FR" sz="900" dirty="0" err="1"/>
              <a:t>Gabbert</a:t>
            </a:r>
            <a:r>
              <a:rPr lang="fr-FR" sz="900" dirty="0"/>
              <a:t> - User: (WT-</a:t>
            </a:r>
            <a:r>
              <a:rPr lang="fr-FR" sz="900" dirty="0" err="1"/>
              <a:t>shared</a:t>
            </a:r>
            <a:r>
              <a:rPr lang="fr-FR" sz="900" dirty="0"/>
              <a:t>) Kevin James at </a:t>
            </a:r>
            <a:r>
              <a:rPr lang="fr-FR" sz="900" dirty="0" err="1"/>
              <a:t>wts</a:t>
            </a:r>
            <a:r>
              <a:rPr lang="fr-FR" sz="900" dirty="0"/>
              <a:t> </a:t>
            </a:r>
            <a:r>
              <a:rPr lang="fr-FR" sz="900" dirty="0" err="1"/>
              <a:t>wikivoyage</a:t>
            </a:r>
            <a:r>
              <a:rPr lang="fr-FR" sz="900" dirty="0"/>
              <a:t>, </a:t>
            </a:r>
            <a:r>
              <a:rPr lang="en-GB" sz="900" dirty="0"/>
              <a:t>has been released into the </a:t>
            </a:r>
            <a:r>
              <a:rPr lang="en-GB" sz="900" b="1" dirty="0">
                <a:hlinkClick r:id="rId2" tooltip="w:en:public domain"/>
              </a:rPr>
              <a:t>public domain</a:t>
            </a:r>
            <a:r>
              <a:rPr lang="en-GB" sz="900" dirty="0"/>
              <a:t> by its author, </a:t>
            </a:r>
            <a:r>
              <a:rPr lang="en-GB" sz="900" b="1" dirty="0"/>
              <a:t>User: (WT-shared) Kevin James at </a:t>
            </a:r>
            <a:r>
              <a:rPr lang="en-GB" sz="900" b="1" dirty="0" err="1"/>
              <a:t>wts</a:t>
            </a:r>
            <a:r>
              <a:rPr lang="en-GB" sz="900" b="1" dirty="0"/>
              <a:t> </a:t>
            </a:r>
            <a:r>
              <a:rPr lang="en-GB" sz="900" b="1" dirty="0" err="1"/>
              <a:t>wikivoyage</a:t>
            </a:r>
            <a:r>
              <a:rPr lang="en-GB" sz="900" dirty="0"/>
              <a:t>. This applies worldwide.</a:t>
            </a:r>
          </a:p>
          <a:p>
            <a:r>
              <a:rPr lang="fr-FR" sz="1000" dirty="0"/>
              <a:t>Image 2: </a:t>
            </a:r>
            <a:r>
              <a:rPr lang="fr-FR" sz="1000" b="1" dirty="0"/>
              <a:t>Français :</a:t>
            </a:r>
            <a:r>
              <a:rPr lang="fr-FR" sz="1000" dirty="0"/>
              <a:t> UIISC1 - La ville de Marigot sur l'île de Saint-Martin, deux jours après l'ouragan IRMA, by </a:t>
            </a:r>
            <a:r>
              <a:rPr lang="fr-FR" sz="1000" u="sng" dirty="0">
                <a:hlinkClick r:id="rId3" tooltip="User:Muteevo2 (page does not exist)"/>
              </a:rPr>
              <a:t>Muteevo2</a:t>
            </a:r>
            <a:r>
              <a:rPr lang="fr-FR" sz="1000" u="sng" dirty="0"/>
              <a:t>, </a:t>
            </a:r>
            <a:r>
              <a:rPr lang="fr-FR" sz="1000" u="sng" dirty="0" err="1"/>
              <a:t>is</a:t>
            </a:r>
            <a:r>
              <a:rPr lang="fr-FR" sz="1000" u="sng" dirty="0"/>
              <a:t> </a:t>
            </a:r>
            <a:r>
              <a:rPr lang="fr-FR" sz="1000" u="sng" dirty="0" err="1"/>
              <a:t>licensed</a:t>
            </a:r>
            <a:r>
              <a:rPr lang="fr-FR" sz="1000" u="sng" dirty="0"/>
              <a:t> </a:t>
            </a:r>
            <a:r>
              <a:rPr lang="fr-FR" sz="1000" u="sng" dirty="0" err="1"/>
              <a:t>under</a:t>
            </a:r>
            <a:r>
              <a:rPr lang="fr-FR" sz="1000" u="sng" dirty="0"/>
              <a:t> </a:t>
            </a:r>
            <a:r>
              <a:rPr lang="en-GB" sz="1000" u="sng" dirty="0">
                <a:hlinkClick r:id="rId4" tooltip="w:en:Creative Commons"/>
              </a:rPr>
              <a:t>Creative Commons</a:t>
            </a:r>
            <a:r>
              <a:rPr lang="en-GB" sz="1000" dirty="0"/>
              <a:t> </a:t>
            </a:r>
            <a:r>
              <a:rPr lang="en-GB" sz="1000" dirty="0">
                <a:hlinkClick r:id="rId5"/>
              </a:rPr>
              <a:t>Attribution-Share Alike 4.0 International</a:t>
            </a:r>
            <a:r>
              <a:rPr lang="en-GB" sz="1000" dirty="0"/>
              <a:t> </a:t>
            </a:r>
          </a:p>
          <a:p>
            <a:r>
              <a:rPr lang="en-GB" sz="1000" dirty="0"/>
              <a:t>Video: </a:t>
            </a:r>
            <a:r>
              <a:rPr lang="fr-FR" sz="1000" dirty="0"/>
              <a:t>Hurricane </a:t>
            </a:r>
            <a:r>
              <a:rPr lang="fr-FR" sz="1000" dirty="0" err="1"/>
              <a:t>irma</a:t>
            </a:r>
            <a:r>
              <a:rPr lang="fr-FR" sz="1000" dirty="0"/>
              <a:t> </a:t>
            </a:r>
            <a:r>
              <a:rPr lang="fr-FR" sz="1000" dirty="0" err="1"/>
              <a:t>just</a:t>
            </a:r>
            <a:r>
              <a:rPr lang="fr-FR" sz="1000" dirty="0"/>
              <a:t> </a:t>
            </a:r>
            <a:r>
              <a:rPr lang="fr-FR" sz="1000" dirty="0" err="1"/>
              <a:t>arriving</a:t>
            </a:r>
            <a:r>
              <a:rPr lang="fr-FR" sz="1000" dirty="0"/>
              <a:t>, by </a:t>
            </a:r>
            <a:r>
              <a:rPr lang="fr-FR" sz="1000" u="sng" dirty="0">
                <a:hlinkClick r:id="rId6"/>
              </a:rPr>
              <a:t>GFRANCO MV</a:t>
            </a:r>
            <a:r>
              <a:rPr lang="fr-FR" sz="1000" u="sng" dirty="0"/>
              <a:t>, source: </a:t>
            </a:r>
            <a:r>
              <a:rPr lang="en-GB" sz="1000" u="sng" dirty="0">
                <a:hlinkClick r:id="rId7" tooltip="Commons:YouTube files"/>
              </a:rPr>
              <a:t>YouTube</a:t>
            </a:r>
            <a:r>
              <a:rPr lang="en-GB" sz="1000" dirty="0"/>
              <a:t>: </a:t>
            </a:r>
            <a:r>
              <a:rPr lang="en-GB" sz="1000" dirty="0">
                <a:hlinkClick r:id="rId8"/>
              </a:rPr>
              <a:t>Hurricane Irma from Miami</a:t>
            </a:r>
            <a:r>
              <a:rPr lang="en-GB" sz="1000" dirty="0"/>
              <a:t>, is licensed as follows: </a:t>
            </a:r>
            <a:r>
              <a:rPr lang="en-GB" sz="1000" i="1" dirty="0"/>
              <a:t>This video, screenshot or audio excerpt was originally uploaded on </a:t>
            </a:r>
            <a:r>
              <a:rPr lang="en-GB" sz="1000" i="1" dirty="0">
                <a:hlinkClick r:id="rId9" tooltip="en:YouTube"/>
              </a:rPr>
              <a:t>YouTube</a:t>
            </a:r>
            <a:r>
              <a:rPr lang="en-GB" sz="1000" i="1" dirty="0"/>
              <a:t> under a CC license.</a:t>
            </a:r>
            <a:r>
              <a:rPr lang="en-GB" sz="1000" dirty="0"/>
              <a:t> </a:t>
            </a:r>
            <a:r>
              <a:rPr lang="en-GB" sz="1000" dirty="0">
                <a:hlinkClick r:id="rId10"/>
              </a:rPr>
              <a:t>Their website states</a:t>
            </a:r>
            <a:r>
              <a:rPr lang="en-GB" sz="1000" dirty="0"/>
              <a:t>: "YouTube allows users to mark their videos with a Creative Commons </a:t>
            </a:r>
            <a:r>
              <a:rPr lang="en-GB" sz="1000" dirty="0">
                <a:hlinkClick r:id="rId11"/>
              </a:rPr>
              <a:t>CC BY</a:t>
            </a:r>
            <a:r>
              <a:rPr lang="en-GB" sz="1000" dirty="0"/>
              <a:t> license</a:t>
            </a:r>
          </a:p>
          <a:p>
            <a:r>
              <a:rPr lang="en-GB" sz="1000" dirty="0" err="1"/>
              <a:t>Imge</a:t>
            </a:r>
            <a:r>
              <a:rPr lang="en-GB" sz="1000" dirty="0"/>
              <a:t> 3: Funeral of </a:t>
            </a:r>
            <a:r>
              <a:rPr lang="en-GB" sz="1000" dirty="0" err="1">
                <a:hlinkClick r:id="rId12" tooltip="en:Pasdar"/>
              </a:rPr>
              <a:t>Pasdar</a:t>
            </a:r>
            <a:r>
              <a:rPr lang="en-GB" sz="1000" dirty="0"/>
              <a:t> Mohammad </a:t>
            </a:r>
            <a:r>
              <a:rPr lang="en-GB" sz="1000" dirty="0" err="1"/>
              <a:t>Amraei</a:t>
            </a:r>
            <a:r>
              <a:rPr lang="en-GB" sz="1000" dirty="0"/>
              <a:t>, recognized as </a:t>
            </a:r>
            <a:r>
              <a:rPr lang="en-GB" sz="1000" dirty="0">
                <a:hlinkClick r:id="rId13" tooltip="en:Shahid"/>
              </a:rPr>
              <a:t>martyr</a:t>
            </a:r>
            <a:r>
              <a:rPr lang="en-GB" sz="1000" dirty="0"/>
              <a:t>, North </a:t>
            </a:r>
            <a:r>
              <a:rPr lang="en-GB" sz="1000" dirty="0" err="1"/>
              <a:t>Majidiyeh</a:t>
            </a:r>
            <a:r>
              <a:rPr lang="en-GB" sz="1000" dirty="0"/>
              <a:t>, Tehran, by </a:t>
            </a:r>
            <a:r>
              <a:rPr lang="fr-FR" sz="1000" dirty="0"/>
              <a:t>Amin </a:t>
            </a:r>
            <a:r>
              <a:rPr lang="fr-FR" sz="1000" dirty="0" err="1"/>
              <a:t>Ahouei</a:t>
            </a:r>
            <a:r>
              <a:rPr lang="en-GB" sz="1000" dirty="0"/>
              <a:t> Source: </a:t>
            </a:r>
            <a:r>
              <a:rPr lang="fr-FR" sz="1000" u="sng" dirty="0">
                <a:hlinkClick r:id="rId14"/>
              </a:rPr>
              <a:t>http://media.farsnews.com/media/Uploaded/Files/Images/1397/01/05/13970105000381636575851384515683_26340_PhotoT.jpg</a:t>
            </a:r>
            <a:r>
              <a:rPr lang="fr-FR" sz="1000" u="sng" dirty="0"/>
              <a:t>    </a:t>
            </a:r>
            <a:r>
              <a:rPr lang="en-GB" sz="1000" dirty="0"/>
              <a:t>This is a file from the </a:t>
            </a:r>
            <a:r>
              <a:rPr lang="en-GB" sz="1000" dirty="0">
                <a:hlinkClick r:id="rId15"/>
              </a:rPr>
              <a:t>Farsnews.com website</a:t>
            </a:r>
            <a:r>
              <a:rPr lang="en-GB" sz="1000" dirty="0"/>
              <a:t>, which states in its footer, "Fars News Agency is licensed under a Creative Commons Attribution 4.0 International License.“</a:t>
            </a:r>
          </a:p>
          <a:p>
            <a:r>
              <a:rPr lang="en-GB" sz="1000" dirty="0"/>
              <a:t>Image 4 </a:t>
            </a:r>
            <a:r>
              <a:rPr lang="fr-FR" sz="1000" b="1" dirty="0"/>
              <a:t>Français :</a:t>
            </a:r>
            <a:r>
              <a:rPr lang="fr-FR" sz="1000" dirty="0"/>
              <a:t> Sépultures de la famille Vacquerie-Hugo by </a:t>
            </a:r>
            <a:r>
              <a:rPr lang="fr-FR" sz="1000" u="sng" dirty="0">
                <a:hlinkClick r:id="rId16" tooltip="User:Paubry76 (page does not exist)"/>
              </a:rPr>
              <a:t>Paubry76</a:t>
            </a:r>
            <a:r>
              <a:rPr lang="en-GB" sz="1000" dirty="0"/>
              <a:t> is licensed under the </a:t>
            </a:r>
            <a:r>
              <a:rPr lang="en-GB" sz="1000" dirty="0">
                <a:hlinkClick r:id="rId4" tooltip="w:en:Creative Commons"/>
              </a:rPr>
              <a:t>Creative Commons</a:t>
            </a:r>
            <a:r>
              <a:rPr lang="en-GB" sz="1000" dirty="0"/>
              <a:t> </a:t>
            </a:r>
            <a:r>
              <a:rPr lang="en-GB" sz="1000" dirty="0">
                <a:hlinkClick r:id="rId5"/>
              </a:rPr>
              <a:t>Attribution-Share Alike 4.0 International</a:t>
            </a:r>
            <a:r>
              <a:rPr lang="en-GB" sz="1000" dirty="0"/>
              <a:t> license.</a:t>
            </a:r>
          </a:p>
          <a:p>
            <a:r>
              <a:rPr lang="en-GB" sz="1000" dirty="0"/>
              <a:t>Image 5: A destroyed house on the outskirts of </a:t>
            </a:r>
            <a:r>
              <a:rPr lang="en-GB" sz="1000" dirty="0" err="1">
                <a:hlinkClick r:id="rId17" tooltip="en:Tacloban"/>
              </a:rPr>
              <a:t>Tacloban</a:t>
            </a:r>
            <a:r>
              <a:rPr lang="en-GB" sz="1000" dirty="0"/>
              <a:t> on </a:t>
            </a:r>
            <a:r>
              <a:rPr lang="en-GB" sz="1000" dirty="0">
                <a:hlinkClick r:id="rId18" tooltip="en:Leyte island"/>
              </a:rPr>
              <a:t>Leyte island</a:t>
            </a:r>
            <a:r>
              <a:rPr lang="en-GB" sz="1000" dirty="0"/>
              <a:t>. This region was the worst affected by the typhoon, causing widespread damage and loss of life. Caritas is responding by distributing food, shelter, hygiene kits and cooking utensils. (Photo: </a:t>
            </a:r>
            <a:r>
              <a:rPr lang="en-GB" sz="1000" dirty="0" err="1"/>
              <a:t>Eoghan</a:t>
            </a:r>
            <a:r>
              <a:rPr lang="en-GB" sz="1000" dirty="0"/>
              <a:t> Rice - </a:t>
            </a:r>
            <a:r>
              <a:rPr lang="en-GB" sz="1000" dirty="0" err="1"/>
              <a:t>Trócaire</a:t>
            </a:r>
            <a:r>
              <a:rPr lang="en-GB" sz="1000" dirty="0"/>
              <a:t> / Caritas).  By  </a:t>
            </a:r>
            <a:r>
              <a:rPr lang="fr-FR" sz="1000" u="sng" dirty="0" err="1">
                <a:hlinkClick r:id="rId19"/>
              </a:rPr>
              <a:t>Trocaire</a:t>
            </a:r>
            <a:r>
              <a:rPr lang="fr-FR" sz="1000" dirty="0"/>
              <a:t> </a:t>
            </a:r>
            <a:r>
              <a:rPr lang="fr-FR" sz="1000" dirty="0" err="1"/>
              <a:t>from</a:t>
            </a:r>
            <a:r>
              <a:rPr lang="fr-FR" sz="1000" dirty="0"/>
              <a:t> Ireland.  Source: </a:t>
            </a:r>
            <a:r>
              <a:rPr lang="fr-FR" sz="1000" u="sng" dirty="0">
                <a:hlinkClick r:id="rId20"/>
              </a:rPr>
              <a:t>DSC_0749</a:t>
            </a:r>
            <a:r>
              <a:rPr lang="fr-FR" sz="1000" u="sng" dirty="0"/>
              <a:t>. </a:t>
            </a:r>
            <a:r>
              <a:rPr lang="fr-FR" sz="1000" u="sng" dirty="0" err="1"/>
              <a:t>Licensed</a:t>
            </a:r>
            <a:r>
              <a:rPr lang="fr-FR" sz="1000" u="sng" dirty="0"/>
              <a:t> </a:t>
            </a:r>
            <a:r>
              <a:rPr lang="fr-FR" sz="1000" u="sng" dirty="0" err="1"/>
              <a:t>under</a:t>
            </a:r>
            <a:r>
              <a:rPr lang="fr-FR" sz="1000" u="sng" dirty="0"/>
              <a:t> the </a:t>
            </a:r>
            <a:r>
              <a:rPr lang="en-GB" sz="1000" dirty="0"/>
              <a:t> </a:t>
            </a:r>
            <a:r>
              <a:rPr lang="en-GB" sz="1000" dirty="0">
                <a:hlinkClick r:id="rId4" tooltip="w:en:Creative Commons"/>
              </a:rPr>
              <a:t>Creative Commons</a:t>
            </a:r>
            <a:r>
              <a:rPr lang="en-GB" sz="1000" dirty="0"/>
              <a:t> </a:t>
            </a:r>
            <a:r>
              <a:rPr lang="en-GB" sz="1000" u="sng" dirty="0">
                <a:hlinkClick r:id="rId21"/>
              </a:rPr>
              <a:t>Attribution 2.0 Generic</a:t>
            </a:r>
            <a:r>
              <a:rPr lang="en-GB" sz="1000" u="sng" dirty="0"/>
              <a:t> license</a:t>
            </a:r>
            <a:endParaRPr lang="fr-FR" sz="1000" dirty="0"/>
          </a:p>
        </p:txBody>
      </p:sp>
      <p:sp>
        <p:nvSpPr>
          <p:cNvPr id="3" name="Slide Number Placeholder 2"/>
          <p:cNvSpPr>
            <a:spLocks noGrp="1"/>
          </p:cNvSpPr>
          <p:nvPr>
            <p:ph type="sldNum" sz="quarter" idx="12"/>
          </p:nvPr>
        </p:nvSpPr>
        <p:spPr/>
        <p:txBody>
          <a:bodyPr/>
          <a:lstStyle/>
          <a:p>
            <a:fld id="{978EFC75-EC50-45A2-AF34-BD3704400BB2}" type="slidenum">
              <a:rPr lang="en-GB" smtClean="0"/>
              <a:t>26</a:t>
            </a:fld>
            <a:endParaRPr lang="en-GB"/>
          </a:p>
        </p:txBody>
      </p:sp>
      <p:sp>
        <p:nvSpPr>
          <p:cNvPr id="4" name="Title 3"/>
          <p:cNvSpPr>
            <a:spLocks noGrp="1"/>
          </p:cNvSpPr>
          <p:nvPr>
            <p:ph type="title"/>
          </p:nvPr>
        </p:nvSpPr>
        <p:spPr/>
        <p:txBody>
          <a:bodyPr/>
          <a:lstStyle/>
          <a:p>
            <a:r>
              <a:rPr lang="fr-FR" dirty="0"/>
              <a:t>Images</a:t>
            </a:r>
          </a:p>
        </p:txBody>
      </p:sp>
    </p:spTree>
    <p:extLst>
      <p:ext uri="{BB962C8B-B14F-4D97-AF65-F5344CB8AC3E}">
        <p14:creationId xmlns:p14="http://schemas.microsoft.com/office/powerpoint/2010/main" val="2244611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04800" y="1004888"/>
            <a:ext cx="7439608" cy="5302606"/>
          </a:xfrm>
        </p:spPr>
        <p:style>
          <a:lnRef idx="2">
            <a:schemeClr val="accent1"/>
          </a:lnRef>
          <a:fillRef idx="1">
            <a:schemeClr val="lt1"/>
          </a:fillRef>
          <a:effectRef idx="0">
            <a:schemeClr val="accent1"/>
          </a:effectRef>
          <a:fontRef idx="minor">
            <a:schemeClr val="dk1"/>
          </a:fontRef>
        </p:style>
        <p:txBody>
          <a:bodyPr>
            <a:normAutofit lnSpcReduction="10000"/>
          </a:bodyPr>
          <a:lstStyle/>
          <a:p>
            <a:r>
              <a:rPr lang="fr-FR" dirty="0"/>
              <a:t>Saint-Martin se trouve dans la mer des Caraïbes</a:t>
            </a:r>
          </a:p>
          <a:p>
            <a:endParaRPr lang="fr-FR" dirty="0"/>
          </a:p>
          <a:p>
            <a:r>
              <a:rPr lang="fr-FR" dirty="0"/>
              <a:t>C’est une île française des Petites Antilles</a:t>
            </a:r>
          </a:p>
          <a:p>
            <a:pPr marL="109728" indent="0">
              <a:buNone/>
            </a:pPr>
            <a:r>
              <a:rPr lang="fr-FR" dirty="0"/>
              <a:t> </a:t>
            </a:r>
          </a:p>
          <a:p>
            <a:r>
              <a:rPr lang="fr-FR" dirty="0"/>
              <a:t>Les habitants de Saint-Martin parlent français  (on parle hollandais dans le quartier hollandais, Sint-Maarten)</a:t>
            </a:r>
          </a:p>
          <a:p>
            <a:endParaRPr lang="fr-FR" dirty="0"/>
          </a:p>
          <a:p>
            <a:r>
              <a:rPr lang="fr-FR" dirty="0"/>
              <a:t>Le 6 septembre 2017 Saint-Martin a été dévasté par l’ouragan Irma</a:t>
            </a:r>
          </a:p>
          <a:p>
            <a:pPr marL="0" indent="0">
              <a:buNone/>
            </a:pPr>
            <a:endParaRPr lang="fr-FR" dirty="0"/>
          </a:p>
          <a:p>
            <a:endParaRPr lang="en-GB" dirty="0"/>
          </a:p>
        </p:txBody>
      </p:sp>
      <p:sp>
        <p:nvSpPr>
          <p:cNvPr id="2" name="Title 1"/>
          <p:cNvSpPr>
            <a:spLocks noGrp="1"/>
          </p:cNvSpPr>
          <p:nvPr>
            <p:ph type="title"/>
          </p:nvPr>
        </p:nvSpPr>
        <p:spPr>
          <a:xfrm>
            <a:off x="304800" y="365126"/>
            <a:ext cx="10712355" cy="639762"/>
          </a:xfrm>
        </p:spPr>
        <p:style>
          <a:lnRef idx="2">
            <a:schemeClr val="accent1"/>
          </a:lnRef>
          <a:fillRef idx="1">
            <a:schemeClr val="lt1"/>
          </a:fillRef>
          <a:effectRef idx="0">
            <a:schemeClr val="accent1"/>
          </a:effectRef>
          <a:fontRef idx="minor">
            <a:schemeClr val="dk1"/>
          </a:fontRef>
        </p:style>
        <p:txBody>
          <a:bodyPr>
            <a:normAutofit fontScale="90000"/>
          </a:bodyPr>
          <a:lstStyle/>
          <a:p>
            <a:pPr algn="ctr"/>
            <a:r>
              <a:rPr lang="fr-FR" i="1" dirty="0"/>
              <a:t>Saint-Martin</a:t>
            </a:r>
            <a:endParaRPr lang="en-GB" dirty="0"/>
          </a:p>
        </p:txBody>
      </p:sp>
      <p:sp>
        <p:nvSpPr>
          <p:cNvPr id="4" name="Slide Number Placeholder 3"/>
          <p:cNvSpPr>
            <a:spLocks noGrp="1"/>
          </p:cNvSpPr>
          <p:nvPr>
            <p:ph type="sldNum" sz="quarter" idx="12"/>
          </p:nvPr>
        </p:nvSpPr>
        <p:spPr/>
        <p:txBody>
          <a:bodyPr/>
          <a:lstStyle/>
          <a:p>
            <a:fld id="{978EFC75-EC50-45A2-AF34-BD3704400BB2}" type="slidenum">
              <a:rPr lang="en-GB" smtClean="0"/>
              <a:t>3</a:t>
            </a:fld>
            <a:endParaRPr lang="en-GB"/>
          </a:p>
        </p:txBody>
      </p:sp>
      <p:pic>
        <p:nvPicPr>
          <p:cNvPr id="1026" name="Picture 2" descr="https://upload.wikimedia.org/wikipedia/commons/thumb/4/46/Marigot%2C_le_07.09.17_-_Cr%C3%A9dit_Photo_UIISC1.jpg/256px-Marigot%2C_le_07.09.17_-_Cr%C3%A9dit_Photo_UIISC1.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7744408" y="3656191"/>
            <a:ext cx="4447592" cy="265130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8037095" y="6307494"/>
            <a:ext cx="2980060" cy="215444"/>
          </a:xfrm>
          <a:prstGeom prst="rect">
            <a:avLst/>
          </a:prstGeom>
          <a:noFill/>
        </p:spPr>
        <p:txBody>
          <a:bodyPr wrap="square" rtlCol="0">
            <a:spAutoFit/>
          </a:bodyPr>
          <a:lstStyle/>
          <a:p>
            <a:r>
              <a:rPr lang="fr-FR" sz="800" dirty="0"/>
              <a:t>Image 2</a:t>
            </a:r>
          </a:p>
        </p:txBody>
      </p:sp>
      <p:pic>
        <p:nvPicPr>
          <p:cNvPr id="1028" name="Picture 4" descr="https://upload.wikimedia.org/wikipedia/commons/thumb/1/18/Marigot_Saint_Martin.JPG/256px-Marigot_Saint_Marti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93255" y="1066268"/>
            <a:ext cx="4224121" cy="236273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8037095" y="3440747"/>
            <a:ext cx="2980060" cy="215444"/>
          </a:xfrm>
          <a:prstGeom prst="rect">
            <a:avLst/>
          </a:prstGeom>
          <a:noFill/>
        </p:spPr>
        <p:txBody>
          <a:bodyPr wrap="square" rtlCol="0">
            <a:spAutoFit/>
          </a:bodyPr>
          <a:lstStyle/>
          <a:p>
            <a:r>
              <a:rPr lang="fr-FR" sz="800" dirty="0"/>
              <a:t>Image 1</a:t>
            </a:r>
          </a:p>
        </p:txBody>
      </p:sp>
    </p:spTree>
    <p:extLst>
      <p:ext uri="{BB962C8B-B14F-4D97-AF65-F5344CB8AC3E}">
        <p14:creationId xmlns:p14="http://schemas.microsoft.com/office/powerpoint/2010/main" val="1553565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76249" y="1004888"/>
            <a:ext cx="7006376" cy="5624512"/>
          </a:xfrm>
        </p:spPr>
        <p:txBody>
          <a:bodyPr>
            <a:normAutofit/>
          </a:bodyPr>
          <a:lstStyle/>
          <a:p>
            <a:pPr marL="0" indent="0">
              <a:buNone/>
            </a:pPr>
            <a:r>
              <a:rPr lang="fr-FR" b="1" dirty="0"/>
              <a:t>Vrai ou faux?</a:t>
            </a:r>
          </a:p>
          <a:p>
            <a:pPr marL="0" indent="0">
              <a:buNone/>
            </a:pPr>
            <a:endParaRPr lang="fr-FR" b="1" dirty="0"/>
          </a:p>
          <a:p>
            <a:pPr marL="0" indent="0">
              <a:buNone/>
            </a:pPr>
            <a:r>
              <a:rPr lang="fr-FR" dirty="0"/>
              <a:t>a) Saint-Martin se trouve en Europe</a:t>
            </a:r>
          </a:p>
          <a:p>
            <a:pPr marL="0" indent="0">
              <a:buNone/>
            </a:pPr>
            <a:r>
              <a:rPr lang="fr-FR" dirty="0"/>
              <a:t>b) Les habitants de Saint-Martin parlent l’espagnol</a:t>
            </a:r>
          </a:p>
          <a:p>
            <a:pPr marL="0" indent="0">
              <a:buNone/>
            </a:pPr>
            <a:r>
              <a:rPr lang="fr-FR" dirty="0"/>
              <a:t>c) C’est une île française des Petites Antilles </a:t>
            </a:r>
          </a:p>
          <a:p>
            <a:pPr marL="0" indent="0">
              <a:buNone/>
            </a:pPr>
            <a:r>
              <a:rPr lang="fr-FR" dirty="0"/>
              <a:t>d) Saint-Martin se trouve dans la mer des Caraïbes</a:t>
            </a:r>
          </a:p>
          <a:p>
            <a:pPr marL="0" indent="0">
              <a:buNone/>
            </a:pPr>
            <a:r>
              <a:rPr lang="fr-FR" dirty="0"/>
              <a:t>e) A Saint-Martin il fait toujours beau</a:t>
            </a:r>
          </a:p>
          <a:p>
            <a:pPr marL="0" indent="0">
              <a:buNone/>
            </a:pPr>
            <a:endParaRPr lang="fr-FR" dirty="0"/>
          </a:p>
        </p:txBody>
      </p:sp>
      <p:sp>
        <p:nvSpPr>
          <p:cNvPr id="2" name="Title 1"/>
          <p:cNvSpPr>
            <a:spLocks noGrp="1"/>
          </p:cNvSpPr>
          <p:nvPr>
            <p:ph type="title"/>
          </p:nvPr>
        </p:nvSpPr>
        <p:spPr>
          <a:xfrm>
            <a:off x="838200" y="365126"/>
            <a:ext cx="10515600" cy="639762"/>
          </a:xfrm>
        </p:spPr>
        <p:txBody>
          <a:bodyPr>
            <a:normAutofit fontScale="90000"/>
          </a:bodyPr>
          <a:lstStyle/>
          <a:p>
            <a:pPr algn="ctr"/>
            <a:r>
              <a:rPr lang="fr-FR" i="1" dirty="0"/>
              <a:t>Saint-Martin</a:t>
            </a:r>
            <a:endParaRPr lang="en-GB" dirty="0"/>
          </a:p>
        </p:txBody>
      </p:sp>
      <p:sp>
        <p:nvSpPr>
          <p:cNvPr id="4" name="Slide Number Placeholder 3"/>
          <p:cNvSpPr>
            <a:spLocks noGrp="1"/>
          </p:cNvSpPr>
          <p:nvPr>
            <p:ph type="sldNum" sz="quarter" idx="12"/>
          </p:nvPr>
        </p:nvSpPr>
        <p:spPr/>
        <p:txBody>
          <a:bodyPr/>
          <a:lstStyle/>
          <a:p>
            <a:fld id="{978EFC75-EC50-45A2-AF34-BD3704400BB2}" type="slidenum">
              <a:rPr lang="en-GB" smtClean="0"/>
              <a:t>4</a:t>
            </a:fld>
            <a:endParaRPr lang="en-GB" dirty="0"/>
          </a:p>
        </p:txBody>
      </p:sp>
      <p:pic>
        <p:nvPicPr>
          <p:cNvPr id="7" name="Picture 4" descr="https://upload.wikimedia.org/wikipedia/commons/thumb/1/18/Marigot_Saint_Martin.JPG/256px-Marigot_Saint_Martin.JPG">
            <a:extLst>
              <a:ext uri="{FF2B5EF4-FFF2-40B4-BE49-F238E27FC236}">
                <a16:creationId xmlns:a16="http://schemas.microsoft.com/office/drawing/2014/main" id="{D0C9C6D9-B715-4F68-88AC-7FBCDEBDEEA5}"/>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7672488" y="1004888"/>
            <a:ext cx="4344888" cy="24986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ttps://upload.wikimedia.org/wikipedia/commons/thumb/4/46/Marigot%2C_le_07.09.17_-_Cr%C3%A9dit_Photo_UIISC1.jpg/256px-Marigot%2C_le_07.09.17_-_Cr%C3%A9dit_Photo_UIISC1.jpg">
            <a:extLst>
              <a:ext uri="{FF2B5EF4-FFF2-40B4-BE49-F238E27FC236}">
                <a16:creationId xmlns:a16="http://schemas.microsoft.com/office/drawing/2014/main" id="{C1801445-7FC1-453A-8CEA-99FAF458B61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69784" y="3630065"/>
            <a:ext cx="4447592" cy="26513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5522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8065" y="1004887"/>
            <a:ext cx="7220783" cy="5524702"/>
          </a:xfrm>
        </p:spPr>
        <p:txBody>
          <a:bodyPr>
            <a:normAutofit fontScale="77500" lnSpcReduction="20000"/>
          </a:bodyPr>
          <a:lstStyle/>
          <a:p>
            <a:pPr marL="0" indent="0">
              <a:buNone/>
            </a:pPr>
            <a:r>
              <a:rPr lang="fr-FR" sz="2900" dirty="0"/>
              <a:t>Vrai ou faux?</a:t>
            </a:r>
          </a:p>
          <a:p>
            <a:pPr marL="0" indent="0">
              <a:buNone/>
            </a:pPr>
            <a:endParaRPr lang="fr-FR" sz="2900" dirty="0"/>
          </a:p>
          <a:p>
            <a:pPr marL="0" indent="0">
              <a:buNone/>
            </a:pPr>
            <a:r>
              <a:rPr lang="fr-FR" sz="2900" dirty="0"/>
              <a:t>a) Saint-Martin se trouve en Europe – </a:t>
            </a:r>
            <a:r>
              <a:rPr lang="fr-FR" sz="2900" b="1" i="1" u="sng" dirty="0">
                <a:solidFill>
                  <a:schemeClr val="accent2"/>
                </a:solidFill>
              </a:rPr>
              <a:t>Faux</a:t>
            </a:r>
          </a:p>
          <a:p>
            <a:pPr marL="0" indent="0">
              <a:buNone/>
            </a:pPr>
            <a:endParaRPr lang="fr-FR" sz="2900" b="1" i="1" u="sng" dirty="0">
              <a:solidFill>
                <a:schemeClr val="accent2"/>
              </a:solidFill>
            </a:endParaRPr>
          </a:p>
          <a:p>
            <a:pPr marL="0" indent="0">
              <a:buNone/>
            </a:pPr>
            <a:r>
              <a:rPr lang="fr-FR" sz="2900" dirty="0"/>
              <a:t>b) Les habitants de Saint-Martin parlent l’espagnol – </a:t>
            </a:r>
            <a:r>
              <a:rPr lang="fr-FR" sz="2900" b="1" i="1" u="sng" dirty="0">
                <a:solidFill>
                  <a:schemeClr val="accent2"/>
                </a:solidFill>
              </a:rPr>
              <a:t>Faux</a:t>
            </a:r>
            <a:r>
              <a:rPr lang="fr-FR" sz="2900" dirty="0">
                <a:solidFill>
                  <a:schemeClr val="accent2"/>
                </a:solidFill>
              </a:rPr>
              <a:t>:</a:t>
            </a:r>
            <a:r>
              <a:rPr lang="fr-FR" sz="2900" dirty="0"/>
              <a:t> on parle français (hollandais dans la section hollandaise de Saint-Martin, </a:t>
            </a:r>
            <a:r>
              <a:rPr lang="fr-FR" sz="2900" i="1" dirty="0"/>
              <a:t>Sint Maarten</a:t>
            </a:r>
            <a:r>
              <a:rPr lang="fr-FR" sz="2900" dirty="0"/>
              <a:t>)</a:t>
            </a:r>
          </a:p>
          <a:p>
            <a:pPr marL="0" indent="0">
              <a:buNone/>
            </a:pPr>
            <a:endParaRPr lang="fr-FR" sz="2900" dirty="0"/>
          </a:p>
          <a:p>
            <a:pPr marL="0" indent="0">
              <a:buNone/>
            </a:pPr>
            <a:r>
              <a:rPr lang="fr-FR" sz="2900" dirty="0"/>
              <a:t>c) C’est une île française des Petites Antilles - </a:t>
            </a:r>
            <a:r>
              <a:rPr lang="fr-FR" sz="2900" b="1" i="1" u="sng" dirty="0">
                <a:solidFill>
                  <a:srgbClr val="00B0F0"/>
                </a:solidFill>
              </a:rPr>
              <a:t>Vrai</a:t>
            </a:r>
          </a:p>
          <a:p>
            <a:pPr marL="0" indent="0">
              <a:buNone/>
            </a:pPr>
            <a:endParaRPr lang="fr-FR" sz="2900" dirty="0"/>
          </a:p>
          <a:p>
            <a:pPr marL="0" indent="0">
              <a:buNone/>
            </a:pPr>
            <a:r>
              <a:rPr lang="fr-FR" sz="2900" dirty="0"/>
              <a:t>d) Saint-Martin se trouve dans la mer des Caraïbes - </a:t>
            </a:r>
            <a:r>
              <a:rPr lang="fr-FR" sz="2900" b="1" i="1" u="sng" dirty="0">
                <a:solidFill>
                  <a:srgbClr val="00B0F0"/>
                </a:solidFill>
              </a:rPr>
              <a:t>Vrai</a:t>
            </a:r>
          </a:p>
          <a:p>
            <a:pPr marL="0" indent="0">
              <a:buNone/>
            </a:pPr>
            <a:endParaRPr lang="fr-FR" sz="2900" dirty="0"/>
          </a:p>
          <a:p>
            <a:pPr marL="0" indent="0">
              <a:buNone/>
            </a:pPr>
            <a:r>
              <a:rPr lang="fr-FR" sz="2900" dirty="0"/>
              <a:t>e) A Saint-Martin il fait toujours beau – </a:t>
            </a:r>
            <a:r>
              <a:rPr lang="fr-FR" sz="2900" b="1" i="1" u="sng" dirty="0">
                <a:solidFill>
                  <a:schemeClr val="accent2"/>
                </a:solidFill>
              </a:rPr>
              <a:t>Faux</a:t>
            </a:r>
            <a:r>
              <a:rPr lang="fr-FR" sz="2900" dirty="0">
                <a:solidFill>
                  <a:srgbClr val="FF0000"/>
                </a:solidFill>
              </a:rPr>
              <a:t>:</a:t>
            </a:r>
            <a:r>
              <a:rPr lang="fr-FR" sz="2900" dirty="0"/>
              <a:t> </a:t>
            </a:r>
            <a:r>
              <a:rPr lang="fr-FR" sz="2900" i="1" dirty="0"/>
              <a:t>l'ouragan Irma a dévasté l’île de Saint-Martin le 6 septembre 2017</a:t>
            </a:r>
            <a:endParaRPr lang="fr-FR" sz="2900" dirty="0"/>
          </a:p>
          <a:p>
            <a:pPr marL="0" indent="0">
              <a:buNone/>
            </a:pPr>
            <a:endParaRPr lang="fr-FR" dirty="0"/>
          </a:p>
          <a:p>
            <a:endParaRPr lang="en-GB" dirty="0"/>
          </a:p>
        </p:txBody>
      </p:sp>
      <p:sp>
        <p:nvSpPr>
          <p:cNvPr id="2" name="Title 1"/>
          <p:cNvSpPr>
            <a:spLocks noGrp="1"/>
          </p:cNvSpPr>
          <p:nvPr>
            <p:ph type="title"/>
          </p:nvPr>
        </p:nvSpPr>
        <p:spPr>
          <a:xfrm>
            <a:off x="838200" y="365126"/>
            <a:ext cx="10515600" cy="639762"/>
          </a:xfrm>
        </p:spPr>
        <p:txBody>
          <a:bodyPr>
            <a:normAutofit fontScale="90000"/>
          </a:bodyPr>
          <a:lstStyle/>
          <a:p>
            <a:pPr algn="ctr"/>
            <a:r>
              <a:rPr lang="fr-FR" i="1" dirty="0"/>
              <a:t>Saint-Martin</a:t>
            </a:r>
            <a:endParaRPr lang="en-GB" dirty="0"/>
          </a:p>
        </p:txBody>
      </p:sp>
      <p:sp>
        <p:nvSpPr>
          <p:cNvPr id="4" name="Slide Number Placeholder 3"/>
          <p:cNvSpPr>
            <a:spLocks noGrp="1"/>
          </p:cNvSpPr>
          <p:nvPr>
            <p:ph type="sldNum" sz="quarter" idx="12"/>
          </p:nvPr>
        </p:nvSpPr>
        <p:spPr/>
        <p:txBody>
          <a:bodyPr/>
          <a:lstStyle/>
          <a:p>
            <a:fld id="{978EFC75-EC50-45A2-AF34-BD3704400BB2}" type="slidenum">
              <a:rPr lang="en-GB" smtClean="0"/>
              <a:t>5</a:t>
            </a:fld>
            <a:endParaRPr lang="en-GB" dirty="0"/>
          </a:p>
        </p:txBody>
      </p:sp>
      <p:pic>
        <p:nvPicPr>
          <p:cNvPr id="9" name="Picture 4" descr="https://upload.wikimedia.org/wikipedia/commons/thumb/1/18/Marigot_Saint_Martin.JPG/256px-Marigot_Saint_Martin.JPG">
            <a:extLst>
              <a:ext uri="{FF2B5EF4-FFF2-40B4-BE49-F238E27FC236}">
                <a16:creationId xmlns:a16="http://schemas.microsoft.com/office/drawing/2014/main" id="{84AEDFFF-0664-4D3F-BFB3-3E193D40A738}"/>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7672488" y="1004888"/>
            <a:ext cx="4344888" cy="24986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https://upload.wikimedia.org/wikipedia/commons/thumb/4/46/Marigot%2C_le_07.09.17_-_Cr%C3%A9dit_Photo_UIISC1.jpg/256px-Marigot%2C_le_07.09.17_-_Cr%C3%A9dit_Photo_UIISC1.jpg">
            <a:extLst>
              <a:ext uri="{FF2B5EF4-FFF2-40B4-BE49-F238E27FC236}">
                <a16:creationId xmlns:a16="http://schemas.microsoft.com/office/drawing/2014/main" id="{73093F33-1DB7-4821-9171-E0840B3F7F3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69784" y="3630065"/>
            <a:ext cx="4447592" cy="26513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6122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609600" y="1481329"/>
            <a:ext cx="5384800" cy="4893713"/>
          </a:xfrm>
        </p:spPr>
        <p:style>
          <a:lnRef idx="2">
            <a:schemeClr val="accent1"/>
          </a:lnRef>
          <a:fillRef idx="1">
            <a:schemeClr val="lt1"/>
          </a:fillRef>
          <a:effectRef idx="0">
            <a:schemeClr val="accent1"/>
          </a:effectRef>
          <a:fontRef idx="minor">
            <a:schemeClr val="dk1"/>
          </a:fontRef>
        </p:style>
        <p:txBody>
          <a:bodyPr>
            <a:normAutofit fontScale="92500" lnSpcReduction="10000"/>
          </a:bodyPr>
          <a:lstStyle/>
          <a:p>
            <a:endParaRPr lang="fr-FR" b="1" dirty="0"/>
          </a:p>
          <a:p>
            <a:r>
              <a:rPr lang="fr-FR"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3"/>
              </a:rPr>
              <a:t>https://commons.wikimedia.org/wiki/File:Hurricane_Irma.webm</a:t>
            </a:r>
            <a:endParaRPr lang="fr-FR" b="1" dirty="0"/>
          </a:p>
          <a:p>
            <a:endParaRPr lang="fr-FR" b="1" dirty="0"/>
          </a:p>
          <a:p>
            <a:endParaRPr lang="fr-FR" b="1" dirty="0"/>
          </a:p>
          <a:p>
            <a:endParaRPr lang="fr-FR" b="1" dirty="0"/>
          </a:p>
          <a:p>
            <a:r>
              <a:rPr lang="fr-FR" b="1" dirty="0"/>
              <a:t>Par exemple: la peur, la pitié, la tristesse …</a:t>
            </a:r>
          </a:p>
          <a:p>
            <a:r>
              <a:rPr lang="fr-FR" b="1" dirty="0"/>
              <a:t>Faites des phrases pour exprimer vos sentiments:</a:t>
            </a:r>
          </a:p>
          <a:p>
            <a:r>
              <a:rPr lang="fr-FR" b="1" dirty="0"/>
              <a:t>J’ai peur; c’est triste; c’est terrible;  etc….</a:t>
            </a:r>
          </a:p>
          <a:p>
            <a:endParaRPr lang="fr-FR" dirty="0"/>
          </a:p>
        </p:txBody>
      </p:sp>
      <p:sp>
        <p:nvSpPr>
          <p:cNvPr id="4" name="Title 3"/>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normAutofit fontScale="90000"/>
          </a:bodyPr>
          <a:lstStyle/>
          <a:p>
            <a:r>
              <a:rPr lang="fr-FR" i="1" dirty="0"/>
              <a:t>Vous éprouvez quelles  émotions en regardant ces scènes</a:t>
            </a:r>
            <a:r>
              <a:rPr lang="fr-FR" dirty="0"/>
              <a:t>?</a:t>
            </a:r>
          </a:p>
        </p:txBody>
      </p:sp>
      <p:sp>
        <p:nvSpPr>
          <p:cNvPr id="3" name="Slide Number Placeholder 2"/>
          <p:cNvSpPr>
            <a:spLocks noGrp="1"/>
          </p:cNvSpPr>
          <p:nvPr>
            <p:ph type="sldNum" sz="quarter" idx="12"/>
          </p:nvPr>
        </p:nvSpPr>
        <p:spPr/>
        <p:txBody>
          <a:bodyPr/>
          <a:lstStyle/>
          <a:p>
            <a:fld id="{978EFC75-EC50-45A2-AF34-BD3704400BB2}" type="slidenum">
              <a:rPr lang="en-GB" smtClean="0"/>
              <a:t>6</a:t>
            </a:fld>
            <a:endParaRPr lang="en-GB"/>
          </a:p>
        </p:txBody>
      </p:sp>
      <p:pic>
        <p:nvPicPr>
          <p:cNvPr id="7" name="Picture 2" descr="https://upload.wikimedia.org/wikipedia/commons/thumb/4/46/Marigot%2C_le_07.09.17_-_Cr%C3%A9dit_Photo_UIISC1.jpg/256px-Marigot%2C_le_07.09.17_-_Cr%C3%A9dit_Photo_UIISC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94400" y="1892968"/>
            <a:ext cx="5851263" cy="4482074"/>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6096000" y="2120669"/>
            <a:ext cx="5486400" cy="369332"/>
          </a:xfrm>
          <a:prstGeom prst="rect">
            <a:avLst/>
          </a:prstGeom>
        </p:spPr>
        <p:txBody>
          <a:bodyPr wrap="square">
            <a:spAutoFit/>
          </a:bodyPr>
          <a:lstStyle/>
          <a:p>
            <a:pPr>
              <a:spcAft>
                <a:spcPts val="0"/>
              </a:spcAft>
            </a:pPr>
            <a:endParaRPr lang="fr-FR"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Content Placeholder 8"/>
          <p:cNvSpPr>
            <a:spLocks noGrp="1"/>
          </p:cNvSpPr>
          <p:nvPr>
            <p:ph sz="half" idx="2"/>
          </p:nvPr>
        </p:nvSpPr>
        <p:spPr>
          <a:xfrm>
            <a:off x="6224337" y="1306413"/>
            <a:ext cx="4828674" cy="4525963"/>
          </a:xfrm>
        </p:spPr>
        <p:txBody>
          <a:bodyPr>
            <a:normAutofit fontScale="92500" lnSpcReduction="10000"/>
          </a:bodyPr>
          <a:lstStyle/>
          <a:p>
            <a:endParaRPr lang="fr-FR" dirty="0"/>
          </a:p>
          <a:p>
            <a:endParaRPr lang="fr-FR" dirty="0"/>
          </a:p>
          <a:p>
            <a:endParaRPr lang="fr-FR" dirty="0"/>
          </a:p>
        </p:txBody>
      </p:sp>
    </p:spTree>
    <p:extLst>
      <p:ext uri="{BB962C8B-B14F-4D97-AF65-F5344CB8AC3E}">
        <p14:creationId xmlns:p14="http://schemas.microsoft.com/office/powerpoint/2010/main" val="3280363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4353" y="377212"/>
            <a:ext cx="10749447" cy="1051538"/>
          </a:xfrm>
        </p:spPr>
        <p:txBody>
          <a:bodyPr>
            <a:normAutofit fontScale="90000"/>
          </a:bodyPr>
          <a:lstStyle/>
          <a:p>
            <a:r>
              <a:rPr lang="fr-FR" sz="2700" b="1" dirty="0"/>
              <a:t>On va lire un article sur les </a:t>
            </a:r>
            <a:r>
              <a:rPr lang="fr-FR" sz="2800" dirty="0"/>
              <a:t>problèmes des habitants de Saint-Martin </a:t>
            </a:r>
            <a:r>
              <a:rPr lang="fr-FR" sz="2700" dirty="0"/>
              <a:t>après l’ouragan: regardez ces images et répondez aux questions:</a:t>
            </a:r>
          </a:p>
        </p:txBody>
      </p:sp>
      <p:pic>
        <p:nvPicPr>
          <p:cNvPr id="7" name="Picture 6"/>
          <p:cNvPicPr>
            <a:picLocks noChangeAspect="1"/>
          </p:cNvPicPr>
          <p:nvPr/>
        </p:nvPicPr>
        <p:blipFill>
          <a:blip r:embed="rId2"/>
          <a:stretch>
            <a:fillRect/>
          </a:stretch>
        </p:blipFill>
        <p:spPr>
          <a:xfrm>
            <a:off x="9755417" y="1267148"/>
            <a:ext cx="1773499" cy="1793226"/>
          </a:xfrm>
          <a:prstGeom prst="rect">
            <a:avLst/>
          </a:prstGeom>
        </p:spPr>
      </p:pic>
      <p:sp>
        <p:nvSpPr>
          <p:cNvPr id="9" name="TextBox 8"/>
          <p:cNvSpPr txBox="1"/>
          <p:nvPr/>
        </p:nvSpPr>
        <p:spPr>
          <a:xfrm>
            <a:off x="115411" y="1654266"/>
            <a:ext cx="7374436" cy="1908215"/>
          </a:xfrm>
          <a:prstGeom prst="rect">
            <a:avLst/>
          </a:prstGeom>
          <a:noFill/>
        </p:spPr>
        <p:txBody>
          <a:bodyPr wrap="square" rtlCol="0">
            <a:spAutoFit/>
          </a:bodyPr>
          <a:lstStyle/>
          <a:p>
            <a:pPr marL="457200" indent="-457200">
              <a:buFontTx/>
              <a:buAutoNum type="arabicPeriod"/>
            </a:pPr>
            <a:r>
              <a:rPr lang="fr-FR" sz="2000" dirty="0"/>
              <a:t>Quels sont les problèmes des habitants de Saint-Martin après l’ouragan, à votre avis?</a:t>
            </a:r>
          </a:p>
          <a:p>
            <a:pPr marL="457200" indent="-457200">
              <a:buAutoNum type="arabicPeriod"/>
            </a:pPr>
            <a:r>
              <a:rPr lang="fr-FR" sz="2000" dirty="0"/>
              <a:t>Quelles questions doit-on poser aux habitants pour comprendre leurs problèmes? </a:t>
            </a:r>
            <a:r>
              <a:rPr lang="fr-FR" i="1" dirty="0"/>
              <a:t>Quand…Pourquoi…Comment…Combien…</a:t>
            </a:r>
          </a:p>
          <a:p>
            <a:endParaRPr lang="fr-FR" sz="2000" dirty="0"/>
          </a:p>
        </p:txBody>
      </p:sp>
      <p:sp>
        <p:nvSpPr>
          <p:cNvPr id="3" name="TextBox 2"/>
          <p:cNvSpPr txBox="1"/>
          <p:nvPr/>
        </p:nvSpPr>
        <p:spPr>
          <a:xfrm>
            <a:off x="817669" y="3288717"/>
            <a:ext cx="5100718" cy="3170099"/>
          </a:xfrm>
          <a:prstGeom prst="rect">
            <a:avLst/>
          </a:prstGeom>
          <a:noFill/>
        </p:spPr>
        <p:txBody>
          <a:bodyPr wrap="square" rtlCol="0">
            <a:spAutoFit/>
          </a:bodyPr>
          <a:lstStyle/>
          <a:p>
            <a:pPr algn="ctr"/>
            <a:r>
              <a:rPr lang="fr-FR" sz="2000" b="1" dirty="0"/>
              <a:t>Mots utiles</a:t>
            </a:r>
          </a:p>
          <a:p>
            <a:pPr algn="ctr"/>
            <a:endParaRPr lang="fr-FR" sz="2000" dirty="0"/>
          </a:p>
          <a:p>
            <a:r>
              <a:rPr lang="fr-FR" sz="2000" dirty="0"/>
              <a:t>la mer</a:t>
            </a:r>
          </a:p>
          <a:p>
            <a:r>
              <a:rPr lang="fr-FR" sz="2000" dirty="0"/>
              <a:t>le vent                       		</a:t>
            </a:r>
          </a:p>
          <a:p>
            <a:r>
              <a:rPr lang="fr-FR" sz="2000" dirty="0"/>
              <a:t>le danger                    			 </a:t>
            </a:r>
          </a:p>
          <a:p>
            <a:r>
              <a:rPr lang="fr-FR" sz="2000" dirty="0"/>
              <a:t>la vie </a:t>
            </a:r>
          </a:p>
          <a:p>
            <a:r>
              <a:rPr lang="fr-FR" sz="2000" dirty="0"/>
              <a:t>la mort</a:t>
            </a:r>
          </a:p>
          <a:p>
            <a:r>
              <a:rPr lang="fr-FR" sz="2000" dirty="0"/>
              <a:t>le désespoir </a:t>
            </a:r>
          </a:p>
          <a:p>
            <a:r>
              <a:rPr lang="fr-FR" sz="2000" dirty="0"/>
              <a:t>	</a:t>
            </a:r>
          </a:p>
        </p:txBody>
      </p:sp>
      <p:sp>
        <p:nvSpPr>
          <p:cNvPr id="13" name="TextBox 12"/>
          <p:cNvSpPr txBox="1"/>
          <p:nvPr/>
        </p:nvSpPr>
        <p:spPr>
          <a:xfrm>
            <a:off x="7785815" y="5571878"/>
            <a:ext cx="3743101" cy="1200329"/>
          </a:xfrm>
          <a:prstGeom prst="rect">
            <a:avLst/>
          </a:prstGeom>
          <a:noFill/>
          <a:ln w="76200">
            <a:solidFill>
              <a:schemeClr val="tx1"/>
            </a:solidFill>
          </a:ln>
        </p:spPr>
        <p:txBody>
          <a:bodyPr wrap="square" rtlCol="0">
            <a:spAutoFit/>
          </a:bodyPr>
          <a:lstStyle/>
          <a:p>
            <a:r>
              <a:rPr lang="en-GB" dirty="0"/>
              <a:t>A mon </a:t>
            </a:r>
            <a:r>
              <a:rPr lang="en-GB" dirty="0" err="1"/>
              <a:t>avis</a:t>
            </a:r>
            <a:r>
              <a:rPr lang="en-GB" dirty="0"/>
              <a:t>…</a:t>
            </a:r>
          </a:p>
          <a:p>
            <a:r>
              <a:rPr lang="en-GB" dirty="0"/>
              <a:t>Je </a:t>
            </a:r>
            <a:r>
              <a:rPr lang="en-GB" dirty="0" err="1"/>
              <a:t>dirais</a:t>
            </a:r>
            <a:r>
              <a:rPr lang="en-GB" dirty="0"/>
              <a:t> que..</a:t>
            </a:r>
          </a:p>
          <a:p>
            <a:r>
              <a:rPr lang="en-GB" dirty="0" err="1"/>
              <a:t>Selon</a:t>
            </a:r>
            <a:r>
              <a:rPr lang="en-GB" dirty="0"/>
              <a:t> </a:t>
            </a:r>
            <a:r>
              <a:rPr lang="en-GB" dirty="0" err="1"/>
              <a:t>moi</a:t>
            </a:r>
            <a:r>
              <a:rPr lang="en-GB" dirty="0"/>
              <a:t>…</a:t>
            </a:r>
          </a:p>
          <a:p>
            <a:r>
              <a:rPr lang="en-GB" dirty="0"/>
              <a:t>Les </a:t>
            </a:r>
            <a:r>
              <a:rPr lang="fr-FR" dirty="0"/>
              <a:t>problèmes sont…</a:t>
            </a:r>
            <a:endParaRPr lang="en-GB" dirty="0"/>
          </a:p>
        </p:txBody>
      </p:sp>
      <p:sp>
        <p:nvSpPr>
          <p:cNvPr id="4" name="TextBox 3"/>
          <p:cNvSpPr txBox="1"/>
          <p:nvPr/>
        </p:nvSpPr>
        <p:spPr>
          <a:xfrm>
            <a:off x="2739811" y="3904179"/>
            <a:ext cx="1731783" cy="2800767"/>
          </a:xfrm>
          <a:prstGeom prst="rect">
            <a:avLst/>
          </a:prstGeom>
          <a:noFill/>
        </p:spPr>
        <p:txBody>
          <a:bodyPr wrap="square" rtlCol="0">
            <a:spAutoFit/>
          </a:bodyPr>
          <a:lstStyle/>
          <a:p>
            <a:r>
              <a:rPr lang="fr-FR" sz="2000" dirty="0"/>
              <a:t>la santé</a:t>
            </a:r>
          </a:p>
          <a:p>
            <a:r>
              <a:rPr lang="fr-FR" sz="2000" dirty="0"/>
              <a:t>la tristesse</a:t>
            </a:r>
          </a:p>
          <a:p>
            <a:r>
              <a:rPr lang="fr-FR" sz="2000" dirty="0"/>
              <a:t>la tragédie</a:t>
            </a:r>
          </a:p>
          <a:p>
            <a:r>
              <a:rPr lang="fr-FR" sz="2000" dirty="0"/>
              <a:t>la souffrance</a:t>
            </a:r>
          </a:p>
          <a:p>
            <a:r>
              <a:rPr lang="fr-FR" sz="2000" dirty="0"/>
              <a:t>la destruction</a:t>
            </a:r>
          </a:p>
          <a:p>
            <a:endParaRPr lang="en-GB" dirty="0"/>
          </a:p>
          <a:p>
            <a:endParaRPr lang="en-GB" dirty="0"/>
          </a:p>
        </p:txBody>
      </p:sp>
      <p:sp>
        <p:nvSpPr>
          <p:cNvPr id="5" name="TextBox 4"/>
          <p:cNvSpPr txBox="1"/>
          <p:nvPr/>
        </p:nvSpPr>
        <p:spPr>
          <a:xfrm>
            <a:off x="4914741" y="3904179"/>
            <a:ext cx="1363577" cy="2246769"/>
          </a:xfrm>
          <a:prstGeom prst="rect">
            <a:avLst/>
          </a:prstGeom>
          <a:noFill/>
        </p:spPr>
        <p:txBody>
          <a:bodyPr wrap="square" rtlCol="0">
            <a:spAutoFit/>
          </a:bodyPr>
          <a:lstStyle/>
          <a:p>
            <a:r>
              <a:rPr lang="fr-FR" sz="2000" dirty="0"/>
              <a:t>souffrir</a:t>
            </a:r>
          </a:p>
          <a:p>
            <a:r>
              <a:rPr lang="en-GB" sz="2000" dirty="0" err="1"/>
              <a:t>mourir</a:t>
            </a:r>
            <a:endParaRPr lang="en-GB" sz="2000" dirty="0"/>
          </a:p>
          <a:p>
            <a:r>
              <a:rPr lang="en-GB" sz="2000" dirty="0" err="1"/>
              <a:t>perdre</a:t>
            </a:r>
            <a:endParaRPr lang="en-GB" sz="2000" dirty="0"/>
          </a:p>
          <a:p>
            <a:r>
              <a:rPr lang="fr-FR" sz="2000" dirty="0"/>
              <a:t>détruire</a:t>
            </a:r>
            <a:endParaRPr lang="en-GB" sz="2000" dirty="0"/>
          </a:p>
          <a:p>
            <a:endParaRPr lang="en-GB" sz="2000" dirty="0"/>
          </a:p>
          <a:p>
            <a:r>
              <a:rPr lang="en-GB" sz="2000" dirty="0"/>
              <a:t>triste</a:t>
            </a:r>
          </a:p>
          <a:p>
            <a:r>
              <a:rPr lang="en-GB" sz="2000" dirty="0" err="1"/>
              <a:t>malade</a:t>
            </a:r>
            <a:endParaRPr lang="en-GB" sz="2000" dirty="0"/>
          </a:p>
        </p:txBody>
      </p:sp>
      <p:sp>
        <p:nvSpPr>
          <p:cNvPr id="6" name="Slide Number Placeholder 5"/>
          <p:cNvSpPr>
            <a:spLocks noGrp="1"/>
          </p:cNvSpPr>
          <p:nvPr>
            <p:ph type="sldNum" sz="quarter" idx="12"/>
          </p:nvPr>
        </p:nvSpPr>
        <p:spPr/>
        <p:txBody>
          <a:bodyPr/>
          <a:lstStyle/>
          <a:p>
            <a:fld id="{978EFC75-EC50-45A2-AF34-BD3704400BB2}" type="slidenum">
              <a:rPr lang="en-GB" smtClean="0"/>
              <a:t>7</a:t>
            </a:fld>
            <a:endParaRPr lang="en-GB"/>
          </a:p>
        </p:txBody>
      </p:sp>
      <p:pic>
        <p:nvPicPr>
          <p:cNvPr id="8" name="Picture 2" descr="https://upload.wikimedia.org/wikipedia/commons/thumb/d/dc/Funeral_of_Mohammad_Amraei_-_15_March_2018_%2813970105000381636575851384515683_26340%29.jpg/64px-Funeral_of_Mohammad_Amraei_-_15_March_2018_%2813970105000381636575851384515683_26340%29.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65727" y="1418935"/>
            <a:ext cx="1715061" cy="1526023"/>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7940843" y="2944958"/>
            <a:ext cx="1363578" cy="230832"/>
          </a:xfrm>
          <a:prstGeom prst="rect">
            <a:avLst/>
          </a:prstGeom>
          <a:noFill/>
        </p:spPr>
        <p:txBody>
          <a:bodyPr wrap="square" rtlCol="0">
            <a:spAutoFit/>
          </a:bodyPr>
          <a:lstStyle/>
          <a:p>
            <a:r>
              <a:rPr lang="fr-FR" sz="900" dirty="0"/>
              <a:t>Image 3</a:t>
            </a:r>
          </a:p>
        </p:txBody>
      </p:sp>
      <p:pic>
        <p:nvPicPr>
          <p:cNvPr id="4100" name="Picture 4" descr="https://upload.wikimedia.org/wikipedia/commons/thumb/d/d0/Tacloban_Typhoon_Haiyan_2013-11-13.jpg/256px-Tacloban_Typhoon_Haiyan_2013-11-13.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01166" y="3295040"/>
            <a:ext cx="2759243" cy="1843089"/>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p:cNvSpPr txBox="1"/>
          <p:nvPr/>
        </p:nvSpPr>
        <p:spPr>
          <a:xfrm>
            <a:off x="10075969" y="3064208"/>
            <a:ext cx="1363578" cy="230832"/>
          </a:xfrm>
          <a:prstGeom prst="rect">
            <a:avLst/>
          </a:prstGeom>
          <a:noFill/>
        </p:spPr>
        <p:txBody>
          <a:bodyPr wrap="square" rtlCol="0">
            <a:spAutoFit/>
          </a:bodyPr>
          <a:lstStyle/>
          <a:p>
            <a:r>
              <a:rPr lang="fr-FR" sz="900" dirty="0"/>
              <a:t>Image 4</a:t>
            </a:r>
          </a:p>
        </p:txBody>
      </p:sp>
      <p:sp>
        <p:nvSpPr>
          <p:cNvPr id="17" name="TextBox 16"/>
          <p:cNvSpPr txBox="1"/>
          <p:nvPr/>
        </p:nvSpPr>
        <p:spPr>
          <a:xfrm>
            <a:off x="8469136" y="5272874"/>
            <a:ext cx="1363578" cy="230832"/>
          </a:xfrm>
          <a:prstGeom prst="rect">
            <a:avLst/>
          </a:prstGeom>
          <a:noFill/>
        </p:spPr>
        <p:txBody>
          <a:bodyPr wrap="square" rtlCol="0">
            <a:spAutoFit/>
          </a:bodyPr>
          <a:lstStyle/>
          <a:p>
            <a:r>
              <a:rPr lang="fr-FR" sz="900" dirty="0"/>
              <a:t>Image 5</a:t>
            </a:r>
          </a:p>
        </p:txBody>
      </p:sp>
    </p:spTree>
    <p:extLst>
      <p:ext uri="{BB962C8B-B14F-4D97-AF65-F5344CB8AC3E}">
        <p14:creationId xmlns:p14="http://schemas.microsoft.com/office/powerpoint/2010/main" val="25300060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marL="0" indent="0">
              <a:buNone/>
            </a:pPr>
            <a:r>
              <a:rPr lang="en-GB" sz="7300" dirty="0" err="1"/>
              <a:t>Maintenant</a:t>
            </a:r>
            <a:r>
              <a:rPr lang="en-GB" sz="7300" dirty="0"/>
              <a:t>, </a:t>
            </a:r>
            <a:r>
              <a:rPr lang="fr-FR" sz="7300" dirty="0"/>
              <a:t>écoutez </a:t>
            </a:r>
            <a:r>
              <a:rPr lang="en-GB" sz="7300" dirty="0"/>
              <a:t>et v</a:t>
            </a:r>
            <a:r>
              <a:rPr lang="fr-FR" sz="7300" dirty="0" err="1"/>
              <a:t>érifiez</a:t>
            </a:r>
            <a:r>
              <a:rPr lang="fr-FR" sz="7300" dirty="0"/>
              <a:t> vos réponses!  On parle de quoi?</a:t>
            </a:r>
          </a:p>
          <a:p>
            <a:pPr marL="0" indent="0">
              <a:buNone/>
            </a:pPr>
            <a:endParaRPr lang="en-GB" sz="7300" dirty="0">
              <a:latin typeface="+mj-lt"/>
              <a:ea typeface="+mj-ea"/>
              <a:cs typeface="+mj-cs"/>
            </a:endParaRPr>
          </a:p>
          <a:p>
            <a:pPr marL="0" indent="0">
              <a:buNone/>
            </a:pPr>
            <a:r>
              <a:rPr lang="fr-FR" sz="7300" dirty="0">
                <a:latin typeface="+mj-lt"/>
                <a:ea typeface="+mj-ea"/>
                <a:cs typeface="+mj-cs"/>
              </a:rPr>
              <a:t>        </a:t>
            </a:r>
            <a:endParaRPr lang="en-GB" dirty="0"/>
          </a:p>
          <a:p>
            <a:pPr marL="0" lvl="0" indent="0">
              <a:buNone/>
            </a:pPr>
            <a:endParaRPr lang="en-GB" i="1" dirty="0"/>
          </a:p>
        </p:txBody>
      </p:sp>
      <p:sp>
        <p:nvSpPr>
          <p:cNvPr id="2" name="Title 1"/>
          <p:cNvSpPr>
            <a:spLocks noGrp="1"/>
          </p:cNvSpPr>
          <p:nvPr>
            <p:ph type="title"/>
          </p:nvPr>
        </p:nvSpPr>
        <p:spPr/>
        <p:txBody>
          <a:bodyPr>
            <a:normAutofit/>
          </a:bodyPr>
          <a:lstStyle/>
          <a:p>
            <a:r>
              <a:rPr lang="en-GB" dirty="0"/>
              <a:t>Un article</a:t>
            </a:r>
          </a:p>
        </p:txBody>
      </p:sp>
      <p:sp>
        <p:nvSpPr>
          <p:cNvPr id="4" name="Slide Number Placeholder 3"/>
          <p:cNvSpPr>
            <a:spLocks noGrp="1"/>
          </p:cNvSpPr>
          <p:nvPr>
            <p:ph type="sldNum" sz="quarter" idx="12"/>
          </p:nvPr>
        </p:nvSpPr>
        <p:spPr/>
        <p:txBody>
          <a:bodyPr/>
          <a:lstStyle/>
          <a:p>
            <a:fld id="{978EFC75-EC50-45A2-AF34-BD3704400BB2}" type="slidenum">
              <a:rPr lang="en-GB" smtClean="0"/>
              <a:t>8</a:t>
            </a:fld>
            <a:endParaRPr lang="en-GB"/>
          </a:p>
        </p:txBody>
      </p:sp>
    </p:spTree>
    <p:extLst>
      <p:ext uri="{BB962C8B-B14F-4D97-AF65-F5344CB8AC3E}">
        <p14:creationId xmlns:p14="http://schemas.microsoft.com/office/powerpoint/2010/main" val="33564098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618750128"/>
              </p:ext>
            </p:extLst>
          </p:nvPr>
        </p:nvGraphicFramePr>
        <p:xfrm>
          <a:off x="1168399" y="927279"/>
          <a:ext cx="9946064" cy="5261705"/>
        </p:xfrm>
        <a:graphic>
          <a:graphicData uri="http://schemas.openxmlformats.org/drawingml/2006/table">
            <a:tbl>
              <a:tblPr firstRow="1" bandRow="1">
                <a:tableStyleId>{5940675A-B579-460E-94D1-54222C63F5DA}</a:tableStyleId>
              </a:tblPr>
              <a:tblGrid>
                <a:gridCol w="2715855">
                  <a:extLst>
                    <a:ext uri="{9D8B030D-6E8A-4147-A177-3AD203B41FA5}">
                      <a16:colId xmlns:a16="http://schemas.microsoft.com/office/drawing/2014/main" val="587014936"/>
                    </a:ext>
                  </a:extLst>
                </a:gridCol>
                <a:gridCol w="2619291">
                  <a:extLst>
                    <a:ext uri="{9D8B030D-6E8A-4147-A177-3AD203B41FA5}">
                      <a16:colId xmlns:a16="http://schemas.microsoft.com/office/drawing/2014/main" val="422596422"/>
                    </a:ext>
                  </a:extLst>
                </a:gridCol>
                <a:gridCol w="2144952">
                  <a:extLst>
                    <a:ext uri="{9D8B030D-6E8A-4147-A177-3AD203B41FA5}">
                      <a16:colId xmlns:a16="http://schemas.microsoft.com/office/drawing/2014/main" val="20002"/>
                    </a:ext>
                  </a:extLst>
                </a:gridCol>
                <a:gridCol w="2465966">
                  <a:extLst>
                    <a:ext uri="{9D8B030D-6E8A-4147-A177-3AD203B41FA5}">
                      <a16:colId xmlns:a16="http://schemas.microsoft.com/office/drawing/2014/main" val="20003"/>
                    </a:ext>
                  </a:extLst>
                </a:gridCol>
              </a:tblGrid>
              <a:tr h="701585">
                <a:tc>
                  <a:txBody>
                    <a:bodyPr/>
                    <a:lstStyle/>
                    <a:p>
                      <a:pPr marL="0" algn="l" defTabSz="914400" rtl="0" eaLnBrk="1" latinLnBrk="0" hangingPunct="1"/>
                      <a:r>
                        <a:rPr lang="en-GB" sz="3200" b="1" kern="1200" dirty="0" err="1"/>
                        <a:t>Français</a:t>
                      </a:r>
                      <a:endParaRPr lang="en-GB" sz="3200" b="1" kern="1200" dirty="0">
                        <a:solidFill>
                          <a:schemeClr val="tx1"/>
                        </a:solidFill>
                        <a:latin typeface="+mn-lt"/>
                        <a:ea typeface="+mn-ea"/>
                        <a:cs typeface="+mn-cs"/>
                      </a:endParaRPr>
                    </a:p>
                  </a:txBody>
                  <a:tcPr/>
                </a:tc>
                <a:tc>
                  <a:txBody>
                    <a:bodyPr/>
                    <a:lstStyle/>
                    <a:p>
                      <a:r>
                        <a:rPr lang="en-GB" sz="3200" b="1" dirty="0" err="1"/>
                        <a:t>Anglais</a:t>
                      </a:r>
                      <a:endParaRPr lang="en-GB" sz="3200" b="1" dirty="0">
                        <a:solidFill>
                          <a:schemeClr val="tx1"/>
                        </a:solidFill>
                      </a:endParaRPr>
                    </a:p>
                  </a:txBody>
                  <a:tcPr/>
                </a:tc>
                <a:tc>
                  <a:txBody>
                    <a:bodyPr/>
                    <a:lstStyle/>
                    <a:p>
                      <a:pPr marL="0" algn="l" defTabSz="914400" rtl="0" eaLnBrk="1" latinLnBrk="0" hangingPunct="1"/>
                      <a:r>
                        <a:rPr lang="en-GB" sz="3200" b="1" kern="1200" dirty="0" err="1"/>
                        <a:t>Français</a:t>
                      </a:r>
                      <a:endParaRPr lang="en-GB" sz="3200" b="1" kern="1200" dirty="0">
                        <a:solidFill>
                          <a:schemeClr val="tx1"/>
                        </a:solidFill>
                        <a:latin typeface="+mn-lt"/>
                        <a:ea typeface="+mn-ea"/>
                        <a:cs typeface="+mn-cs"/>
                      </a:endParaRPr>
                    </a:p>
                  </a:txBody>
                  <a:tcPr/>
                </a:tc>
                <a:tc>
                  <a:txBody>
                    <a:bodyPr/>
                    <a:lstStyle/>
                    <a:p>
                      <a:r>
                        <a:rPr lang="en-GB" sz="3200" b="1" dirty="0" err="1"/>
                        <a:t>Anglais</a:t>
                      </a:r>
                      <a:endParaRPr lang="en-GB" sz="3200" b="1" dirty="0">
                        <a:solidFill>
                          <a:schemeClr val="tx1"/>
                        </a:solidFill>
                      </a:endParaRPr>
                    </a:p>
                  </a:txBody>
                  <a:tcPr/>
                </a:tc>
                <a:extLst>
                  <a:ext uri="{0D108BD9-81ED-4DB2-BD59-A6C34878D82A}">
                    <a16:rowId xmlns:a16="http://schemas.microsoft.com/office/drawing/2014/main" val="3989603118"/>
                  </a:ext>
                </a:extLst>
              </a:tr>
              <a:tr h="5338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400" kern="1200" dirty="0">
                          <a:solidFill>
                            <a:schemeClr val="tx1"/>
                          </a:solidFill>
                          <a:latin typeface="+mn-lt"/>
                          <a:ea typeface="+mn-ea"/>
                          <a:cs typeface="+mn-cs"/>
                        </a:rPr>
                        <a:t>le psychologue </a:t>
                      </a:r>
                      <a:endParaRPr kumimoji="0" lang="en-GB" sz="2400" kern="1200" dirty="0">
                        <a:solidFill>
                          <a:schemeClr val="tx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400" kern="1200" dirty="0" err="1">
                          <a:solidFill>
                            <a:srgbClr val="FF0000"/>
                          </a:solidFill>
                          <a:latin typeface="+mn-lt"/>
                          <a:ea typeface="+mn-ea"/>
                          <a:cs typeface="+mn-cs"/>
                        </a:rPr>
                        <a:t>psychologist</a:t>
                      </a:r>
                      <a:endParaRPr kumimoji="0" lang="fr-FR" sz="2400" kern="1200" dirty="0">
                        <a:solidFill>
                          <a:srgbClr val="FF0000"/>
                        </a:solidFill>
                        <a:latin typeface="+mn-lt"/>
                        <a:ea typeface="+mn-ea"/>
                        <a:cs typeface="+mn-cs"/>
                      </a:endParaRPr>
                    </a:p>
                  </a:txBody>
                  <a:tcPr/>
                </a:tc>
                <a:tc>
                  <a:txBody>
                    <a:bodyPr/>
                    <a:lstStyle/>
                    <a:p>
                      <a:pPr marL="0" algn="l" rtl="0" eaLnBrk="1" latinLnBrk="0" hangingPunct="1"/>
                      <a:r>
                        <a:rPr kumimoji="0" lang="en-GB" sz="2400" kern="1200" dirty="0">
                          <a:solidFill>
                            <a:schemeClr val="tx1"/>
                          </a:solidFill>
                          <a:latin typeface="+mn-lt"/>
                          <a:ea typeface="+mn-ea"/>
                          <a:cs typeface="+mn-cs"/>
                        </a:rPr>
                        <a:t>sans</a:t>
                      </a:r>
                    </a:p>
                  </a:txBody>
                  <a:tcPr/>
                </a:tc>
                <a:tc>
                  <a:txBody>
                    <a:bodyPr/>
                    <a:lstStyle/>
                    <a:p>
                      <a:r>
                        <a:rPr lang="en-GB" sz="2400" dirty="0">
                          <a:solidFill>
                            <a:srgbClr val="FF0000"/>
                          </a:solidFill>
                        </a:rPr>
                        <a:t>without</a:t>
                      </a:r>
                      <a:endParaRPr lang="fr-FR" sz="2400" dirty="0">
                        <a:solidFill>
                          <a:srgbClr val="FF0000"/>
                        </a:solidFill>
                      </a:endParaRPr>
                    </a:p>
                  </a:txBody>
                  <a:tcPr/>
                </a:tc>
                <a:extLst>
                  <a:ext uri="{0D108BD9-81ED-4DB2-BD59-A6C34878D82A}">
                    <a16:rowId xmlns:a16="http://schemas.microsoft.com/office/drawing/2014/main" val="3611783955"/>
                  </a:ext>
                </a:extLst>
              </a:tr>
              <a:tr h="5338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400" kern="1200" dirty="0">
                          <a:solidFill>
                            <a:schemeClr val="tx1"/>
                          </a:solidFill>
                          <a:latin typeface="+mn-lt"/>
                          <a:ea typeface="+mn-ea"/>
                          <a:cs typeface="+mn-cs"/>
                        </a:rPr>
                        <a:t>en deuil </a:t>
                      </a:r>
                      <a:endParaRPr kumimoji="0" lang="en-GB" sz="2400" kern="1200" dirty="0">
                        <a:solidFill>
                          <a:schemeClr val="tx1"/>
                        </a:solidFill>
                        <a:latin typeface="+mn-lt"/>
                        <a:ea typeface="+mn-ea"/>
                        <a:cs typeface="+mn-cs"/>
                      </a:endParaRPr>
                    </a:p>
                  </a:txBody>
                  <a:tcPr/>
                </a:tc>
                <a:tc>
                  <a:txBody>
                    <a:bodyPr/>
                    <a:lstStyle/>
                    <a:p>
                      <a:r>
                        <a:rPr lang="en-GB" sz="2400" dirty="0">
                          <a:solidFill>
                            <a:srgbClr val="FF0000"/>
                          </a:solidFill>
                        </a:rPr>
                        <a:t>grieving</a:t>
                      </a:r>
                      <a:endParaRPr lang="fr-FR" sz="2400" dirty="0">
                        <a:solidFill>
                          <a:srgbClr val="FF0000"/>
                        </a:solidFill>
                      </a:endParaRPr>
                    </a:p>
                  </a:txBody>
                  <a:tcPr/>
                </a:tc>
                <a:tc>
                  <a:txBody>
                    <a:bodyPr/>
                    <a:lstStyle/>
                    <a:p>
                      <a:pPr marL="0" algn="l" rtl="0" eaLnBrk="1" latinLnBrk="0" hangingPunct="1"/>
                      <a:r>
                        <a:rPr kumimoji="0" lang="en-GB" sz="2400" kern="1200" dirty="0">
                          <a:solidFill>
                            <a:schemeClr val="tx1"/>
                          </a:solidFill>
                          <a:latin typeface="+mn-lt"/>
                          <a:ea typeface="+mn-ea"/>
                          <a:cs typeface="+mn-cs"/>
                        </a:rPr>
                        <a:t>la </a:t>
                      </a:r>
                      <a:r>
                        <a:rPr kumimoji="0" lang="en-GB" sz="2400" kern="1200" dirty="0" err="1">
                          <a:solidFill>
                            <a:schemeClr val="tx1"/>
                          </a:solidFill>
                          <a:latin typeface="+mn-lt"/>
                          <a:ea typeface="+mn-ea"/>
                          <a:cs typeface="+mn-cs"/>
                        </a:rPr>
                        <a:t>tombe</a:t>
                      </a:r>
                      <a:endParaRPr kumimoji="0" lang="fr-FR" sz="2400" kern="1200" dirty="0">
                        <a:solidFill>
                          <a:schemeClr val="tx1"/>
                        </a:solidFill>
                        <a:latin typeface="+mn-lt"/>
                        <a:ea typeface="+mn-ea"/>
                        <a:cs typeface="+mn-cs"/>
                      </a:endParaRPr>
                    </a:p>
                  </a:txBody>
                  <a:tcPr/>
                </a:tc>
                <a:tc>
                  <a:txBody>
                    <a:bodyPr/>
                    <a:lstStyle/>
                    <a:p>
                      <a:r>
                        <a:rPr lang="en-GB" sz="2400" dirty="0">
                          <a:solidFill>
                            <a:srgbClr val="FF0000"/>
                          </a:solidFill>
                        </a:rPr>
                        <a:t>grave, tomb</a:t>
                      </a:r>
                      <a:endParaRPr lang="fr-FR" sz="2400" dirty="0">
                        <a:solidFill>
                          <a:srgbClr val="FF0000"/>
                        </a:solidFill>
                      </a:endParaRPr>
                    </a:p>
                  </a:txBody>
                  <a:tcPr/>
                </a:tc>
                <a:extLst>
                  <a:ext uri="{0D108BD9-81ED-4DB2-BD59-A6C34878D82A}">
                    <a16:rowId xmlns:a16="http://schemas.microsoft.com/office/drawing/2014/main" val="3309358814"/>
                  </a:ext>
                </a:extLst>
              </a:tr>
              <a:tr h="81887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kern="1200" dirty="0">
                          <a:solidFill>
                            <a:schemeClr val="tx1"/>
                          </a:solidFill>
                          <a:latin typeface="+mn-lt"/>
                          <a:ea typeface="+mn-ea"/>
                          <a:cs typeface="+mn-cs"/>
                        </a:rPr>
                        <a:t>l’</a:t>
                      </a:r>
                      <a:r>
                        <a:rPr kumimoji="0" lang="fr-FR" sz="2400" kern="1200" dirty="0">
                          <a:solidFill>
                            <a:schemeClr val="tx1"/>
                          </a:solidFill>
                          <a:latin typeface="+mn-lt"/>
                          <a:ea typeface="+mn-ea"/>
                          <a:cs typeface="+mn-cs"/>
                        </a:rPr>
                        <a:t> étape </a:t>
                      </a:r>
                      <a:endParaRPr kumimoji="0" lang="en-GB" sz="2400" kern="1200" dirty="0">
                        <a:solidFill>
                          <a:schemeClr val="tx1"/>
                        </a:solidFill>
                        <a:latin typeface="+mn-lt"/>
                        <a:ea typeface="+mn-ea"/>
                        <a:cs typeface="+mn-cs"/>
                      </a:endParaRPr>
                    </a:p>
                  </a:txBody>
                  <a:tcPr/>
                </a:tc>
                <a:tc>
                  <a:txBody>
                    <a:bodyPr/>
                    <a:lstStyle/>
                    <a:p>
                      <a:r>
                        <a:rPr lang="en-GB" sz="2400" dirty="0">
                          <a:solidFill>
                            <a:srgbClr val="FF0000"/>
                          </a:solidFill>
                        </a:rPr>
                        <a:t>stage, phase</a:t>
                      </a:r>
                      <a:endParaRPr lang="fr-FR" sz="2400" dirty="0">
                        <a:solidFill>
                          <a:srgbClr val="FF0000"/>
                        </a:solidFill>
                      </a:endParaRPr>
                    </a:p>
                  </a:txBody>
                  <a:tcPr/>
                </a:tc>
                <a:tc>
                  <a:txBody>
                    <a:bodyPr/>
                    <a:lstStyle/>
                    <a:p>
                      <a:pPr marL="0" indent="0" algn="l" rtl="0" eaLnBrk="1" latinLnBrk="0" hangingPunct="1">
                        <a:buFont typeface="+mj-lt"/>
                        <a:buNone/>
                      </a:pPr>
                      <a:r>
                        <a:rPr kumimoji="0" lang="fr-FR" sz="2400" kern="1200" dirty="0">
                          <a:solidFill>
                            <a:schemeClr val="tx1"/>
                          </a:solidFill>
                          <a:latin typeface="+mn-lt"/>
                          <a:ea typeface="+mn-ea"/>
                          <a:cs typeface="+mn-cs"/>
                        </a:rPr>
                        <a:t>les yeux fermés</a:t>
                      </a:r>
                    </a:p>
                  </a:txBody>
                  <a:tcPr/>
                </a:tc>
                <a:tc>
                  <a:txBody>
                    <a:bodyPr/>
                    <a:lstStyle/>
                    <a:p>
                      <a:r>
                        <a:rPr lang="en-GB" sz="2400" dirty="0">
                          <a:solidFill>
                            <a:srgbClr val="FF0000"/>
                          </a:solidFill>
                        </a:rPr>
                        <a:t>(with) eyes closed</a:t>
                      </a:r>
                      <a:endParaRPr lang="fr-FR" sz="2400" dirty="0">
                        <a:solidFill>
                          <a:srgbClr val="FF0000"/>
                        </a:solidFill>
                      </a:endParaRPr>
                    </a:p>
                  </a:txBody>
                  <a:tcPr/>
                </a:tc>
                <a:extLst>
                  <a:ext uri="{0D108BD9-81ED-4DB2-BD59-A6C34878D82A}">
                    <a16:rowId xmlns:a16="http://schemas.microsoft.com/office/drawing/2014/main" val="3555524609"/>
                  </a:ext>
                </a:extLst>
              </a:tr>
              <a:tr h="5338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kern="1200" dirty="0">
                          <a:solidFill>
                            <a:schemeClr val="tx1"/>
                          </a:solidFill>
                          <a:latin typeface="+mn-lt"/>
                          <a:ea typeface="+mn-ea"/>
                          <a:cs typeface="+mn-cs"/>
                        </a:rPr>
                        <a:t>la </a:t>
                      </a:r>
                      <a:r>
                        <a:rPr kumimoji="0" lang="en-GB" sz="2400" kern="1200" dirty="0" err="1">
                          <a:solidFill>
                            <a:schemeClr val="tx1"/>
                          </a:solidFill>
                          <a:latin typeface="+mn-lt"/>
                          <a:ea typeface="+mn-ea"/>
                          <a:cs typeface="+mn-cs"/>
                        </a:rPr>
                        <a:t>perte</a:t>
                      </a:r>
                      <a:r>
                        <a:rPr kumimoji="0" lang="en-GB" sz="2400" kern="1200" dirty="0">
                          <a:solidFill>
                            <a:schemeClr val="tx1"/>
                          </a:solidFill>
                          <a:latin typeface="+mn-lt"/>
                          <a:ea typeface="+mn-ea"/>
                          <a:cs typeface="+mn-cs"/>
                        </a:rPr>
                        <a:t> </a:t>
                      </a:r>
                    </a:p>
                  </a:txBody>
                  <a:tcPr/>
                </a:tc>
                <a:tc>
                  <a:txBody>
                    <a:bodyPr/>
                    <a:lstStyle/>
                    <a:p>
                      <a:r>
                        <a:rPr lang="en-GB" sz="2400" dirty="0">
                          <a:solidFill>
                            <a:srgbClr val="FF0000"/>
                          </a:solidFill>
                        </a:rPr>
                        <a:t>loss</a:t>
                      </a:r>
                      <a:endParaRPr lang="fr-FR" sz="2400" dirty="0">
                        <a:solidFill>
                          <a:srgbClr val="FF0000"/>
                        </a:solidFill>
                      </a:endParaRPr>
                    </a:p>
                  </a:txBody>
                  <a:tcPr/>
                </a:tc>
                <a:tc>
                  <a:txBody>
                    <a:bodyPr/>
                    <a:lstStyle/>
                    <a:p>
                      <a:pPr marL="0" algn="l" rtl="0" eaLnBrk="1" latinLnBrk="0" hangingPunct="1"/>
                      <a:r>
                        <a:rPr kumimoji="0" lang="fr-FR" sz="2400" kern="1200" dirty="0">
                          <a:solidFill>
                            <a:schemeClr val="tx1"/>
                          </a:solidFill>
                          <a:latin typeface="+mn-lt"/>
                          <a:ea typeface="+mn-ea"/>
                          <a:cs typeface="+mn-cs"/>
                        </a:rPr>
                        <a:t>le désespoir </a:t>
                      </a:r>
                    </a:p>
                  </a:txBody>
                  <a:tcPr/>
                </a:tc>
                <a:tc>
                  <a:txBody>
                    <a:bodyPr/>
                    <a:lstStyle/>
                    <a:p>
                      <a:r>
                        <a:rPr lang="en-GB" sz="2400" dirty="0">
                          <a:solidFill>
                            <a:srgbClr val="FF0000"/>
                          </a:solidFill>
                        </a:rPr>
                        <a:t>despair</a:t>
                      </a:r>
                      <a:endParaRPr lang="fr-FR" sz="2400" dirty="0">
                        <a:solidFill>
                          <a:srgbClr val="FF0000"/>
                        </a:solidFill>
                      </a:endParaRPr>
                    </a:p>
                  </a:txBody>
                  <a:tcPr/>
                </a:tc>
                <a:extLst>
                  <a:ext uri="{0D108BD9-81ED-4DB2-BD59-A6C34878D82A}">
                    <a16:rowId xmlns:a16="http://schemas.microsoft.com/office/drawing/2014/main" val="2659773558"/>
                  </a:ext>
                </a:extLst>
              </a:tr>
              <a:tr h="533880">
                <a:tc>
                  <a:txBody>
                    <a:bodyPr/>
                    <a:lstStyle/>
                    <a:p>
                      <a:pPr marL="0" algn="l" defTabSz="914400" rtl="0" eaLnBrk="1" latinLnBrk="0" hangingPunct="1"/>
                      <a:r>
                        <a:rPr kumimoji="0" lang="en-GB" sz="2400" kern="1200" dirty="0">
                          <a:solidFill>
                            <a:schemeClr val="tx1"/>
                          </a:solidFill>
                          <a:latin typeface="+mn-lt"/>
                          <a:ea typeface="+mn-ea"/>
                          <a:cs typeface="+mn-cs"/>
                        </a:rPr>
                        <a:t>un </a:t>
                      </a:r>
                      <a:r>
                        <a:rPr kumimoji="0" lang="en-GB" sz="2400" kern="1200" dirty="0" err="1">
                          <a:solidFill>
                            <a:schemeClr val="tx1"/>
                          </a:solidFill>
                          <a:latin typeface="+mn-lt"/>
                          <a:ea typeface="+mn-ea"/>
                          <a:cs typeface="+mn-cs"/>
                        </a:rPr>
                        <a:t>proche</a:t>
                      </a:r>
                      <a:endParaRPr kumimoji="0" lang="en-GB" sz="2400" kern="1200" dirty="0">
                        <a:solidFill>
                          <a:schemeClr val="tx1"/>
                        </a:solidFill>
                        <a:latin typeface="+mn-lt"/>
                        <a:ea typeface="+mn-ea"/>
                        <a:cs typeface="+mn-cs"/>
                      </a:endParaRPr>
                    </a:p>
                  </a:txBody>
                  <a:tcPr/>
                </a:tc>
                <a:tc>
                  <a:txBody>
                    <a:bodyPr/>
                    <a:lstStyle/>
                    <a:p>
                      <a:r>
                        <a:rPr lang="en-GB" sz="2400" dirty="0">
                          <a:solidFill>
                            <a:srgbClr val="FF0000"/>
                          </a:solidFill>
                        </a:rPr>
                        <a:t>relative</a:t>
                      </a:r>
                      <a:endParaRPr lang="fr-FR" sz="2400" dirty="0">
                        <a:solidFill>
                          <a:srgbClr val="FF0000"/>
                        </a:solidFill>
                      </a:endParaRPr>
                    </a:p>
                  </a:txBody>
                  <a:tcPr/>
                </a:tc>
                <a:tc>
                  <a:txBody>
                    <a:bodyPr/>
                    <a:lstStyle/>
                    <a:p>
                      <a:pPr marL="0" algn="l" rtl="0" eaLnBrk="1" latinLnBrk="0" hangingPunct="1"/>
                      <a:r>
                        <a:rPr kumimoji="0" lang="en-GB" sz="2400" kern="1200" dirty="0">
                          <a:solidFill>
                            <a:schemeClr val="tx1"/>
                          </a:solidFill>
                          <a:latin typeface="+mn-lt"/>
                          <a:ea typeface="+mn-ea"/>
                          <a:cs typeface="+mn-cs"/>
                        </a:rPr>
                        <a:t>marcher</a:t>
                      </a:r>
                      <a:endParaRPr kumimoji="0" lang="fr-FR" sz="2400" kern="1200" dirty="0">
                        <a:solidFill>
                          <a:schemeClr val="tx1"/>
                        </a:solidFill>
                        <a:latin typeface="+mn-lt"/>
                        <a:ea typeface="+mn-ea"/>
                        <a:cs typeface="+mn-cs"/>
                      </a:endParaRPr>
                    </a:p>
                  </a:txBody>
                  <a:tcPr/>
                </a:tc>
                <a:tc>
                  <a:txBody>
                    <a:bodyPr/>
                    <a:lstStyle/>
                    <a:p>
                      <a:r>
                        <a:rPr lang="en-GB" sz="2400" dirty="0">
                          <a:solidFill>
                            <a:srgbClr val="FF0000"/>
                          </a:solidFill>
                        </a:rPr>
                        <a:t>to</a:t>
                      </a:r>
                      <a:r>
                        <a:rPr lang="en-GB" sz="2400" baseline="0" dirty="0">
                          <a:solidFill>
                            <a:srgbClr val="FF0000"/>
                          </a:solidFill>
                        </a:rPr>
                        <a:t> walk</a:t>
                      </a:r>
                      <a:endParaRPr lang="fr-FR" sz="2400" dirty="0">
                        <a:solidFill>
                          <a:srgbClr val="FF0000"/>
                        </a:solidFill>
                      </a:endParaRPr>
                    </a:p>
                  </a:txBody>
                  <a:tcPr/>
                </a:tc>
                <a:extLst>
                  <a:ext uri="{0D108BD9-81ED-4DB2-BD59-A6C34878D82A}">
                    <a16:rowId xmlns:a16="http://schemas.microsoft.com/office/drawing/2014/main" val="503384489"/>
                  </a:ext>
                </a:extLst>
              </a:tr>
              <a:tr h="5338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400" kern="1200" dirty="0">
                          <a:solidFill>
                            <a:schemeClr val="tx1"/>
                          </a:solidFill>
                          <a:latin typeface="+mn-lt"/>
                          <a:ea typeface="+mn-ea"/>
                          <a:cs typeface="+mn-cs"/>
                        </a:rPr>
                        <a:t>en col</a:t>
                      </a:r>
                      <a:r>
                        <a:rPr kumimoji="0" lang="en-GB" sz="2400" kern="1200" dirty="0" err="1">
                          <a:solidFill>
                            <a:schemeClr val="tx1"/>
                          </a:solidFill>
                          <a:latin typeface="+mn-lt"/>
                          <a:ea typeface="+mn-ea"/>
                          <a:cs typeface="+mn-cs"/>
                        </a:rPr>
                        <a:t>ère</a:t>
                      </a:r>
                      <a:r>
                        <a:rPr kumimoji="0" lang="en-GB" sz="2400" kern="1200" dirty="0">
                          <a:solidFill>
                            <a:schemeClr val="tx1"/>
                          </a:solidFill>
                          <a:latin typeface="+mn-lt"/>
                          <a:ea typeface="+mn-ea"/>
                          <a:cs typeface="+mn-cs"/>
                        </a:rPr>
                        <a:t> </a:t>
                      </a:r>
                    </a:p>
                  </a:txBody>
                  <a:tcPr/>
                </a:tc>
                <a:tc>
                  <a:txBody>
                    <a:bodyPr/>
                    <a:lstStyle/>
                    <a:p>
                      <a:r>
                        <a:rPr lang="en-GB" sz="2400" dirty="0">
                          <a:solidFill>
                            <a:srgbClr val="FF0000"/>
                          </a:solidFill>
                        </a:rPr>
                        <a:t>angry</a:t>
                      </a:r>
                      <a:endParaRPr lang="fr-FR" sz="2400" dirty="0">
                        <a:solidFill>
                          <a:srgbClr val="FF0000"/>
                        </a:solidFill>
                      </a:endParaRPr>
                    </a:p>
                  </a:txBody>
                  <a:tcPr/>
                </a:tc>
                <a:tc>
                  <a:txBody>
                    <a:bodyPr/>
                    <a:lstStyle/>
                    <a:p>
                      <a:pPr marL="0" algn="l" rtl="0" eaLnBrk="1" latinLnBrk="0" hangingPunct="1"/>
                      <a:r>
                        <a:rPr kumimoji="0" lang="en-GB" sz="2400" kern="1200" dirty="0" err="1">
                          <a:solidFill>
                            <a:schemeClr val="tx1"/>
                          </a:solidFill>
                          <a:latin typeface="+mn-lt"/>
                          <a:ea typeface="+mn-ea"/>
                          <a:cs typeface="+mn-cs"/>
                        </a:rPr>
                        <a:t>comprendre</a:t>
                      </a:r>
                      <a:endParaRPr kumimoji="0" lang="fr-FR" sz="2400" kern="1200" dirty="0">
                        <a:solidFill>
                          <a:schemeClr val="tx1"/>
                        </a:solidFill>
                        <a:latin typeface="+mn-lt"/>
                        <a:ea typeface="+mn-ea"/>
                        <a:cs typeface="+mn-cs"/>
                      </a:endParaRPr>
                    </a:p>
                  </a:txBody>
                  <a:tcPr/>
                </a:tc>
                <a:tc>
                  <a:txBody>
                    <a:bodyPr/>
                    <a:lstStyle/>
                    <a:p>
                      <a:r>
                        <a:rPr kumimoji="0" lang="en-GB" sz="2400" kern="1200" dirty="0">
                          <a:solidFill>
                            <a:srgbClr val="FF0000"/>
                          </a:solidFill>
                          <a:latin typeface="+mn-lt"/>
                          <a:ea typeface="+mn-ea"/>
                          <a:cs typeface="+mn-cs"/>
                        </a:rPr>
                        <a:t>to understand</a:t>
                      </a:r>
                      <a:endParaRPr kumimoji="0" lang="fr-FR" sz="2400" kern="1200" dirty="0">
                        <a:solidFill>
                          <a:srgbClr val="FF0000"/>
                        </a:solidFill>
                        <a:latin typeface="+mn-lt"/>
                        <a:ea typeface="+mn-ea"/>
                        <a:cs typeface="+mn-cs"/>
                      </a:endParaRPr>
                    </a:p>
                  </a:txBody>
                  <a:tcPr/>
                </a:tc>
                <a:extLst>
                  <a:ext uri="{0D108BD9-81ED-4DB2-BD59-A6C34878D82A}">
                    <a16:rowId xmlns:a16="http://schemas.microsoft.com/office/drawing/2014/main" val="1327847569"/>
                  </a:ext>
                </a:extLst>
              </a:tr>
              <a:tr h="5338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kern="1200" dirty="0">
                          <a:solidFill>
                            <a:schemeClr val="tx1"/>
                          </a:solidFill>
                          <a:latin typeface="+mn-lt"/>
                          <a:ea typeface="+mn-ea"/>
                          <a:cs typeface="+mn-cs"/>
                        </a:rPr>
                        <a:t>la </a:t>
                      </a:r>
                      <a:r>
                        <a:rPr kumimoji="0" lang="en-GB" sz="2400" kern="1200" dirty="0" err="1">
                          <a:solidFill>
                            <a:schemeClr val="tx1"/>
                          </a:solidFill>
                          <a:latin typeface="+mn-lt"/>
                          <a:ea typeface="+mn-ea"/>
                          <a:cs typeface="+mn-cs"/>
                        </a:rPr>
                        <a:t>tristesse</a:t>
                      </a:r>
                      <a:endParaRPr kumimoji="0" lang="en-GB" sz="2400" kern="1200" dirty="0">
                        <a:solidFill>
                          <a:schemeClr val="tx1"/>
                        </a:solidFill>
                        <a:latin typeface="+mn-lt"/>
                        <a:ea typeface="+mn-ea"/>
                        <a:cs typeface="+mn-cs"/>
                      </a:endParaRPr>
                    </a:p>
                  </a:txBody>
                  <a:tcPr/>
                </a:tc>
                <a:tc>
                  <a:txBody>
                    <a:bodyPr/>
                    <a:lstStyle/>
                    <a:p>
                      <a:r>
                        <a:rPr lang="en-GB" sz="2400" dirty="0">
                          <a:solidFill>
                            <a:srgbClr val="FF0000"/>
                          </a:solidFill>
                        </a:rPr>
                        <a:t>sadness</a:t>
                      </a:r>
                      <a:endParaRPr lang="fr-FR" sz="2400" dirty="0">
                        <a:solidFill>
                          <a:srgbClr val="FF0000"/>
                        </a:solidFill>
                      </a:endParaRPr>
                    </a:p>
                  </a:txBody>
                  <a:tcPr/>
                </a:tc>
                <a:tc>
                  <a:txBody>
                    <a:bodyPr/>
                    <a:lstStyle/>
                    <a:p>
                      <a:pPr marL="0" algn="l" rtl="0" eaLnBrk="1" latinLnBrk="0" hangingPunct="1"/>
                      <a:r>
                        <a:rPr kumimoji="0" lang="en-GB" sz="2400" kern="1200" dirty="0">
                          <a:solidFill>
                            <a:schemeClr val="tx1"/>
                          </a:solidFill>
                          <a:latin typeface="+mn-lt"/>
                          <a:ea typeface="+mn-ea"/>
                          <a:cs typeface="+mn-cs"/>
                        </a:rPr>
                        <a:t>se </a:t>
                      </a:r>
                      <a:r>
                        <a:rPr kumimoji="0" lang="en-GB" sz="2400" kern="1200" dirty="0" err="1">
                          <a:solidFill>
                            <a:schemeClr val="tx1"/>
                          </a:solidFill>
                          <a:latin typeface="+mn-lt"/>
                          <a:ea typeface="+mn-ea"/>
                          <a:cs typeface="+mn-cs"/>
                        </a:rPr>
                        <a:t>sentir</a:t>
                      </a:r>
                      <a:endParaRPr kumimoji="0" lang="fr-FR" sz="2400" kern="1200" dirty="0">
                        <a:solidFill>
                          <a:schemeClr val="tx1"/>
                        </a:solidFill>
                        <a:latin typeface="+mn-lt"/>
                        <a:ea typeface="+mn-ea"/>
                        <a:cs typeface="+mn-cs"/>
                      </a:endParaRPr>
                    </a:p>
                  </a:txBody>
                  <a:tcPr/>
                </a:tc>
                <a:tc>
                  <a:txBody>
                    <a:bodyPr/>
                    <a:lstStyle/>
                    <a:p>
                      <a:r>
                        <a:rPr lang="en-GB" sz="2400" dirty="0">
                          <a:solidFill>
                            <a:srgbClr val="FF0000"/>
                          </a:solidFill>
                        </a:rPr>
                        <a:t>to feel</a:t>
                      </a:r>
                      <a:endParaRPr lang="fr-FR" sz="2400" dirty="0">
                        <a:solidFill>
                          <a:srgbClr val="FF0000"/>
                        </a:solidFill>
                      </a:endParaRPr>
                    </a:p>
                  </a:txBody>
                  <a:tcPr/>
                </a:tc>
                <a:extLst>
                  <a:ext uri="{0D108BD9-81ED-4DB2-BD59-A6C34878D82A}">
                    <a16:rowId xmlns:a16="http://schemas.microsoft.com/office/drawing/2014/main" val="451205128"/>
                  </a:ext>
                </a:extLst>
              </a:tr>
              <a:tr h="533880">
                <a:tc>
                  <a:txBody>
                    <a:bodyPr/>
                    <a:lstStyle/>
                    <a:p>
                      <a:pPr marL="0" algn="l" rtl="0" eaLnBrk="1" latinLnBrk="0" hangingPunct="1"/>
                      <a:r>
                        <a:rPr kumimoji="0" lang="en-GB" sz="2400" kern="1200" dirty="0" err="1">
                          <a:solidFill>
                            <a:schemeClr val="tx1"/>
                          </a:solidFill>
                          <a:latin typeface="+mn-lt"/>
                          <a:ea typeface="+mn-ea"/>
                          <a:cs typeface="+mn-cs"/>
                        </a:rPr>
                        <a:t>rien</a:t>
                      </a:r>
                      <a:endParaRPr kumimoji="0" lang="en-GB" sz="2400" kern="1200" dirty="0">
                        <a:solidFill>
                          <a:schemeClr val="tx1"/>
                        </a:solidFill>
                        <a:latin typeface="+mn-lt"/>
                        <a:ea typeface="+mn-ea"/>
                        <a:cs typeface="+mn-cs"/>
                      </a:endParaRPr>
                    </a:p>
                  </a:txBody>
                  <a:tcPr/>
                </a:tc>
                <a:tc>
                  <a:txBody>
                    <a:bodyPr/>
                    <a:lstStyle/>
                    <a:p>
                      <a:r>
                        <a:rPr lang="en-GB" sz="2400" dirty="0">
                          <a:solidFill>
                            <a:srgbClr val="FF0000"/>
                          </a:solidFill>
                        </a:rPr>
                        <a:t>nothing</a:t>
                      </a:r>
                      <a:endParaRPr lang="fr-FR" sz="2400" dirty="0">
                        <a:solidFill>
                          <a:srgbClr val="FF0000"/>
                        </a:solidFill>
                      </a:endParaRPr>
                    </a:p>
                  </a:txBody>
                  <a:tcPr/>
                </a:tc>
                <a:tc>
                  <a:txBody>
                    <a:bodyPr/>
                    <a:lstStyle/>
                    <a:p>
                      <a:pPr marL="0" algn="l" rtl="0" eaLnBrk="1" latinLnBrk="0" hangingPunct="1"/>
                      <a:r>
                        <a:rPr kumimoji="0" lang="en-GB" sz="2400" kern="1200" dirty="0" err="1">
                          <a:solidFill>
                            <a:schemeClr val="tx1"/>
                          </a:solidFill>
                          <a:latin typeface="+mn-lt"/>
                          <a:ea typeface="+mn-ea"/>
                          <a:cs typeface="+mn-cs"/>
                        </a:rPr>
                        <a:t>oublier</a:t>
                      </a:r>
                      <a:endParaRPr kumimoji="0" lang="fr-FR" sz="2400" kern="1200" dirty="0">
                        <a:solidFill>
                          <a:schemeClr val="tx1"/>
                        </a:solidFill>
                        <a:latin typeface="+mn-lt"/>
                        <a:ea typeface="+mn-ea"/>
                        <a:cs typeface="+mn-cs"/>
                      </a:endParaRPr>
                    </a:p>
                  </a:txBody>
                  <a:tcPr/>
                </a:tc>
                <a:tc>
                  <a:txBody>
                    <a:bodyPr/>
                    <a:lstStyle/>
                    <a:p>
                      <a:r>
                        <a:rPr lang="en-GB" sz="2400" dirty="0">
                          <a:solidFill>
                            <a:srgbClr val="FF0000"/>
                          </a:solidFill>
                        </a:rPr>
                        <a:t>to forget</a:t>
                      </a:r>
                      <a:endParaRPr lang="fr-FR" sz="2400" dirty="0">
                        <a:solidFill>
                          <a:srgbClr val="FF0000"/>
                        </a:solidFill>
                      </a:endParaRPr>
                    </a:p>
                  </a:txBody>
                  <a:tcPr/>
                </a:tc>
                <a:extLst>
                  <a:ext uri="{0D108BD9-81ED-4DB2-BD59-A6C34878D82A}">
                    <a16:rowId xmlns:a16="http://schemas.microsoft.com/office/drawing/2014/main" val="264340530"/>
                  </a:ext>
                </a:extLst>
              </a:tr>
            </a:tbl>
          </a:graphicData>
        </a:graphic>
      </p:graphicFrame>
      <p:sp>
        <p:nvSpPr>
          <p:cNvPr id="2" name="TextBox 1">
            <a:extLst>
              <a:ext uri="{FF2B5EF4-FFF2-40B4-BE49-F238E27FC236}">
                <a16:creationId xmlns:a16="http://schemas.microsoft.com/office/drawing/2014/main" id="{F0923FE6-8E30-4A61-B254-B7C85164CDB8}"/>
              </a:ext>
            </a:extLst>
          </p:cNvPr>
          <p:cNvSpPr txBox="1"/>
          <p:nvPr/>
        </p:nvSpPr>
        <p:spPr>
          <a:xfrm>
            <a:off x="1687132" y="193557"/>
            <a:ext cx="8945217" cy="584775"/>
          </a:xfrm>
          <a:prstGeom prst="rect">
            <a:avLst/>
          </a:prstGeom>
          <a:noFill/>
        </p:spPr>
        <p:txBody>
          <a:bodyPr wrap="square" rtlCol="0">
            <a:spAutoFit/>
          </a:bodyPr>
          <a:lstStyle/>
          <a:p>
            <a:r>
              <a:rPr lang="en-GB" sz="3200" b="1" dirty="0"/>
              <a:t>Mots </a:t>
            </a:r>
            <a:r>
              <a:rPr lang="en-GB" sz="3200" b="1" dirty="0" err="1"/>
              <a:t>importants</a:t>
            </a:r>
            <a:endParaRPr lang="en-GB" sz="3200" b="1" dirty="0"/>
          </a:p>
        </p:txBody>
      </p:sp>
    </p:spTree>
    <p:extLst>
      <p:ext uri="{BB962C8B-B14F-4D97-AF65-F5344CB8AC3E}">
        <p14:creationId xmlns:p14="http://schemas.microsoft.com/office/powerpoint/2010/main" val="18741520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3416</TotalTime>
  <Words>2982</Words>
  <Application>Microsoft Office PowerPoint</Application>
  <PresentationFormat>Widescreen</PresentationFormat>
  <Paragraphs>386</Paragraphs>
  <Slides>26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Arial</vt:lpstr>
      <vt:lpstr>Calibri</vt:lpstr>
      <vt:lpstr>Lucida Sans Unicode</vt:lpstr>
      <vt:lpstr>Tahoma</vt:lpstr>
      <vt:lpstr>Verdana</vt:lpstr>
      <vt:lpstr>Wingdings 2</vt:lpstr>
      <vt:lpstr>Wingdings 3</vt:lpstr>
      <vt:lpstr>Concourse</vt:lpstr>
      <vt:lpstr>Saint-Martin: La tragédie continue</vt:lpstr>
      <vt:lpstr>Notre texte pour aujourd’hui est….?</vt:lpstr>
      <vt:lpstr>Saint-Martin</vt:lpstr>
      <vt:lpstr>Saint-Martin</vt:lpstr>
      <vt:lpstr>Saint-Martin</vt:lpstr>
      <vt:lpstr>Vous éprouvez quelles  émotions en regardant ces scènes?</vt:lpstr>
      <vt:lpstr>On va lire un article sur les problèmes des habitants de Saint-Martin après l’ouragan: regardez ces images et répondez aux questions:</vt:lpstr>
      <vt:lpstr>Un article</vt:lpstr>
      <vt:lpstr>PowerPoint Presentation</vt:lpstr>
      <vt:lpstr>Où sont les erreurs?</vt:lpstr>
      <vt:lpstr>Où sont les erreurs?</vt:lpstr>
      <vt:lpstr>Vous préférez quelle traduction?</vt:lpstr>
      <vt:lpstr>PowerPoint Presentation</vt:lpstr>
      <vt:lpstr>Quiz</vt:lpstr>
      <vt:lpstr>Quiz - solutions</vt:lpstr>
      <vt:lpstr>Interprétation</vt:lpstr>
      <vt:lpstr>Interprétation</vt:lpstr>
      <vt:lpstr>PowerPoint Presentation</vt:lpstr>
      <vt:lpstr>Exploitation</vt:lpstr>
      <vt:lpstr>Exploitation</vt:lpstr>
      <vt:lpstr>Plenary: Faites des phrases!</vt:lpstr>
      <vt:lpstr>PowerPoint Presentation</vt:lpstr>
      <vt:lpstr>Devoirs: au choix</vt:lpstr>
      <vt:lpstr>Devoirs – au choix</vt:lpstr>
      <vt:lpstr>Devoirs: au choix</vt:lpstr>
      <vt:lpstr>Images</vt:lpstr>
    </vt:vector>
  </TitlesOfParts>
  <Company>University of Reading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Graham</dc:creator>
  <cp:lastModifiedBy>Suzanne Graham</cp:lastModifiedBy>
  <cp:revision>199</cp:revision>
  <dcterms:created xsi:type="dcterms:W3CDTF">2017-08-09T15:26:16Z</dcterms:created>
  <dcterms:modified xsi:type="dcterms:W3CDTF">2020-01-10T15:38:47Z</dcterms:modified>
</cp:coreProperties>
</file>