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311" r:id="rId3"/>
    <p:sldId id="309" r:id="rId4"/>
    <p:sldId id="297" r:id="rId5"/>
    <p:sldId id="366" r:id="rId6"/>
    <p:sldId id="367" r:id="rId7"/>
    <p:sldId id="294" r:id="rId8"/>
    <p:sldId id="296" r:id="rId9"/>
    <p:sldId id="314" r:id="rId10"/>
    <p:sldId id="265" r:id="rId11"/>
    <p:sldId id="266" r:id="rId12"/>
    <p:sldId id="267" r:id="rId13"/>
    <p:sldId id="336" r:id="rId14"/>
    <p:sldId id="357" r:id="rId15"/>
    <p:sldId id="373" r:id="rId16"/>
    <p:sldId id="374" r:id="rId17"/>
    <p:sldId id="270" r:id="rId18"/>
    <p:sldId id="300" r:id="rId19"/>
    <p:sldId id="299" r:id="rId20"/>
    <p:sldId id="338" r:id="rId21"/>
    <p:sldId id="358" r:id="rId22"/>
    <p:sldId id="376" r:id="rId23"/>
    <p:sldId id="377" r:id="rId24"/>
    <p:sldId id="318" r:id="rId25"/>
    <p:sldId id="362" r:id="rId26"/>
    <p:sldId id="287" r:id="rId27"/>
    <p:sldId id="375" r:id="rId28"/>
    <p:sldId id="308" r:id="rId29"/>
    <p:sldId id="303" r:id="rId30"/>
    <p:sldId id="313" r:id="rId31"/>
    <p:sldId id="37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 Ward" initials="F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3" autoAdjust="0"/>
    <p:restoredTop sz="86296" autoAdjust="0"/>
  </p:normalViewPr>
  <p:slideViewPr>
    <p:cSldViewPr>
      <p:cViewPr varScale="1">
        <p:scale>
          <a:sx n="57" d="100"/>
          <a:sy n="57" d="100"/>
        </p:scale>
        <p:origin x="8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66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2F2CE-0737-4B6F-90DD-1ACF8C2BCCD2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E81DA-00D8-4D45-B294-D62A87465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50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V19CfuswyM&amp;t=51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28F97-70BB-44B6-AA28-E75553C4B9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15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28F97-70BB-44B6-AA28-E75553C4B9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1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28F97-70BB-44B6-AA28-E75553C4B9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234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E81DA-00D8-4D45-B294-D62A87465F7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324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E81DA-00D8-4D45-B294-D62A87465F7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716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E81DA-00D8-4D45-B294-D62A87465F7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087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E81DA-00D8-4D45-B294-D62A87465F7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730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E81DA-00D8-4D45-B294-D62A87465F7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646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28F97-70BB-44B6-AA28-E75553C4B9B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747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28F97-70BB-44B6-AA28-E75553C4B9B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382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28F97-70BB-44B6-AA28-E75553C4B9B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0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E81DA-00D8-4D45-B294-D62A87465F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309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28F97-70BB-44B6-AA28-E75553C4B9B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80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28F97-70BB-44B6-AA28-E75553C4B9B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119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28F97-70BB-44B6-AA28-E75553C4B9B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00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E81DA-00D8-4D45-B294-D62A87465F7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44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E81DA-00D8-4D45-B294-D62A87465F7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211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E81DA-00D8-4D45-B294-D62A87465F7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291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E81DA-00D8-4D45-B294-D62A87465F7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661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E81DA-00D8-4D45-B294-D62A87465F7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228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Photo A: </a:t>
            </a:r>
            <a:r>
              <a:rPr lang="en-GB" sz="1200" dirty="0" err="1"/>
              <a:t>Oui</a:t>
            </a:r>
            <a:r>
              <a:rPr lang="en-GB" sz="1200" dirty="0"/>
              <a:t> / Non. Il </a:t>
            </a:r>
            <a:r>
              <a:rPr lang="en-GB" sz="1200" dirty="0" err="1"/>
              <a:t>est</a:t>
            </a:r>
            <a:r>
              <a:rPr lang="en-GB" sz="1200" dirty="0"/>
              <a:t> </a:t>
            </a:r>
            <a:r>
              <a:rPr lang="en-GB" sz="1200" dirty="0" err="1"/>
              <a:t>militaire</a:t>
            </a:r>
            <a:r>
              <a:rPr lang="en-GB" sz="1200" dirty="0"/>
              <a:t> / </a:t>
            </a:r>
            <a:r>
              <a:rPr lang="en-GB" sz="1200" dirty="0" err="1"/>
              <a:t>conformiste</a:t>
            </a:r>
            <a:r>
              <a:rPr lang="en-GB" sz="1200" dirty="0"/>
              <a:t> / </a:t>
            </a:r>
            <a:r>
              <a:rPr lang="en-GB" sz="1200" dirty="0" err="1"/>
              <a:t>sympathique</a:t>
            </a:r>
            <a:r>
              <a:rPr lang="en-GB" sz="1200" dirty="0"/>
              <a:t>.</a:t>
            </a:r>
          </a:p>
          <a:p>
            <a:endParaRPr lang="en-GB" sz="1200" dirty="0"/>
          </a:p>
          <a:p>
            <a:r>
              <a:rPr lang="en-GB" sz="1200" dirty="0"/>
              <a:t>Photo B: </a:t>
            </a:r>
            <a:r>
              <a:rPr lang="en-GB" sz="1200" dirty="0" err="1"/>
              <a:t>Oui</a:t>
            </a:r>
            <a:r>
              <a:rPr lang="en-GB" sz="1200" dirty="0"/>
              <a:t> / Non. Il </a:t>
            </a:r>
            <a:r>
              <a:rPr lang="en-GB" sz="1200" dirty="0" err="1"/>
              <a:t>est</a:t>
            </a:r>
            <a:r>
              <a:rPr lang="en-GB" sz="1200" dirty="0"/>
              <a:t> </a:t>
            </a:r>
            <a:r>
              <a:rPr lang="en-GB" sz="1200" dirty="0" err="1"/>
              <a:t>militaire</a:t>
            </a:r>
            <a:r>
              <a:rPr lang="en-GB" sz="1200" dirty="0"/>
              <a:t> / </a:t>
            </a:r>
            <a:r>
              <a:rPr lang="en-GB" sz="1200" dirty="0" err="1"/>
              <a:t>conformiste</a:t>
            </a:r>
            <a:r>
              <a:rPr lang="en-GB" sz="1200" dirty="0"/>
              <a:t> /  </a:t>
            </a:r>
            <a:r>
              <a:rPr lang="en-GB" sz="1200" dirty="0" err="1"/>
              <a:t>sympathique</a:t>
            </a:r>
            <a:r>
              <a:rPr lang="en-GB" sz="1200" dirty="0"/>
              <a:t>.</a:t>
            </a:r>
          </a:p>
          <a:p>
            <a:endParaRPr lang="en-GB" sz="1200" dirty="0"/>
          </a:p>
          <a:p>
            <a:r>
              <a:rPr lang="en-GB" sz="1200" dirty="0"/>
              <a:t>Photo C: </a:t>
            </a:r>
            <a:r>
              <a:rPr lang="en-GB" sz="1200" dirty="0" err="1"/>
              <a:t>Oui</a:t>
            </a:r>
            <a:r>
              <a:rPr lang="en-GB" sz="1200" dirty="0"/>
              <a:t> / Non. Il </a:t>
            </a:r>
            <a:r>
              <a:rPr lang="en-GB" sz="1200" dirty="0" err="1"/>
              <a:t>est</a:t>
            </a:r>
            <a:r>
              <a:rPr lang="en-GB" sz="1200" dirty="0"/>
              <a:t> </a:t>
            </a:r>
            <a:r>
              <a:rPr lang="en-GB" sz="1200" dirty="0" err="1"/>
              <a:t>militaire</a:t>
            </a:r>
            <a:r>
              <a:rPr lang="en-GB" sz="1200" dirty="0"/>
              <a:t> / </a:t>
            </a:r>
            <a:r>
              <a:rPr lang="en-GB" sz="1200" dirty="0" err="1"/>
              <a:t>conformiste</a:t>
            </a:r>
            <a:r>
              <a:rPr lang="en-GB" sz="1200" dirty="0"/>
              <a:t> /  </a:t>
            </a:r>
            <a:r>
              <a:rPr lang="en-GB" sz="1200" dirty="0" err="1"/>
              <a:t>sympathique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0916-2CC5-4D4E-BCC3-4144938386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4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28F97-70BB-44B6-AA28-E75553C4B9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78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28F97-70BB-44B6-AA28-E75553C4B9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37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E81DA-00D8-4D45-B294-D62A87465F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96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https://www.youtube.com/watch?v=cV19CfuswyM&amp;t=51s</a:t>
            </a:r>
            <a:endParaRPr lang="en-GB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Quel est le sujet du texte?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dirty="0"/>
              <a:t>Le texte parle… </a:t>
            </a:r>
          </a:p>
          <a:p>
            <a:pPr marL="0" indent="0">
              <a:buNone/>
            </a:pPr>
            <a:r>
              <a:rPr lang="fr-FR" dirty="0"/>
              <a:t>du travail / de la famille / de la littérature / de la guerre 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Ecoutez une deuxième fois avec le texte. Remplissez les blancs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E81DA-00D8-4D45-B294-D62A87465F7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22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E81DA-00D8-4D45-B294-D62A87465F7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205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E81DA-00D8-4D45-B294-D62A87465F7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2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A72-0E15-4F15-ADA2-D3DCADEEAA6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6869-FDED-46E5-B278-07E179F86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5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A72-0E15-4F15-ADA2-D3DCADEEAA6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6869-FDED-46E5-B278-07E179F86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85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A72-0E15-4F15-ADA2-D3DCADEEAA6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6869-FDED-46E5-B278-07E179F86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21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A72-0E15-4F15-ADA2-D3DCADEEAA6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6869-FDED-46E5-B278-07E179F86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8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A72-0E15-4F15-ADA2-D3DCADEEAA6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6869-FDED-46E5-B278-07E179F86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05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A72-0E15-4F15-ADA2-D3DCADEEAA6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6869-FDED-46E5-B278-07E179F86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66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A72-0E15-4F15-ADA2-D3DCADEEAA6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6869-FDED-46E5-B278-07E179F86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74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A72-0E15-4F15-ADA2-D3DCADEEAA6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6869-FDED-46E5-B278-07E179F86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6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A72-0E15-4F15-ADA2-D3DCADEEAA6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6869-FDED-46E5-B278-07E179F86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30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A72-0E15-4F15-ADA2-D3DCADEEAA6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6869-FDED-46E5-B278-07E179F86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96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A72-0E15-4F15-ADA2-D3DCADEEAA6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6869-FDED-46E5-B278-07E179F86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05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CA72-0E15-4F15-ADA2-D3DCADEEAA6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06869-FDED-46E5-B278-07E179F86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2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V19CfuswyM&amp;t=51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title=User:Londonclanger&amp;action=edit&amp;redlink=1" TargetMode="External"/><Relationship Id="rId13" Type="http://schemas.openxmlformats.org/officeDocument/2006/relationships/hyperlink" Target="https://commons.wikimedia.org/wiki/File:Unidentified_man,_seated_at_desk_LCCN2016820085.tif" TargetMode="External"/><Relationship Id="rId18" Type="http://schemas.openxmlformats.org/officeDocument/2006/relationships/hyperlink" Target="https://www.flickr.com/people/32605636@N06" TargetMode="External"/><Relationship Id="rId26" Type="http://schemas.openxmlformats.org/officeDocument/2006/relationships/hyperlink" Target="https://www.flickr.com/people/55195844@N05" TargetMode="External"/><Relationship Id="rId39" Type="http://schemas.openxmlformats.org/officeDocument/2006/relationships/hyperlink" Target="https://commons.wikimedia.org/wiki/File:Man_uses_laptop.jpg" TargetMode="External"/><Relationship Id="rId3" Type="http://schemas.openxmlformats.org/officeDocument/2006/relationships/hyperlink" Target="https://en.wikipedia.org/wiki/en:Creative_Commons" TargetMode="External"/><Relationship Id="rId21" Type="http://schemas.openxmlformats.org/officeDocument/2006/relationships/hyperlink" Target="https://github.com/emojione/emojione" TargetMode="External"/><Relationship Id="rId34" Type="http://schemas.openxmlformats.org/officeDocument/2006/relationships/hyperlink" Target="https://www.wikidata.org/wiki/Q28112513" TargetMode="External"/><Relationship Id="rId42" Type="http://schemas.openxmlformats.org/officeDocument/2006/relationships/hyperlink" Target="https://creativecommons.org/licenses/by-sa/4.0/" TargetMode="External"/><Relationship Id="rId7" Type="http://schemas.openxmlformats.org/officeDocument/2006/relationships/hyperlink" Target="https://creativecommons.org/licenses/by-sa/4.0/deed.en" TargetMode="External"/><Relationship Id="rId12" Type="http://schemas.openxmlformats.org/officeDocument/2006/relationships/hyperlink" Target="https://creativecommons.org/licenses/by-sa/1.0/deed.en" TargetMode="External"/><Relationship Id="rId17" Type="http://schemas.openxmlformats.org/officeDocument/2006/relationships/hyperlink" Target="http://hdl.loc.gov/loc.pnp/hec.41786" TargetMode="External"/><Relationship Id="rId25" Type="http://schemas.openxmlformats.org/officeDocument/2006/relationships/hyperlink" Target="https://creativecommons.org/publicdomain/zero/1.0/" TargetMode="External"/><Relationship Id="rId33" Type="http://schemas.openxmlformats.org/officeDocument/2006/relationships/hyperlink" Target="https://commons.wikimedia.org/wiki/File:Female_soldier_of_the_Army_of_Kazakhstan.JPEG" TargetMode="External"/><Relationship Id="rId38" Type="http://schemas.openxmlformats.org/officeDocument/2006/relationships/hyperlink" Target="https://creativecommons.org/licenses/by-sa/4.0/deed.it" TargetMode="External"/><Relationship Id="rId2" Type="http://schemas.openxmlformats.org/officeDocument/2006/relationships/hyperlink" Target="https://commons.wikimedia.org/wiki/User:Johntex~commonswiki" TargetMode="External"/><Relationship Id="rId16" Type="http://schemas.openxmlformats.org/officeDocument/2006/relationships/hyperlink" Target="https://www.loc.gov/rr/print/" TargetMode="External"/><Relationship Id="rId20" Type="http://schemas.openxmlformats.org/officeDocument/2006/relationships/hyperlink" Target="https://commons.wikimedia.org/w/index.php?title=User:Lafayette53&amp;action=edit&amp;redlink=1" TargetMode="External"/><Relationship Id="rId29" Type="http://schemas.openxmlformats.org/officeDocument/2006/relationships/hyperlink" Target="https://hdl.handle.net/10462/deriv/132221" TargetMode="External"/><Relationship Id="rId41" Type="http://schemas.openxmlformats.org/officeDocument/2006/relationships/hyperlink" Target="https://commons.wikimedia.org/w/index.php?title=User:Benjaminginterr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/index.php?title=User:Onyxxo&amp;action=edit&amp;redlink=1" TargetMode="External"/><Relationship Id="rId11" Type="http://schemas.openxmlformats.org/officeDocument/2006/relationships/hyperlink" Target="https://en.wikipedia.org/wiki/fr:User:PR%C3%89VERT_Catherine" TargetMode="External"/><Relationship Id="rId24" Type="http://schemas.openxmlformats.org/officeDocument/2006/relationships/hyperlink" Target="https://unsplash.com/@aaronburden" TargetMode="External"/><Relationship Id="rId32" Type="http://schemas.openxmlformats.org/officeDocument/2006/relationships/hyperlink" Target="https://creativecommons.org/publicdomain/zero/1.0/deed.en" TargetMode="External"/><Relationship Id="rId37" Type="http://schemas.openxmlformats.org/officeDocument/2006/relationships/hyperlink" Target="https://en.wikipedia.org/wiki/it:Creative_Commons" TargetMode="External"/><Relationship Id="rId40" Type="http://schemas.openxmlformats.org/officeDocument/2006/relationships/hyperlink" Target="https://en.wikipedia.org/wiki/en:John_Singer_Sargent" TargetMode="External"/><Relationship Id="rId45" Type="http://schemas.openxmlformats.org/officeDocument/2006/relationships/hyperlink" Target="https://wpclipart.com/legal.html" TargetMode="External"/><Relationship Id="rId5" Type="http://schemas.openxmlformats.org/officeDocument/2006/relationships/hyperlink" Target="https://commons.wikimedia.org/wiki/File:A_Marine_dashes_through_Japanese_machine_gun_fire_while_crossing_a_draw,_called_Death_Valley_by_the_men_fighting_there_HD-SN-99-02888.jpg" TargetMode="External"/><Relationship Id="rId15" Type="http://schemas.openxmlformats.org/officeDocument/2006/relationships/hyperlink" Target="https://commons.wikimedia.org/wiki/Library_of_Congress" TargetMode="External"/><Relationship Id="rId23" Type="http://schemas.openxmlformats.org/officeDocument/2006/relationships/hyperlink" Target="https://www.apache.org/licenses/LICENSE-2.0" TargetMode="External"/><Relationship Id="rId28" Type="http://schemas.openxmlformats.org/officeDocument/2006/relationships/hyperlink" Target="https://creativecommons.org/licenses/by/4.0/deed.en" TargetMode="External"/><Relationship Id="rId36" Type="http://schemas.openxmlformats.org/officeDocument/2006/relationships/hyperlink" Target="https://commons.wikimedia.org/w/index.php?title=User:Andre1283901&amp;action=edit&amp;redlink=1" TargetMode="External"/><Relationship Id="rId10" Type="http://schemas.openxmlformats.org/officeDocument/2006/relationships/hyperlink" Target="https://commons.wikimedia.org/wiki/File:De_Gaulle-OWI.jpg" TargetMode="External"/><Relationship Id="rId19" Type="http://schemas.openxmlformats.org/officeDocument/2006/relationships/hyperlink" Target="https://en.wikipedia.org/wiki/API" TargetMode="External"/><Relationship Id="rId31" Type="http://schemas.openxmlformats.org/officeDocument/2006/relationships/hyperlink" Target="https://en.wikipedia.org/wiki/User:Cumminsr" TargetMode="External"/><Relationship Id="rId44" Type="http://schemas.openxmlformats.org/officeDocument/2006/relationships/hyperlink" Target="https://creativecommons.org/licenses/by-sa/2.0/deed.en" TargetMode="External"/><Relationship Id="rId4" Type="http://schemas.openxmlformats.org/officeDocument/2006/relationships/hyperlink" Target="https://creativecommons.org/licenses/by-sa/3.0/deed.en" TargetMode="External"/><Relationship Id="rId9" Type="http://schemas.openxmlformats.org/officeDocument/2006/relationships/hyperlink" Target="https://commons.wikimedia.org/wiki/File:ChiracUSA.jpg" TargetMode="External"/><Relationship Id="rId14" Type="http://schemas.openxmlformats.org/officeDocument/2006/relationships/hyperlink" Target="https://commons.wikimedia.org/w/index.php?title=User:LaurMG&amp;action=edit&amp;redlink=1" TargetMode="External"/><Relationship Id="rId22" Type="http://schemas.openxmlformats.org/officeDocument/2006/relationships/hyperlink" Target="https://github.com/googlei18n/noto-emoji/" TargetMode="External"/><Relationship Id="rId27" Type="http://schemas.openxmlformats.org/officeDocument/2006/relationships/hyperlink" Target="https://creativecommons.org/licenses/by/2.0/uk/" TargetMode="External"/><Relationship Id="rId30" Type="http://schemas.openxmlformats.org/officeDocument/2006/relationships/hyperlink" Target="https://commons.wikimedia.org/wiki/File:StateLibQld_1_188091_Robert_Peut_with_his_family,_ca._1935.jpg" TargetMode="External"/><Relationship Id="rId35" Type="http://schemas.openxmlformats.org/officeDocument/2006/relationships/hyperlink" Target="https://commons.wikimedia.org/wiki/File:Classroom_people_with_teacher.jpg" TargetMode="External"/><Relationship Id="rId43" Type="http://schemas.openxmlformats.org/officeDocument/2006/relationships/hyperlink" Target="https://creativecommons.org/licenses/by-sa/2.5/deed.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Familiale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Jacques Prévert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44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94" y="82493"/>
            <a:ext cx="7886700" cy="1325563"/>
          </a:xfrm>
        </p:spPr>
        <p:txBody>
          <a:bodyPr>
            <a:normAutofit/>
          </a:bodyPr>
          <a:lstStyle/>
          <a:p>
            <a:r>
              <a:rPr lang="fr-FR" sz="3600" b="1" dirty="0"/>
              <a:t>Maintenant, écoutez le poème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913" y="1512916"/>
            <a:ext cx="8846820" cy="5212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https://www.youtube.com/watch?v=cV19CfuswyM&amp;t=51s</a:t>
            </a:r>
            <a:endParaRPr lang="en-GB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800" dirty="0"/>
              <a:t>Quelle est votre impression de l’ambiance du poème</a:t>
            </a:r>
            <a:r>
              <a:rPr lang="en-GB" sz="2800" dirty="0"/>
              <a:t>?</a:t>
            </a:r>
          </a:p>
          <a:p>
            <a:endParaRPr lang="fr-FR" sz="2800" dirty="0"/>
          </a:p>
          <a:p>
            <a:endParaRPr lang="fr-FR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/>
              <a:t>Ecoutez une deuxième fois. Remplissez les blancs.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8079" y="4365104"/>
            <a:ext cx="6741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joyeuse   triste     effrayante    tragique    mystérieuse          sarcastique  rassurante    déstabilisante    optimiste       pessimiste      monotone 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67295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46" y="180109"/>
            <a:ext cx="3995305" cy="5996854"/>
          </a:xfrm>
        </p:spPr>
        <p:txBody>
          <a:bodyPr>
            <a:normAutofit fontScale="40000" lnSpcReduction="20000"/>
          </a:bodyPr>
          <a:lstStyle/>
          <a:p>
            <a:endParaRPr lang="fr-FR" sz="8000" i="1" dirty="0"/>
          </a:p>
          <a:p>
            <a:pPr marL="0" indent="0">
              <a:buNone/>
            </a:pPr>
            <a:r>
              <a:rPr lang="fr-FR" sz="8000" i="1" dirty="0"/>
              <a:t>	</a:t>
            </a:r>
            <a:r>
              <a:rPr lang="fr-FR" sz="8000" i="1" u="sng" dirty="0"/>
              <a:t>Familiale</a:t>
            </a:r>
            <a:r>
              <a:rPr lang="fr-FR" sz="8000" u="sng" dirty="0"/>
              <a:t> </a:t>
            </a:r>
            <a:r>
              <a:rPr lang="fr-FR" sz="4500" dirty="0">
                <a:solidFill>
                  <a:srgbClr val="FF0000"/>
                </a:solidFill>
              </a:rPr>
              <a:t>[</a:t>
            </a:r>
            <a:r>
              <a:rPr lang="fr-FR" sz="4500" dirty="0" err="1">
                <a:solidFill>
                  <a:srgbClr val="FF0000"/>
                </a:solidFill>
              </a:rPr>
              <a:t>teacher</a:t>
            </a:r>
            <a:r>
              <a:rPr lang="fr-FR" sz="4500" dirty="0">
                <a:solidFill>
                  <a:srgbClr val="FF0000"/>
                </a:solidFill>
              </a:rPr>
              <a:t> to </a:t>
            </a:r>
            <a:r>
              <a:rPr lang="fr-FR" sz="4500" dirty="0" err="1">
                <a:solidFill>
                  <a:srgbClr val="FF0000"/>
                </a:solidFill>
              </a:rPr>
              <a:t>add</a:t>
            </a:r>
            <a:r>
              <a:rPr lang="fr-FR" sz="4500" dirty="0">
                <a:solidFill>
                  <a:srgbClr val="FF0000"/>
                </a:solidFill>
              </a:rPr>
              <a:t> full </a:t>
            </a:r>
            <a:r>
              <a:rPr lang="fr-FR" sz="4500" dirty="0" err="1">
                <a:solidFill>
                  <a:srgbClr val="FF0000"/>
                </a:solidFill>
              </a:rPr>
              <a:t>text</a:t>
            </a:r>
            <a:r>
              <a:rPr lang="fr-FR" sz="4500" dirty="0">
                <a:solidFill>
                  <a:srgbClr val="FF0000"/>
                </a:solidFill>
              </a:rPr>
              <a:t>]</a:t>
            </a:r>
            <a:endParaRPr lang="fr-FR" sz="45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8000" i="1" dirty="0"/>
              <a:t>Line 1: …</a:t>
            </a:r>
            <a:r>
              <a:rPr lang="en-GB" sz="8000" i="1" dirty="0">
                <a:solidFill>
                  <a:srgbClr val="0070C0"/>
                </a:solidFill>
              </a:rPr>
              <a:t>1</a:t>
            </a:r>
            <a:r>
              <a:rPr lang="fr-FR" sz="8000" i="1" dirty="0"/>
              <a:t>…. </a:t>
            </a:r>
            <a:br>
              <a:rPr lang="fr-FR" sz="8000" dirty="0"/>
            </a:br>
            <a:br>
              <a:rPr lang="fr-FR" sz="8000" dirty="0"/>
            </a:br>
            <a:r>
              <a:rPr lang="fr-FR" sz="8000" dirty="0"/>
              <a:t>Line 3: </a:t>
            </a:r>
            <a:r>
              <a:rPr lang="fr-FR" sz="8000" i="1" dirty="0"/>
              <a:t>…</a:t>
            </a:r>
            <a:r>
              <a:rPr lang="fr-FR" sz="8000" i="1" dirty="0">
                <a:solidFill>
                  <a:srgbClr val="0070C0"/>
                </a:solidFill>
              </a:rPr>
              <a:t>2</a:t>
            </a:r>
            <a:r>
              <a:rPr lang="fr-FR" sz="8000" i="1" dirty="0"/>
              <a:t>….</a:t>
            </a:r>
            <a:br>
              <a:rPr lang="fr-FR" sz="8000" dirty="0"/>
            </a:br>
            <a:endParaRPr lang="fr-FR" sz="8000" dirty="0"/>
          </a:p>
          <a:p>
            <a:pPr marL="0" indent="0">
              <a:buNone/>
            </a:pPr>
            <a:r>
              <a:rPr lang="fr-FR" sz="8000" dirty="0"/>
              <a:t>Line 5: </a:t>
            </a:r>
            <a:r>
              <a:rPr lang="en-GB" sz="8000" i="1" dirty="0"/>
              <a:t>…</a:t>
            </a:r>
            <a:r>
              <a:rPr lang="en-GB" sz="8000" i="1" dirty="0">
                <a:solidFill>
                  <a:srgbClr val="0070C0"/>
                </a:solidFill>
              </a:rPr>
              <a:t>3</a:t>
            </a:r>
            <a:r>
              <a:rPr lang="en-GB" sz="8000" i="1" dirty="0"/>
              <a:t>…….</a:t>
            </a:r>
            <a:br>
              <a:rPr lang="fr-FR" sz="8000" dirty="0"/>
            </a:br>
            <a:br>
              <a:rPr lang="fr-FR" sz="8000" dirty="0"/>
            </a:br>
            <a:r>
              <a:rPr lang="fr-FR" sz="8000" dirty="0"/>
              <a:t>Line 12: </a:t>
            </a:r>
            <a:r>
              <a:rPr lang="fr-FR" sz="8000" i="1" dirty="0"/>
              <a:t>…</a:t>
            </a:r>
            <a:r>
              <a:rPr lang="fr-FR" sz="8000" i="1" dirty="0">
                <a:solidFill>
                  <a:srgbClr val="0070C0"/>
                </a:solidFill>
              </a:rPr>
              <a:t>4</a:t>
            </a:r>
            <a:r>
              <a:rPr lang="fr-FR" sz="8000" i="1" dirty="0"/>
              <a:t>…</a:t>
            </a:r>
            <a:br>
              <a:rPr lang="fr-FR" sz="8000" dirty="0"/>
            </a:br>
            <a:br>
              <a:rPr lang="fr-FR" sz="8000" dirty="0"/>
            </a:br>
            <a:r>
              <a:rPr lang="fr-FR" sz="8000" dirty="0"/>
              <a:t>Line 16: </a:t>
            </a:r>
            <a:r>
              <a:rPr lang="fr-FR" sz="8000" i="1" dirty="0"/>
              <a:t>…</a:t>
            </a:r>
            <a:r>
              <a:rPr lang="fr-FR" sz="8000" i="1" dirty="0">
                <a:solidFill>
                  <a:srgbClr val="0070C0"/>
                </a:solidFill>
              </a:rPr>
              <a:t>5</a:t>
            </a:r>
            <a:r>
              <a:rPr lang="fr-FR" sz="8000" i="1" dirty="0"/>
              <a:t>…….</a:t>
            </a:r>
            <a:br>
              <a:rPr lang="fr-FR" sz="8000" dirty="0"/>
            </a:br>
            <a:br>
              <a:rPr lang="fr-FR" sz="8000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8099" y="193965"/>
            <a:ext cx="3927251" cy="422349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9600" dirty="0"/>
              <a:t> </a:t>
            </a:r>
          </a:p>
          <a:p>
            <a:pPr marL="0" indent="0">
              <a:buNone/>
            </a:pPr>
            <a:r>
              <a:rPr lang="fr-FR" sz="8000" i="1" dirty="0"/>
              <a:t>Line 19: …</a:t>
            </a:r>
            <a:r>
              <a:rPr lang="fr-FR" sz="8000" i="1" dirty="0">
                <a:solidFill>
                  <a:srgbClr val="0070C0"/>
                </a:solidFill>
              </a:rPr>
              <a:t>6</a:t>
            </a:r>
            <a:r>
              <a:rPr lang="fr-FR" sz="8000" i="1" dirty="0"/>
              <a:t>…</a:t>
            </a:r>
            <a:br>
              <a:rPr lang="fr-FR" sz="8000" dirty="0"/>
            </a:br>
            <a:br>
              <a:rPr lang="fr-FR" sz="8000" dirty="0"/>
            </a:br>
            <a:r>
              <a:rPr lang="fr-FR" sz="8000" dirty="0"/>
              <a:t>Line 21: </a:t>
            </a:r>
            <a:r>
              <a:rPr lang="fr-FR" sz="8000" i="1" dirty="0"/>
              <a:t>…</a:t>
            </a:r>
            <a:r>
              <a:rPr lang="fr-FR" sz="8000" i="1" dirty="0">
                <a:solidFill>
                  <a:srgbClr val="0070C0"/>
                </a:solidFill>
              </a:rPr>
              <a:t>7</a:t>
            </a:r>
            <a:r>
              <a:rPr lang="fr-FR" sz="8000" i="1" dirty="0"/>
              <a:t>…</a:t>
            </a:r>
            <a:br>
              <a:rPr lang="fr-FR" sz="8000" dirty="0"/>
            </a:br>
            <a:br>
              <a:rPr lang="fr-FR" sz="8000" dirty="0"/>
            </a:br>
            <a:r>
              <a:rPr lang="fr-FR" sz="8000" dirty="0"/>
              <a:t>Line 25: </a:t>
            </a:r>
            <a:r>
              <a:rPr lang="fr-FR" sz="8000" i="1" dirty="0"/>
              <a:t>…</a:t>
            </a:r>
            <a:r>
              <a:rPr lang="fr-FR" sz="8000" i="1" dirty="0">
                <a:solidFill>
                  <a:srgbClr val="0070C0"/>
                </a:solidFill>
              </a:rPr>
              <a:t>8</a:t>
            </a:r>
            <a:r>
              <a:rPr lang="fr-FR" sz="8000" i="1" dirty="0"/>
              <a:t>….. </a:t>
            </a:r>
            <a:endParaRPr lang="en-GB" sz="4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742645" y="5004740"/>
            <a:ext cx="404718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/>
              <a:t>       </a:t>
            </a:r>
            <a:r>
              <a:rPr lang="fr-FR" sz="2400" i="1"/>
              <a:t>naturel </a:t>
            </a:r>
            <a:r>
              <a:rPr lang="fr-FR" sz="2400"/>
              <a:t> </a:t>
            </a:r>
            <a:r>
              <a:rPr lang="fr-FR" sz="2400" i="1"/>
              <a:t>affaires </a:t>
            </a:r>
            <a:r>
              <a:rPr lang="fr-FR" sz="2400"/>
              <a:t>    </a:t>
            </a:r>
            <a:r>
              <a:rPr lang="fr-FR" sz="2400" i="1"/>
              <a:t>tué</a:t>
            </a:r>
            <a:endParaRPr lang="en-GB" sz="2400" i="1"/>
          </a:p>
          <a:p>
            <a:r>
              <a:rPr lang="fr-FR" sz="2400"/>
              <a:t>  </a:t>
            </a:r>
            <a:r>
              <a:rPr lang="fr-FR" sz="2400" i="1"/>
              <a:t>mère</a:t>
            </a:r>
            <a:r>
              <a:rPr lang="fr-FR" sz="2400"/>
              <a:t>  </a:t>
            </a:r>
            <a:r>
              <a:rPr lang="fr-FR" sz="2400" i="1"/>
              <a:t>père</a:t>
            </a:r>
            <a:r>
              <a:rPr lang="fr-FR" sz="2400"/>
              <a:t>   </a:t>
            </a:r>
            <a:r>
              <a:rPr lang="fr-FR" sz="2400" i="1"/>
              <a:t>fait</a:t>
            </a:r>
            <a:r>
              <a:rPr lang="fr-FR" sz="2400"/>
              <a:t>   </a:t>
            </a:r>
            <a:r>
              <a:rPr lang="fr-FR" sz="2400" i="1"/>
              <a:t>fils</a:t>
            </a:r>
            <a:r>
              <a:rPr lang="fr-FR" sz="2400"/>
              <a:t>      </a:t>
            </a:r>
            <a:r>
              <a:rPr lang="fr-FR" sz="2400" i="1"/>
              <a:t>vie </a:t>
            </a:r>
          </a:p>
        </p:txBody>
      </p:sp>
    </p:spTree>
    <p:extLst>
      <p:ext uri="{BB962C8B-B14F-4D97-AF65-F5344CB8AC3E}">
        <p14:creationId xmlns:p14="http://schemas.microsoft.com/office/powerpoint/2010/main" val="2963159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88640"/>
            <a:ext cx="4176465" cy="62646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7200" i="1" dirty="0"/>
              <a:t>	</a:t>
            </a:r>
            <a:r>
              <a:rPr lang="fr-FR" sz="7200" i="1" u="sng" dirty="0"/>
              <a:t>Familiale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404664"/>
            <a:ext cx="3932959" cy="59829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6400" i="1" dirty="0"/>
              <a:t>The </a:t>
            </a:r>
            <a:r>
              <a:rPr lang="fr-FR" sz="6400" i="1" dirty="0" err="1"/>
              <a:t>mother</a:t>
            </a:r>
            <a:r>
              <a:rPr lang="fr-FR" sz="6400" i="1" dirty="0"/>
              <a:t> </a:t>
            </a:r>
            <a:r>
              <a:rPr lang="fr-FR" sz="6400" i="1" dirty="0" err="1"/>
              <a:t>knits</a:t>
            </a:r>
            <a:endParaRPr lang="fr-FR" sz="6400" i="1" dirty="0"/>
          </a:p>
          <a:p>
            <a:pPr marL="0" indent="0">
              <a:buNone/>
            </a:pPr>
            <a:r>
              <a:rPr lang="fr-FR" sz="6400" i="1" dirty="0"/>
              <a:t>The son </a:t>
            </a:r>
            <a:r>
              <a:rPr lang="fr-FR" sz="6400" i="1" dirty="0" err="1"/>
              <a:t>fights</a:t>
            </a:r>
            <a:r>
              <a:rPr lang="fr-FR" sz="6400" i="1" dirty="0"/>
              <a:t> in the </a:t>
            </a:r>
            <a:r>
              <a:rPr lang="en-GB" sz="6400" i="1" dirty="0"/>
              <a:t>war</a:t>
            </a:r>
          </a:p>
          <a:p>
            <a:pPr marL="0" indent="0">
              <a:buNone/>
            </a:pPr>
            <a:r>
              <a:rPr lang="en-GB" sz="6400" i="1" dirty="0"/>
              <a:t>The mother, she finds this perfectly natural</a:t>
            </a:r>
          </a:p>
          <a:p>
            <a:pPr marL="0" indent="0">
              <a:buNone/>
            </a:pPr>
            <a:r>
              <a:rPr lang="en-GB" sz="6400" i="1" dirty="0"/>
              <a:t>And the father, what does the father do?</a:t>
            </a:r>
          </a:p>
          <a:p>
            <a:pPr marL="0" indent="0">
              <a:buNone/>
            </a:pPr>
            <a:r>
              <a:rPr lang="en-GB" sz="6400" i="1" dirty="0"/>
              <a:t>He does business</a:t>
            </a:r>
          </a:p>
          <a:p>
            <a:pPr marL="0" indent="0">
              <a:buNone/>
            </a:pPr>
            <a:r>
              <a:rPr lang="en-GB" sz="6400" i="1" dirty="0"/>
              <a:t>His wife knits</a:t>
            </a:r>
          </a:p>
          <a:p>
            <a:pPr marL="0" indent="0">
              <a:buNone/>
            </a:pPr>
            <a:r>
              <a:rPr lang="en-GB" sz="6400" i="1" dirty="0"/>
              <a:t>His son fights in the war</a:t>
            </a:r>
          </a:p>
          <a:p>
            <a:pPr marL="0" indent="0">
              <a:buNone/>
            </a:pPr>
            <a:r>
              <a:rPr lang="en-GB" sz="6400" i="1" dirty="0"/>
              <a:t>He is in business</a:t>
            </a:r>
          </a:p>
          <a:p>
            <a:pPr marL="0" indent="0">
              <a:buNone/>
            </a:pPr>
            <a:r>
              <a:rPr lang="en-GB" sz="6400" i="1" dirty="0"/>
              <a:t>The father, he finds this perfectly natural</a:t>
            </a:r>
          </a:p>
          <a:p>
            <a:pPr marL="0" indent="0">
              <a:buNone/>
            </a:pPr>
            <a:r>
              <a:rPr lang="en-GB" sz="6400" i="1" dirty="0"/>
              <a:t>And the son, what about the son?</a:t>
            </a:r>
          </a:p>
          <a:p>
            <a:pPr marL="0" indent="0">
              <a:buNone/>
            </a:pPr>
            <a:r>
              <a:rPr lang="en-GB" sz="6400" i="1" dirty="0"/>
              <a:t>The son, he thinks absolutely nothing</a:t>
            </a:r>
          </a:p>
          <a:p>
            <a:pPr marL="0" indent="0">
              <a:buNone/>
            </a:pPr>
            <a:r>
              <a:rPr lang="en-GB" sz="6400" i="1" dirty="0"/>
              <a:t>The son, his mother knits his father does</a:t>
            </a:r>
          </a:p>
          <a:p>
            <a:pPr marL="0" indent="0">
              <a:buNone/>
            </a:pPr>
            <a:r>
              <a:rPr lang="en-GB" sz="6400" i="1" dirty="0"/>
              <a:t>Business he fights in the war</a:t>
            </a:r>
          </a:p>
          <a:p>
            <a:pPr marL="0" indent="0">
              <a:buNone/>
            </a:pPr>
            <a:r>
              <a:rPr lang="en-GB" sz="6400" i="1" dirty="0"/>
              <a:t>When the war is over </a:t>
            </a:r>
          </a:p>
          <a:p>
            <a:pPr marL="0" indent="0">
              <a:buNone/>
            </a:pPr>
            <a:r>
              <a:rPr lang="en-GB" sz="6400" i="1" dirty="0"/>
              <a:t>He will do business with his father</a:t>
            </a:r>
          </a:p>
          <a:p>
            <a:pPr marL="0" indent="0">
              <a:buNone/>
            </a:pPr>
            <a:r>
              <a:rPr lang="en-GB" sz="6400" i="1" dirty="0"/>
              <a:t>The war goes on, the mother goes on knitting</a:t>
            </a:r>
          </a:p>
          <a:p>
            <a:pPr marL="0" indent="0">
              <a:buNone/>
            </a:pPr>
            <a:r>
              <a:rPr lang="en-GB" sz="6400" i="1" dirty="0"/>
              <a:t>The father goes on doing business</a:t>
            </a:r>
          </a:p>
          <a:p>
            <a:pPr marL="0" indent="0">
              <a:buNone/>
            </a:pPr>
            <a:r>
              <a:rPr lang="en-GB" sz="6400" i="1" dirty="0"/>
              <a:t>The son is killed he doesn’t go on</a:t>
            </a:r>
          </a:p>
          <a:p>
            <a:pPr marL="0" indent="0">
              <a:buNone/>
            </a:pPr>
            <a:r>
              <a:rPr lang="en-GB" sz="6400" i="1" dirty="0"/>
              <a:t>The father and the mother go to the cemetery</a:t>
            </a:r>
          </a:p>
          <a:p>
            <a:pPr marL="0" indent="0">
              <a:buNone/>
            </a:pPr>
            <a:r>
              <a:rPr lang="en-GB" sz="6400" i="1" dirty="0"/>
              <a:t>The father and the mother find it natural</a:t>
            </a:r>
          </a:p>
          <a:p>
            <a:pPr marL="0" indent="0">
              <a:buNone/>
            </a:pPr>
            <a:r>
              <a:rPr lang="en-GB" sz="6400" i="1" dirty="0"/>
              <a:t>Life goes on life with its knitting its war its business</a:t>
            </a:r>
          </a:p>
          <a:p>
            <a:pPr marL="0" indent="0">
              <a:buNone/>
            </a:pPr>
            <a:r>
              <a:rPr lang="en-GB" sz="6400" i="1" dirty="0"/>
              <a:t>Business </a:t>
            </a:r>
            <a:r>
              <a:rPr lang="en-GB" sz="6400" i="1" dirty="0" err="1"/>
              <a:t>business</a:t>
            </a:r>
            <a:r>
              <a:rPr lang="en-GB" sz="6400" i="1" dirty="0"/>
              <a:t> </a:t>
            </a:r>
            <a:r>
              <a:rPr lang="en-GB" sz="6400" i="1" dirty="0" err="1"/>
              <a:t>business</a:t>
            </a:r>
            <a:endParaRPr lang="en-GB" sz="6400" i="1" dirty="0"/>
          </a:p>
          <a:p>
            <a:pPr marL="0" indent="0">
              <a:buNone/>
            </a:pPr>
            <a:r>
              <a:rPr lang="en-GB" sz="6400" i="1" dirty="0"/>
              <a:t>Life with the cemetery</a:t>
            </a:r>
          </a:p>
          <a:p>
            <a:pPr marL="0" indent="0">
              <a:buNone/>
            </a:pPr>
            <a:endParaRPr lang="en-GB" sz="6000" dirty="0"/>
          </a:p>
          <a:p>
            <a:pPr marL="0" indent="0">
              <a:buNone/>
            </a:pPr>
            <a:endParaRPr lang="en-GB" sz="5600" dirty="0"/>
          </a:p>
          <a:p>
            <a:pPr marL="0" indent="0">
              <a:buNone/>
            </a:pPr>
            <a:r>
              <a:rPr lang="en-GB" sz="4800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68DF05-3ED5-4A2C-ABA7-6A794F0D5356}"/>
              </a:ext>
            </a:extLst>
          </p:cNvPr>
          <p:cNvSpPr txBox="1"/>
          <p:nvPr/>
        </p:nvSpPr>
        <p:spPr>
          <a:xfrm>
            <a:off x="639041" y="692696"/>
            <a:ext cx="33843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[</a:t>
            </a:r>
            <a:r>
              <a:rPr lang="fr-FR" sz="1600" dirty="0" err="1">
                <a:solidFill>
                  <a:srgbClr val="FF0000"/>
                </a:solidFill>
              </a:rPr>
              <a:t>teacher</a:t>
            </a:r>
            <a:r>
              <a:rPr lang="fr-FR" sz="1600" dirty="0">
                <a:solidFill>
                  <a:srgbClr val="FF0000"/>
                </a:solidFill>
              </a:rPr>
              <a:t> to </a:t>
            </a:r>
            <a:r>
              <a:rPr lang="fr-FR" sz="1600" dirty="0" err="1">
                <a:solidFill>
                  <a:srgbClr val="FF0000"/>
                </a:solidFill>
              </a:rPr>
              <a:t>add</a:t>
            </a:r>
            <a:r>
              <a:rPr lang="fr-FR" sz="1600" dirty="0">
                <a:solidFill>
                  <a:srgbClr val="FF0000"/>
                </a:solidFill>
              </a:rPr>
              <a:t> full </a:t>
            </a:r>
            <a:r>
              <a:rPr lang="fr-FR" sz="1600" dirty="0" err="1">
                <a:solidFill>
                  <a:srgbClr val="FF0000"/>
                </a:solidFill>
              </a:rPr>
              <a:t>text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 err="1">
                <a:solidFill>
                  <a:srgbClr val="FF0000"/>
                </a:solidFill>
              </a:rPr>
              <a:t>showing</a:t>
            </a:r>
            <a:r>
              <a:rPr lang="fr-FR" sz="1600" dirty="0">
                <a:solidFill>
                  <a:srgbClr val="FF0000"/>
                </a:solidFill>
              </a:rPr>
              <a:t> correct </a:t>
            </a:r>
            <a:r>
              <a:rPr lang="fr-FR" sz="1600" dirty="0" err="1">
                <a:solidFill>
                  <a:srgbClr val="FF0000"/>
                </a:solidFill>
              </a:rPr>
              <a:t>answers</a:t>
            </a:r>
            <a:r>
              <a:rPr lang="fr-FR" sz="1050" dirty="0">
                <a:solidFill>
                  <a:srgbClr val="FF0000"/>
                </a:solidFill>
              </a:rPr>
              <a:t>]</a:t>
            </a:r>
            <a:endParaRPr lang="fr-FR" sz="1050" i="1" dirty="0">
              <a:solidFill>
                <a:srgbClr val="FF0000"/>
              </a:solidFill>
            </a:endParaRPr>
          </a:p>
          <a:p>
            <a:r>
              <a:rPr lang="fr-FR" i="1" dirty="0"/>
              <a:t>Line 1: …</a:t>
            </a:r>
            <a:r>
              <a:rPr lang="en-GB" i="1" dirty="0">
                <a:solidFill>
                  <a:srgbClr val="0070C0"/>
                </a:solidFill>
              </a:rPr>
              <a:t>1</a:t>
            </a:r>
            <a:r>
              <a:rPr lang="fr-FR" i="1" dirty="0"/>
              <a:t>….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Line 3: </a:t>
            </a:r>
            <a:r>
              <a:rPr lang="fr-FR" i="1" dirty="0"/>
              <a:t>…</a:t>
            </a:r>
            <a:r>
              <a:rPr lang="fr-FR" i="1" dirty="0">
                <a:solidFill>
                  <a:srgbClr val="0070C0"/>
                </a:solidFill>
              </a:rPr>
              <a:t>2</a:t>
            </a:r>
            <a:r>
              <a:rPr lang="fr-FR" i="1" dirty="0"/>
              <a:t>….</a:t>
            </a:r>
            <a:br>
              <a:rPr lang="fr-FR" dirty="0"/>
            </a:br>
            <a:endParaRPr lang="fr-FR" dirty="0"/>
          </a:p>
          <a:p>
            <a:r>
              <a:rPr lang="fr-FR" dirty="0"/>
              <a:t>Line 5: </a:t>
            </a:r>
            <a:r>
              <a:rPr lang="en-GB" i="1" dirty="0"/>
              <a:t>…</a:t>
            </a:r>
            <a:r>
              <a:rPr lang="en-GB" i="1" dirty="0">
                <a:solidFill>
                  <a:srgbClr val="0070C0"/>
                </a:solidFill>
              </a:rPr>
              <a:t>3</a:t>
            </a:r>
            <a:r>
              <a:rPr lang="en-GB" i="1" dirty="0"/>
              <a:t>…….</a:t>
            </a:r>
            <a:br>
              <a:rPr lang="fr-FR" dirty="0"/>
            </a:br>
            <a:br>
              <a:rPr lang="fr-FR" dirty="0"/>
            </a:br>
            <a:r>
              <a:rPr lang="fr-FR" dirty="0"/>
              <a:t>Line 12: </a:t>
            </a:r>
            <a:r>
              <a:rPr lang="fr-FR" i="1" dirty="0"/>
              <a:t>…</a:t>
            </a:r>
            <a:r>
              <a:rPr lang="fr-FR" i="1" dirty="0">
                <a:solidFill>
                  <a:srgbClr val="0070C0"/>
                </a:solidFill>
              </a:rPr>
              <a:t>4</a:t>
            </a:r>
            <a:r>
              <a:rPr lang="fr-FR" i="1" dirty="0"/>
              <a:t>…</a:t>
            </a:r>
            <a:br>
              <a:rPr lang="fr-FR" dirty="0"/>
            </a:br>
            <a:br>
              <a:rPr lang="fr-FR" dirty="0"/>
            </a:br>
            <a:r>
              <a:rPr lang="fr-FR" dirty="0"/>
              <a:t>Line 16: </a:t>
            </a:r>
            <a:r>
              <a:rPr lang="fr-FR" i="1" dirty="0"/>
              <a:t>…</a:t>
            </a:r>
            <a:r>
              <a:rPr lang="fr-FR" i="1" dirty="0">
                <a:solidFill>
                  <a:srgbClr val="0070C0"/>
                </a:solidFill>
              </a:rPr>
              <a:t>5</a:t>
            </a:r>
            <a:r>
              <a:rPr lang="fr-FR" i="1" dirty="0"/>
              <a:t>…….</a:t>
            </a:r>
          </a:p>
          <a:p>
            <a:endParaRPr lang="fr-FR" i="1" dirty="0"/>
          </a:p>
          <a:p>
            <a:r>
              <a:rPr lang="fr-FR" i="1" dirty="0"/>
              <a:t>Line 19: …</a:t>
            </a:r>
            <a:r>
              <a:rPr lang="fr-FR" i="1" dirty="0">
                <a:solidFill>
                  <a:srgbClr val="0070C0"/>
                </a:solidFill>
              </a:rPr>
              <a:t>6</a:t>
            </a:r>
            <a:r>
              <a:rPr lang="fr-FR" i="1" dirty="0"/>
              <a:t>…</a:t>
            </a:r>
            <a:br>
              <a:rPr lang="fr-FR" dirty="0"/>
            </a:br>
            <a:br>
              <a:rPr lang="fr-FR" dirty="0"/>
            </a:br>
            <a:r>
              <a:rPr lang="fr-FR" dirty="0"/>
              <a:t>Line 21: </a:t>
            </a:r>
            <a:r>
              <a:rPr lang="fr-FR" i="1" dirty="0"/>
              <a:t>…</a:t>
            </a:r>
            <a:r>
              <a:rPr lang="fr-FR" i="1" dirty="0">
                <a:solidFill>
                  <a:srgbClr val="0070C0"/>
                </a:solidFill>
              </a:rPr>
              <a:t>7</a:t>
            </a:r>
            <a:r>
              <a:rPr lang="fr-FR" i="1" dirty="0"/>
              <a:t>…</a:t>
            </a:r>
            <a:br>
              <a:rPr lang="fr-FR" dirty="0"/>
            </a:br>
            <a:br>
              <a:rPr lang="fr-FR" dirty="0"/>
            </a:br>
            <a:r>
              <a:rPr lang="fr-FR" dirty="0"/>
              <a:t>Line 25: </a:t>
            </a:r>
            <a:r>
              <a:rPr lang="fr-FR" i="1" dirty="0"/>
              <a:t>…</a:t>
            </a:r>
            <a:r>
              <a:rPr lang="fr-FR" i="1" dirty="0">
                <a:solidFill>
                  <a:srgbClr val="0070C0"/>
                </a:solidFill>
              </a:rPr>
              <a:t>8</a:t>
            </a:r>
            <a:r>
              <a:rPr lang="fr-FR" i="1" dirty="0"/>
              <a:t>….. </a:t>
            </a:r>
            <a:endParaRPr lang="en-GB" sz="1050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6192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Choisissez</a:t>
            </a:r>
            <a:r>
              <a:rPr lang="en-GB" sz="2400" dirty="0"/>
              <a:t> </a:t>
            </a:r>
            <a:r>
              <a:rPr lang="en-GB" sz="2400" dirty="0" err="1"/>
              <a:t>une</a:t>
            </a:r>
            <a:r>
              <a:rPr lang="en-GB" sz="2400" dirty="0"/>
              <a:t> image pour </a:t>
            </a:r>
            <a:r>
              <a:rPr lang="en-GB" sz="2400" dirty="0" err="1"/>
              <a:t>représenter</a:t>
            </a:r>
            <a:r>
              <a:rPr lang="en-GB" sz="2400" dirty="0"/>
              <a:t> la </a:t>
            </a:r>
            <a:r>
              <a:rPr lang="en-GB" sz="2400" dirty="0" err="1"/>
              <a:t>famille</a:t>
            </a:r>
            <a:r>
              <a:rPr lang="en-GB" sz="2400" dirty="0"/>
              <a:t> du </a:t>
            </a:r>
            <a:r>
              <a:rPr lang="en-GB" sz="2400" dirty="0" err="1"/>
              <a:t>poème</a:t>
            </a:r>
            <a:r>
              <a:rPr lang="en-GB" sz="2400" dirty="0"/>
              <a:t>.</a:t>
            </a:r>
            <a:br>
              <a:rPr lang="en-GB" sz="2400" dirty="0"/>
            </a:br>
            <a:r>
              <a:rPr lang="en-GB" sz="2400" dirty="0" err="1"/>
              <a:t>Pourquoi</a:t>
            </a:r>
            <a:r>
              <a:rPr lang="en-GB" sz="2400" dirty="0"/>
              <a:t> </a:t>
            </a:r>
            <a:r>
              <a:rPr lang="en-GB" sz="2400" dirty="0" err="1"/>
              <a:t>avez-vous</a:t>
            </a:r>
            <a:r>
              <a:rPr lang="en-GB" sz="2400" dirty="0"/>
              <a:t> </a:t>
            </a:r>
            <a:r>
              <a:rPr lang="en-GB" sz="2400" dirty="0" err="1"/>
              <a:t>choisi</a:t>
            </a:r>
            <a:r>
              <a:rPr lang="en-GB" sz="2400" dirty="0"/>
              <a:t> </a:t>
            </a:r>
            <a:r>
              <a:rPr lang="en-GB" sz="2400" dirty="0" err="1"/>
              <a:t>cette</a:t>
            </a:r>
            <a:r>
              <a:rPr lang="en-GB" sz="2400" dirty="0"/>
              <a:t> image?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005" y="2200354"/>
            <a:ext cx="3074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1</a:t>
            </a:r>
            <a:endParaRPr lang="en-GB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3219047" y="1983152"/>
            <a:ext cx="3380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2</a:t>
            </a:r>
            <a:endParaRPr lang="en-GB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6600665" y="1533861"/>
            <a:ext cx="2994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3</a:t>
            </a:r>
            <a:endParaRPr lang="en-GB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9738" y="4943073"/>
            <a:ext cx="8722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Je pense que la première/deuxième/troisième photo correspond mieux parce que dans la famille </a:t>
            </a:r>
            <a:r>
              <a:rPr lang="en-GB" sz="2400" dirty="0"/>
              <a:t>du </a:t>
            </a:r>
            <a:r>
              <a:rPr lang="en-GB" sz="2400" dirty="0" err="1"/>
              <a:t>poème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y a...</a:t>
            </a:r>
            <a:r>
              <a:rPr lang="fr-FR" sz="2400" dirty="0"/>
              <a:t>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4016" y="4591066"/>
            <a:ext cx="21191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20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67" y="1886836"/>
            <a:ext cx="1962127" cy="27251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67697" y="4591066"/>
            <a:ext cx="21191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21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15" y="2283234"/>
            <a:ext cx="3061799" cy="23078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5" y="2584299"/>
            <a:ext cx="3012034" cy="20067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018" y="4612012"/>
            <a:ext cx="21191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19</a:t>
            </a:r>
          </a:p>
        </p:txBody>
      </p:sp>
    </p:spTree>
    <p:extLst>
      <p:ext uri="{BB962C8B-B14F-4D97-AF65-F5344CB8AC3E}">
        <p14:creationId xmlns:p14="http://schemas.microsoft.com/office/powerpoint/2010/main" val="1183458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Les </a:t>
            </a:r>
            <a:r>
              <a:rPr lang="en-GB" dirty="0" err="1"/>
              <a:t>métiers</a:t>
            </a:r>
            <a:r>
              <a:rPr lang="en-GB" dirty="0"/>
              <a:t> des </a:t>
            </a:r>
            <a:r>
              <a:rPr lang="en-GB" dirty="0" err="1"/>
              <a:t>trois</a:t>
            </a:r>
            <a:r>
              <a:rPr lang="en-GB" dirty="0"/>
              <a:t> </a:t>
            </a:r>
            <a:r>
              <a:rPr lang="en-GB" dirty="0" err="1"/>
              <a:t>personnages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87" y="1920479"/>
            <a:ext cx="8580813" cy="35313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/>
              <a:t>Quelle</a:t>
            </a:r>
            <a:r>
              <a:rPr lang="en-GB" dirty="0"/>
              <a:t> image correspond au </a:t>
            </a:r>
            <a:r>
              <a:rPr lang="en-GB" dirty="0" err="1"/>
              <a:t>métier</a:t>
            </a:r>
            <a:r>
              <a:rPr lang="en-GB" dirty="0"/>
              <a:t>…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…de la m</a:t>
            </a:r>
            <a:r>
              <a:rPr lang="fr-FR" dirty="0"/>
              <a:t>ère?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…du père?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…du fils?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74271" y="2527513"/>
            <a:ext cx="2750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78290" y="2321623"/>
            <a:ext cx="2750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1825" y="1204805"/>
            <a:ext cx="2750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1514" y="3803440"/>
            <a:ext cx="2750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4744" y="4204230"/>
            <a:ext cx="3842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94261" y="4354271"/>
            <a:ext cx="2750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309" y="2555509"/>
            <a:ext cx="2008536" cy="1338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6263" y="3848193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Image 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32" y="2300844"/>
            <a:ext cx="1703269" cy="17032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74033" y="3932685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Image 23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68" y="1204805"/>
            <a:ext cx="1528180" cy="211270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88274" y="3308255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Image 24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02" y="3848193"/>
            <a:ext cx="2168534" cy="14583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74079" y="5260488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25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49" y="4242275"/>
            <a:ext cx="1525019" cy="228306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957845" y="6468547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Image 26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76783" y="6199835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27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08" y="4708907"/>
            <a:ext cx="2183036" cy="142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15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91693" y="6495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5233" y="1707934"/>
            <a:ext cx="4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5729" y="339380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5779" y="5128872"/>
            <a:ext cx="28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548" y="64956"/>
            <a:ext cx="2109254" cy="1405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78" y="1684284"/>
            <a:ext cx="1988024" cy="160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2" b="16714"/>
          <a:stretch/>
        </p:blipFill>
        <p:spPr>
          <a:xfrm>
            <a:off x="6872540" y="3485406"/>
            <a:ext cx="2022673" cy="1457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45" y="5149941"/>
            <a:ext cx="2275464" cy="1513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1753" y="1438063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46977" y="326392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6353" y="4927797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59745" y="6624026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33265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</a:t>
            </a:r>
            <a:r>
              <a:rPr lang="en-GB" sz="3200" b="1" dirty="0" err="1"/>
              <a:t>Activit</a:t>
            </a:r>
            <a:r>
              <a:rPr lang="fr-FR" sz="3200" b="1" dirty="0" err="1"/>
              <a:t>é</a:t>
            </a:r>
            <a:r>
              <a:rPr lang="fr-FR" sz="3200" b="1" dirty="0"/>
              <a:t> en groupe</a:t>
            </a:r>
            <a:endParaRPr lang="en-GB" sz="3200" b="1" dirty="0"/>
          </a:p>
        </p:txBody>
      </p:sp>
      <p:sp>
        <p:nvSpPr>
          <p:cNvPr id="21" name="Content Placeholder 1"/>
          <p:cNvSpPr>
            <a:spLocks noGrp="1"/>
          </p:cNvSpPr>
          <p:nvPr>
            <p:ph sz="half" idx="1"/>
          </p:nvPr>
        </p:nvSpPr>
        <p:spPr>
          <a:xfrm>
            <a:off x="331912" y="1752600"/>
            <a:ext cx="540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Quelle</a:t>
            </a:r>
            <a:r>
              <a:rPr lang="en-GB" dirty="0"/>
              <a:t> image correspond</a:t>
            </a:r>
          </a:p>
          <a:p>
            <a:pPr marL="0" indent="0">
              <a:buNone/>
            </a:pPr>
            <a:r>
              <a:rPr lang="en-GB" dirty="0"/>
              <a:t>                       au </a:t>
            </a:r>
            <a:r>
              <a:rPr lang="en-GB" dirty="0" err="1"/>
              <a:t>fils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          </a:t>
            </a:r>
            <a:r>
              <a:rPr lang="en-GB" dirty="0" err="1"/>
              <a:t>à</a:t>
            </a:r>
            <a:r>
              <a:rPr lang="en-GB" dirty="0"/>
              <a:t> la </a:t>
            </a:r>
            <a:r>
              <a:rPr lang="en-GB" dirty="0" err="1"/>
              <a:t>mère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          au </a:t>
            </a:r>
            <a:r>
              <a:rPr lang="en-GB" dirty="0" err="1"/>
              <a:t>père</a:t>
            </a:r>
            <a:endParaRPr lang="en-GB" dirty="0"/>
          </a:p>
          <a:p>
            <a:pPr marL="0" indent="0">
              <a:buNone/>
            </a:pPr>
            <a:r>
              <a:rPr lang="fr-FR" dirty="0"/>
              <a:t>	           aux deux parents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302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91693" y="6495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5233" y="1707934"/>
            <a:ext cx="4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5729" y="339380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5779" y="5128872"/>
            <a:ext cx="28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548" y="64956"/>
            <a:ext cx="2109254" cy="1405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78" y="1684284"/>
            <a:ext cx="1988024" cy="160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2" b="16714"/>
          <a:stretch/>
        </p:blipFill>
        <p:spPr>
          <a:xfrm>
            <a:off x="6872540" y="3485406"/>
            <a:ext cx="2022673" cy="1457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45" y="5149941"/>
            <a:ext cx="2275464" cy="1513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1753" y="1438063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46977" y="326392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6353" y="4927797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59745" y="6624026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33265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</a:t>
            </a:r>
            <a:r>
              <a:rPr lang="en-GB" sz="3200" b="1" dirty="0" err="1"/>
              <a:t>Activit</a:t>
            </a:r>
            <a:r>
              <a:rPr lang="fr-FR" sz="3200" b="1" dirty="0" err="1"/>
              <a:t>é</a:t>
            </a:r>
            <a:r>
              <a:rPr lang="fr-FR" sz="3200" b="1" dirty="0"/>
              <a:t> en groupe</a:t>
            </a:r>
            <a:endParaRPr lang="en-GB" sz="3200" b="1" dirty="0"/>
          </a:p>
        </p:txBody>
      </p:sp>
      <p:sp>
        <p:nvSpPr>
          <p:cNvPr id="18" name="Content Placeholder 1"/>
          <p:cNvSpPr>
            <a:spLocks noGrp="1"/>
          </p:cNvSpPr>
          <p:nvPr>
            <p:ph sz="half" idx="1"/>
          </p:nvPr>
        </p:nvSpPr>
        <p:spPr>
          <a:xfrm>
            <a:off x="468869" y="1707934"/>
            <a:ext cx="5400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/>
              <a:t>Quelle</a:t>
            </a:r>
            <a:r>
              <a:rPr lang="en-GB" dirty="0"/>
              <a:t> image correspond</a:t>
            </a:r>
          </a:p>
          <a:p>
            <a:pPr marL="0" indent="0">
              <a:buNone/>
            </a:pPr>
            <a:r>
              <a:rPr lang="en-GB" dirty="0"/>
              <a:t>                       au </a:t>
            </a:r>
            <a:r>
              <a:rPr lang="en-GB" dirty="0" err="1"/>
              <a:t>fils</a:t>
            </a:r>
            <a:r>
              <a:rPr lang="en-GB" dirty="0"/>
              <a:t>: 2</a:t>
            </a:r>
          </a:p>
          <a:p>
            <a:pPr marL="0" indent="0">
              <a:buNone/>
            </a:pPr>
            <a:r>
              <a:rPr lang="en-GB" dirty="0"/>
              <a:t>                       à la </a:t>
            </a:r>
            <a:r>
              <a:rPr lang="en-GB" dirty="0" err="1"/>
              <a:t>mère</a:t>
            </a:r>
            <a:r>
              <a:rPr lang="en-GB" dirty="0"/>
              <a:t>: 1</a:t>
            </a:r>
          </a:p>
          <a:p>
            <a:pPr marL="0" indent="0">
              <a:buNone/>
            </a:pPr>
            <a:r>
              <a:rPr lang="en-GB" dirty="0"/>
              <a:t>                       au </a:t>
            </a:r>
            <a:r>
              <a:rPr lang="en-GB" dirty="0" err="1"/>
              <a:t>père</a:t>
            </a:r>
            <a:r>
              <a:rPr lang="en-GB" dirty="0"/>
              <a:t>: 3</a:t>
            </a:r>
          </a:p>
          <a:p>
            <a:pPr marL="0" indent="0">
              <a:buNone/>
            </a:pPr>
            <a:r>
              <a:rPr lang="fr-FR" dirty="0"/>
              <a:t>	           aux deux parents: 4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044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42" y="260611"/>
            <a:ext cx="8686800" cy="1143000"/>
          </a:xfrm>
        </p:spPr>
        <p:txBody>
          <a:bodyPr>
            <a:normAutofit/>
          </a:bodyPr>
          <a:lstStyle/>
          <a:p>
            <a:r>
              <a:rPr lang="en-GB" sz="2800" dirty="0" err="1"/>
              <a:t>Choisissez</a:t>
            </a:r>
            <a:r>
              <a:rPr lang="en-GB" sz="2800" dirty="0"/>
              <a:t> </a:t>
            </a:r>
            <a:r>
              <a:rPr lang="en-GB" sz="2800" dirty="0" err="1"/>
              <a:t>une</a:t>
            </a:r>
            <a:r>
              <a:rPr lang="en-GB" sz="2800" dirty="0"/>
              <a:t> image pour </a:t>
            </a:r>
            <a:r>
              <a:rPr lang="en-GB" sz="2800" dirty="0" err="1"/>
              <a:t>représenter</a:t>
            </a:r>
            <a:r>
              <a:rPr lang="en-GB" sz="2800" dirty="0"/>
              <a:t> le p</a:t>
            </a:r>
            <a:r>
              <a:rPr lang="fr-FR" sz="2800" dirty="0"/>
              <a:t>ère</a:t>
            </a:r>
            <a:r>
              <a:rPr lang="en-GB" sz="2800" dirty="0"/>
              <a:t> du </a:t>
            </a:r>
            <a:r>
              <a:rPr lang="en-GB" sz="2800" dirty="0" err="1"/>
              <a:t>poème</a:t>
            </a:r>
            <a:r>
              <a:rPr lang="en-GB" sz="2800" dirty="0"/>
              <a:t>. </a:t>
            </a:r>
            <a:r>
              <a:rPr lang="en-GB" sz="2800" dirty="0" err="1"/>
              <a:t>Pourquoi</a:t>
            </a:r>
            <a:r>
              <a:rPr lang="en-GB" sz="2800" dirty="0"/>
              <a:t> </a:t>
            </a:r>
            <a:r>
              <a:rPr lang="en-GB" sz="2800" dirty="0" err="1"/>
              <a:t>avez-vous</a:t>
            </a:r>
            <a:r>
              <a:rPr lang="en-GB" sz="2800" dirty="0"/>
              <a:t> </a:t>
            </a:r>
            <a:r>
              <a:rPr lang="en-GB" sz="2800" dirty="0" err="1"/>
              <a:t>choisi</a:t>
            </a:r>
            <a:r>
              <a:rPr lang="en-GB" sz="2800" dirty="0"/>
              <a:t> </a:t>
            </a:r>
            <a:r>
              <a:rPr lang="en-GB" sz="2800" dirty="0" err="1"/>
              <a:t>cette</a:t>
            </a:r>
            <a:r>
              <a:rPr lang="en-GB" sz="2800" dirty="0"/>
              <a:t> image?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911" y="3589743"/>
            <a:ext cx="31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0074" y="4433455"/>
            <a:ext cx="32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8421" y="4253345"/>
            <a:ext cx="28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775" y="4953522"/>
            <a:ext cx="8125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J’ai choisi cette image parce que le père est</a:t>
            </a:r>
            <a:r>
              <a:rPr lang="en-GB" sz="2400" dirty="0"/>
              <a:t>…..</a:t>
            </a:r>
          </a:p>
          <a:p>
            <a:endParaRPr lang="en-GB" sz="2400" dirty="0"/>
          </a:p>
          <a:p>
            <a:r>
              <a:rPr lang="en-GB" sz="2400" dirty="0"/>
              <a:t>triste       </a:t>
            </a:r>
            <a:r>
              <a:rPr lang="en-GB" sz="2400" dirty="0" err="1"/>
              <a:t>froid</a:t>
            </a:r>
            <a:r>
              <a:rPr lang="en-GB" sz="2400" dirty="0"/>
              <a:t>       </a:t>
            </a:r>
            <a:r>
              <a:rPr lang="en-GB" sz="2400" dirty="0" err="1"/>
              <a:t>sympathique</a:t>
            </a:r>
            <a:r>
              <a:rPr lang="en-GB" sz="2400" dirty="0"/>
              <a:t>       </a:t>
            </a:r>
            <a:r>
              <a:rPr lang="en-GB" sz="2400" dirty="0" err="1"/>
              <a:t>en</a:t>
            </a:r>
            <a:r>
              <a:rPr lang="en-GB" sz="2400" dirty="0"/>
              <a:t> col</a:t>
            </a:r>
            <a:r>
              <a:rPr lang="fr-FR" sz="2400" dirty="0"/>
              <a:t>ère       choqué        indifférent     strict    affectueux       heureux      conventionnel          fier     excentrique      autoritaire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4030" y="4003580"/>
            <a:ext cx="25334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6" y="1577498"/>
            <a:ext cx="1958313" cy="24038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48" y="1388948"/>
            <a:ext cx="3588294" cy="27809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88976" y="4176511"/>
            <a:ext cx="25334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10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24" y="1744906"/>
            <a:ext cx="2525148" cy="21264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86949" y="3923655"/>
            <a:ext cx="25334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9</a:t>
            </a:r>
          </a:p>
        </p:txBody>
      </p:sp>
    </p:spTree>
    <p:extLst>
      <p:ext uri="{BB962C8B-B14F-4D97-AF65-F5344CB8AC3E}">
        <p14:creationId xmlns:p14="http://schemas.microsoft.com/office/powerpoint/2010/main" val="2907604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Etes-vous</a:t>
            </a:r>
            <a:r>
              <a:rPr lang="en-GB" dirty="0"/>
              <a:t> </a:t>
            </a:r>
            <a:r>
              <a:rPr lang="en-GB" dirty="0" err="1"/>
              <a:t>d’accord</a:t>
            </a:r>
            <a:r>
              <a:rPr lang="en-GB"/>
              <a:t>? (</a:t>
            </a:r>
            <a:r>
              <a:rPr lang="en-GB" dirty="0"/>
              <a:t>Il </a:t>
            </a:r>
            <a:r>
              <a:rPr lang="en-GB" dirty="0" err="1"/>
              <a:t>faut</a:t>
            </a:r>
            <a:r>
              <a:rPr lang="en-GB" dirty="0"/>
              <a:t> imaginer…..)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 mère est heureuse dans sa vie.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 fils voulait faire la guerre.</a:t>
            </a:r>
          </a:p>
          <a:p>
            <a:endParaRPr lang="fr-FR" dirty="0"/>
          </a:p>
          <a:p>
            <a:r>
              <a:rPr lang="fr-FR" dirty="0"/>
              <a:t>Le père, la mère et le fils étaient  très proches.</a:t>
            </a:r>
          </a:p>
          <a:p>
            <a:endParaRPr lang="fr-FR" dirty="0"/>
          </a:p>
          <a:p>
            <a:r>
              <a:rPr lang="fr-FR" dirty="0"/>
              <a:t>La fin du poème offre une vision d’espoir.</a:t>
            </a:r>
          </a:p>
          <a:p>
            <a:pPr marL="0" indent="0">
              <a:buNone/>
            </a:pPr>
            <a:endParaRPr lang="fr-F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132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64" y="68368"/>
            <a:ext cx="7886700" cy="994172"/>
          </a:xfrm>
        </p:spPr>
        <p:txBody>
          <a:bodyPr>
            <a:normAutofit/>
          </a:bodyPr>
          <a:lstStyle/>
          <a:p>
            <a:r>
              <a:rPr lang="en-GB" sz="3600" dirty="0" err="1"/>
              <a:t>Exprimer</a:t>
            </a:r>
            <a:r>
              <a:rPr lang="en-GB" sz="3600" dirty="0"/>
              <a:t> les </a:t>
            </a:r>
            <a:r>
              <a:rPr lang="en-GB" sz="3600" dirty="0" err="1"/>
              <a:t>émotions</a:t>
            </a:r>
            <a:r>
              <a:rPr lang="en-GB" sz="3600" dirty="0"/>
              <a:t> </a:t>
            </a:r>
            <a:r>
              <a:rPr lang="en-GB" sz="3600" dirty="0" err="1"/>
              <a:t>en</a:t>
            </a:r>
            <a:r>
              <a:rPr lang="en-GB" sz="3600" dirty="0"/>
              <a:t> </a:t>
            </a:r>
            <a:r>
              <a:rPr lang="en-GB" sz="3600" dirty="0" err="1"/>
              <a:t>français</a:t>
            </a:r>
            <a:r>
              <a:rPr lang="en-GB" sz="3600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541" y="908720"/>
            <a:ext cx="8497957" cy="3928093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Quand</a:t>
            </a:r>
            <a:r>
              <a:rPr lang="en-GB" dirty="0"/>
              <a:t> je </a:t>
            </a:r>
            <a:r>
              <a:rPr lang="en-GB" dirty="0" err="1"/>
              <a:t>lis</a:t>
            </a:r>
            <a:r>
              <a:rPr lang="en-GB" dirty="0"/>
              <a:t> le </a:t>
            </a:r>
            <a:r>
              <a:rPr lang="en-GB" dirty="0" err="1"/>
              <a:t>texte</a:t>
            </a:r>
            <a:r>
              <a:rPr lang="en-GB" dirty="0"/>
              <a:t>, je </a:t>
            </a:r>
            <a:r>
              <a:rPr lang="en-GB" dirty="0" err="1"/>
              <a:t>suis</a:t>
            </a:r>
            <a:r>
              <a:rPr lang="en-GB" dirty="0"/>
              <a:t>…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002839"/>
              </p:ext>
            </p:extLst>
          </p:nvPr>
        </p:nvGraphicFramePr>
        <p:xfrm>
          <a:off x="417664" y="2248165"/>
          <a:ext cx="8178705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336">
                  <a:extLst>
                    <a:ext uri="{9D8B030D-6E8A-4147-A177-3AD203B41FA5}">
                      <a16:colId xmlns:a16="http://schemas.microsoft.com/office/drawing/2014/main" val="4151624988"/>
                    </a:ext>
                  </a:extLst>
                </a:gridCol>
                <a:gridCol w="1643555">
                  <a:extLst>
                    <a:ext uri="{9D8B030D-6E8A-4147-A177-3AD203B41FA5}">
                      <a16:colId xmlns:a16="http://schemas.microsoft.com/office/drawing/2014/main" val="2017698222"/>
                    </a:ext>
                  </a:extLst>
                </a:gridCol>
                <a:gridCol w="3239814">
                  <a:extLst>
                    <a:ext uri="{9D8B030D-6E8A-4147-A177-3AD203B41FA5}">
                      <a16:colId xmlns:a16="http://schemas.microsoft.com/office/drawing/2014/main" val="2046553846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7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7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2019535"/>
                  </a:ext>
                </a:extLst>
              </a:tr>
              <a:tr h="2948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 err="1"/>
                        <a:t>heureux</a:t>
                      </a:r>
                      <a:r>
                        <a:rPr lang="en-GB" sz="2100" dirty="0"/>
                        <a:t>,</a:t>
                      </a:r>
                      <a:r>
                        <a:rPr lang="en-GB" sz="2100" baseline="0" dirty="0"/>
                        <a:t> </a:t>
                      </a:r>
                      <a:r>
                        <a:rPr lang="en-GB" sz="2100" dirty="0"/>
                        <a:t>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 err="1"/>
                        <a:t>motivé,e</a:t>
                      </a:r>
                      <a:endParaRPr lang="en-GB" sz="2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aseline="0" dirty="0"/>
                        <a:t>de bonne </a:t>
                      </a:r>
                      <a:r>
                        <a:rPr lang="en-GB" sz="2100" baseline="0" dirty="0" err="1"/>
                        <a:t>humeur</a:t>
                      </a:r>
                      <a:endParaRPr lang="en-GB" sz="21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 err="1"/>
                        <a:t>calme</a:t>
                      </a:r>
                      <a:endParaRPr lang="en-GB" sz="2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/>
                        <a:t>content,</a:t>
                      </a:r>
                      <a:r>
                        <a:rPr lang="en-GB" sz="2100" baseline="0" dirty="0"/>
                        <a:t> 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 err="1"/>
                        <a:t>intéressé</a:t>
                      </a:r>
                      <a:r>
                        <a:rPr lang="en-GB" sz="2100" dirty="0"/>
                        <a:t>, 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err="1"/>
                        <a:t>amus</a:t>
                      </a:r>
                      <a:r>
                        <a:rPr lang="en-GB" sz="2100" dirty="0"/>
                        <a:t>é, 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err="1"/>
                        <a:t>plein</a:t>
                      </a:r>
                      <a:r>
                        <a:rPr lang="en-US" sz="2100" dirty="0"/>
                        <a:t>(e) </a:t>
                      </a:r>
                      <a:r>
                        <a:rPr lang="en-US" sz="2100" dirty="0" err="1"/>
                        <a:t>d’espoir</a:t>
                      </a:r>
                      <a:endParaRPr lang="en-US" sz="2100" dirty="0"/>
                    </a:p>
                    <a:p>
                      <a:r>
                        <a:rPr lang="en-GB" sz="2100" dirty="0" err="1"/>
                        <a:t>fier</a:t>
                      </a:r>
                      <a:r>
                        <a:rPr lang="en-GB" sz="2100" dirty="0"/>
                        <a:t>, </a:t>
                      </a:r>
                      <a:r>
                        <a:rPr lang="en-GB" sz="2100" dirty="0" err="1"/>
                        <a:t>fière</a:t>
                      </a:r>
                      <a:endParaRPr lang="en-GB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err="1"/>
                        <a:t>équilibré</a:t>
                      </a:r>
                      <a:r>
                        <a:rPr lang="en-GB" sz="2100"/>
                        <a:t>, e</a:t>
                      </a:r>
                    </a:p>
                    <a:p>
                      <a:endParaRPr lang="en-GB" sz="2100"/>
                    </a:p>
                    <a:p>
                      <a:r>
                        <a:rPr lang="en-GB" sz="2100" err="1"/>
                        <a:t>indifférent</a:t>
                      </a:r>
                      <a:r>
                        <a:rPr lang="en-GB" sz="2100"/>
                        <a:t>,</a:t>
                      </a:r>
                      <a:r>
                        <a:rPr lang="en-GB" sz="2100" baseline="0"/>
                        <a:t> </a:t>
                      </a:r>
                      <a:r>
                        <a:rPr lang="en-GB" sz="2100"/>
                        <a:t>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/>
                        <a:t>triste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err="1"/>
                        <a:t>mécontent</a:t>
                      </a:r>
                      <a:r>
                        <a:rPr lang="en-GB" sz="2100"/>
                        <a:t>, 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err="1"/>
                        <a:t>fatigué</a:t>
                      </a:r>
                      <a:r>
                        <a:rPr lang="en-GB" sz="2100"/>
                        <a:t>, 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fâché</a:t>
                      </a:r>
                      <a:r>
                        <a:rPr lang="en-GB" sz="2100"/>
                        <a:t>, 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err="1"/>
                        <a:t>en</a:t>
                      </a:r>
                      <a:r>
                        <a:rPr lang="en-GB" sz="2100"/>
                        <a:t> </a:t>
                      </a:r>
                      <a:r>
                        <a:rPr lang="en-GB" sz="2100" err="1"/>
                        <a:t>colère</a:t>
                      </a:r>
                      <a:r>
                        <a:rPr lang="en-GB" sz="2100"/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/>
                        <a:t>impatient, 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/>
                        <a:t>d</a:t>
                      </a:r>
                      <a:r>
                        <a:rPr lang="en-GB" sz="2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en-US" sz="2100"/>
                        <a:t>prim</a:t>
                      </a:r>
                      <a:r>
                        <a:rPr lang="en-GB" sz="2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en-US" sz="2100"/>
                        <a:t>, 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2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en-US" sz="2100" err="1"/>
                        <a:t>sesp</a:t>
                      </a:r>
                      <a:r>
                        <a:rPr lang="en-GB" sz="2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en-US" sz="2100"/>
                        <a:t>r</a:t>
                      </a:r>
                      <a:r>
                        <a:rPr lang="en-GB" sz="2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é, e</a:t>
                      </a:r>
                      <a:r>
                        <a:rPr lang="en-US" sz="210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err="1"/>
                        <a:t>humili</a:t>
                      </a:r>
                      <a:r>
                        <a:rPr lang="en-GB" sz="2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en-US" sz="2100"/>
                        <a:t>, e</a:t>
                      </a:r>
                      <a:endParaRPr lang="en-GB" sz="2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90485411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19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4435" y="1483700"/>
            <a:ext cx="691373" cy="6913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7664" y="6559917"/>
            <a:ext cx="3108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Images: smiling emoji 14, neutral emoji 15, sad emoji 16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23837"/>
            <a:ext cx="785029" cy="7850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389215"/>
            <a:ext cx="809660" cy="80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91693" y="6495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5233" y="1707934"/>
            <a:ext cx="4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9695" y="33734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5779" y="5128872"/>
            <a:ext cx="28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5616624" cy="59046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dirty="0" err="1"/>
              <a:t>Regardez</a:t>
            </a:r>
            <a:r>
              <a:rPr lang="en-GB" sz="9600" dirty="0"/>
              <a:t> </a:t>
            </a:r>
            <a:r>
              <a:rPr lang="en-GB" sz="9600" dirty="0" err="1"/>
              <a:t>ces</a:t>
            </a:r>
            <a:r>
              <a:rPr lang="en-GB" sz="9600" dirty="0"/>
              <a:t> images.</a:t>
            </a:r>
          </a:p>
          <a:p>
            <a:pPr marL="0" indent="0">
              <a:buNone/>
            </a:pPr>
            <a:r>
              <a:rPr lang="en-GB" sz="9600" dirty="0"/>
              <a:t> 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FF0000"/>
                </a:solidFill>
              </a:rPr>
              <a:t>Les images </a:t>
            </a:r>
            <a:r>
              <a:rPr lang="fr-FR" sz="9600" dirty="0">
                <a:solidFill>
                  <a:srgbClr val="FF0000"/>
                </a:solidFill>
              </a:rPr>
              <a:t>évoquent quelles émotions?</a:t>
            </a:r>
          </a:p>
          <a:p>
            <a:pPr marL="0" indent="0">
              <a:buNone/>
            </a:pPr>
            <a:endParaRPr lang="fr-FR" sz="9600" dirty="0"/>
          </a:p>
          <a:p>
            <a:pPr marL="0" indent="0">
              <a:buNone/>
            </a:pPr>
            <a:r>
              <a:rPr lang="fr-FR" sz="9600" dirty="0"/>
              <a:t>-l’espoir</a:t>
            </a:r>
          </a:p>
          <a:p>
            <a:pPr marL="0" indent="0">
              <a:buNone/>
            </a:pPr>
            <a:r>
              <a:rPr lang="fr-FR" sz="9600" dirty="0"/>
              <a:t>-la peur</a:t>
            </a:r>
          </a:p>
          <a:p>
            <a:pPr marL="0" indent="0">
              <a:buNone/>
            </a:pPr>
            <a:r>
              <a:rPr lang="en-GB" sz="9600" dirty="0"/>
              <a:t>-</a:t>
            </a:r>
            <a:r>
              <a:rPr lang="en-GB" sz="9600" dirty="0" err="1"/>
              <a:t>l’amour</a:t>
            </a:r>
            <a:endParaRPr lang="en-GB" sz="9600" dirty="0"/>
          </a:p>
          <a:p>
            <a:pPr marL="0" indent="0">
              <a:buNone/>
            </a:pPr>
            <a:r>
              <a:rPr lang="en-GB" sz="9600" dirty="0"/>
              <a:t>-la joie </a:t>
            </a:r>
          </a:p>
          <a:p>
            <a:pPr marL="0" indent="0">
              <a:buNone/>
            </a:pPr>
            <a:endParaRPr lang="en-GB" sz="9600" dirty="0"/>
          </a:p>
          <a:p>
            <a:pPr marL="0" indent="0">
              <a:buNone/>
            </a:pPr>
            <a:r>
              <a:rPr lang="fr-FR" sz="9600" dirty="0">
                <a:solidFill>
                  <a:srgbClr val="FF0000"/>
                </a:solidFill>
              </a:rPr>
              <a:t>Quel est le sujet du poème?</a:t>
            </a:r>
          </a:p>
          <a:p>
            <a:pPr marL="0" indent="0">
              <a:buNone/>
            </a:pPr>
            <a:endParaRPr lang="fr-FR" sz="9600" dirty="0"/>
          </a:p>
          <a:p>
            <a:pPr marL="0" indent="0">
              <a:buNone/>
            </a:pPr>
            <a:r>
              <a:rPr lang="fr-FR" sz="9600" dirty="0"/>
              <a:t>-la guerre</a:t>
            </a:r>
          </a:p>
          <a:p>
            <a:pPr marL="0" indent="0">
              <a:buNone/>
            </a:pPr>
            <a:r>
              <a:rPr lang="fr-FR" sz="9600" dirty="0"/>
              <a:t>-la mode</a:t>
            </a:r>
          </a:p>
          <a:p>
            <a:pPr marL="0" indent="0">
              <a:buNone/>
            </a:pPr>
            <a:r>
              <a:rPr lang="en-GB" sz="9600" dirty="0"/>
              <a:t>-la </a:t>
            </a:r>
            <a:r>
              <a:rPr lang="en-GB" sz="9600" dirty="0" err="1"/>
              <a:t>famille</a:t>
            </a:r>
            <a:endParaRPr lang="en-GB" sz="9600" dirty="0"/>
          </a:p>
          <a:p>
            <a:pPr marL="0" indent="0">
              <a:buNone/>
            </a:pPr>
            <a:r>
              <a:rPr lang="en-GB" sz="9600" dirty="0"/>
              <a:t>-les affaires</a:t>
            </a:r>
          </a:p>
          <a:p>
            <a:pPr marL="0" indent="0">
              <a:buNone/>
            </a:pPr>
            <a:r>
              <a:rPr lang="en-GB" sz="9600" dirty="0"/>
              <a:t>-les </a:t>
            </a:r>
            <a:r>
              <a:rPr lang="en-GB" sz="9600" dirty="0" err="1"/>
              <a:t>vacances</a:t>
            </a:r>
            <a:r>
              <a:rPr lang="en-GB" sz="9600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548" y="64956"/>
            <a:ext cx="2109254" cy="1405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52" y="1704434"/>
            <a:ext cx="2098750" cy="1689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2" b="16714"/>
          <a:stretch/>
        </p:blipFill>
        <p:spPr>
          <a:xfrm>
            <a:off x="6872540" y="3485406"/>
            <a:ext cx="2022673" cy="1457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75" y="5149941"/>
            <a:ext cx="2088233" cy="1513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1753" y="1438063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46977" y="326392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6353" y="4927797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59745" y="6624026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796154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Lisez le poème à haute voix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057405"/>
            <a:ext cx="9058795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Répétez les mots suivants après votre professeur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          </a:t>
            </a:r>
          </a:p>
          <a:p>
            <a:pPr marL="0" indent="0">
              <a:buNone/>
            </a:pPr>
            <a:r>
              <a:rPr lang="en-GB" dirty="0"/>
              <a:t>                   </a:t>
            </a:r>
            <a:r>
              <a:rPr lang="en-GB" b="1" dirty="0"/>
              <a:t>la guerre     les affaires     le p</a:t>
            </a:r>
            <a:r>
              <a:rPr lang="fr-FR" b="1" dirty="0"/>
              <a:t>ère   la mère   le cimetière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fr-FR" dirty="0"/>
              <a:t>Comment prononcez les mots suivants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/>
              <a:t>       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                          </a:t>
            </a:r>
            <a:r>
              <a:rPr lang="fr-FR" b="1" dirty="0"/>
              <a:t>rivière      clair     sincère   se taire     cuillère   </a:t>
            </a:r>
            <a:endParaRPr lang="en-GB" b="1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1296144" cy="1296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792" y="1798051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Image 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55566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74" y="1066860"/>
            <a:ext cx="7800949" cy="676656"/>
          </a:xfrm>
        </p:spPr>
        <p:txBody>
          <a:bodyPr>
            <a:normAutofit fontScale="90000"/>
          </a:bodyPr>
          <a:lstStyle/>
          <a:p>
            <a:r>
              <a:rPr lang="en-GB" dirty="0"/>
              <a:t>Les </a:t>
            </a:r>
            <a:r>
              <a:rPr lang="en-GB" dirty="0" err="1"/>
              <a:t>voyelles</a:t>
            </a:r>
            <a:r>
              <a:rPr lang="en-GB" dirty="0"/>
              <a:t>: E 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4" y="1901776"/>
            <a:ext cx="8788790" cy="3882683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2582" y="5235819"/>
            <a:ext cx="83562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2132216"/>
          <a:ext cx="6096000" cy="23393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8146012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3405014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GB" sz="1400" dirty="0"/>
                        <a:t>l</a:t>
                      </a:r>
                      <a:r>
                        <a:rPr lang="fr-FR" sz="1400" dirty="0" err="1"/>
                        <a:t>èvres</a:t>
                      </a:r>
                      <a:r>
                        <a:rPr lang="fr-FR" sz="1400" baseline="0" dirty="0"/>
                        <a:t> tirées </a:t>
                      </a:r>
                    </a:p>
                    <a:p>
                      <a:endParaRPr lang="fr-FR" sz="1400" baseline="0" dirty="0"/>
                    </a:p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GB" sz="1400" dirty="0"/>
                        <a:t>t</a:t>
                      </a:r>
                      <a:r>
                        <a:rPr lang="en-GB" sz="1400" baseline="0" dirty="0"/>
                        <a:t>  </a:t>
                      </a:r>
                      <a:r>
                        <a:rPr lang="en-GB" sz="1400" baseline="0" dirty="0" err="1"/>
                        <a:t>caf</a:t>
                      </a:r>
                      <a:r>
                        <a:rPr lang="fr-FR" sz="1400" baseline="0" dirty="0">
                          <a:solidFill>
                            <a:srgbClr val="FF0000"/>
                          </a:solidFill>
                        </a:rPr>
                        <a:t>é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200493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fr-FR" sz="1400" b="1" dirty="0" err="1">
                          <a:solidFill>
                            <a:schemeClr val="tx1"/>
                          </a:solidFill>
                        </a:rPr>
                        <a:t>èvres</a:t>
                      </a:r>
                      <a:r>
                        <a:rPr lang="fr-FR" sz="1400" b="1" baseline="0" dirty="0">
                          <a:solidFill>
                            <a:schemeClr val="tx1"/>
                          </a:solidFill>
                        </a:rPr>
                        <a:t> ouvertes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G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uerre </a:t>
                      </a:r>
                      <a:r>
                        <a:rPr lang="fr-FR" sz="1400" b="1" dirty="0"/>
                        <a:t> fr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ère   air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8190186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fr-FR" sz="1400" b="1" dirty="0" err="1">
                          <a:solidFill>
                            <a:schemeClr val="tx1"/>
                          </a:solidFill>
                        </a:rPr>
                        <a:t>èvres</a:t>
                      </a:r>
                      <a:r>
                        <a:rPr lang="fr-FR" sz="1400" b="1" baseline="0" dirty="0">
                          <a:solidFill>
                            <a:schemeClr val="tx1"/>
                          </a:solidFill>
                        </a:rPr>
                        <a:t> arrondies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l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5542851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019993" y="4756320"/>
            <a:ext cx="4844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 err="1"/>
              <a:t>Trouvez</a:t>
            </a:r>
            <a:r>
              <a:rPr lang="en-GB" sz="2100" b="1" dirty="0"/>
              <a:t> </a:t>
            </a:r>
            <a:r>
              <a:rPr lang="en-GB" sz="2100" b="1" dirty="0" err="1"/>
              <a:t>d’autres</a:t>
            </a:r>
            <a:r>
              <a:rPr lang="en-GB" sz="2100" b="1" dirty="0"/>
              <a:t> </a:t>
            </a:r>
            <a:r>
              <a:rPr lang="en-GB" sz="2100" b="1" dirty="0" err="1"/>
              <a:t>exemples</a:t>
            </a:r>
            <a:r>
              <a:rPr lang="en-GB" sz="2100" b="1" dirty="0"/>
              <a:t> </a:t>
            </a:r>
            <a:r>
              <a:rPr lang="en-GB" sz="2100" b="1" dirty="0" err="1"/>
              <a:t>dans</a:t>
            </a:r>
            <a:r>
              <a:rPr lang="en-GB" sz="2100" b="1" dirty="0"/>
              <a:t> le </a:t>
            </a:r>
            <a:r>
              <a:rPr lang="en-GB" sz="2100" b="1" dirty="0" err="1"/>
              <a:t>texte</a:t>
            </a:r>
            <a:r>
              <a:rPr lang="en-GB" sz="2100" b="1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58" y="2159180"/>
            <a:ext cx="776851" cy="631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98364"/>
            <a:ext cx="3734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Images: top 28</a:t>
            </a:r>
            <a:r>
              <a:rPr lang="en-US" sz="1000"/>
              <a:t>, middle 29, bottom 30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2" t="60959" r="50000" b="16446"/>
          <a:stretch/>
        </p:blipFill>
        <p:spPr>
          <a:xfrm>
            <a:off x="3419872" y="2911974"/>
            <a:ext cx="500666" cy="605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t="50232" r="53184" b="26328"/>
          <a:stretch/>
        </p:blipFill>
        <p:spPr>
          <a:xfrm>
            <a:off x="3299438" y="3607830"/>
            <a:ext cx="720081" cy="67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91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74" y="1066860"/>
            <a:ext cx="7800949" cy="676656"/>
          </a:xfrm>
        </p:spPr>
        <p:txBody>
          <a:bodyPr>
            <a:normAutofit fontScale="90000"/>
          </a:bodyPr>
          <a:lstStyle/>
          <a:p>
            <a:r>
              <a:rPr lang="en-GB" dirty="0"/>
              <a:t>Les </a:t>
            </a:r>
            <a:r>
              <a:rPr lang="en-GB" dirty="0" err="1"/>
              <a:t>voyelles</a:t>
            </a:r>
            <a:r>
              <a:rPr lang="en-GB" dirty="0"/>
              <a:t>: E 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4" y="1901776"/>
            <a:ext cx="8788790" cy="3882683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2582" y="5235819"/>
            <a:ext cx="83562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22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2132216"/>
          <a:ext cx="6096000" cy="23393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8146012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3405014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GB" sz="1400" dirty="0"/>
                        <a:t>l</a:t>
                      </a:r>
                      <a:r>
                        <a:rPr lang="fr-FR" sz="1400" dirty="0" err="1"/>
                        <a:t>èvres</a:t>
                      </a:r>
                      <a:r>
                        <a:rPr lang="fr-FR" sz="1400" baseline="0" dirty="0"/>
                        <a:t> tirées </a:t>
                      </a:r>
                    </a:p>
                    <a:p>
                      <a:endParaRPr lang="fr-FR" sz="1400" baseline="0" dirty="0"/>
                    </a:p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GB" sz="1400" dirty="0"/>
                        <a:t>, 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fr-FR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200493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fr-FR" sz="1400" b="1" dirty="0" err="1">
                          <a:solidFill>
                            <a:schemeClr val="tx1"/>
                          </a:solidFill>
                        </a:rPr>
                        <a:t>èvres</a:t>
                      </a:r>
                      <a:r>
                        <a:rPr lang="fr-FR" sz="1400" b="1" baseline="0" dirty="0">
                          <a:solidFill>
                            <a:schemeClr val="tx1"/>
                          </a:solidFill>
                        </a:rPr>
                        <a:t> ouvertes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m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è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fr-FR" sz="1400" b="1" dirty="0"/>
                        <a:t>,</a:t>
                      </a:r>
                      <a:r>
                        <a:rPr lang="fr-FR" sz="1400" b="1" baseline="0" dirty="0"/>
                        <a:t> </a:t>
                      </a:r>
                      <a:r>
                        <a:rPr lang="fr-FR" sz="1400" b="1" dirty="0"/>
                        <a:t>p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è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fr-FR" sz="1400" b="1" dirty="0"/>
                        <a:t>,</a:t>
                      </a:r>
                      <a:r>
                        <a:rPr lang="fr-FR" sz="1400" b="1" baseline="0" dirty="0"/>
                        <a:t> g</a:t>
                      </a:r>
                      <a:r>
                        <a:rPr lang="fr-FR" sz="1400" b="1" baseline="0" dirty="0">
                          <a:solidFill>
                            <a:srgbClr val="FF0000"/>
                          </a:solidFill>
                        </a:rPr>
                        <a:t>ue</a:t>
                      </a:r>
                      <a:r>
                        <a:rPr lang="fr-FR" sz="1400" b="1" baseline="0" dirty="0">
                          <a:solidFill>
                            <a:schemeClr val="tx1"/>
                          </a:solidFill>
                        </a:rPr>
                        <a:t>rre</a:t>
                      </a:r>
                      <a:r>
                        <a:rPr lang="fr-FR" sz="1400" b="1" baseline="0" dirty="0"/>
                        <a:t>, aff</a:t>
                      </a:r>
                      <a:r>
                        <a:rPr lang="fr-FR" sz="1400" b="1" baseline="0" dirty="0">
                          <a:solidFill>
                            <a:srgbClr val="FF0000"/>
                          </a:solidFill>
                        </a:rPr>
                        <a:t>ai</a:t>
                      </a:r>
                      <a:r>
                        <a:rPr lang="fr-FR" sz="1400" b="1" baseline="0" dirty="0">
                          <a:solidFill>
                            <a:schemeClr val="tx1"/>
                          </a:solidFill>
                        </a:rPr>
                        <a:t>res, </a:t>
                      </a:r>
                      <a:r>
                        <a:rPr lang="en-GB" sz="14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GB" sz="1400" dirty="0"/>
                        <a:t>, </a:t>
                      </a:r>
                      <a:r>
                        <a:rPr lang="fr-FR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ai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8190186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fr-FR" sz="1400" b="1" dirty="0" err="1">
                          <a:solidFill>
                            <a:schemeClr val="tx1"/>
                          </a:solidFill>
                        </a:rPr>
                        <a:t>èvres</a:t>
                      </a:r>
                      <a:r>
                        <a:rPr lang="fr-FR" sz="1400" b="1" baseline="0" dirty="0">
                          <a:solidFill>
                            <a:schemeClr val="tx1"/>
                          </a:solidFill>
                        </a:rPr>
                        <a:t> arrondies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l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GB" sz="1400" b="1" dirty="0"/>
                        <a:t>, n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GB" sz="1400" b="1" dirty="0"/>
                        <a:t>, </a:t>
                      </a:r>
                      <a:r>
                        <a:rPr lang="en-GB" sz="1400" b="1" dirty="0" err="1"/>
                        <a:t>c</a:t>
                      </a:r>
                      <a:r>
                        <a:rPr lang="en-GB" sz="1400" b="1" dirty="0" err="1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5542851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71600" y="4709506"/>
            <a:ext cx="73448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/>
              <a:t>Il y a beaucoup de E (l</a:t>
            </a:r>
            <a:r>
              <a:rPr lang="fr-FR" sz="2100" b="1" dirty="0" err="1"/>
              <a:t>èvres</a:t>
            </a:r>
            <a:r>
              <a:rPr lang="fr-FR" sz="2100" b="1" dirty="0"/>
              <a:t> ouvertes) dans le </a:t>
            </a:r>
            <a:r>
              <a:rPr lang="fr-FR" sz="2100" b="1" dirty="0" err="1"/>
              <a:t>poè</a:t>
            </a:r>
            <a:r>
              <a:rPr lang="en-GB" sz="2100" b="1" dirty="0"/>
              <a:t>me. </a:t>
            </a:r>
            <a:r>
              <a:rPr lang="en-GB" sz="2100" b="1" dirty="0" err="1"/>
              <a:t>Pourquoi</a:t>
            </a:r>
            <a:r>
              <a:rPr lang="en-GB" sz="2100" b="1" dirty="0"/>
              <a:t>?</a:t>
            </a:r>
            <a:endParaRPr lang="fr-FR" sz="21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58" y="2159180"/>
            <a:ext cx="776851" cy="631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98364"/>
            <a:ext cx="3734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Images: top 28</a:t>
            </a:r>
            <a:r>
              <a:rPr lang="en-US" sz="1000"/>
              <a:t>, middle 29, bottom 30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2" t="60959" r="50000" b="16446"/>
          <a:stretch/>
        </p:blipFill>
        <p:spPr>
          <a:xfrm>
            <a:off x="3419872" y="2911974"/>
            <a:ext cx="500666" cy="605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t="50232" r="53184" b="26328"/>
          <a:stretch/>
        </p:blipFill>
        <p:spPr>
          <a:xfrm>
            <a:off x="3299438" y="3607830"/>
            <a:ext cx="720081" cy="67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14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74" y="1066860"/>
            <a:ext cx="7800949" cy="676656"/>
          </a:xfrm>
        </p:spPr>
        <p:txBody>
          <a:bodyPr>
            <a:normAutofit fontScale="90000"/>
          </a:bodyPr>
          <a:lstStyle/>
          <a:p>
            <a:r>
              <a:rPr lang="en-GB" dirty="0"/>
              <a:t>Les </a:t>
            </a:r>
            <a:r>
              <a:rPr lang="en-GB" dirty="0" err="1"/>
              <a:t>voyelles</a:t>
            </a:r>
            <a:r>
              <a:rPr lang="en-GB" dirty="0"/>
              <a:t>: E 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4" y="1901776"/>
            <a:ext cx="8788790" cy="3882683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2582" y="5235819"/>
            <a:ext cx="83562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23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2132216"/>
          <a:ext cx="6096000" cy="23393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8146012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3405014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GB" sz="1400" dirty="0"/>
                        <a:t>l</a:t>
                      </a:r>
                      <a:r>
                        <a:rPr lang="fr-FR" sz="1400" dirty="0" err="1"/>
                        <a:t>èvres</a:t>
                      </a:r>
                      <a:r>
                        <a:rPr lang="fr-FR" sz="1400" baseline="0" dirty="0"/>
                        <a:t> tirées </a:t>
                      </a:r>
                    </a:p>
                    <a:p>
                      <a:endParaRPr lang="fr-FR" sz="1400" baseline="0" dirty="0"/>
                    </a:p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GB" sz="1400" dirty="0"/>
                        <a:t>,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</a:rPr>
                        <a:t>est</a:t>
                      </a:r>
                      <a:r>
                        <a:rPr lang="en-GB" sz="1400" dirty="0"/>
                        <a:t>, 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fr-FR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ai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200493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fr-FR" sz="1400" b="1" dirty="0" err="1">
                          <a:solidFill>
                            <a:schemeClr val="tx1"/>
                          </a:solidFill>
                        </a:rPr>
                        <a:t>èvres</a:t>
                      </a:r>
                      <a:r>
                        <a:rPr lang="fr-FR" sz="1400" b="1" baseline="0" dirty="0">
                          <a:solidFill>
                            <a:schemeClr val="tx1"/>
                          </a:solidFill>
                        </a:rPr>
                        <a:t> ouvertes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m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è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fr-FR" sz="1400" b="1" dirty="0"/>
                        <a:t>,</a:t>
                      </a:r>
                      <a:r>
                        <a:rPr lang="fr-FR" sz="1400" b="1" baseline="0" dirty="0"/>
                        <a:t> </a:t>
                      </a:r>
                      <a:r>
                        <a:rPr lang="fr-FR" sz="1400" b="1" dirty="0"/>
                        <a:t>p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è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fr-FR" sz="1400" b="1" dirty="0"/>
                        <a:t>,</a:t>
                      </a:r>
                      <a:r>
                        <a:rPr lang="fr-FR" sz="1400" b="1" baseline="0" dirty="0"/>
                        <a:t> g</a:t>
                      </a:r>
                      <a:r>
                        <a:rPr lang="fr-FR" sz="1400" b="1" baseline="0" dirty="0">
                          <a:solidFill>
                            <a:srgbClr val="FF0000"/>
                          </a:solidFill>
                        </a:rPr>
                        <a:t>ue</a:t>
                      </a:r>
                      <a:r>
                        <a:rPr lang="fr-FR" sz="1400" b="1" baseline="0" dirty="0">
                          <a:solidFill>
                            <a:schemeClr val="tx1"/>
                          </a:solidFill>
                        </a:rPr>
                        <a:t>rre</a:t>
                      </a:r>
                      <a:r>
                        <a:rPr lang="fr-FR" sz="1400" b="1" baseline="0" dirty="0"/>
                        <a:t>, aff</a:t>
                      </a:r>
                      <a:r>
                        <a:rPr lang="fr-FR" sz="1400" b="1" baseline="0" dirty="0">
                          <a:solidFill>
                            <a:srgbClr val="FF0000"/>
                          </a:solidFill>
                        </a:rPr>
                        <a:t>ai</a:t>
                      </a:r>
                      <a:r>
                        <a:rPr lang="fr-FR" sz="1400" b="1" baseline="0" dirty="0">
                          <a:solidFill>
                            <a:schemeClr val="tx1"/>
                          </a:solidFill>
                        </a:rPr>
                        <a:t>res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8190186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fr-FR" sz="1400" b="1" dirty="0" err="1">
                          <a:solidFill>
                            <a:schemeClr val="tx1"/>
                          </a:solidFill>
                        </a:rPr>
                        <a:t>èvres</a:t>
                      </a:r>
                      <a:r>
                        <a:rPr lang="fr-FR" sz="1400" b="1" baseline="0" dirty="0">
                          <a:solidFill>
                            <a:schemeClr val="tx1"/>
                          </a:solidFill>
                        </a:rPr>
                        <a:t> arrondies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l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GB" sz="1400" b="1" dirty="0"/>
                        <a:t>, n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GB" sz="1400" b="1" dirty="0"/>
                        <a:t>, </a:t>
                      </a:r>
                      <a:r>
                        <a:rPr lang="en-GB" sz="1400" b="1" dirty="0" err="1"/>
                        <a:t>c</a:t>
                      </a:r>
                      <a:r>
                        <a:rPr lang="en-GB" sz="1400" b="1" dirty="0" err="1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5542851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58" y="2159180"/>
            <a:ext cx="776851" cy="631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98364"/>
            <a:ext cx="3734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Images: top 28</a:t>
            </a:r>
            <a:r>
              <a:rPr lang="en-US" sz="1000"/>
              <a:t>, middle 29, bottom 30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2" t="60959" r="50000" b="16446"/>
          <a:stretch/>
        </p:blipFill>
        <p:spPr>
          <a:xfrm>
            <a:off x="3419872" y="2911974"/>
            <a:ext cx="500666" cy="605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t="50232" r="53184" b="26328"/>
          <a:stretch/>
        </p:blipFill>
        <p:spPr>
          <a:xfrm>
            <a:off x="3299438" y="3607830"/>
            <a:ext cx="720081" cy="6707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2581" y="5040290"/>
            <a:ext cx="73481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/>
              <a:t>Il y a beaucoup de E (l</a:t>
            </a:r>
            <a:r>
              <a:rPr lang="fr-FR" sz="2100" b="1" dirty="0" err="1"/>
              <a:t>èvres</a:t>
            </a:r>
            <a:r>
              <a:rPr lang="fr-FR" sz="2100" b="1" dirty="0"/>
              <a:t> ouvertes) dans le </a:t>
            </a:r>
            <a:r>
              <a:rPr lang="fr-FR" sz="2100" b="1" dirty="0" err="1"/>
              <a:t>poè</a:t>
            </a:r>
            <a:r>
              <a:rPr lang="en-GB" sz="2100" b="1" dirty="0"/>
              <a:t>me. </a:t>
            </a:r>
            <a:r>
              <a:rPr lang="en-GB" sz="2100" b="1" dirty="0" err="1"/>
              <a:t>Pourquoi</a:t>
            </a:r>
            <a:r>
              <a:rPr lang="en-GB" sz="2100" b="1" dirty="0"/>
              <a:t>?</a:t>
            </a:r>
          </a:p>
          <a:p>
            <a:r>
              <a:rPr lang="en-GB" sz="2100" dirty="0"/>
              <a:t>Rhyme, </a:t>
            </a:r>
            <a:r>
              <a:rPr lang="en-GB" sz="2100" dirty="0" err="1"/>
              <a:t>coh</a:t>
            </a:r>
            <a:r>
              <a:rPr lang="fr-FR" sz="2100" dirty="0" err="1"/>
              <a:t>ésion</a:t>
            </a:r>
            <a:r>
              <a:rPr lang="fr-FR" sz="2100" dirty="0"/>
              <a:t>, répétition </a:t>
            </a:r>
            <a:r>
              <a:rPr lang="en-GB" sz="21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116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63229"/>
            <a:ext cx="8177645" cy="336427"/>
          </a:xfrm>
        </p:spPr>
        <p:txBody>
          <a:bodyPr>
            <a:noAutofit/>
          </a:bodyPr>
          <a:lstStyle/>
          <a:p>
            <a:r>
              <a:rPr lang="en-GB" sz="2400" b="1" dirty="0"/>
              <a:t>Faire + </a:t>
            </a:r>
            <a:r>
              <a:rPr lang="en-GB" sz="2400" b="1" dirty="0" err="1"/>
              <a:t>activité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13" y="1543051"/>
            <a:ext cx="8666018" cy="41023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“Faire + </a:t>
            </a:r>
            <a:r>
              <a:rPr lang="en-GB" u="sng" dirty="0"/>
              <a:t>du/de la/des”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pour </a:t>
            </a:r>
            <a:r>
              <a:rPr lang="en-GB" dirty="0" err="1"/>
              <a:t>décrire</a:t>
            </a:r>
            <a:r>
              <a:rPr lang="en-GB" dirty="0"/>
              <a:t> des </a:t>
            </a:r>
            <a:r>
              <a:rPr lang="en-GB" dirty="0" err="1"/>
              <a:t>activités</a:t>
            </a:r>
            <a:r>
              <a:rPr lang="en-GB" dirty="0"/>
              <a:t>:</a:t>
            </a:r>
          </a:p>
          <a:p>
            <a:r>
              <a:rPr lang="en-GB" u="sng" dirty="0"/>
              <a:t>des</a:t>
            </a:r>
            <a:r>
              <a:rPr lang="en-GB" dirty="0"/>
              <a:t> </a:t>
            </a:r>
            <a:r>
              <a:rPr lang="en-GB" dirty="0" err="1"/>
              <a:t>loisirs</a:t>
            </a:r>
            <a:r>
              <a:rPr lang="en-GB" dirty="0"/>
              <a:t> (faire du tricot, faire de la </a:t>
            </a:r>
            <a:r>
              <a:rPr lang="en-GB" dirty="0" err="1"/>
              <a:t>danse</a:t>
            </a:r>
            <a:r>
              <a:rPr lang="en-GB" dirty="0"/>
              <a:t>, faire de la </a:t>
            </a:r>
            <a:r>
              <a:rPr lang="en-GB" dirty="0" err="1"/>
              <a:t>musique</a:t>
            </a:r>
            <a:r>
              <a:rPr lang="en-GB" dirty="0"/>
              <a:t>)</a:t>
            </a:r>
          </a:p>
          <a:p>
            <a:r>
              <a:rPr lang="en-GB" u="sng" dirty="0"/>
              <a:t>du</a:t>
            </a:r>
            <a:r>
              <a:rPr lang="en-GB" dirty="0"/>
              <a:t> sport (faire du ski, faire du skate, faire de </a:t>
            </a:r>
            <a:r>
              <a:rPr lang="en-GB" dirty="0" err="1"/>
              <a:t>l’équitation</a:t>
            </a:r>
            <a:r>
              <a:rPr lang="en-GB" dirty="0"/>
              <a:t>)</a:t>
            </a:r>
          </a:p>
          <a:p>
            <a:r>
              <a:rPr lang="en-GB" u="sng" dirty="0"/>
              <a:t>des</a:t>
            </a:r>
            <a:r>
              <a:rPr lang="en-GB" dirty="0"/>
              <a:t> </a:t>
            </a:r>
            <a:r>
              <a:rPr lang="en-GB" dirty="0" err="1"/>
              <a:t>métiers</a:t>
            </a:r>
            <a:r>
              <a:rPr lang="en-GB" dirty="0"/>
              <a:t> (faire des affaires)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“Faire + </a:t>
            </a:r>
            <a:r>
              <a:rPr lang="en-GB" u="sng" dirty="0"/>
              <a:t>le / la / les”</a:t>
            </a:r>
            <a:r>
              <a:rPr lang="en-GB" dirty="0"/>
              <a:t> </a:t>
            </a:r>
            <a:r>
              <a:rPr lang="en-GB" dirty="0" err="1"/>
              <a:t>dans</a:t>
            </a:r>
            <a:r>
              <a:rPr lang="en-GB" dirty="0"/>
              <a:t> </a:t>
            </a:r>
            <a:r>
              <a:rPr lang="en-GB" dirty="0" err="1"/>
              <a:t>certaines</a:t>
            </a:r>
            <a:r>
              <a:rPr lang="en-GB" dirty="0"/>
              <a:t> expressions fixes:</a:t>
            </a:r>
          </a:p>
          <a:p>
            <a:pPr marL="0" indent="0">
              <a:buNone/>
            </a:pPr>
            <a:r>
              <a:rPr lang="en-GB" dirty="0"/>
              <a:t>faire </a:t>
            </a:r>
            <a:r>
              <a:rPr lang="en-GB" u="sng" dirty="0"/>
              <a:t>la</a:t>
            </a:r>
            <a:r>
              <a:rPr lang="en-GB" dirty="0"/>
              <a:t> guerre =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anglais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/>
              <a:t>faire </a:t>
            </a:r>
            <a:r>
              <a:rPr lang="en-GB" u="sng" dirty="0"/>
              <a:t>la</a:t>
            </a:r>
            <a:r>
              <a:rPr lang="en-GB" dirty="0"/>
              <a:t> f</a:t>
            </a:r>
            <a:r>
              <a:rPr lang="fr-FR" dirty="0"/>
              <a:t>ê</a:t>
            </a:r>
            <a:r>
              <a:rPr lang="en-GB" dirty="0" err="1"/>
              <a:t>te</a:t>
            </a:r>
            <a:r>
              <a:rPr lang="en-GB" dirty="0"/>
              <a:t> =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anglais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/>
              <a:t>faire </a:t>
            </a:r>
            <a:r>
              <a:rPr lang="en-GB" u="sng" dirty="0"/>
              <a:t>la</a:t>
            </a:r>
            <a:r>
              <a:rPr lang="en-GB" dirty="0"/>
              <a:t> queue =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anglais</a:t>
            </a:r>
            <a:r>
              <a:rPr lang="en-GB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63" y="545581"/>
            <a:ext cx="1532505" cy="862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5646" y="128505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32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23449"/>
            <a:ext cx="1312221" cy="18748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00363" y="251615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31</a:t>
            </a:r>
          </a:p>
        </p:txBody>
      </p:sp>
    </p:spTree>
    <p:extLst>
      <p:ext uri="{BB962C8B-B14F-4D97-AF65-F5344CB8AC3E}">
        <p14:creationId xmlns:p14="http://schemas.microsoft.com/office/powerpoint/2010/main" val="381289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9" y="620688"/>
            <a:ext cx="388843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5400" i="1" dirty="0"/>
              <a:t>	</a:t>
            </a:r>
            <a:r>
              <a:rPr lang="fr-FR" i="1" u="sng" dirty="0"/>
              <a:t>Familiale</a:t>
            </a:r>
          </a:p>
          <a:p>
            <a:pPr marL="0" indent="0">
              <a:buNone/>
            </a:pPr>
            <a:endParaRPr lang="fr-FR" i="1" u="sng" dirty="0"/>
          </a:p>
          <a:p>
            <a:pPr marL="0" indent="0">
              <a:buNone/>
            </a:pPr>
            <a:r>
              <a:rPr lang="fr-FR" i="1" u="sng" dirty="0">
                <a:solidFill>
                  <a:srgbClr val="FF0000"/>
                </a:solidFill>
              </a:rPr>
              <a:t>[</a:t>
            </a:r>
            <a:r>
              <a:rPr lang="fr-FR" i="1" u="sng" dirty="0" err="1">
                <a:solidFill>
                  <a:srgbClr val="FF0000"/>
                </a:solidFill>
              </a:rPr>
              <a:t>teacher</a:t>
            </a:r>
            <a:r>
              <a:rPr lang="fr-FR" i="1" u="sng" dirty="0">
                <a:solidFill>
                  <a:srgbClr val="FF0000"/>
                </a:solidFill>
              </a:rPr>
              <a:t> can display </a:t>
            </a:r>
            <a:r>
              <a:rPr lang="fr-FR" i="1" u="sng" dirty="0" err="1">
                <a:solidFill>
                  <a:srgbClr val="FF0000"/>
                </a:solidFill>
              </a:rPr>
              <a:t>text</a:t>
            </a:r>
            <a:r>
              <a:rPr lang="fr-FR" i="1" u="sng" dirty="0">
                <a:solidFill>
                  <a:srgbClr val="FF0000"/>
                </a:solidFill>
              </a:rPr>
              <a:t> of </a:t>
            </a:r>
            <a:r>
              <a:rPr lang="fr-FR" i="1" u="sng" dirty="0" err="1">
                <a:solidFill>
                  <a:srgbClr val="FF0000"/>
                </a:solidFill>
              </a:rPr>
              <a:t>poem</a:t>
            </a:r>
            <a:r>
              <a:rPr lang="fr-FR" i="1" u="sng" dirty="0">
                <a:solidFill>
                  <a:srgbClr val="FF0000"/>
                </a:solidFill>
              </a:rPr>
              <a:t> </a:t>
            </a:r>
            <a:r>
              <a:rPr lang="fr-FR" i="1" u="sng" dirty="0" err="1">
                <a:solidFill>
                  <a:srgbClr val="FF0000"/>
                </a:solidFill>
              </a:rPr>
              <a:t>here</a:t>
            </a:r>
            <a:r>
              <a:rPr lang="fr-FR" i="1" u="sng" dirty="0">
                <a:solidFill>
                  <a:srgbClr val="FF0000"/>
                </a:solidFill>
              </a:rPr>
              <a:t>]</a:t>
            </a:r>
          </a:p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213928" y="1666513"/>
            <a:ext cx="3720176" cy="3362956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Soulignez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Faire + </a:t>
            </a:r>
            <a:r>
              <a:rPr lang="en-GB" b="1" dirty="0" err="1"/>
              <a:t>activité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875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99" y="12073"/>
            <a:ext cx="8928992" cy="1143000"/>
          </a:xfrm>
        </p:spPr>
        <p:txBody>
          <a:bodyPr>
            <a:normAutofit/>
          </a:bodyPr>
          <a:lstStyle/>
          <a:p>
            <a:r>
              <a:rPr lang="en-GB" sz="2400" b="1" dirty="0"/>
              <a:t>Le </a:t>
            </a:r>
            <a:r>
              <a:rPr lang="fr-FR" sz="2400" b="1" dirty="0"/>
              <a:t>message</a:t>
            </a:r>
            <a:r>
              <a:rPr lang="en-GB" sz="2400" b="1" dirty="0"/>
              <a:t> du </a:t>
            </a:r>
            <a:r>
              <a:rPr lang="en-GB" sz="2400" b="1" dirty="0" err="1"/>
              <a:t>po</a:t>
            </a:r>
            <a:r>
              <a:rPr lang="fr-FR" sz="2400" b="1" dirty="0" err="1"/>
              <a:t>ème</a:t>
            </a:r>
            <a:r>
              <a:rPr lang="fr-FR" sz="2400" b="1" dirty="0"/>
              <a:t> 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51961"/>
            <a:ext cx="5400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Les jeunes hommes qui meurent dans la guerre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r>
              <a:rPr lang="fr-FR" sz="2000" dirty="0"/>
              <a:t>	(A) sont des héros</a:t>
            </a:r>
          </a:p>
          <a:p>
            <a:r>
              <a:rPr lang="fr-FR" sz="2000" dirty="0"/>
              <a:t>	(B) sont des victimes</a:t>
            </a:r>
          </a:p>
          <a:p>
            <a:r>
              <a:rPr lang="fr-FR" sz="2000" dirty="0"/>
              <a:t>	(C) sont courageux</a:t>
            </a:r>
          </a:p>
          <a:p>
            <a:r>
              <a:rPr lang="fr-FR" sz="2000" dirty="0"/>
              <a:t>  </a:t>
            </a:r>
          </a:p>
          <a:p>
            <a:r>
              <a:rPr lang="fr-FR" sz="2000" dirty="0"/>
              <a:t>La guerre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r>
              <a:rPr lang="fr-FR" sz="2000" dirty="0"/>
              <a:t>	(A) est nécessaire pour défendre le pays</a:t>
            </a:r>
          </a:p>
          <a:p>
            <a:r>
              <a:rPr lang="fr-FR" sz="2000" dirty="0"/>
              <a:t>	(B) est une tragédie humaine</a:t>
            </a:r>
          </a:p>
          <a:p>
            <a:r>
              <a:rPr lang="fr-FR" sz="2000" dirty="0"/>
              <a:t>	(C) est une chose naturelle</a:t>
            </a:r>
          </a:p>
          <a:p>
            <a:r>
              <a:rPr lang="fr-FR" sz="2000" dirty="0"/>
              <a:t>	</a:t>
            </a:r>
          </a:p>
          <a:p>
            <a:r>
              <a:rPr lang="fr-FR" sz="2000" dirty="0"/>
              <a:t>La société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r>
              <a:rPr lang="fr-FR" sz="2000" dirty="0"/>
              <a:t>	(A) est devenue passive</a:t>
            </a:r>
          </a:p>
          <a:p>
            <a:r>
              <a:rPr lang="fr-FR" sz="2000" dirty="0"/>
              <a:t>	(B) résiste </a:t>
            </a:r>
          </a:p>
          <a:p>
            <a:r>
              <a:rPr lang="fr-FR" sz="2000" dirty="0"/>
              <a:t>	(C) est sous le choc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314981" y="2063209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Image 11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10566"/>
          <a:stretch/>
        </p:blipFill>
        <p:spPr>
          <a:xfrm>
            <a:off x="7377778" y="36143"/>
            <a:ext cx="1537264" cy="2035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22" y="4797152"/>
            <a:ext cx="2937776" cy="18096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1756" y="6606822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13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28" y="2312010"/>
            <a:ext cx="2237073" cy="21419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49414" y="4502469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12</a:t>
            </a:r>
          </a:p>
        </p:txBody>
      </p:sp>
    </p:spTree>
    <p:extLst>
      <p:ext uri="{BB962C8B-B14F-4D97-AF65-F5344CB8AC3E}">
        <p14:creationId xmlns:p14="http://schemas.microsoft.com/office/powerpoint/2010/main" val="3626939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99" y="12073"/>
            <a:ext cx="8928992" cy="1143000"/>
          </a:xfrm>
        </p:spPr>
        <p:txBody>
          <a:bodyPr>
            <a:normAutofit/>
          </a:bodyPr>
          <a:lstStyle/>
          <a:p>
            <a:r>
              <a:rPr lang="en-GB" sz="2400" b="1" dirty="0"/>
              <a:t>Le </a:t>
            </a:r>
            <a:r>
              <a:rPr lang="fr-FR" sz="2400" b="1" dirty="0"/>
              <a:t>message</a:t>
            </a:r>
            <a:r>
              <a:rPr lang="en-GB" sz="2400" b="1" dirty="0"/>
              <a:t> du </a:t>
            </a:r>
            <a:r>
              <a:rPr lang="en-GB" sz="2400" b="1" dirty="0" err="1"/>
              <a:t>po</a:t>
            </a:r>
            <a:r>
              <a:rPr lang="fr-FR" sz="2400" b="1" dirty="0" err="1"/>
              <a:t>ème</a:t>
            </a:r>
            <a:r>
              <a:rPr lang="fr-FR" sz="2400" b="1" dirty="0"/>
              <a:t> 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14981" y="2063209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Image 11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10566"/>
          <a:stretch/>
        </p:blipFill>
        <p:spPr>
          <a:xfrm>
            <a:off x="7377778" y="36143"/>
            <a:ext cx="1537264" cy="2035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22" y="4797152"/>
            <a:ext cx="2937776" cy="18096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1756" y="6606822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13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28" y="2312010"/>
            <a:ext cx="2237073" cy="21419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49414" y="4502469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151961"/>
            <a:ext cx="5400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Les jeunes hommes qui meurent dans la guerre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r>
              <a:rPr lang="fr-FR" sz="2000" dirty="0"/>
              <a:t>	(A) sont des héros.</a:t>
            </a:r>
          </a:p>
          <a:p>
            <a:r>
              <a:rPr lang="fr-FR" sz="2000" dirty="0"/>
              <a:t>	</a:t>
            </a:r>
            <a:r>
              <a:rPr lang="fr-FR" sz="2000" dirty="0">
                <a:solidFill>
                  <a:srgbClr val="FF0000"/>
                </a:solidFill>
              </a:rPr>
              <a:t>(B) sont des victimes.</a:t>
            </a:r>
          </a:p>
          <a:p>
            <a:r>
              <a:rPr lang="fr-FR" sz="2000" dirty="0"/>
              <a:t>	(C) sont courageux.</a:t>
            </a:r>
          </a:p>
          <a:p>
            <a:r>
              <a:rPr lang="fr-FR" sz="2000" dirty="0"/>
              <a:t>  </a:t>
            </a:r>
          </a:p>
          <a:p>
            <a:r>
              <a:rPr lang="fr-FR" sz="2000" dirty="0"/>
              <a:t>La guerre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r>
              <a:rPr lang="fr-FR" sz="2000" dirty="0"/>
              <a:t>	(A) est nécessaire pour défendre le pays.</a:t>
            </a:r>
          </a:p>
          <a:p>
            <a:r>
              <a:rPr lang="fr-FR" sz="2000" dirty="0"/>
              <a:t>	</a:t>
            </a:r>
            <a:r>
              <a:rPr lang="fr-FR" sz="2000" dirty="0">
                <a:solidFill>
                  <a:srgbClr val="FF0000"/>
                </a:solidFill>
              </a:rPr>
              <a:t>(B) est une tragédie humaine.</a:t>
            </a:r>
          </a:p>
          <a:p>
            <a:r>
              <a:rPr lang="fr-FR" sz="2000" dirty="0"/>
              <a:t>	(C) est une chose naturelle.</a:t>
            </a:r>
          </a:p>
          <a:p>
            <a:r>
              <a:rPr lang="fr-FR" sz="2000" dirty="0"/>
              <a:t>	</a:t>
            </a:r>
          </a:p>
          <a:p>
            <a:r>
              <a:rPr lang="fr-FR" sz="2000" dirty="0"/>
              <a:t>La société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r>
              <a:rPr lang="fr-FR" sz="2000" dirty="0"/>
              <a:t>	</a:t>
            </a:r>
            <a:r>
              <a:rPr lang="fr-FR" sz="2000" dirty="0">
                <a:solidFill>
                  <a:srgbClr val="FF0000"/>
                </a:solidFill>
              </a:rPr>
              <a:t>(A) est devenue passive.</a:t>
            </a:r>
          </a:p>
          <a:p>
            <a:r>
              <a:rPr lang="fr-FR" sz="2000" dirty="0"/>
              <a:t>	(B) résiste .</a:t>
            </a:r>
          </a:p>
          <a:p>
            <a:r>
              <a:rPr lang="fr-FR" sz="2000" dirty="0"/>
              <a:t>	(C) est sous le choc.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787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649" y="1628801"/>
            <a:ext cx="4041319" cy="48965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i="1" u="sng" dirty="0"/>
              <a:t>Familiale</a:t>
            </a:r>
          </a:p>
          <a:p>
            <a:pPr marL="0" indent="0">
              <a:buNone/>
            </a:pPr>
            <a:endParaRPr lang="fr-FR" sz="1800" i="1" u="sng" dirty="0"/>
          </a:p>
          <a:p>
            <a:pPr marL="0" indent="0">
              <a:buNone/>
            </a:pPr>
            <a:r>
              <a:rPr lang="fr-FR" sz="1800" i="1" u="sng" dirty="0"/>
              <a:t>[</a:t>
            </a:r>
            <a:r>
              <a:rPr lang="fr-FR" sz="1800" i="1" u="sng" dirty="0" err="1"/>
              <a:t>teacher</a:t>
            </a:r>
            <a:r>
              <a:rPr lang="fr-FR" sz="1800" i="1" u="sng" dirty="0"/>
              <a:t> can </a:t>
            </a:r>
            <a:r>
              <a:rPr lang="fr-FR" sz="1800" i="1" u="sng" dirty="0" err="1"/>
              <a:t>add</a:t>
            </a:r>
            <a:r>
              <a:rPr lang="fr-FR" sz="1800" i="1" u="sng" dirty="0"/>
              <a:t> full </a:t>
            </a:r>
            <a:r>
              <a:rPr lang="fr-FR" sz="1800" i="1" u="sng" dirty="0" err="1"/>
              <a:t>text</a:t>
            </a:r>
            <a:r>
              <a:rPr lang="fr-FR" sz="1800" i="1" u="sng" dirty="0"/>
              <a:t> </a:t>
            </a:r>
            <a:r>
              <a:rPr lang="fr-FR" sz="1800" i="1" u="sng" dirty="0" err="1"/>
              <a:t>here</a:t>
            </a:r>
            <a:r>
              <a:rPr lang="fr-FR" sz="1800" i="1" u="sng" dirty="0"/>
              <a:t>]</a:t>
            </a:r>
          </a:p>
          <a:p>
            <a:pPr marL="0" indent="0">
              <a:buNone/>
            </a:pPr>
            <a:br>
              <a:rPr lang="fr-FR" sz="2600" dirty="0"/>
            </a:br>
            <a:br>
              <a:rPr lang="fr-FR" sz="2600" dirty="0"/>
            </a:br>
            <a:endParaRPr lang="en-GB" sz="2600" dirty="0"/>
          </a:p>
        </p:txBody>
      </p:sp>
      <p:sp>
        <p:nvSpPr>
          <p:cNvPr id="4" name="Rectangle 3"/>
          <p:cNvSpPr/>
          <p:nvPr/>
        </p:nvSpPr>
        <p:spPr>
          <a:xfrm>
            <a:off x="128496" y="332656"/>
            <a:ext cx="8901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/>
              <a:t>Sélectionnez une ligne que vous trouvez surprenante ou choquante. </a:t>
            </a:r>
          </a:p>
          <a:p>
            <a:r>
              <a:rPr lang="fr-FR" sz="2400" b="1"/>
              <a:t>Lisez la ligne </a:t>
            </a:r>
            <a:r>
              <a:rPr lang="en-US" sz="2400" b="1"/>
              <a:t>à haute </a:t>
            </a:r>
            <a:r>
              <a:rPr lang="en-US" sz="2400" b="1" err="1"/>
              <a:t>voix</a:t>
            </a:r>
            <a:r>
              <a:rPr lang="en-US" sz="2400" b="1"/>
              <a:t>. </a:t>
            </a:r>
            <a:r>
              <a:rPr lang="en-US" sz="2400" b="1" err="1"/>
              <a:t>Exprimez</a:t>
            </a:r>
            <a:r>
              <a:rPr lang="en-US" sz="2400" b="1"/>
              <a:t> </a:t>
            </a:r>
            <a:r>
              <a:rPr lang="en-US" sz="2400" b="1" err="1"/>
              <a:t>vos</a:t>
            </a:r>
            <a:r>
              <a:rPr lang="en-US" sz="2400" b="1"/>
              <a:t> </a:t>
            </a:r>
            <a:r>
              <a:rPr lang="en-US" sz="2400" b="1" err="1"/>
              <a:t>émotions</a:t>
            </a:r>
            <a:r>
              <a:rPr lang="en-US" sz="2400" b="1"/>
              <a:t>.</a:t>
            </a:r>
            <a:endParaRPr lang="fr-FR" sz="24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8" y="692696"/>
            <a:ext cx="1428380" cy="1428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5654" y="2092613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Image 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33105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872"/>
            <a:ext cx="7886700" cy="1325563"/>
          </a:xfrm>
        </p:spPr>
        <p:txBody>
          <a:bodyPr/>
          <a:lstStyle/>
          <a:p>
            <a:r>
              <a:rPr lang="fr-FR" dirty="0"/>
              <a:t>Les devoirs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Option 1: </a:t>
            </a:r>
            <a:r>
              <a:rPr lang="en-US" b="1" dirty="0" err="1"/>
              <a:t>Lisez</a:t>
            </a:r>
            <a:r>
              <a:rPr lang="en-US" b="1" dirty="0"/>
              <a:t> le </a:t>
            </a:r>
            <a:r>
              <a:rPr lang="en-US" b="1" dirty="0" err="1"/>
              <a:t>po</a:t>
            </a:r>
            <a:r>
              <a:rPr lang="en-GB" b="1" dirty="0" err="1"/>
              <a:t>ème</a:t>
            </a:r>
            <a:r>
              <a:rPr lang="en-GB" b="1" dirty="0"/>
              <a:t> à haute </a:t>
            </a:r>
            <a:r>
              <a:rPr lang="en-GB" b="1" dirty="0" err="1"/>
              <a:t>voix</a:t>
            </a:r>
            <a:r>
              <a:rPr lang="en-GB" b="1" dirty="0"/>
              <a:t>.</a:t>
            </a:r>
            <a:r>
              <a:rPr lang="en-GB" dirty="0"/>
              <a:t> </a:t>
            </a:r>
            <a:r>
              <a:rPr lang="en-US" b="1" dirty="0" err="1"/>
              <a:t>Exprimez</a:t>
            </a:r>
            <a:r>
              <a:rPr lang="en-US" b="1" dirty="0"/>
              <a:t> </a:t>
            </a:r>
            <a:r>
              <a:rPr lang="en-US" b="1" dirty="0" err="1"/>
              <a:t>vos</a:t>
            </a:r>
            <a:r>
              <a:rPr lang="en-US" b="1" dirty="0"/>
              <a:t> </a:t>
            </a:r>
            <a:r>
              <a:rPr lang="en-US" b="1" dirty="0" err="1"/>
              <a:t>émotions</a:t>
            </a:r>
            <a:r>
              <a:rPr lang="en-US" b="1" dirty="0"/>
              <a:t>. </a:t>
            </a:r>
            <a:r>
              <a:rPr lang="en-GB" b="1" dirty="0" err="1"/>
              <a:t>Enregistrez</a:t>
            </a:r>
            <a:r>
              <a:rPr lang="en-GB" b="1" dirty="0"/>
              <a:t> </a:t>
            </a:r>
            <a:r>
              <a:rPr lang="en-GB" b="1" dirty="0" err="1"/>
              <a:t>votre</a:t>
            </a:r>
            <a:r>
              <a:rPr lang="en-GB" b="1" dirty="0"/>
              <a:t> </a:t>
            </a:r>
            <a:r>
              <a:rPr lang="en-GB" b="1" dirty="0" err="1"/>
              <a:t>voix</a:t>
            </a:r>
            <a:r>
              <a:rPr lang="en-GB" b="1" dirty="0"/>
              <a:t> et </a:t>
            </a:r>
            <a:r>
              <a:rPr lang="en-GB" b="1" dirty="0" err="1"/>
              <a:t>amenez</a:t>
            </a:r>
            <a:r>
              <a:rPr lang="en-GB" b="1" dirty="0"/>
              <a:t> </a:t>
            </a:r>
            <a:r>
              <a:rPr lang="en-GB" b="1" dirty="0" err="1"/>
              <a:t>l’enregistrement</a:t>
            </a:r>
            <a:r>
              <a:rPr lang="en-GB" b="1" dirty="0"/>
              <a:t>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classe</a:t>
            </a:r>
            <a:r>
              <a:rPr lang="en-GB" b="1" dirty="0"/>
              <a:t>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Option 2: </a:t>
            </a:r>
            <a:r>
              <a:rPr lang="en-US" b="1" dirty="0" err="1"/>
              <a:t>Imaginez</a:t>
            </a:r>
            <a:r>
              <a:rPr lang="en-US" b="1" dirty="0"/>
              <a:t>: V</a:t>
            </a:r>
            <a:r>
              <a:rPr lang="is-IS" b="1" dirty="0"/>
              <a:t>ous êtes le fils dans le </a:t>
            </a:r>
            <a:r>
              <a:rPr lang="en-US" b="1" dirty="0" err="1"/>
              <a:t>po</a:t>
            </a:r>
            <a:r>
              <a:rPr lang="en-GB" b="1" dirty="0" err="1"/>
              <a:t>ème</a:t>
            </a:r>
            <a:r>
              <a:rPr lang="en-US" b="1" dirty="0"/>
              <a:t>. </a:t>
            </a:r>
            <a:r>
              <a:rPr lang="en-US" b="1" dirty="0" err="1"/>
              <a:t>Ecrivez</a:t>
            </a:r>
            <a:r>
              <a:rPr lang="en-US" b="1" dirty="0"/>
              <a:t> </a:t>
            </a:r>
            <a:r>
              <a:rPr lang="en-US" b="1" dirty="0" err="1"/>
              <a:t>une</a:t>
            </a:r>
            <a:r>
              <a:rPr lang="en-US" b="1" dirty="0"/>
              <a:t> </a:t>
            </a:r>
            <a:r>
              <a:rPr lang="en-US" b="1" dirty="0" err="1"/>
              <a:t>lettre</a:t>
            </a:r>
            <a:r>
              <a:rPr lang="en-US" b="1" dirty="0"/>
              <a:t> </a:t>
            </a:r>
            <a:r>
              <a:rPr lang="en-GB" b="1" dirty="0"/>
              <a:t>à </a:t>
            </a:r>
            <a:r>
              <a:rPr lang="en-GB" b="1" dirty="0" err="1"/>
              <a:t>vos</a:t>
            </a:r>
            <a:r>
              <a:rPr lang="en-GB" b="1" dirty="0"/>
              <a:t> parents</a:t>
            </a:r>
            <a:r>
              <a:rPr lang="en-US" b="1" dirty="0"/>
              <a:t>. </a:t>
            </a:r>
            <a:r>
              <a:rPr lang="en-US" b="1" dirty="0" err="1"/>
              <a:t>Apportez</a:t>
            </a:r>
            <a:r>
              <a:rPr lang="en-US" b="1" dirty="0"/>
              <a:t> </a:t>
            </a:r>
            <a:r>
              <a:rPr lang="en-US" b="1" dirty="0" err="1"/>
              <a:t>votre</a:t>
            </a:r>
            <a:r>
              <a:rPr lang="en-US" b="1" dirty="0"/>
              <a:t> </a:t>
            </a:r>
            <a:r>
              <a:rPr lang="en-US" b="1" dirty="0" err="1"/>
              <a:t>lettre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classe</a:t>
            </a:r>
            <a:r>
              <a:rPr lang="en-US" b="1" dirty="0"/>
              <a:t>.</a:t>
            </a:r>
            <a:r>
              <a:rPr lang="en-GB" b="1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3728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409" y="476672"/>
            <a:ext cx="7061969" cy="567820"/>
          </a:xfrm>
        </p:spPr>
        <p:txBody>
          <a:bodyPr>
            <a:normAutofit fontScale="90000"/>
          </a:bodyPr>
          <a:lstStyle/>
          <a:p>
            <a:r>
              <a:rPr lang="fr-FR" dirty="0"/>
              <a:t>Jacques Prévert (1900 – 1977)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08820"/>
            <a:ext cx="6831378" cy="4158462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Poète et écrivain</a:t>
            </a:r>
          </a:p>
          <a:p>
            <a:r>
              <a:rPr lang="fr-FR" b="1" dirty="0"/>
              <a:t>Deuxième guerre mondiale (1938-1945): </a:t>
            </a:r>
            <a:r>
              <a:rPr lang="fr-FR" dirty="0"/>
              <a:t>La France était occupée par les Nazis.</a:t>
            </a:r>
          </a:p>
          <a:p>
            <a:r>
              <a:rPr lang="fr-FR" b="1" dirty="0"/>
              <a:t>La Résistance: </a:t>
            </a:r>
            <a:r>
              <a:rPr lang="fr-FR" dirty="0"/>
              <a:t>mouvement contre les Nazis</a:t>
            </a:r>
          </a:p>
          <a:p>
            <a:r>
              <a:rPr lang="fr-FR" dirty="0"/>
              <a:t>Prévert était actif dans la Résistance.</a:t>
            </a:r>
          </a:p>
          <a:p>
            <a:r>
              <a:rPr lang="fr-FR" dirty="0"/>
              <a:t>1946: publication du poème «Familiale». </a:t>
            </a:r>
          </a:p>
          <a:p>
            <a:r>
              <a:rPr lang="fr-FR" b="1" dirty="0"/>
              <a:t>Valeurs</a:t>
            </a:r>
            <a:r>
              <a:rPr lang="fr-FR" dirty="0"/>
              <a:t>: contre la guerre, pour la paix, pour la liberté, pour l’égalité, contre l’autorité, contre l’injustice, contre le nationalisme.</a:t>
            </a:r>
          </a:p>
        </p:txBody>
      </p:sp>
    </p:spTree>
    <p:extLst>
      <p:ext uri="{BB962C8B-B14F-4D97-AF65-F5344CB8AC3E}">
        <p14:creationId xmlns:p14="http://schemas.microsoft.com/office/powerpoint/2010/main" val="2545683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06" y="476672"/>
            <a:ext cx="7886700" cy="376484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Devoir 2: </a:t>
            </a:r>
            <a:r>
              <a:rPr lang="en-GB" sz="2400" b="1" dirty="0"/>
              <a:t>É</a:t>
            </a:r>
            <a:r>
              <a:rPr lang="en-US" sz="2400" b="1" dirty="0" err="1"/>
              <a:t>crivez</a:t>
            </a:r>
            <a:r>
              <a:rPr lang="en-US" sz="2400" b="1" dirty="0"/>
              <a:t> </a:t>
            </a:r>
            <a:r>
              <a:rPr lang="en-US" sz="2400" b="1" dirty="0" err="1"/>
              <a:t>une</a:t>
            </a:r>
            <a:r>
              <a:rPr lang="en-US" sz="2400" b="1" dirty="0"/>
              <a:t> </a:t>
            </a:r>
            <a:r>
              <a:rPr lang="en-US" sz="2400" b="1" dirty="0" err="1"/>
              <a:t>lettre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06" y="1196752"/>
            <a:ext cx="8749682" cy="52565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sz="4400" dirty="0"/>
              <a:t>Cher papa, chère maman,  </a:t>
            </a:r>
            <a:endParaRPr lang="en-GB" sz="4400" dirty="0"/>
          </a:p>
          <a:p>
            <a:pPr marL="0" indent="0">
              <a:buNone/>
            </a:pPr>
            <a:r>
              <a:rPr lang="fr-FR" sz="4400" dirty="0"/>
              <a:t> </a:t>
            </a:r>
            <a:endParaRPr lang="en-GB" sz="4400" dirty="0"/>
          </a:p>
          <a:p>
            <a:pPr marL="0" indent="0">
              <a:buNone/>
            </a:pPr>
            <a:r>
              <a:rPr lang="fr-FR" sz="4400" dirty="0"/>
              <a:t>J’espère que vous allez bien. Maman, tu fais toujours ____ ? Papa, tu fais toujours  ______?</a:t>
            </a:r>
          </a:p>
          <a:p>
            <a:pPr marL="0" indent="0">
              <a:buNone/>
            </a:pPr>
            <a:endParaRPr lang="fr-FR" sz="4400" dirty="0"/>
          </a:p>
          <a:p>
            <a:pPr marL="0" indent="0">
              <a:buNone/>
            </a:pPr>
            <a:r>
              <a:rPr lang="fr-FR" sz="4400" dirty="0"/>
              <a:t>Ces derniers jours ont été tranquilles / durs. Il y a eu moins de / beaucoup de bombardements.  </a:t>
            </a:r>
            <a:endParaRPr lang="en-GB" sz="4400" dirty="0"/>
          </a:p>
          <a:p>
            <a:pPr marL="0" indent="0">
              <a:buNone/>
            </a:pPr>
            <a:r>
              <a:rPr lang="fr-FR" sz="4400" dirty="0"/>
              <a:t> </a:t>
            </a:r>
            <a:endParaRPr lang="en-GB" sz="4400" dirty="0"/>
          </a:p>
          <a:p>
            <a:pPr marL="0" indent="0">
              <a:buNone/>
            </a:pPr>
            <a:r>
              <a:rPr lang="fr-FR" sz="4400" dirty="0"/>
              <a:t>Il est difficile de rester positif, parce que notre vie est très dure. Nous faisons __________. Nous avons froid / faim / peur.</a:t>
            </a:r>
            <a:endParaRPr lang="en-GB" sz="4400" dirty="0"/>
          </a:p>
          <a:p>
            <a:pPr marL="0" indent="0">
              <a:buNone/>
            </a:pPr>
            <a:endParaRPr lang="fr-FR" sz="4400" dirty="0"/>
          </a:p>
          <a:p>
            <a:pPr marL="0" indent="0">
              <a:buNone/>
            </a:pPr>
            <a:r>
              <a:rPr lang="fr-FR" sz="4400" dirty="0"/>
              <a:t>On doit rester sans cesse en alerte à cause des explosions. J’ai envie de rentrer </a:t>
            </a:r>
            <a:r>
              <a:rPr lang="en-GB" sz="4400" dirty="0"/>
              <a:t>à la </a:t>
            </a:r>
            <a:r>
              <a:rPr lang="en-GB" sz="4400" dirty="0" err="1"/>
              <a:t>maison</a:t>
            </a:r>
            <a:r>
              <a:rPr lang="en-GB" sz="4400" dirty="0"/>
              <a:t> pour faire ______.</a:t>
            </a:r>
            <a:r>
              <a:rPr lang="fr-FR" sz="4400" dirty="0"/>
              <a:t> </a:t>
            </a:r>
            <a:endParaRPr lang="en-GB" sz="4400" dirty="0"/>
          </a:p>
          <a:p>
            <a:pPr marL="0" indent="0">
              <a:buNone/>
            </a:pPr>
            <a:endParaRPr lang="fr-FR" sz="4400" dirty="0"/>
          </a:p>
          <a:p>
            <a:pPr marL="0" indent="0">
              <a:buNone/>
            </a:pPr>
            <a:r>
              <a:rPr lang="fr-FR" sz="4400" dirty="0"/>
              <a:t>Mes chers parents, je vous embrasse,</a:t>
            </a:r>
            <a:endParaRPr lang="en-GB" sz="4400" dirty="0"/>
          </a:p>
          <a:p>
            <a:pPr marL="0" indent="0">
              <a:buNone/>
            </a:pPr>
            <a:endParaRPr lang="fr-FR" sz="4400" dirty="0"/>
          </a:p>
          <a:p>
            <a:pPr marL="0" indent="0">
              <a:buNone/>
            </a:pPr>
            <a:r>
              <a:rPr lang="en-GB" sz="4400" dirty="0" err="1"/>
              <a:t>Votre</a:t>
            </a:r>
            <a:r>
              <a:rPr lang="en-GB" sz="4400" dirty="0"/>
              <a:t> </a:t>
            </a:r>
            <a:r>
              <a:rPr lang="en-GB" sz="4400" dirty="0" err="1"/>
              <a:t>fils</a:t>
            </a:r>
            <a:endParaRPr lang="en-GB" sz="4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00" y="132336"/>
            <a:ext cx="1918988" cy="1441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4433" y="1557025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Image 18</a:t>
            </a:r>
          </a:p>
        </p:txBody>
      </p:sp>
    </p:spTree>
    <p:extLst>
      <p:ext uri="{BB962C8B-B14F-4D97-AF65-F5344CB8AC3E}">
        <p14:creationId xmlns:p14="http://schemas.microsoft.com/office/powerpoint/2010/main" val="2519264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39948"/>
            <a:ext cx="8229600" cy="5729412"/>
          </a:xfrm>
        </p:spPr>
        <p:txBody>
          <a:bodyPr>
            <a:normAutofit fontScale="55000" lnSpcReduction="20000"/>
          </a:bodyPr>
          <a:lstStyle/>
          <a:p>
            <a:r>
              <a:rPr lang="en-US" sz="1900" i="1" dirty="0"/>
              <a:t>Image 1: </a:t>
            </a:r>
            <a:r>
              <a:rPr lang="en-US" sz="1900" dirty="0"/>
              <a:t>Pink knitting in front of pink sweatshirt by </a:t>
            </a:r>
            <a:r>
              <a:rPr lang="en-US" sz="1900" u="sng" dirty="0">
                <a:hlinkClick r:id="rId2" tooltip="User:Johntex~commonswiki"/>
              </a:rPr>
              <a:t>Johntex</a:t>
            </a:r>
            <a:r>
              <a:rPr lang="en-US" sz="1900" dirty="0"/>
              <a:t> is licensed under </a:t>
            </a:r>
            <a:r>
              <a:rPr lang="en-US" sz="1900" dirty="0">
                <a:hlinkClick r:id="rId3" tooltip="w:en:Creative Commons"/>
              </a:rPr>
              <a:t>Creative Commons</a:t>
            </a:r>
            <a:r>
              <a:rPr lang="en-US" sz="1900" dirty="0"/>
              <a:t> </a:t>
            </a:r>
            <a:r>
              <a:rPr lang="en-US" sz="1900" u="sng" dirty="0">
                <a:hlinkClick r:id="rId4"/>
              </a:rPr>
              <a:t>Attribution-Share Alike 3.0 Unported</a:t>
            </a:r>
            <a:endParaRPr lang="en-US" sz="1900" u="sng" dirty="0"/>
          </a:p>
          <a:p>
            <a:r>
              <a:rPr lang="en-US" sz="1900" i="1" dirty="0"/>
              <a:t>Image 2: </a:t>
            </a:r>
            <a:r>
              <a:rPr lang="en-US" sz="1900" dirty="0"/>
              <a:t>A Marine dashes through Japanese machine gun fire by Pvt. Bob Bailey  is in the </a:t>
            </a:r>
            <a:r>
              <a:rPr lang="en-US" sz="1900" dirty="0">
                <a:hlinkClick r:id="rId5"/>
              </a:rPr>
              <a:t>public domain</a:t>
            </a:r>
            <a:endParaRPr lang="en-US" sz="1900" b="1" dirty="0"/>
          </a:p>
          <a:p>
            <a:r>
              <a:rPr lang="en-US" sz="1900" i="1" dirty="0"/>
              <a:t>Image 3: </a:t>
            </a:r>
            <a:r>
              <a:rPr lang="en-US" sz="1900" dirty="0"/>
              <a:t>Business to Business Agreement by </a:t>
            </a:r>
            <a:r>
              <a:rPr lang="en-US" sz="1900" dirty="0">
                <a:hlinkClick r:id="rId6" tooltip="User:Onyxxo (page does not exist)"/>
              </a:rPr>
              <a:t>Onyxxo</a:t>
            </a:r>
            <a:r>
              <a:rPr lang="en-US" sz="1900" dirty="0"/>
              <a:t> is licensed under </a:t>
            </a:r>
            <a:r>
              <a:rPr lang="en-US" sz="1900" dirty="0">
                <a:hlinkClick r:id="rId3" tooltip="w:en:Creative Commons"/>
              </a:rPr>
              <a:t>Creative Commons</a:t>
            </a:r>
            <a:r>
              <a:rPr lang="en-US" sz="1900" dirty="0"/>
              <a:t> </a:t>
            </a:r>
            <a:r>
              <a:rPr lang="en-US" sz="1900" u="sng" dirty="0">
                <a:hlinkClick r:id="rId7"/>
              </a:rPr>
              <a:t>Attribution-Share Alike 4.0 International </a:t>
            </a:r>
            <a:endParaRPr lang="en-US" sz="1900" u="sng" dirty="0"/>
          </a:p>
          <a:p>
            <a:r>
              <a:rPr lang="en-US" sz="1900" i="1" dirty="0"/>
              <a:t>Image 4: </a:t>
            </a:r>
            <a:r>
              <a:rPr lang="en-US" sz="1900" dirty="0"/>
              <a:t>Headstones in </a:t>
            </a:r>
            <a:r>
              <a:rPr lang="en-US" sz="1900" dirty="0" err="1"/>
              <a:t>Banneville</a:t>
            </a:r>
            <a:r>
              <a:rPr lang="en-US" sz="1900" dirty="0"/>
              <a:t>-la-</a:t>
            </a:r>
            <a:r>
              <a:rPr lang="en-US" sz="1900" dirty="0" err="1"/>
              <a:t>Campagne</a:t>
            </a:r>
            <a:r>
              <a:rPr lang="en-US" sz="1900" dirty="0"/>
              <a:t> by </a:t>
            </a:r>
            <a:r>
              <a:rPr lang="en-US" sz="1900" dirty="0">
                <a:hlinkClick r:id="rId8" tooltip="User:Londonclanger (page does not exist)"/>
              </a:rPr>
              <a:t> Londonclanger</a:t>
            </a:r>
            <a:r>
              <a:rPr lang="en-US" sz="1900" dirty="0"/>
              <a:t> is licensed under  </a:t>
            </a:r>
            <a:r>
              <a:rPr lang="en-US" sz="1900" dirty="0">
                <a:hlinkClick r:id="rId3" tooltip="w:en:Creative Commons"/>
              </a:rPr>
              <a:t>Creative Commons</a:t>
            </a:r>
            <a:r>
              <a:rPr lang="en-US" sz="1900" dirty="0"/>
              <a:t> </a:t>
            </a:r>
            <a:r>
              <a:rPr lang="en-US" sz="1900" u="sng" dirty="0">
                <a:hlinkClick r:id="rId7"/>
              </a:rPr>
              <a:t>Attribution-Share Alike 4.0 International </a:t>
            </a:r>
            <a:endParaRPr lang="en-US" sz="1900" u="sng" dirty="0"/>
          </a:p>
          <a:p>
            <a:r>
              <a:rPr lang="en-US" sz="1900" i="1" dirty="0"/>
              <a:t>Image 5: </a:t>
            </a:r>
            <a:r>
              <a:rPr lang="en-US" sz="1900" dirty="0" err="1"/>
              <a:t>ChiracUSA</a:t>
            </a:r>
            <a:r>
              <a:rPr lang="en-US" sz="1900" dirty="0"/>
              <a:t> by David Scull is in the </a:t>
            </a:r>
            <a:r>
              <a:rPr lang="en-US" sz="1900" dirty="0">
                <a:hlinkClick r:id="rId9"/>
              </a:rPr>
              <a:t>public domain</a:t>
            </a:r>
            <a:endParaRPr lang="en-US" sz="1900" dirty="0"/>
          </a:p>
          <a:p>
            <a:r>
              <a:rPr lang="en-US" sz="1900" i="1" dirty="0"/>
              <a:t>Image 6: </a:t>
            </a:r>
            <a:r>
              <a:rPr lang="en-US" sz="1900" dirty="0"/>
              <a:t>De Gaulle during World War II by Office of War Information, Overseas Picture Division is in the </a:t>
            </a:r>
            <a:r>
              <a:rPr lang="en-US" sz="1900" dirty="0">
                <a:hlinkClick r:id="rId10"/>
              </a:rPr>
              <a:t>public domain</a:t>
            </a:r>
            <a:r>
              <a:rPr lang="en-US" sz="1900" dirty="0"/>
              <a:t>. </a:t>
            </a:r>
          </a:p>
          <a:p>
            <a:r>
              <a:rPr lang="en-US" sz="1900" i="1" dirty="0"/>
              <a:t>Image 7: </a:t>
            </a:r>
            <a:r>
              <a:rPr lang="en-US" sz="1900" dirty="0"/>
              <a:t>Jacques </a:t>
            </a:r>
            <a:r>
              <a:rPr lang="en-US" sz="1900" dirty="0" err="1"/>
              <a:t>Prévert</a:t>
            </a:r>
            <a:r>
              <a:rPr lang="en-US" sz="1900" dirty="0"/>
              <a:t> by </a:t>
            </a:r>
            <a:r>
              <a:rPr lang="en-US" sz="1900" u="sng" dirty="0">
                <a:hlinkClick r:id="rId11" tooltip="w:fr:User:PRÉVERT Catherine"/>
              </a:rPr>
              <a:t>PRÉVERT Catherine</a:t>
            </a:r>
            <a:r>
              <a:rPr lang="en-US" sz="1900" u="sng" dirty="0"/>
              <a:t> </a:t>
            </a:r>
            <a:r>
              <a:rPr lang="en-US" sz="1900" dirty="0"/>
              <a:t>is licensed under </a:t>
            </a:r>
            <a:r>
              <a:rPr lang="en-US" sz="1900" dirty="0">
                <a:hlinkClick r:id="rId3" tooltip="w:en:Creative Commons"/>
              </a:rPr>
              <a:t>Creative Commons</a:t>
            </a:r>
            <a:r>
              <a:rPr lang="en-US" sz="1900" dirty="0"/>
              <a:t> </a:t>
            </a:r>
            <a:r>
              <a:rPr lang="en-US" sz="1900" u="sng" dirty="0">
                <a:hlinkClick r:id="rId12"/>
              </a:rPr>
              <a:t>Attribution-Share Alike 1.0 Generic</a:t>
            </a:r>
            <a:endParaRPr lang="en-US" sz="1900" u="sng" dirty="0"/>
          </a:p>
          <a:p>
            <a:r>
              <a:rPr lang="en-US" sz="1900" i="1" dirty="0"/>
              <a:t>Image 8: </a:t>
            </a:r>
            <a:r>
              <a:rPr lang="en-US" sz="1900" dirty="0"/>
              <a:t>Unidentified man by National Photo Company Collection is in the </a:t>
            </a:r>
            <a:r>
              <a:rPr lang="en-US" sz="1900" dirty="0">
                <a:hlinkClick r:id="rId13"/>
              </a:rPr>
              <a:t>public domain</a:t>
            </a:r>
            <a:endParaRPr lang="en-US" sz="1900" dirty="0"/>
          </a:p>
          <a:p>
            <a:r>
              <a:rPr lang="en-US" sz="1900" i="1" dirty="0"/>
              <a:t>Image 9: </a:t>
            </a:r>
            <a:r>
              <a:rPr lang="en-US" sz="1900" dirty="0"/>
              <a:t>Frustrated man at a desk by </a:t>
            </a:r>
            <a:r>
              <a:rPr lang="en-US" sz="1900" dirty="0">
                <a:hlinkClick r:id="rId14" tooltip="User:LaurMG (page does not exist)"/>
              </a:rPr>
              <a:t>LaurMG</a:t>
            </a:r>
            <a:r>
              <a:rPr lang="en-US" sz="1900" dirty="0"/>
              <a:t> is licensed under  </a:t>
            </a:r>
            <a:r>
              <a:rPr lang="en-US" sz="1900" dirty="0">
                <a:hlinkClick r:id="rId3" tooltip="w:en:Creative Commons"/>
              </a:rPr>
              <a:t>Creative Commons</a:t>
            </a:r>
            <a:r>
              <a:rPr lang="en-US" sz="1900" dirty="0"/>
              <a:t> </a:t>
            </a:r>
            <a:r>
              <a:rPr lang="en-US" sz="1900" dirty="0">
                <a:hlinkClick r:id="rId4"/>
              </a:rPr>
              <a:t>Attribution-Share Alike 3.0 Unported</a:t>
            </a:r>
            <a:endParaRPr lang="en-US" sz="1900" dirty="0"/>
          </a:p>
          <a:p>
            <a:r>
              <a:rPr lang="en-US" sz="1900" i="1" dirty="0"/>
              <a:t>Image 10: </a:t>
            </a:r>
            <a:r>
              <a:rPr lang="en-US" sz="1900" dirty="0"/>
              <a:t>Military man at desk by Library of Congress, Prints &amp; Photographs Division, photograph by Harris &amp; Ewing, </a:t>
            </a:r>
            <a:r>
              <a:rPr lang="en-GB" sz="1900" dirty="0"/>
              <a:t>is available in the United States </a:t>
            </a:r>
            <a:r>
              <a:rPr lang="en-GB" sz="1900" dirty="0">
                <a:hlinkClick r:id="rId15" tooltip="Library of Congress"/>
              </a:rPr>
              <a:t>Library of Congress</a:t>
            </a:r>
            <a:r>
              <a:rPr lang="en-GB" sz="1900" dirty="0"/>
              <a:t>'s </a:t>
            </a:r>
            <a:r>
              <a:rPr lang="en-GB" sz="1900" dirty="0">
                <a:hlinkClick r:id="rId16"/>
              </a:rPr>
              <a:t>Prints and Photographs division</a:t>
            </a:r>
            <a:r>
              <a:rPr lang="en-GB" sz="1900" dirty="0"/>
              <a:t> under the digital ID </a:t>
            </a:r>
            <a:r>
              <a:rPr lang="en-GB" sz="1900" u="sng" dirty="0">
                <a:hlinkClick r:id="rId17"/>
              </a:rPr>
              <a:t>hec.41786</a:t>
            </a:r>
            <a:endParaRPr lang="en-GB" sz="1900" dirty="0"/>
          </a:p>
          <a:p>
            <a:r>
              <a:rPr lang="en-GB" sz="1900" i="1" dirty="0"/>
              <a:t>Image 11: </a:t>
            </a:r>
            <a:r>
              <a:rPr lang="en-GB" sz="1900" dirty="0"/>
              <a:t>Soldier portrait by </a:t>
            </a:r>
            <a:r>
              <a:rPr lang="en-GB" sz="1900" u="sng" dirty="0">
                <a:hlinkClick r:id="rId18"/>
              </a:rPr>
              <a:t>State Library of Queensland, Australia </a:t>
            </a:r>
            <a:r>
              <a:rPr lang="en-GB" sz="1900" dirty="0"/>
              <a:t>is licensed under Flickr </a:t>
            </a:r>
            <a:r>
              <a:rPr lang="en-GB" sz="1900" dirty="0">
                <a:hlinkClick r:id="rId19" tooltip="en:API"/>
              </a:rPr>
              <a:t>API </a:t>
            </a:r>
            <a:endParaRPr lang="en-GB" sz="1900" dirty="0"/>
          </a:p>
          <a:p>
            <a:r>
              <a:rPr lang="en-GB" sz="1900" i="1" dirty="0"/>
              <a:t>Image 12</a:t>
            </a:r>
            <a:r>
              <a:rPr lang="en-GB" sz="1900" dirty="0"/>
              <a:t>: Hungarian soldiers by FOTO:FORTEPAN / </a:t>
            </a:r>
            <a:r>
              <a:rPr lang="en-GB" sz="1900" dirty="0" err="1"/>
              <a:t>Saly</a:t>
            </a:r>
            <a:r>
              <a:rPr lang="en-GB" sz="1900" dirty="0"/>
              <a:t> </a:t>
            </a:r>
            <a:r>
              <a:rPr lang="en-GB" sz="1900" dirty="0" err="1"/>
              <a:t>Noémi</a:t>
            </a:r>
            <a:r>
              <a:rPr lang="en-GB" sz="1900" dirty="0"/>
              <a:t> is licensed under  </a:t>
            </a:r>
            <a:r>
              <a:rPr lang="en-GB" sz="1900" dirty="0">
                <a:hlinkClick r:id="rId3" tooltip="w:en:Creative Commons"/>
              </a:rPr>
              <a:t>Creative Commons</a:t>
            </a:r>
            <a:r>
              <a:rPr lang="en-GB" sz="1900" dirty="0"/>
              <a:t> </a:t>
            </a:r>
            <a:r>
              <a:rPr lang="en-GB" sz="1900" u="sng" dirty="0">
                <a:hlinkClick r:id="rId4"/>
              </a:rPr>
              <a:t>Attribution-Share Alike 3.0 Unported </a:t>
            </a:r>
            <a:endParaRPr lang="en-GB" sz="1900" u="sng" dirty="0"/>
          </a:p>
          <a:p>
            <a:r>
              <a:rPr lang="en-GB" sz="1900" i="1" dirty="0"/>
              <a:t>Image 13: </a:t>
            </a:r>
            <a:r>
              <a:rPr lang="en-GB" sz="1900" dirty="0"/>
              <a:t>French soldiers from the 67th Infantry Regiment by </a:t>
            </a:r>
            <a:r>
              <a:rPr lang="en-GB" sz="1900" dirty="0">
                <a:hlinkClick r:id="rId20" tooltip="User:Lafayette53 (page does not exist)"/>
              </a:rPr>
              <a:t>Lafayette53</a:t>
            </a:r>
            <a:r>
              <a:rPr lang="en-GB" sz="1900" dirty="0"/>
              <a:t> is licensed under </a:t>
            </a:r>
            <a:r>
              <a:rPr lang="en-GB" sz="1900" dirty="0">
                <a:hlinkClick r:id="rId3" tooltip="w:en:Creative Commons"/>
              </a:rPr>
              <a:t>Creative Commons</a:t>
            </a:r>
            <a:r>
              <a:rPr lang="en-GB" sz="1900" dirty="0"/>
              <a:t> </a:t>
            </a:r>
            <a:r>
              <a:rPr lang="en-GB" sz="1900" u="sng" dirty="0">
                <a:hlinkClick r:id="rId7"/>
              </a:rPr>
              <a:t>Attribution-Share Alike 4.0 International </a:t>
            </a:r>
            <a:endParaRPr lang="en-GB" sz="1900" u="sng" dirty="0"/>
          </a:p>
          <a:p>
            <a:r>
              <a:rPr lang="en-GB" sz="1900" i="1" dirty="0"/>
              <a:t>Image 14: </a:t>
            </a:r>
            <a:r>
              <a:rPr lang="en-GB" sz="1900" dirty="0"/>
              <a:t>A </a:t>
            </a:r>
            <a:r>
              <a:rPr lang="en-GB" sz="1900" dirty="0" err="1"/>
              <a:t>colored</a:t>
            </a:r>
            <a:r>
              <a:rPr lang="en-GB" sz="1900" dirty="0"/>
              <a:t> emoji by </a:t>
            </a:r>
            <a:r>
              <a:rPr lang="en-GB" sz="1900" u="sng" dirty="0">
                <a:hlinkClick r:id="rId21"/>
              </a:rPr>
              <a:t>emojione project</a:t>
            </a:r>
            <a:r>
              <a:rPr lang="en-GB" sz="1900" u="sng" dirty="0"/>
              <a:t> </a:t>
            </a:r>
            <a:r>
              <a:rPr lang="en-GB" sz="1900" dirty="0"/>
              <a:t> is licensed under </a:t>
            </a:r>
            <a:r>
              <a:rPr lang="en-GB" sz="1900" dirty="0">
                <a:hlinkClick r:id="rId3" tooltip="w:en:Creative Commons"/>
              </a:rPr>
              <a:t>Creative Commons</a:t>
            </a:r>
            <a:r>
              <a:rPr lang="en-GB" sz="1900" dirty="0"/>
              <a:t> </a:t>
            </a:r>
            <a:r>
              <a:rPr lang="en-GB" sz="1900" u="sng" dirty="0">
                <a:hlinkClick r:id="rId7"/>
              </a:rPr>
              <a:t>Attribution-Share Alike 4.0 International</a:t>
            </a:r>
            <a:endParaRPr lang="en-GB" sz="1900" u="sng" dirty="0"/>
          </a:p>
          <a:p>
            <a:r>
              <a:rPr lang="en-GB" sz="1900" i="1" dirty="0"/>
              <a:t>Image 15</a:t>
            </a:r>
            <a:r>
              <a:rPr lang="en-GB" sz="1900" dirty="0"/>
              <a:t>: A </a:t>
            </a:r>
            <a:r>
              <a:rPr lang="en-GB" sz="1900" dirty="0" err="1"/>
              <a:t>colored</a:t>
            </a:r>
            <a:r>
              <a:rPr lang="en-GB" sz="1900" dirty="0"/>
              <a:t> emoji by </a:t>
            </a:r>
            <a:r>
              <a:rPr lang="en-GB" sz="1900" u="sng" dirty="0">
                <a:hlinkClick r:id="rId22"/>
              </a:rPr>
              <a:t>Noto project</a:t>
            </a:r>
            <a:r>
              <a:rPr lang="en-GB" sz="1900" u="sng" dirty="0"/>
              <a:t> </a:t>
            </a:r>
            <a:r>
              <a:rPr lang="en-GB" sz="1900" dirty="0"/>
              <a:t>is licensed under </a:t>
            </a:r>
            <a:r>
              <a:rPr lang="en-GB" sz="1900" dirty="0">
                <a:hlinkClick r:id="rId23"/>
              </a:rPr>
              <a:t>Apache License 2.0 </a:t>
            </a:r>
            <a:endParaRPr lang="en-GB" sz="1900" dirty="0"/>
          </a:p>
          <a:p>
            <a:r>
              <a:rPr lang="en-GB" sz="1900" i="1" dirty="0"/>
              <a:t>Image 16</a:t>
            </a:r>
            <a:r>
              <a:rPr lang="en-GB" sz="1900" dirty="0"/>
              <a:t>: A </a:t>
            </a:r>
            <a:r>
              <a:rPr lang="en-GB" sz="1800" dirty="0" err="1"/>
              <a:t>colored</a:t>
            </a:r>
            <a:r>
              <a:rPr lang="en-GB" sz="1800" dirty="0"/>
              <a:t> emoji by  </a:t>
            </a:r>
            <a:r>
              <a:rPr lang="en-GB" sz="1800" u="sng" dirty="0">
                <a:hlinkClick r:id="rId22"/>
              </a:rPr>
              <a:t>Noto project</a:t>
            </a:r>
            <a:r>
              <a:rPr lang="en-GB" sz="1800" u="sng" dirty="0"/>
              <a:t> </a:t>
            </a:r>
            <a:r>
              <a:rPr lang="en-GB" sz="1800" dirty="0"/>
              <a:t>is licensed under </a:t>
            </a:r>
            <a:r>
              <a:rPr lang="en-GB" sz="1800" dirty="0">
                <a:hlinkClick r:id="rId23"/>
              </a:rPr>
              <a:t>Apache License 2.0</a:t>
            </a:r>
            <a:endParaRPr lang="en-GB" sz="1800" dirty="0"/>
          </a:p>
          <a:p>
            <a:r>
              <a:rPr lang="en-GB" sz="1800" i="1" dirty="0"/>
              <a:t>Image 17: </a:t>
            </a:r>
            <a:r>
              <a:rPr lang="en-GB" sz="1800" dirty="0"/>
              <a:t>Speaking head by  </a:t>
            </a:r>
            <a:r>
              <a:rPr lang="en-GB" sz="1800" u="sng" dirty="0">
                <a:hlinkClick r:id="rId22"/>
              </a:rPr>
              <a:t>Noto project</a:t>
            </a:r>
            <a:r>
              <a:rPr lang="en-GB" sz="1800" u="sng" dirty="0"/>
              <a:t> </a:t>
            </a:r>
            <a:r>
              <a:rPr lang="en-GB" sz="1800" dirty="0"/>
              <a:t>is licensed under </a:t>
            </a:r>
            <a:r>
              <a:rPr lang="en-GB" sz="1800" dirty="0">
                <a:hlinkClick r:id="rId23"/>
              </a:rPr>
              <a:t>Apache License 2.0 </a:t>
            </a:r>
            <a:endParaRPr lang="en-GB" sz="1800" dirty="0"/>
          </a:p>
          <a:p>
            <a:r>
              <a:rPr lang="en-GB" sz="1800" i="1" dirty="0"/>
              <a:t>Image 18</a:t>
            </a:r>
            <a:r>
              <a:rPr lang="en-GB" sz="1800" dirty="0"/>
              <a:t>: Writing with a fountain pen by </a:t>
            </a:r>
            <a:r>
              <a:rPr lang="en-GB" sz="1800" u="sng" dirty="0">
                <a:hlinkClick r:id="rId24"/>
              </a:rPr>
              <a:t>aaronburden</a:t>
            </a:r>
            <a:r>
              <a:rPr lang="en-GB" sz="1800" u="sng" dirty="0"/>
              <a:t> </a:t>
            </a:r>
            <a:r>
              <a:rPr lang="en-GB" sz="1800" dirty="0"/>
              <a:t>is licensed under  </a:t>
            </a:r>
            <a:r>
              <a:rPr lang="en-GB" sz="1800" u="sng" dirty="0">
                <a:hlinkClick r:id="rId25"/>
              </a:rPr>
              <a:t>Creative Commons CC0 1.0 Universal Public Domain Dedication</a:t>
            </a:r>
            <a:endParaRPr lang="en-GB" sz="1800" u="sng" dirty="0"/>
          </a:p>
          <a:p>
            <a:r>
              <a:rPr lang="en-GB" sz="1800" i="1" dirty="0"/>
              <a:t>Image 19: </a:t>
            </a:r>
            <a:r>
              <a:rPr lang="en-GB" sz="1800" dirty="0"/>
              <a:t>Proud parents by </a:t>
            </a:r>
            <a:r>
              <a:rPr lang="en-GB" sz="1800" dirty="0">
                <a:hlinkClick r:id="rId26"/>
              </a:rPr>
              <a:t>The National Infantry Museum and Soldier Center</a:t>
            </a:r>
            <a:r>
              <a:rPr lang="en-GB" sz="1800" dirty="0"/>
              <a:t>  is licensed under </a:t>
            </a:r>
            <a:r>
              <a:rPr lang="en-GB" sz="1800" dirty="0">
                <a:hlinkClick r:id="rId27"/>
              </a:rPr>
              <a:t>CC BY 2.0 </a:t>
            </a:r>
            <a:endParaRPr lang="en-GB" sz="1800" i="1" dirty="0"/>
          </a:p>
          <a:p>
            <a:r>
              <a:rPr lang="en-GB" sz="1800" i="1" dirty="0"/>
              <a:t>Image 20: </a:t>
            </a:r>
            <a:r>
              <a:rPr lang="en-GB" sz="1800" dirty="0"/>
              <a:t>Family portrait by Auckland Museum is licensed under  </a:t>
            </a:r>
            <a:r>
              <a:rPr lang="en-GB" sz="1800" dirty="0">
                <a:hlinkClick r:id="rId3" tooltip="w:en:Creative Commons"/>
              </a:rPr>
              <a:t>Creative Commons</a:t>
            </a:r>
            <a:r>
              <a:rPr lang="en-GB" sz="1800" dirty="0"/>
              <a:t> </a:t>
            </a:r>
            <a:r>
              <a:rPr lang="en-GB" sz="1800" u="sng" dirty="0">
                <a:hlinkClick r:id="rId28"/>
              </a:rPr>
              <a:t>Attribution 4.0 International</a:t>
            </a:r>
            <a:endParaRPr lang="en-GB" sz="1800" dirty="0"/>
          </a:p>
          <a:p>
            <a:r>
              <a:rPr lang="en-GB" sz="1800" i="1" dirty="0"/>
              <a:t>Image 21</a:t>
            </a:r>
            <a:r>
              <a:rPr lang="en-GB" sz="1800" dirty="0"/>
              <a:t>: Robert </a:t>
            </a:r>
            <a:r>
              <a:rPr lang="en-GB" sz="1800" dirty="0" err="1"/>
              <a:t>Peut</a:t>
            </a:r>
            <a:r>
              <a:rPr lang="en-GB" sz="1800" dirty="0"/>
              <a:t> with his family, ca. 1935 by </a:t>
            </a:r>
            <a:r>
              <a:rPr lang="en-GB" sz="1800" u="sng" dirty="0">
                <a:hlinkClick r:id="rId29"/>
              </a:rPr>
              <a:t>John Oxley Library, State Library of Queensland</a:t>
            </a:r>
            <a:r>
              <a:rPr lang="en-GB" sz="1800" u="sng" dirty="0"/>
              <a:t> </a:t>
            </a:r>
            <a:r>
              <a:rPr lang="en-GB" sz="1800" dirty="0"/>
              <a:t>is in the </a:t>
            </a:r>
            <a:r>
              <a:rPr lang="en-GB" sz="1800" dirty="0">
                <a:hlinkClick r:id="rId30"/>
              </a:rPr>
              <a:t>public domain</a:t>
            </a:r>
            <a:endParaRPr lang="en-GB" sz="1800" dirty="0"/>
          </a:p>
          <a:p>
            <a:r>
              <a:rPr lang="en-GB" sz="1800" i="1" dirty="0"/>
              <a:t>Image 22: </a:t>
            </a:r>
            <a:r>
              <a:rPr lang="en-GB" sz="1800" dirty="0"/>
              <a:t>Woman with computer by </a:t>
            </a:r>
            <a:r>
              <a:rPr lang="en-GB" sz="1800" dirty="0">
                <a:hlinkClick r:id="rId31" tooltip="wikipedia:User:Cumminsr"/>
              </a:rPr>
              <a:t>Cumminsr</a:t>
            </a:r>
            <a:r>
              <a:rPr lang="en-GB" sz="1800" dirty="0"/>
              <a:t> is licensed under </a:t>
            </a:r>
            <a:r>
              <a:rPr lang="en-GB" sz="1800" dirty="0">
                <a:hlinkClick r:id="rId3" tooltip="w:en:Creative Commons"/>
              </a:rPr>
              <a:t>Creative Commons</a:t>
            </a:r>
            <a:r>
              <a:rPr lang="en-GB" sz="1800" dirty="0"/>
              <a:t> </a:t>
            </a:r>
            <a:r>
              <a:rPr lang="en-GB" sz="1800" u="sng" dirty="0">
                <a:hlinkClick r:id="rId4"/>
              </a:rPr>
              <a:t>Attribution-Share Alike 3.0 Unported</a:t>
            </a:r>
            <a:endParaRPr lang="en-GB" sz="1800" dirty="0"/>
          </a:p>
          <a:p>
            <a:r>
              <a:rPr lang="en-GB" sz="1800" i="1" dirty="0"/>
              <a:t>Image 23</a:t>
            </a:r>
            <a:r>
              <a:rPr lang="en-GB" sz="1800" dirty="0"/>
              <a:t>: Doctor white coat by </a:t>
            </a:r>
            <a:r>
              <a:rPr lang="en-GB" sz="1800" dirty="0" err="1"/>
              <a:t>OpenClipart</a:t>
            </a:r>
            <a:r>
              <a:rPr lang="en-GB" sz="1800" dirty="0"/>
              <a:t> is licensed under  </a:t>
            </a:r>
            <a:r>
              <a:rPr lang="en-GB" sz="1800" dirty="0">
                <a:hlinkClick r:id="rId3" tooltip="w:en:Creative Commons"/>
              </a:rPr>
              <a:t>Creative Commons</a:t>
            </a:r>
            <a:r>
              <a:rPr lang="en-GB" sz="1800" dirty="0"/>
              <a:t> </a:t>
            </a:r>
            <a:r>
              <a:rPr lang="en-GB" sz="1800" u="sng" dirty="0">
                <a:hlinkClick r:id="rId32"/>
              </a:rPr>
              <a:t>CC0 1.0 Universal Public Domain Dedication </a:t>
            </a:r>
            <a:endParaRPr lang="en-GB" sz="1800" u="sng" dirty="0"/>
          </a:p>
          <a:p>
            <a:r>
              <a:rPr lang="en-GB" sz="1800" i="1" dirty="0"/>
              <a:t>Image 24: </a:t>
            </a:r>
            <a:r>
              <a:rPr lang="en-GB" sz="1800" dirty="0"/>
              <a:t>Female soldier of the Army of Kazakhstan by Jim </a:t>
            </a:r>
            <a:r>
              <a:rPr lang="en-GB" sz="1800" dirty="0" err="1"/>
              <a:t>Varhegyi</a:t>
            </a:r>
            <a:r>
              <a:rPr lang="en-GB" sz="1800" dirty="0"/>
              <a:t> is in the </a:t>
            </a:r>
            <a:r>
              <a:rPr lang="en-GB" sz="1800" dirty="0">
                <a:hlinkClick r:id="rId33"/>
              </a:rPr>
              <a:t>public domain</a:t>
            </a:r>
            <a:endParaRPr lang="en-GB" sz="1800" i="1" dirty="0"/>
          </a:p>
          <a:p>
            <a:r>
              <a:rPr lang="en-GB" sz="1800" i="1" dirty="0"/>
              <a:t>Image 25</a:t>
            </a:r>
            <a:r>
              <a:rPr lang="en-GB" sz="1800" dirty="0"/>
              <a:t>: Classroom people with teacher by </a:t>
            </a:r>
            <a:r>
              <a:rPr lang="en-GB" sz="1800" u="sng" dirty="0">
                <a:hlinkClick r:id="rId34" tooltip="d:Q28112513"/>
              </a:rPr>
              <a:t>Ryan Hagerty</a:t>
            </a:r>
            <a:r>
              <a:rPr lang="en-GB" sz="1800" u="sng" dirty="0"/>
              <a:t> </a:t>
            </a:r>
            <a:r>
              <a:rPr lang="en-GB" sz="1800" dirty="0"/>
              <a:t>is in the </a:t>
            </a:r>
            <a:r>
              <a:rPr lang="en-GB" sz="1800" dirty="0">
                <a:hlinkClick r:id="rId35"/>
              </a:rPr>
              <a:t>public domain</a:t>
            </a:r>
            <a:endParaRPr lang="en-GB" sz="1800" dirty="0"/>
          </a:p>
          <a:p>
            <a:r>
              <a:rPr lang="en-GB" sz="1800" i="1" dirty="0"/>
              <a:t>Image 26: </a:t>
            </a:r>
            <a:r>
              <a:rPr lang="en-GB" sz="1800" dirty="0"/>
              <a:t>Chef Andrea </a:t>
            </a:r>
            <a:r>
              <a:rPr lang="en-GB" sz="1800" dirty="0" err="1"/>
              <a:t>Camagna</a:t>
            </a:r>
            <a:r>
              <a:rPr lang="en-GB" sz="1800" dirty="0"/>
              <a:t> by </a:t>
            </a:r>
            <a:r>
              <a:rPr lang="cs-CZ" sz="1800" u="sng" dirty="0">
                <a:hlinkClick r:id="rId36" tooltip="User:Andre1283901 (page does not exist)"/>
              </a:rPr>
              <a:t>Andre1283901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licensed</a:t>
            </a:r>
            <a:r>
              <a:rPr lang="cs-CZ" sz="1800" dirty="0"/>
              <a:t> </a:t>
            </a:r>
            <a:r>
              <a:rPr lang="cs-CZ" sz="1800" dirty="0" err="1"/>
              <a:t>under</a:t>
            </a:r>
            <a:r>
              <a:rPr lang="cs-CZ" sz="1800" dirty="0"/>
              <a:t> </a:t>
            </a:r>
            <a:r>
              <a:rPr lang="cs-CZ" sz="1800" dirty="0">
                <a:hlinkClick r:id="rId37" tooltip="w:it:Creative Commons"/>
              </a:rPr>
              <a:t>Creative Commons</a:t>
            </a:r>
            <a:r>
              <a:rPr lang="cs-CZ" sz="1800" dirty="0"/>
              <a:t> </a:t>
            </a:r>
            <a:r>
              <a:rPr lang="cs-CZ" sz="1800" u="sng" dirty="0">
                <a:hlinkClick r:id="rId38"/>
              </a:rPr>
              <a:t>Attribuzione-Condividi allo stesso modo 4.0 Internazionale</a:t>
            </a:r>
            <a:endParaRPr lang="cs-CZ" sz="1800" u="sng" dirty="0"/>
          </a:p>
          <a:p>
            <a:r>
              <a:rPr lang="cs-CZ" sz="1800" i="1" dirty="0"/>
              <a:t>Image 27</a:t>
            </a:r>
            <a:r>
              <a:rPr lang="cs-CZ" sz="1800" dirty="0"/>
              <a:t>: Man </a:t>
            </a:r>
            <a:r>
              <a:rPr lang="cs-CZ" sz="1800" dirty="0" err="1"/>
              <a:t>working</a:t>
            </a:r>
            <a:r>
              <a:rPr lang="cs-CZ" sz="1800" dirty="0"/>
              <a:t> by Bill </a:t>
            </a:r>
            <a:r>
              <a:rPr lang="cs-CZ" sz="1800" dirty="0" err="1"/>
              <a:t>Branson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in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>
                <a:hlinkClick r:id="rId39"/>
              </a:rPr>
              <a:t>public </a:t>
            </a:r>
            <a:r>
              <a:rPr lang="cs-CZ" sz="1800" dirty="0" err="1">
                <a:hlinkClick r:id="rId39"/>
              </a:rPr>
              <a:t>domain</a:t>
            </a:r>
            <a:endParaRPr lang="cs-CZ" sz="1800" dirty="0"/>
          </a:p>
          <a:p>
            <a:r>
              <a:rPr lang="cs-CZ" sz="1800" i="1" dirty="0"/>
              <a:t>Image 28: </a:t>
            </a:r>
            <a:r>
              <a:rPr lang="cs-CZ" sz="1800" dirty="0" err="1"/>
              <a:t>Nostrils</a:t>
            </a:r>
            <a:r>
              <a:rPr lang="cs-CZ" sz="1800" dirty="0"/>
              <a:t> and </a:t>
            </a:r>
            <a:r>
              <a:rPr lang="cs-CZ" sz="1800" dirty="0" err="1"/>
              <a:t>Lips</a:t>
            </a:r>
            <a:r>
              <a:rPr lang="cs-CZ" sz="1800" dirty="0"/>
              <a:t> by </a:t>
            </a:r>
            <a:r>
              <a:rPr lang="cs-CZ" sz="1800" dirty="0">
                <a:hlinkClick r:id="rId40" tooltip="w:en:John Singer Sargent"/>
              </a:rPr>
              <a:t>John Singer Sargent</a:t>
            </a:r>
            <a:r>
              <a:rPr lang="cs-CZ" sz="1800" dirty="0"/>
              <a:t> 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licensed</a:t>
            </a:r>
            <a:r>
              <a:rPr lang="cs-CZ" sz="1800" dirty="0"/>
              <a:t> </a:t>
            </a:r>
            <a:r>
              <a:rPr lang="cs-CZ" sz="1800" dirty="0" err="1"/>
              <a:t>under</a:t>
            </a:r>
            <a:r>
              <a:rPr lang="cs-CZ" sz="1800" dirty="0"/>
              <a:t> </a:t>
            </a:r>
            <a:r>
              <a:rPr lang="cs-CZ" sz="1800" u="sng" dirty="0">
                <a:hlinkClick r:id="rId3" tooltip="w:en:Creative Commons"/>
              </a:rPr>
              <a:t>Creative Commons</a:t>
            </a:r>
            <a:r>
              <a:rPr lang="cs-CZ" sz="1800" dirty="0"/>
              <a:t> </a:t>
            </a:r>
            <a:r>
              <a:rPr lang="cs-CZ" sz="1800" dirty="0">
                <a:hlinkClick r:id="rId32"/>
              </a:rPr>
              <a:t>CC0 1.0 Universal Public Domain Dedication</a:t>
            </a:r>
            <a:endParaRPr lang="cs-CZ" sz="1800" dirty="0"/>
          </a:p>
          <a:p>
            <a:r>
              <a:rPr lang="cs-CZ" sz="1800" i="1" dirty="0"/>
              <a:t>Image 29: </a:t>
            </a:r>
            <a:r>
              <a:rPr lang="cs-CZ" sz="1800" dirty="0" err="1"/>
              <a:t>Bell's</a:t>
            </a:r>
            <a:r>
              <a:rPr lang="cs-CZ" sz="1800" dirty="0"/>
              <a:t> </a:t>
            </a:r>
            <a:r>
              <a:rPr lang="cs-CZ" sz="1800" dirty="0" err="1"/>
              <a:t>Palsy</a:t>
            </a:r>
            <a:r>
              <a:rPr lang="cs-CZ" sz="1800" dirty="0"/>
              <a:t> </a:t>
            </a:r>
            <a:r>
              <a:rPr lang="cs-CZ" sz="1800" dirty="0" err="1"/>
              <a:t>Symptoms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</a:t>
            </a:r>
            <a:r>
              <a:rPr lang="cs-CZ" sz="1800" dirty="0" err="1"/>
              <a:t>Wide</a:t>
            </a:r>
            <a:r>
              <a:rPr lang="cs-CZ" sz="1800" dirty="0"/>
              <a:t> Open by </a:t>
            </a:r>
            <a:r>
              <a:rPr lang="cs-CZ" sz="1800" dirty="0">
                <a:hlinkClick r:id="rId41" tooltip="User:Benjaminginterr (page does not exist)"/>
              </a:rPr>
              <a:t>Benjaminginterr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licensed</a:t>
            </a:r>
            <a:r>
              <a:rPr lang="cs-CZ" sz="1800" dirty="0"/>
              <a:t> </a:t>
            </a:r>
            <a:r>
              <a:rPr lang="cs-CZ" sz="1800" dirty="0" err="1"/>
              <a:t>under</a:t>
            </a:r>
            <a:r>
              <a:rPr lang="cs-CZ" sz="1800" dirty="0"/>
              <a:t>  </a:t>
            </a:r>
            <a:r>
              <a:rPr lang="cs-CZ" sz="1800" dirty="0">
                <a:hlinkClick r:id="rId3" tooltip="w:en:Creative Commons"/>
              </a:rPr>
              <a:t>Creative Commons</a:t>
            </a:r>
            <a:r>
              <a:rPr lang="cs-CZ" sz="1800" dirty="0"/>
              <a:t> </a:t>
            </a:r>
            <a:r>
              <a:rPr lang="cs-CZ" sz="1800" dirty="0">
                <a:hlinkClick r:id="rId7"/>
              </a:rPr>
              <a:t>Attribution-Share Alike 4.0 International</a:t>
            </a:r>
            <a:endParaRPr lang="cs-CZ" sz="1800" dirty="0"/>
          </a:p>
          <a:p>
            <a:r>
              <a:rPr lang="cs-CZ" sz="1800" i="1" dirty="0"/>
              <a:t>Image 30</a:t>
            </a:r>
            <a:r>
              <a:rPr lang="cs-CZ" sz="1800" dirty="0"/>
              <a:t>: Raisa </a:t>
            </a:r>
            <a:r>
              <a:rPr lang="cs-CZ" sz="1800" dirty="0" err="1"/>
              <a:t>Sagdejeva</a:t>
            </a:r>
            <a:r>
              <a:rPr lang="cs-CZ" sz="1800" dirty="0"/>
              <a:t> </a:t>
            </a:r>
            <a:r>
              <a:rPr lang="cs-CZ" sz="1800" dirty="0" err="1"/>
              <a:t>blowing</a:t>
            </a:r>
            <a:r>
              <a:rPr lang="cs-CZ" sz="1800" dirty="0"/>
              <a:t> a </a:t>
            </a:r>
            <a:r>
              <a:rPr lang="cs-CZ" sz="1800" dirty="0" err="1"/>
              <a:t>smoke</a:t>
            </a:r>
            <a:r>
              <a:rPr lang="cs-CZ" sz="1800" dirty="0"/>
              <a:t> ring  by </a:t>
            </a:r>
            <a:r>
              <a:rPr lang="cs-CZ" sz="1800" dirty="0" err="1"/>
              <a:t>Ildar</a:t>
            </a:r>
            <a:r>
              <a:rPr lang="cs-CZ" sz="1800" dirty="0"/>
              <a:t> </a:t>
            </a:r>
            <a:r>
              <a:rPr lang="cs-CZ" sz="1800" dirty="0" err="1"/>
              <a:t>Sagdejev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licensed</a:t>
            </a:r>
            <a:r>
              <a:rPr lang="cs-CZ" sz="1800" dirty="0"/>
              <a:t> </a:t>
            </a:r>
            <a:r>
              <a:rPr lang="cs-CZ" sz="1800" dirty="0" err="1"/>
              <a:t>under</a:t>
            </a:r>
            <a:r>
              <a:rPr lang="cs-CZ" sz="1800" dirty="0"/>
              <a:t> </a:t>
            </a:r>
            <a:r>
              <a:rPr lang="cs-CZ" sz="1800" dirty="0">
                <a:hlinkClick r:id="rId3" tooltip="w:en:Creative Commons"/>
              </a:rPr>
              <a:t>Creative Commons</a:t>
            </a:r>
            <a:r>
              <a:rPr lang="cs-CZ" sz="1800" dirty="0"/>
              <a:t> </a:t>
            </a:r>
            <a:r>
              <a:rPr lang="cs-CZ" sz="1800" dirty="0" err="1"/>
              <a:t>Attribution-Share</a:t>
            </a:r>
            <a:r>
              <a:rPr lang="cs-CZ" sz="1800" dirty="0"/>
              <a:t> </a:t>
            </a:r>
            <a:r>
              <a:rPr lang="cs-CZ" sz="1800" dirty="0" err="1"/>
              <a:t>Alike</a:t>
            </a:r>
            <a:r>
              <a:rPr lang="cs-CZ" sz="1800" dirty="0"/>
              <a:t> </a:t>
            </a:r>
            <a:r>
              <a:rPr lang="cs-CZ" sz="1800" dirty="0">
                <a:hlinkClick r:id="rId42"/>
              </a:rPr>
              <a:t>4.0 International</a:t>
            </a:r>
            <a:r>
              <a:rPr lang="cs-CZ" sz="1800" dirty="0"/>
              <a:t>, </a:t>
            </a:r>
            <a:r>
              <a:rPr lang="cs-CZ" sz="1800" dirty="0">
                <a:hlinkClick r:id="rId4"/>
              </a:rPr>
              <a:t>3.0 Unported</a:t>
            </a:r>
            <a:r>
              <a:rPr lang="cs-CZ" sz="1800" dirty="0"/>
              <a:t>, </a:t>
            </a:r>
            <a:r>
              <a:rPr lang="cs-CZ" sz="1800" dirty="0">
                <a:hlinkClick r:id="rId43"/>
              </a:rPr>
              <a:t>2.5 Generic</a:t>
            </a:r>
            <a:r>
              <a:rPr lang="cs-CZ" sz="1800" dirty="0"/>
              <a:t>, </a:t>
            </a:r>
            <a:r>
              <a:rPr lang="cs-CZ" sz="1800" dirty="0">
                <a:hlinkClick r:id="rId44"/>
              </a:rPr>
              <a:t>2.0 Generic</a:t>
            </a:r>
            <a:r>
              <a:rPr lang="cs-CZ" sz="1800" dirty="0"/>
              <a:t> and </a:t>
            </a:r>
            <a:r>
              <a:rPr lang="cs-CZ" sz="1800" dirty="0">
                <a:hlinkClick r:id="rId12"/>
              </a:rPr>
              <a:t>1.0 Generic</a:t>
            </a:r>
            <a:r>
              <a:rPr lang="cs-CZ" sz="1800" dirty="0"/>
              <a:t> </a:t>
            </a:r>
            <a:r>
              <a:rPr lang="cs-CZ" sz="1800" dirty="0" err="1"/>
              <a:t>license</a:t>
            </a:r>
            <a:endParaRPr lang="cs-CZ" sz="1800" dirty="0"/>
          </a:p>
          <a:p>
            <a:r>
              <a:rPr lang="cs-CZ" sz="1800" i="1" dirty="0"/>
              <a:t>Image 31</a:t>
            </a:r>
            <a:r>
              <a:rPr lang="cs-CZ" sz="1800" dirty="0"/>
              <a:t>: 3 </a:t>
            </a:r>
            <a:r>
              <a:rPr lang="cs-CZ" sz="1800" dirty="0" err="1"/>
              <a:t>fiddlers</a:t>
            </a:r>
            <a:r>
              <a:rPr lang="cs-CZ" sz="1800" dirty="0"/>
              <a:t> in </a:t>
            </a:r>
            <a:r>
              <a:rPr lang="cs-CZ" sz="1800" dirty="0" err="1"/>
              <a:t>silhouette</a:t>
            </a:r>
            <a:r>
              <a:rPr lang="cs-CZ" sz="1800" dirty="0"/>
              <a:t> by Paul </a:t>
            </a:r>
            <a:r>
              <a:rPr lang="cs-CZ" sz="1800" dirty="0" err="1"/>
              <a:t>Sherman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in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>
                <a:hlinkClick r:id="rId45"/>
              </a:rPr>
              <a:t>public </a:t>
            </a:r>
            <a:r>
              <a:rPr lang="cs-CZ" sz="1800" dirty="0" err="1">
                <a:hlinkClick r:id="rId45"/>
              </a:rPr>
              <a:t>domain</a:t>
            </a:r>
            <a:endParaRPr lang="cs-CZ" sz="1800" dirty="0"/>
          </a:p>
          <a:p>
            <a:r>
              <a:rPr lang="cs-CZ" sz="1800" i="1" dirty="0"/>
              <a:t>Image 32: </a:t>
            </a:r>
            <a:r>
              <a:rPr lang="cs-CZ" sz="1800" dirty="0"/>
              <a:t>Single </a:t>
            </a:r>
            <a:r>
              <a:rPr lang="cs-CZ" sz="1800" dirty="0" err="1"/>
              <a:t>female</a:t>
            </a:r>
            <a:r>
              <a:rPr lang="cs-CZ" sz="1800" dirty="0"/>
              <a:t> </a:t>
            </a:r>
            <a:r>
              <a:rPr lang="cs-CZ" sz="1800" dirty="0" err="1"/>
              <a:t>dancer</a:t>
            </a:r>
            <a:r>
              <a:rPr lang="cs-CZ" sz="1800" dirty="0"/>
              <a:t> by </a:t>
            </a:r>
            <a:r>
              <a:rPr lang="cs-CZ" sz="1800" dirty="0" err="1"/>
              <a:t>Brice</a:t>
            </a:r>
            <a:r>
              <a:rPr lang="cs-CZ" sz="1800" dirty="0"/>
              <a:t> </a:t>
            </a:r>
            <a:r>
              <a:rPr lang="cs-CZ" sz="1800" dirty="0" err="1"/>
              <a:t>Boyer</a:t>
            </a:r>
            <a:r>
              <a:rPr lang="cs-CZ" sz="1800" dirty="0"/>
              <a:t> 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licensed</a:t>
            </a:r>
            <a:r>
              <a:rPr lang="cs-CZ" sz="1800" dirty="0"/>
              <a:t> </a:t>
            </a:r>
            <a:r>
              <a:rPr lang="cs-CZ" sz="1800" dirty="0" err="1"/>
              <a:t>under</a:t>
            </a:r>
            <a:r>
              <a:rPr lang="cs-CZ" sz="1800" dirty="0"/>
              <a:t>  </a:t>
            </a:r>
            <a:r>
              <a:rPr lang="cs-CZ" sz="1800" dirty="0">
                <a:hlinkClick r:id="rId3" tooltip="w:en:Creative Commons"/>
              </a:rPr>
              <a:t>Creative Commons</a:t>
            </a:r>
            <a:r>
              <a:rPr lang="cs-CZ" sz="1800" dirty="0"/>
              <a:t> </a:t>
            </a:r>
            <a:r>
              <a:rPr lang="cs-CZ" sz="1800" u="sng" dirty="0">
                <a:hlinkClick r:id="rId32"/>
              </a:rPr>
              <a:t>CC0 1.0 Universal Public Domain Dedication</a:t>
            </a:r>
            <a:r>
              <a:rPr lang="cs-CZ" sz="1800" u="sng" dirty="0"/>
              <a:t> </a:t>
            </a:r>
            <a:endParaRPr lang="cs-CZ" sz="1800" dirty="0"/>
          </a:p>
          <a:p>
            <a:endParaRPr lang="cs-CZ" sz="1400" i="1" dirty="0"/>
          </a:p>
          <a:p>
            <a:endParaRPr lang="cs-CZ" sz="1700" i="1" dirty="0">
              <a:solidFill>
                <a:srgbClr val="FF0000"/>
              </a:solidFill>
            </a:endParaRPr>
          </a:p>
          <a:p>
            <a:endParaRPr lang="en-GB" sz="1700" i="1" dirty="0">
              <a:solidFill>
                <a:srgbClr val="FF0000"/>
              </a:solidFill>
            </a:endParaRPr>
          </a:p>
          <a:p>
            <a:endParaRPr lang="en-GB" sz="1400" dirty="0"/>
          </a:p>
          <a:p>
            <a:endParaRPr lang="en-GB" sz="1400" i="1" dirty="0"/>
          </a:p>
          <a:p>
            <a:endParaRPr lang="en-GB" sz="1400" dirty="0"/>
          </a:p>
          <a:p>
            <a:endParaRPr lang="en-GB" sz="1400" i="1" dirty="0"/>
          </a:p>
          <a:p>
            <a:endParaRPr lang="en-GB" sz="1400" dirty="0"/>
          </a:p>
          <a:p>
            <a:endParaRPr lang="en-GB" sz="1400" i="1" dirty="0"/>
          </a:p>
          <a:p>
            <a:endParaRPr lang="en-GB" sz="1400" i="1" dirty="0"/>
          </a:p>
          <a:p>
            <a:endParaRPr lang="en-US" sz="1400" dirty="0"/>
          </a:p>
          <a:p>
            <a:endParaRPr lang="en-US" sz="1400" i="1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i="1" dirty="0"/>
          </a:p>
          <a:p>
            <a:endParaRPr lang="en-US" sz="1400" b="1" i="1" dirty="0"/>
          </a:p>
          <a:p>
            <a:endParaRPr lang="en-US" sz="1400" i="1" dirty="0"/>
          </a:p>
          <a:p>
            <a:endParaRPr lang="en-US" sz="1400" i="1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304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14" y="116670"/>
            <a:ext cx="7886700" cy="994172"/>
          </a:xfrm>
        </p:spPr>
        <p:txBody>
          <a:bodyPr>
            <a:normAutofit fontScale="90000"/>
          </a:bodyPr>
          <a:lstStyle/>
          <a:p>
            <a:br>
              <a:rPr lang="fr-FR" sz="2400" dirty="0"/>
            </a:br>
            <a:br>
              <a:rPr lang="fr-FR" sz="2700" dirty="0"/>
            </a:br>
            <a:r>
              <a:rPr lang="fr-FR" sz="2700" b="1" dirty="0"/>
              <a:t>Quelle image montre notre </a:t>
            </a:r>
            <a:r>
              <a:rPr lang="en-GB" sz="2700" b="1" dirty="0" err="1"/>
              <a:t>poète</a:t>
            </a:r>
            <a:r>
              <a:rPr lang="en-GB" sz="2700" b="1" dirty="0"/>
              <a:t>, A, B </a:t>
            </a:r>
            <a:r>
              <a:rPr lang="en-GB" sz="2700" b="1" dirty="0" err="1"/>
              <a:t>ou</a:t>
            </a:r>
            <a:r>
              <a:rPr lang="en-GB" sz="2700" b="1" dirty="0"/>
              <a:t> C</a:t>
            </a:r>
            <a:r>
              <a:rPr lang="fr-FR" sz="2700" b="1" dirty="0"/>
              <a:t>? Pourquoi?</a:t>
            </a:r>
            <a:br>
              <a:rPr lang="fr-FR" sz="2700" b="1" dirty="0"/>
            </a:br>
            <a:br>
              <a:rPr lang="fr-FR" sz="2700" b="1" dirty="0"/>
            </a:br>
            <a:endParaRPr lang="en-GB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9"/>
            <a:ext cx="8907287" cy="4865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A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1052736"/>
            <a:ext cx="43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35034" y="980729"/>
            <a:ext cx="382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14" y="4588082"/>
            <a:ext cx="88671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Photo A: </a:t>
            </a:r>
            <a:r>
              <a:rPr lang="en-GB" sz="2400" dirty="0" err="1"/>
              <a:t>Oui</a:t>
            </a:r>
            <a:r>
              <a:rPr lang="en-GB" sz="2400" dirty="0"/>
              <a:t> / Non. Il </a:t>
            </a:r>
            <a:r>
              <a:rPr lang="en-GB" sz="2400" dirty="0" err="1"/>
              <a:t>est</a:t>
            </a:r>
            <a:r>
              <a:rPr lang="en-GB" sz="2400" dirty="0"/>
              <a:t>  </a:t>
            </a:r>
            <a:r>
              <a:rPr lang="en-GB" sz="2400" dirty="0" err="1"/>
              <a:t>militaire</a:t>
            </a:r>
            <a:r>
              <a:rPr lang="en-GB" sz="2400" dirty="0"/>
              <a:t> / </a:t>
            </a:r>
            <a:r>
              <a:rPr lang="en-GB" sz="2400" dirty="0" err="1"/>
              <a:t>conformiste</a:t>
            </a:r>
            <a:r>
              <a:rPr lang="en-GB" sz="2400" dirty="0"/>
              <a:t> / </a:t>
            </a:r>
            <a:r>
              <a:rPr lang="fr-FR" sz="2400" dirty="0"/>
              <a:t>écrivain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/>
              <a:t>Photo B: </a:t>
            </a:r>
            <a:r>
              <a:rPr lang="en-GB" sz="2400" dirty="0" err="1"/>
              <a:t>Oui</a:t>
            </a:r>
            <a:r>
              <a:rPr lang="en-GB" sz="2400" dirty="0"/>
              <a:t> / Non. Il </a:t>
            </a:r>
            <a:r>
              <a:rPr lang="en-GB" sz="2400" dirty="0" err="1"/>
              <a:t>est</a:t>
            </a:r>
            <a:r>
              <a:rPr lang="en-GB" sz="2400" dirty="0"/>
              <a:t>  </a:t>
            </a:r>
            <a:r>
              <a:rPr lang="en-GB" sz="2400" dirty="0" err="1"/>
              <a:t>militaire</a:t>
            </a:r>
            <a:r>
              <a:rPr lang="en-GB" sz="2400" dirty="0"/>
              <a:t> / </a:t>
            </a:r>
            <a:r>
              <a:rPr lang="en-GB" sz="2400" dirty="0" err="1"/>
              <a:t>conformiste</a:t>
            </a:r>
            <a:r>
              <a:rPr lang="en-GB" sz="2400" dirty="0"/>
              <a:t> / </a:t>
            </a:r>
            <a:r>
              <a:rPr lang="fr-FR" sz="2400" dirty="0"/>
              <a:t>écrivain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/>
              <a:t>Photo C: </a:t>
            </a:r>
            <a:r>
              <a:rPr lang="en-GB" sz="2400" dirty="0" err="1"/>
              <a:t>Oui</a:t>
            </a:r>
            <a:r>
              <a:rPr lang="en-GB" sz="2400" dirty="0"/>
              <a:t> / Non. Il </a:t>
            </a:r>
            <a:r>
              <a:rPr lang="en-GB" sz="2400" dirty="0" err="1"/>
              <a:t>est</a:t>
            </a:r>
            <a:r>
              <a:rPr lang="en-GB" sz="2400" dirty="0"/>
              <a:t>  </a:t>
            </a:r>
            <a:r>
              <a:rPr lang="en-GB" sz="2400" dirty="0" err="1"/>
              <a:t>militaire</a:t>
            </a:r>
            <a:r>
              <a:rPr lang="en-GB" sz="2400" dirty="0"/>
              <a:t> / </a:t>
            </a:r>
            <a:r>
              <a:rPr lang="en-GB" sz="2400" dirty="0" err="1"/>
              <a:t>conformiste</a:t>
            </a:r>
            <a:r>
              <a:rPr lang="en-GB" sz="2400" dirty="0"/>
              <a:t> / </a:t>
            </a:r>
            <a:r>
              <a:rPr lang="fr-FR" sz="2400" dirty="0"/>
              <a:t>écrivain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7" y="1052736"/>
            <a:ext cx="2575453" cy="3073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60" y="1052736"/>
            <a:ext cx="2119653" cy="3131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63" y="1156809"/>
            <a:ext cx="2484640" cy="20204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2630" y="4111028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7031" y="4181090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7426" y="3161897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7</a:t>
            </a:r>
          </a:p>
        </p:txBody>
      </p:sp>
    </p:spTree>
    <p:extLst>
      <p:ext uri="{BB962C8B-B14F-4D97-AF65-F5344CB8AC3E}">
        <p14:creationId xmlns:p14="http://schemas.microsoft.com/office/powerpoint/2010/main" val="67470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03" y="1002507"/>
            <a:ext cx="8304610" cy="39052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2700" b="1" dirty="0"/>
              <a:t>Questions sur le </a:t>
            </a:r>
            <a:r>
              <a:rPr lang="en-GB" sz="2700" b="1" dirty="0" err="1"/>
              <a:t>poète</a:t>
            </a:r>
            <a:r>
              <a:rPr lang="en-GB" sz="2700" b="1" dirty="0"/>
              <a:t> et le </a:t>
            </a:r>
            <a:r>
              <a:rPr lang="en-GB" sz="2700" b="1" dirty="0" err="1"/>
              <a:t>contexte</a:t>
            </a:r>
            <a:r>
              <a:rPr lang="en-GB" sz="2700" b="1" dirty="0"/>
              <a:t>: </a:t>
            </a:r>
            <a:r>
              <a:rPr lang="en-GB" sz="2700" b="1" dirty="0" err="1"/>
              <a:t>Vrai</a:t>
            </a:r>
            <a:r>
              <a:rPr lang="en-GB" sz="2700" b="1" dirty="0"/>
              <a:t> </a:t>
            </a:r>
            <a:r>
              <a:rPr lang="en-GB" sz="2700" b="1" dirty="0" err="1"/>
              <a:t>ou</a:t>
            </a:r>
            <a:r>
              <a:rPr lang="en-GB" sz="2700" b="1" dirty="0"/>
              <a:t> faux?</a:t>
            </a:r>
            <a:br>
              <a:rPr lang="en-GB" sz="2700" b="1" dirty="0"/>
            </a:br>
            <a:endParaRPr lang="en-GB" sz="27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9575" y="2187575"/>
          <a:ext cx="8965095" cy="265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53738">
                  <a:extLst>
                    <a:ext uri="{9D8B030D-6E8A-4147-A177-3AD203B41FA5}">
                      <a16:colId xmlns:a16="http://schemas.microsoft.com/office/drawing/2014/main" val="2847831283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77087136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dirty="0" err="1"/>
                        <a:t>Vrai</a:t>
                      </a:r>
                      <a:r>
                        <a:rPr lang="en-GB" sz="2100" dirty="0"/>
                        <a:t> / Faux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584446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/>
                        <a:t>Le </a:t>
                      </a:r>
                      <a:r>
                        <a:rPr lang="en-GB" sz="2100" dirty="0" err="1"/>
                        <a:t>poète</a:t>
                      </a:r>
                      <a:r>
                        <a:rPr lang="en-GB" sz="2100" dirty="0"/>
                        <a:t> </a:t>
                      </a:r>
                      <a:r>
                        <a:rPr lang="en-GB" sz="2100" dirty="0" err="1"/>
                        <a:t>s’appelle</a:t>
                      </a:r>
                      <a:r>
                        <a:rPr lang="en-GB" sz="2100" dirty="0"/>
                        <a:t> Jacques Arnaud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91022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Il est né en 1930.</a:t>
                      </a:r>
                      <a:endParaRPr lang="en-GB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885639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/>
                        <a:t>La France </a:t>
                      </a:r>
                      <a:r>
                        <a:rPr lang="fr-FR" sz="2100" dirty="0"/>
                        <a:t>était occupée par les Nazis entre 1938 et 1945</a:t>
                      </a:r>
                      <a:r>
                        <a:rPr lang="en-GB" sz="21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9550727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fr-FR" sz="2100" dirty="0"/>
                        <a:t>Les Français n’ont pas résisté aux Nazis.</a:t>
                      </a:r>
                      <a:endParaRPr lang="en-GB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97985437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«Familiale» a été publié juste </a:t>
                      </a:r>
                      <a:r>
                        <a:rPr lang="fr-FR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ès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fin de la 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deuxième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guerre 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mondiale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672006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10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03" y="1002507"/>
            <a:ext cx="8304610" cy="39052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2700" b="1" dirty="0"/>
              <a:t>Questions sur le </a:t>
            </a:r>
            <a:r>
              <a:rPr lang="en-GB" sz="2700" b="1" dirty="0" err="1"/>
              <a:t>poète</a:t>
            </a:r>
            <a:r>
              <a:rPr lang="en-GB" sz="2700" b="1" dirty="0"/>
              <a:t> et le </a:t>
            </a:r>
            <a:r>
              <a:rPr lang="en-GB" sz="2700" b="1" dirty="0" err="1"/>
              <a:t>contexte</a:t>
            </a:r>
            <a:r>
              <a:rPr lang="en-GB" sz="2700" b="1" dirty="0"/>
              <a:t>: </a:t>
            </a:r>
            <a:r>
              <a:rPr lang="en-GB" sz="2700" b="1" dirty="0" err="1"/>
              <a:t>Vrai</a:t>
            </a:r>
            <a:r>
              <a:rPr lang="en-GB" sz="2700" b="1" dirty="0"/>
              <a:t> </a:t>
            </a:r>
            <a:r>
              <a:rPr lang="en-GB" sz="2700" b="1" dirty="0" err="1"/>
              <a:t>ou</a:t>
            </a:r>
            <a:r>
              <a:rPr lang="en-GB" sz="2700" b="1" dirty="0"/>
              <a:t> faux?</a:t>
            </a:r>
            <a:br>
              <a:rPr lang="en-GB" sz="2700" b="1" dirty="0"/>
            </a:br>
            <a:endParaRPr lang="en-GB" sz="27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B07CD7-DDAB-4425-9434-2CDA1F800C44}"/>
              </a:ext>
            </a:extLst>
          </p:cNvPr>
          <p:cNvGraphicFramePr>
            <a:graphicFrameLocks noGrp="1"/>
          </p:cNvGraphicFramePr>
          <p:nvPr/>
        </p:nvGraphicFramePr>
        <p:xfrm>
          <a:off x="69574" y="2206487"/>
          <a:ext cx="8984974" cy="265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10044">
                  <a:extLst>
                    <a:ext uri="{9D8B030D-6E8A-4147-A177-3AD203B41FA5}">
                      <a16:colId xmlns:a16="http://schemas.microsoft.com/office/drawing/2014/main" val="3139067963"/>
                    </a:ext>
                  </a:extLst>
                </a:gridCol>
                <a:gridCol w="1374930">
                  <a:extLst>
                    <a:ext uri="{9D8B030D-6E8A-4147-A177-3AD203B41FA5}">
                      <a16:colId xmlns:a16="http://schemas.microsoft.com/office/drawing/2014/main" val="3490130667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dirty="0" err="1"/>
                        <a:t>Vrai</a:t>
                      </a:r>
                      <a:r>
                        <a:rPr lang="en-GB" sz="2100" dirty="0"/>
                        <a:t> / Faux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912729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/>
                        <a:t>Le </a:t>
                      </a:r>
                      <a:r>
                        <a:rPr lang="en-GB" sz="2100" dirty="0" err="1"/>
                        <a:t>poète</a:t>
                      </a:r>
                      <a:r>
                        <a:rPr lang="en-GB" sz="2100" dirty="0"/>
                        <a:t> </a:t>
                      </a:r>
                      <a:r>
                        <a:rPr lang="en-GB" sz="2100" dirty="0" err="1"/>
                        <a:t>s’appelle</a:t>
                      </a:r>
                      <a:r>
                        <a:rPr lang="en-GB" sz="2100" dirty="0"/>
                        <a:t> Jacques Arnaud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F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2352116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Il est né en 1930.</a:t>
                      </a:r>
                      <a:endParaRPr lang="en-GB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F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2923247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/>
                        <a:t>La France </a:t>
                      </a:r>
                      <a:r>
                        <a:rPr lang="fr-FR" sz="2100" dirty="0"/>
                        <a:t>était occupée par les Nazis entre 1938 et 1945</a:t>
                      </a:r>
                      <a:r>
                        <a:rPr lang="en-GB" sz="21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V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7726183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fr-FR" sz="2100" dirty="0"/>
                        <a:t>Les Français n’ont pas résisté aux Nazis.</a:t>
                      </a:r>
                      <a:endParaRPr lang="en-GB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F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6093537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«Familiale» a été publié juste </a:t>
                      </a:r>
                      <a:r>
                        <a:rPr lang="fr-FR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ès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fin de la 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deuxième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guerre 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mondiale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V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486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364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5407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err="1"/>
              <a:t>Quels</a:t>
            </a:r>
            <a:r>
              <a:rPr lang="en-GB" sz="2800" b="1" dirty="0"/>
              <a:t> </a:t>
            </a:r>
            <a:r>
              <a:rPr lang="en-GB" sz="2800" b="1" dirty="0" err="1"/>
              <a:t>sont</a:t>
            </a:r>
            <a:r>
              <a:rPr lang="en-GB" sz="2800" b="1" dirty="0"/>
              <a:t> les </a:t>
            </a:r>
            <a:r>
              <a:rPr lang="en-GB" sz="2800" b="1" dirty="0" err="1"/>
              <a:t>principes</a:t>
            </a:r>
            <a:r>
              <a:rPr lang="en-GB" sz="2800" b="1" dirty="0"/>
              <a:t> de </a:t>
            </a:r>
            <a:r>
              <a:rPr lang="en-GB" sz="2800" b="1" dirty="0" err="1"/>
              <a:t>notre</a:t>
            </a:r>
            <a:r>
              <a:rPr lang="en-GB" sz="2800" b="1" dirty="0"/>
              <a:t> </a:t>
            </a:r>
            <a:r>
              <a:rPr lang="en-GB" sz="2800" b="1" dirty="0" err="1"/>
              <a:t>poète</a:t>
            </a:r>
            <a:r>
              <a:rPr lang="en-GB" sz="2800" b="1" dirty="0"/>
              <a:t>, Jacques </a:t>
            </a:r>
            <a:r>
              <a:rPr lang="en-GB" sz="2800" b="1" dirty="0" err="1"/>
              <a:t>Pr</a:t>
            </a:r>
            <a:r>
              <a:rPr lang="fr-FR" sz="2800" b="1" dirty="0" err="1"/>
              <a:t>évert</a:t>
            </a:r>
            <a:r>
              <a:rPr lang="fr-FR" sz="2800" b="1" dirty="0"/>
              <a:t>?</a:t>
            </a:r>
          </a:p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7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580397"/>
              </p:ext>
            </p:extLst>
          </p:nvPr>
        </p:nvGraphicFramePr>
        <p:xfrm>
          <a:off x="683568" y="1772816"/>
          <a:ext cx="7272808" cy="3962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13848">
                  <a:extLst>
                    <a:ext uri="{9D8B030D-6E8A-4147-A177-3AD203B41FA5}">
                      <a16:colId xmlns:a16="http://schemas.microsoft.com/office/drawing/2014/main" val="2944750794"/>
                    </a:ext>
                  </a:extLst>
                </a:gridCol>
                <a:gridCol w="2358960">
                  <a:extLst>
                    <a:ext uri="{9D8B030D-6E8A-4147-A177-3AD203B41FA5}">
                      <a16:colId xmlns:a16="http://schemas.microsoft.com/office/drawing/2014/main" val="558151120"/>
                    </a:ext>
                  </a:extLst>
                </a:gridCol>
              </a:tblGrid>
              <a:tr h="407707">
                <a:tc>
                  <a:txBody>
                    <a:bodyPr/>
                    <a:lstStyle/>
                    <a:p>
                      <a:r>
                        <a:rPr lang="en-GB" sz="2800" err="1"/>
                        <a:t>Principes</a:t>
                      </a:r>
                      <a:endParaRPr lang="en-GB" sz="2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800" baseline="0"/>
                        <a:t>Pour/ </a:t>
                      </a:r>
                      <a:r>
                        <a:rPr lang="en-GB" sz="2800" baseline="0" err="1"/>
                        <a:t>Contre</a:t>
                      </a:r>
                      <a:endParaRPr lang="en-GB" sz="2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860437"/>
                  </a:ext>
                </a:extLst>
              </a:tr>
              <a:tr h="407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/>
                        <a:t>L’autorité</a:t>
                      </a:r>
                      <a:endParaRPr lang="en-GB" sz="2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87016858"/>
                  </a:ext>
                </a:extLst>
              </a:tr>
              <a:tr h="407707">
                <a:tc>
                  <a:txBody>
                    <a:bodyPr/>
                    <a:lstStyle/>
                    <a:p>
                      <a:r>
                        <a:rPr lang="fr-FR" sz="2800"/>
                        <a:t>L’égalité</a:t>
                      </a:r>
                      <a:endParaRPr lang="en-GB" sz="2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9297565"/>
                  </a:ext>
                </a:extLst>
              </a:tr>
              <a:tr h="407707">
                <a:tc>
                  <a:txBody>
                    <a:bodyPr/>
                    <a:lstStyle/>
                    <a:p>
                      <a:r>
                        <a:rPr lang="fr-FR" sz="2800"/>
                        <a:t>Le nationalisme</a:t>
                      </a:r>
                      <a:endParaRPr lang="en-GB" sz="2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9966030"/>
                  </a:ext>
                </a:extLst>
              </a:tr>
              <a:tr h="407707">
                <a:tc>
                  <a:txBody>
                    <a:bodyPr/>
                    <a:lstStyle/>
                    <a:p>
                      <a:r>
                        <a:rPr lang="en-GB" sz="2800"/>
                        <a:t>La</a:t>
                      </a:r>
                      <a:r>
                        <a:rPr lang="en-GB" sz="2800" baseline="0"/>
                        <a:t> </a:t>
                      </a:r>
                      <a:r>
                        <a:rPr lang="en-GB" sz="2800" baseline="0" err="1"/>
                        <a:t>paix</a:t>
                      </a:r>
                      <a:endParaRPr lang="en-GB" sz="2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1575574"/>
                  </a:ext>
                </a:extLst>
              </a:tr>
              <a:tr h="407707">
                <a:tc>
                  <a:txBody>
                    <a:bodyPr/>
                    <a:lstStyle/>
                    <a:p>
                      <a:r>
                        <a:rPr lang="en-GB" sz="2800"/>
                        <a:t>La justice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569393"/>
                  </a:ext>
                </a:extLst>
              </a:tr>
              <a:tr h="407707">
                <a:tc>
                  <a:txBody>
                    <a:bodyPr/>
                    <a:lstStyle/>
                    <a:p>
                      <a:r>
                        <a:rPr lang="en-GB" sz="2800"/>
                        <a:t>La </a:t>
                      </a:r>
                      <a:r>
                        <a:rPr lang="fr-FR" sz="2800"/>
                        <a:t>liberté </a:t>
                      </a:r>
                      <a:endParaRPr lang="en-GB" sz="2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48722986"/>
                  </a:ext>
                </a:extLst>
              </a:tr>
              <a:tr h="407707">
                <a:tc>
                  <a:txBody>
                    <a:bodyPr/>
                    <a:lstStyle/>
                    <a:p>
                      <a:r>
                        <a:rPr lang="fr-FR" sz="2800"/>
                        <a:t>La</a:t>
                      </a:r>
                      <a:r>
                        <a:rPr lang="fr-FR" sz="2800" baseline="0"/>
                        <a:t> guerre</a:t>
                      </a:r>
                      <a:endParaRPr lang="en-GB" sz="2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912001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0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5407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err="1"/>
              <a:t>Quels</a:t>
            </a:r>
            <a:r>
              <a:rPr lang="en-GB" sz="2800" b="1" dirty="0"/>
              <a:t> </a:t>
            </a:r>
            <a:r>
              <a:rPr lang="en-GB" sz="2800" b="1" dirty="0" err="1"/>
              <a:t>sont</a:t>
            </a:r>
            <a:r>
              <a:rPr lang="en-GB" sz="2800" b="1" dirty="0"/>
              <a:t> les </a:t>
            </a:r>
            <a:r>
              <a:rPr lang="en-GB" sz="2800" b="1" dirty="0" err="1"/>
              <a:t>principes</a:t>
            </a:r>
            <a:r>
              <a:rPr lang="en-GB" sz="2800" b="1" dirty="0"/>
              <a:t> de </a:t>
            </a:r>
            <a:r>
              <a:rPr lang="en-GB" sz="2800" b="1" dirty="0" err="1"/>
              <a:t>notre</a:t>
            </a:r>
            <a:r>
              <a:rPr lang="en-GB" sz="2800" b="1" dirty="0"/>
              <a:t> </a:t>
            </a:r>
            <a:r>
              <a:rPr lang="en-GB" sz="2800" b="1" dirty="0" err="1"/>
              <a:t>poète</a:t>
            </a:r>
            <a:r>
              <a:rPr lang="en-GB" sz="2800" b="1" dirty="0"/>
              <a:t>, Jacques </a:t>
            </a:r>
            <a:r>
              <a:rPr lang="en-GB" sz="2800" b="1" dirty="0" err="1"/>
              <a:t>Pr</a:t>
            </a:r>
            <a:r>
              <a:rPr lang="fr-FR" sz="2800" b="1" dirty="0" err="1"/>
              <a:t>évert</a:t>
            </a:r>
            <a:r>
              <a:rPr lang="fr-FR" sz="2800" b="1" dirty="0"/>
              <a:t>?</a:t>
            </a:r>
          </a:p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7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216230"/>
              </p:ext>
            </p:extLst>
          </p:nvPr>
        </p:nvGraphicFramePr>
        <p:xfrm>
          <a:off x="755576" y="1556792"/>
          <a:ext cx="7272808" cy="3962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13848">
                  <a:extLst>
                    <a:ext uri="{9D8B030D-6E8A-4147-A177-3AD203B41FA5}">
                      <a16:colId xmlns:a16="http://schemas.microsoft.com/office/drawing/2014/main" val="2944750794"/>
                    </a:ext>
                  </a:extLst>
                </a:gridCol>
                <a:gridCol w="2358960">
                  <a:extLst>
                    <a:ext uri="{9D8B030D-6E8A-4147-A177-3AD203B41FA5}">
                      <a16:colId xmlns:a16="http://schemas.microsoft.com/office/drawing/2014/main" val="558151120"/>
                    </a:ext>
                  </a:extLst>
                </a:gridCol>
              </a:tblGrid>
              <a:tr h="407707">
                <a:tc>
                  <a:txBody>
                    <a:bodyPr/>
                    <a:lstStyle/>
                    <a:p>
                      <a:r>
                        <a:rPr lang="en-GB" sz="2800" err="1"/>
                        <a:t>Principes</a:t>
                      </a:r>
                      <a:endParaRPr lang="en-GB" sz="2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800" baseline="0"/>
                        <a:t>Pour/ </a:t>
                      </a:r>
                      <a:r>
                        <a:rPr lang="en-GB" sz="2800" baseline="0" err="1"/>
                        <a:t>Contre</a:t>
                      </a:r>
                      <a:endParaRPr lang="en-GB" sz="2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860437"/>
                  </a:ext>
                </a:extLst>
              </a:tr>
              <a:tr h="407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/>
                        <a:t>L’autorité</a:t>
                      </a:r>
                      <a:endParaRPr lang="en-GB" sz="2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800" err="1"/>
                        <a:t>Contre</a:t>
                      </a:r>
                      <a:endParaRPr lang="en-GB" sz="2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87016858"/>
                  </a:ext>
                </a:extLst>
              </a:tr>
              <a:tr h="407707">
                <a:tc>
                  <a:txBody>
                    <a:bodyPr/>
                    <a:lstStyle/>
                    <a:p>
                      <a:r>
                        <a:rPr lang="fr-FR" sz="2800"/>
                        <a:t>L’égalité</a:t>
                      </a:r>
                      <a:endParaRPr lang="en-GB" sz="2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Pour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9297565"/>
                  </a:ext>
                </a:extLst>
              </a:tr>
              <a:tr h="407707">
                <a:tc>
                  <a:txBody>
                    <a:bodyPr/>
                    <a:lstStyle/>
                    <a:p>
                      <a:r>
                        <a:rPr lang="fr-FR" sz="2800"/>
                        <a:t>Le nationalisme</a:t>
                      </a:r>
                      <a:endParaRPr lang="en-GB" sz="2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800" err="1"/>
                        <a:t>Contre</a:t>
                      </a:r>
                      <a:endParaRPr lang="en-GB" sz="2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9966030"/>
                  </a:ext>
                </a:extLst>
              </a:tr>
              <a:tr h="407707">
                <a:tc>
                  <a:txBody>
                    <a:bodyPr/>
                    <a:lstStyle/>
                    <a:p>
                      <a:r>
                        <a:rPr lang="en-GB" sz="2800"/>
                        <a:t>La</a:t>
                      </a:r>
                      <a:r>
                        <a:rPr lang="en-GB" sz="2800" baseline="0"/>
                        <a:t> </a:t>
                      </a:r>
                      <a:r>
                        <a:rPr lang="en-GB" sz="2800" baseline="0" err="1"/>
                        <a:t>paix</a:t>
                      </a:r>
                      <a:endParaRPr lang="en-GB" sz="2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Pour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1575574"/>
                  </a:ext>
                </a:extLst>
              </a:tr>
              <a:tr h="407707">
                <a:tc>
                  <a:txBody>
                    <a:bodyPr/>
                    <a:lstStyle/>
                    <a:p>
                      <a:r>
                        <a:rPr lang="en-GB" sz="2800"/>
                        <a:t>La justice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Pour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569393"/>
                  </a:ext>
                </a:extLst>
              </a:tr>
              <a:tr h="407707">
                <a:tc>
                  <a:txBody>
                    <a:bodyPr/>
                    <a:lstStyle/>
                    <a:p>
                      <a:r>
                        <a:rPr lang="en-GB" sz="2800"/>
                        <a:t>La </a:t>
                      </a:r>
                      <a:r>
                        <a:rPr lang="fr-FR" sz="2800"/>
                        <a:t>liberté </a:t>
                      </a:r>
                      <a:endParaRPr lang="en-GB" sz="2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Pour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48722986"/>
                  </a:ext>
                </a:extLst>
              </a:tr>
              <a:tr h="407707">
                <a:tc>
                  <a:txBody>
                    <a:bodyPr/>
                    <a:lstStyle/>
                    <a:p>
                      <a:r>
                        <a:rPr lang="fr-FR" sz="2800"/>
                        <a:t>La</a:t>
                      </a:r>
                      <a:r>
                        <a:rPr lang="fr-FR" sz="2800" baseline="0"/>
                        <a:t> guerre</a:t>
                      </a:r>
                      <a:endParaRPr lang="en-GB" sz="2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800" err="1"/>
                        <a:t>Contre</a:t>
                      </a:r>
                      <a:endParaRPr lang="en-GB" sz="2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912001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22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100798"/>
              </p:ext>
            </p:extLst>
          </p:nvPr>
        </p:nvGraphicFramePr>
        <p:xfrm>
          <a:off x="107504" y="1052736"/>
          <a:ext cx="8834488" cy="4466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1764">
                  <a:extLst>
                    <a:ext uri="{9D8B030D-6E8A-4147-A177-3AD203B41FA5}">
                      <a16:colId xmlns:a16="http://schemas.microsoft.com/office/drawing/2014/main" val="587014936"/>
                    </a:ext>
                  </a:extLst>
                </a:gridCol>
                <a:gridCol w="4342724">
                  <a:extLst>
                    <a:ext uri="{9D8B030D-6E8A-4147-A177-3AD203B41FA5}">
                      <a16:colId xmlns:a16="http://schemas.microsoft.com/office/drawing/2014/main" val="422596422"/>
                    </a:ext>
                  </a:extLst>
                </a:gridCol>
              </a:tblGrid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faire</a:t>
                      </a:r>
                      <a:r>
                        <a:rPr lang="en-GB" sz="2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 guerre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 fight</a:t>
                      </a:r>
                      <a:r>
                        <a:rPr lang="en-GB" sz="2800" baseline="0" dirty="0"/>
                        <a:t> in a war</a:t>
                      </a:r>
                      <a:endParaRPr lang="en-GB" sz="2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611783955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trouver</a:t>
                      </a:r>
                      <a:r>
                        <a:rPr lang="en-GB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2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qqch</a:t>
                      </a:r>
                      <a:r>
                        <a:rPr lang="en-GB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naturel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to find</a:t>
                      </a:r>
                      <a:r>
                        <a:rPr lang="en-GB" sz="2800" baseline="0" dirty="0"/>
                        <a:t> (</a:t>
                      </a:r>
                      <a:r>
                        <a:rPr lang="en-GB" sz="2800" baseline="0" dirty="0" err="1"/>
                        <a:t>sth</a:t>
                      </a:r>
                      <a:r>
                        <a:rPr lang="en-GB" sz="2800" baseline="0" dirty="0"/>
                        <a:t>) natural </a:t>
                      </a:r>
                      <a:endParaRPr lang="en-GB" sz="2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309358814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continuer </a:t>
                      </a:r>
                      <a:endParaRPr lang="en-GB" sz="2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 continue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555524609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faire des affaires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 do business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659773558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tuer</a:t>
                      </a:r>
                      <a:r>
                        <a:rPr lang="en-GB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 kill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327847569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en-GB" sz="2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cimetière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the</a:t>
                      </a:r>
                      <a:r>
                        <a:rPr lang="en-GB" sz="2800" baseline="0" dirty="0"/>
                        <a:t> cemetery</a:t>
                      </a:r>
                      <a:endParaRPr lang="en-GB" sz="2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51205128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r>
                        <a:rPr lang="en-GB" sz="2800" dirty="0" err="1"/>
                        <a:t>représenter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 represent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64340530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r>
                        <a:rPr lang="en-GB" sz="2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correspondre</a:t>
                      </a:r>
                      <a:r>
                        <a:rPr lang="en-GB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80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to correspond</a:t>
                      </a:r>
                      <a:r>
                        <a:rPr lang="fr-FR" sz="2800" baseline="0" dirty="0"/>
                        <a:t> to</a:t>
                      </a:r>
                      <a:endParaRPr lang="en-GB" sz="2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65367977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7504" y="116632"/>
            <a:ext cx="3407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Mots </a:t>
            </a:r>
            <a:r>
              <a:rPr lang="en-GB" sz="3600" b="1" dirty="0" err="1"/>
              <a:t>importants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675301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2638</Words>
  <Application>Microsoft Office PowerPoint</Application>
  <PresentationFormat>On-screen Show (4:3)</PresentationFormat>
  <Paragraphs>518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Familiale</vt:lpstr>
      <vt:lpstr>PowerPoint Presentation</vt:lpstr>
      <vt:lpstr>Jacques Prévert (1900 – 1977) </vt:lpstr>
      <vt:lpstr>  Quelle image montre notre poète, A, B ou C? Pourquoi?  </vt:lpstr>
      <vt:lpstr> Questions sur le poète et le contexte: Vrai ou faux? </vt:lpstr>
      <vt:lpstr> Questions sur le poète et le contexte: Vrai ou faux? </vt:lpstr>
      <vt:lpstr>PowerPoint Presentation</vt:lpstr>
      <vt:lpstr>PowerPoint Presentation</vt:lpstr>
      <vt:lpstr>PowerPoint Presentation</vt:lpstr>
      <vt:lpstr>Maintenant, écoutez le poème</vt:lpstr>
      <vt:lpstr>PowerPoint Presentation</vt:lpstr>
      <vt:lpstr>PowerPoint Presentation</vt:lpstr>
      <vt:lpstr>Choisissez une image pour représenter la famille du poème. Pourquoi avez-vous choisi cette image?</vt:lpstr>
      <vt:lpstr>Les métiers des trois personnages</vt:lpstr>
      <vt:lpstr>PowerPoint Presentation</vt:lpstr>
      <vt:lpstr>PowerPoint Presentation</vt:lpstr>
      <vt:lpstr>Choisissez une image pour représenter le père du poème. Pourquoi avez-vous choisi cette image?</vt:lpstr>
      <vt:lpstr>Etes-vous d’accord? (Il faut imaginer…..)</vt:lpstr>
      <vt:lpstr>Exprimer les émotions en français. </vt:lpstr>
      <vt:lpstr>Lisez le poème à haute voix</vt:lpstr>
      <vt:lpstr>Les voyelles: E  </vt:lpstr>
      <vt:lpstr>Les voyelles: E  </vt:lpstr>
      <vt:lpstr>Les voyelles: E  </vt:lpstr>
      <vt:lpstr>Faire + activité</vt:lpstr>
      <vt:lpstr>PowerPoint Presentation</vt:lpstr>
      <vt:lpstr>Le message du poème </vt:lpstr>
      <vt:lpstr>Le message du poème </vt:lpstr>
      <vt:lpstr>PowerPoint Presentation</vt:lpstr>
      <vt:lpstr>Les devoirs  </vt:lpstr>
      <vt:lpstr>Devoir 2: Écrivez une lettre</vt:lpstr>
      <vt:lpstr>Images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</dc:title>
  <dc:creator>Simon W</dc:creator>
  <cp:lastModifiedBy>Suzanne Graham</cp:lastModifiedBy>
  <cp:revision>215</cp:revision>
  <dcterms:created xsi:type="dcterms:W3CDTF">2017-10-31T12:31:25Z</dcterms:created>
  <dcterms:modified xsi:type="dcterms:W3CDTF">2020-01-21T13:23:44Z</dcterms:modified>
</cp:coreProperties>
</file>