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304" r:id="rId4"/>
    <p:sldId id="320" r:id="rId5"/>
    <p:sldId id="280" r:id="rId6"/>
    <p:sldId id="358" r:id="rId7"/>
    <p:sldId id="283" r:id="rId8"/>
    <p:sldId id="359" r:id="rId9"/>
    <p:sldId id="311" r:id="rId10"/>
    <p:sldId id="270" r:id="rId11"/>
    <p:sldId id="296" r:id="rId12"/>
    <p:sldId id="323" r:id="rId13"/>
    <p:sldId id="278" r:id="rId14"/>
    <p:sldId id="299" r:id="rId15"/>
    <p:sldId id="324" r:id="rId16"/>
    <p:sldId id="289" r:id="rId17"/>
    <p:sldId id="327" r:id="rId18"/>
    <p:sldId id="328" r:id="rId19"/>
    <p:sldId id="353" r:id="rId20"/>
    <p:sldId id="354" r:id="rId21"/>
    <p:sldId id="355" r:id="rId22"/>
    <p:sldId id="344" r:id="rId23"/>
    <p:sldId id="346" r:id="rId24"/>
    <p:sldId id="333" r:id="rId25"/>
    <p:sldId id="335" r:id="rId26"/>
    <p:sldId id="315" r:id="rId27"/>
    <p:sldId id="301" r:id="rId28"/>
    <p:sldId id="302" r:id="rId29"/>
    <p:sldId id="313" r:id="rId30"/>
    <p:sldId id="326" r:id="rId31"/>
    <p:sldId id="316" r:id="rId32"/>
    <p:sldId id="321" r:id="rId33"/>
    <p:sldId id="349" r:id="rId34"/>
    <p:sldId id="35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9ACB8-19E8-4E63-A307-7F7116605A21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B27D-0188-4CE3-9816-C12CC6993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9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8302-A632-48BE-B5C2-36000C771661}" type="datetime1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9737-4D0B-4837-BC73-1B52A505A694}" type="datetime1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C079-76B8-47CF-A3A5-A9F0AF5DB2FE}" type="datetime1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2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F6E-BF30-4499-9419-254D0B982C7E}" type="datetime1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2325-CE57-48B3-AF97-7DEB8DD198C4}" type="datetime1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9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1D26-69EE-4E14-8277-2DCC7A6C366C}" type="datetime1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7E14-DFC5-45E0-9140-265B29ED360B}" type="datetime1">
              <a:rPr lang="en-GB" smtClean="0"/>
              <a:t>12/12/2019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0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0D7D-15D9-499E-9B52-17A6C38B5E87}" type="datetime1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04E7-15F5-4C91-9602-6D2E8AB14852}" type="datetime1">
              <a:rPr lang="en-GB" smtClean="0"/>
              <a:t>12/12/2019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5E4D-A3F9-473B-9B18-4F6B4431D36A}" type="datetime1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8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5E88-73E3-488D-A75C-B390A344B01A}" type="datetime1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23A9-FA1B-4430-9629-3658972F68AC}" type="datetime1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lVuAPNrK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32916425@N04" TargetMode="External"/><Relationship Id="rId13" Type="http://schemas.openxmlformats.org/officeDocument/2006/relationships/hyperlink" Target="https://commons.wikimedia.org/wiki/File:Rainer_Maria_Rilke,_1900.jpg" TargetMode="External"/><Relationship Id="rId18" Type="http://schemas.openxmlformats.org/officeDocument/2006/relationships/hyperlink" Target="https://github.com/emojione/emojione" TargetMode="External"/><Relationship Id="rId26" Type="http://schemas.openxmlformats.org/officeDocument/2006/relationships/hyperlink" Target="https://creativecommons.org/licenses/by/4.0/deed.en" TargetMode="External"/><Relationship Id="rId3" Type="http://schemas.openxmlformats.org/officeDocument/2006/relationships/hyperlink" Target="https://en.wikipedia.org/wiki/en:Creative_Commons" TargetMode="External"/><Relationship Id="rId21" Type="http://schemas.openxmlformats.org/officeDocument/2006/relationships/hyperlink" Target="https://commons.wikimedia.org/w/index.php?title=Creator:Kinney_Brothers&amp;action=edit&amp;redlink=1" TargetMode="External"/><Relationship Id="rId7" Type="http://schemas.openxmlformats.org/officeDocument/2006/relationships/hyperlink" Target="https://commons.wikimedia.org/w/index.php?title=User:Babirusa&amp;action=edit&amp;redlink=1" TargetMode="External"/><Relationship Id="rId12" Type="http://schemas.openxmlformats.org/officeDocument/2006/relationships/hyperlink" Target="http://www.zeno.org/Literatur/M/Rilke,+Rainer+Maria" TargetMode="External"/><Relationship Id="rId17" Type="http://schemas.openxmlformats.org/officeDocument/2006/relationships/hyperlink" Target="https://github.com/googlei18n/noto-emoji/blob/master/LICENSE" TargetMode="External"/><Relationship Id="rId25" Type="http://schemas.openxmlformats.org/officeDocument/2006/relationships/hyperlink" Target="https://commons.wikimedia.org/w/index.php?title=User:AnnaVorontsova&amp;action=edit&amp;redlink=1" TargetMode="External"/><Relationship Id="rId2" Type="http://schemas.openxmlformats.org/officeDocument/2006/relationships/hyperlink" Target="https://en.wikipedia.org/wiki/User:Qilinmon" TargetMode="External"/><Relationship Id="rId16" Type="http://schemas.openxmlformats.org/officeDocument/2006/relationships/hyperlink" Target="https://github.com/googlei18n/noto-emoji/" TargetMode="External"/><Relationship Id="rId20" Type="http://schemas.openxmlformats.org/officeDocument/2006/relationships/hyperlink" Target="https://commons.wikimedia.org/wiki/File:Condor02_ST_9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en" TargetMode="External"/><Relationship Id="rId11" Type="http://schemas.openxmlformats.org/officeDocument/2006/relationships/hyperlink" Target="http://digitallibrary.usc.edu/cdm/ref/collection/p15799coll65/id/13587" TargetMode="External"/><Relationship Id="rId24" Type="http://schemas.openxmlformats.org/officeDocument/2006/relationships/hyperlink" Target="https://www.flickr.com/people/38315261@N00" TargetMode="External"/><Relationship Id="rId5" Type="http://schemas.openxmlformats.org/officeDocument/2006/relationships/hyperlink" Target="https://commons.wikimedia.org/wiki/User:Davidvraju" TargetMode="External"/><Relationship Id="rId15" Type="http://schemas.openxmlformats.org/officeDocument/2006/relationships/hyperlink" Target="https://creativecommons.org/licenses/by-sa/3.0/de/deed.en" TargetMode="External"/><Relationship Id="rId23" Type="http://schemas.openxmlformats.org/officeDocument/2006/relationships/hyperlink" Target="https://commons.wikimedia.org/wiki/User:Lambtron" TargetMode="External"/><Relationship Id="rId28" Type="http://schemas.openxmlformats.org/officeDocument/2006/relationships/hyperlink" Target="https://commons.wikimedia.org/wiki/User:Freekhou5" TargetMode="External"/><Relationship Id="rId10" Type="http://schemas.openxmlformats.org/officeDocument/2006/relationships/hyperlink" Target="https://web.archive.org/web/20161012195139/http:/www.panoramio.com/user/284747?with_photo_id=16476611" TargetMode="External"/><Relationship Id="rId19" Type="http://schemas.openxmlformats.org/officeDocument/2006/relationships/hyperlink" Target="https://commons.wikimedia.org/wiki/User:ST" TargetMode="External"/><Relationship Id="rId4" Type="http://schemas.openxmlformats.org/officeDocument/2006/relationships/hyperlink" Target="https://creativecommons.org/licenses/by-sa/3.0/deed.en" TargetMode="External"/><Relationship Id="rId9" Type="http://schemas.openxmlformats.org/officeDocument/2006/relationships/hyperlink" Target="https://creativecommons.org/licenses/by/2.0/deed.en" TargetMode="External"/><Relationship Id="rId14" Type="http://schemas.openxmlformats.org/officeDocument/2006/relationships/hyperlink" Target="https://commons.wikimedia.org/wiki/File:Beethoven.jpg" TargetMode="External"/><Relationship Id="rId22" Type="http://schemas.openxmlformats.org/officeDocument/2006/relationships/hyperlink" Target="https://creativecommons.org/publicdomain/zero/1.0/deed.en" TargetMode="External"/><Relationship Id="rId27" Type="http://schemas.openxmlformats.org/officeDocument/2006/relationships/hyperlink" Target="https://www.flickr.com/photos/tambak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554" y="463144"/>
            <a:ext cx="9144000" cy="2387600"/>
          </a:xfrm>
        </p:spPr>
        <p:txBody>
          <a:bodyPr/>
          <a:lstStyle/>
          <a:p>
            <a:r>
              <a:rPr lang="en-GB" b="1" dirty="0"/>
              <a:t>der Panther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D63CD-3B93-4C07-A149-BDB3D7CC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7612"/>
            <a:ext cx="4695825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8912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Image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79" y="0"/>
            <a:ext cx="3881021" cy="3075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0979" y="3049213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283793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085792"/>
            <a:ext cx="10938164" cy="4516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hören</a:t>
            </a:r>
            <a:r>
              <a:rPr lang="en-GB" dirty="0"/>
              <a:t> nun das </a:t>
            </a:r>
            <a:r>
              <a:rPr lang="en-GB" dirty="0" err="1"/>
              <a:t>Gedicht</a:t>
            </a:r>
            <a:r>
              <a:rPr lang="en-GB" dirty="0"/>
              <a:t>. </a:t>
            </a:r>
            <a:r>
              <a:rPr lang="en-GB" dirty="0" err="1"/>
              <a:t>Hört</a:t>
            </a:r>
            <a:r>
              <a:rPr lang="en-GB" dirty="0"/>
              <a:t> gut </a:t>
            </a:r>
            <a:r>
              <a:rPr lang="en-GB" dirty="0" err="1"/>
              <a:t>zu</a:t>
            </a:r>
            <a:r>
              <a:rPr lang="en-GB" dirty="0"/>
              <a:t>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https://www.youtube.com/watch?v=MslVuAPNrK0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Während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zuhört</a:t>
            </a:r>
            <a:r>
              <a:rPr lang="en-GB" dirty="0"/>
              <a:t>: </a:t>
            </a:r>
            <a:r>
              <a:rPr lang="de-DE" dirty="0"/>
              <a:t>Füllt die Lücken aus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275EC-FBF3-48ED-A57E-7BC477E1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0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6" y="185529"/>
            <a:ext cx="6515725" cy="644055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000" b="1" dirty="0"/>
              <a:t>Der Panther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4000" dirty="0"/>
              <a:t>Sein </a:t>
            </a:r>
            <a:r>
              <a:rPr lang="en-GB" sz="4000" dirty="0" err="1"/>
              <a:t>Blick</a:t>
            </a:r>
            <a:r>
              <a:rPr lang="en-GB" sz="4000" dirty="0"/>
              <a:t> </a:t>
            </a:r>
            <a:r>
              <a:rPr lang="en-GB" sz="4000" dirty="0" err="1"/>
              <a:t>ist</a:t>
            </a:r>
            <a:r>
              <a:rPr lang="en-GB" sz="4000" dirty="0"/>
              <a:t> </a:t>
            </a:r>
            <a:r>
              <a:rPr lang="en-GB" sz="4000" dirty="0" err="1"/>
              <a:t>vom</a:t>
            </a:r>
            <a:r>
              <a:rPr lang="en-GB" sz="4000" dirty="0"/>
              <a:t> </a:t>
            </a:r>
            <a:r>
              <a:rPr lang="en-GB" sz="4000" dirty="0" err="1"/>
              <a:t>Vorübergehn</a:t>
            </a:r>
            <a:r>
              <a:rPr lang="en-GB" sz="4000" dirty="0"/>
              <a:t> der </a:t>
            </a:r>
            <a:r>
              <a:rPr lang="en-GB" sz="4000" dirty="0" err="1"/>
              <a:t>Stäbe</a:t>
            </a:r>
            <a:r>
              <a:rPr lang="en-GB" sz="4000" dirty="0"/>
              <a:t>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4000" dirty="0"/>
              <a:t>so (1) ______ </a:t>
            </a:r>
            <a:r>
              <a:rPr lang="en-GB" sz="4000" dirty="0" err="1"/>
              <a:t>geworden</a:t>
            </a:r>
            <a:r>
              <a:rPr lang="en-GB" sz="4000" dirty="0"/>
              <a:t>, </a:t>
            </a:r>
            <a:r>
              <a:rPr lang="en-GB" sz="4000" dirty="0" err="1"/>
              <a:t>dass</a:t>
            </a:r>
            <a:r>
              <a:rPr lang="en-GB" sz="4000" dirty="0"/>
              <a:t> </a:t>
            </a:r>
            <a:r>
              <a:rPr lang="en-GB" sz="4000" dirty="0" err="1"/>
              <a:t>er</a:t>
            </a:r>
            <a:r>
              <a:rPr lang="en-GB" sz="4000" dirty="0"/>
              <a:t> </a:t>
            </a:r>
            <a:r>
              <a:rPr lang="en-GB" sz="4000" dirty="0" err="1"/>
              <a:t>nichts</a:t>
            </a:r>
            <a:r>
              <a:rPr lang="en-GB" sz="4000" dirty="0"/>
              <a:t> </a:t>
            </a:r>
            <a:r>
              <a:rPr lang="en-GB" sz="4000" dirty="0" err="1"/>
              <a:t>mehr</a:t>
            </a:r>
            <a:r>
              <a:rPr lang="en-GB" sz="4000" dirty="0"/>
              <a:t> </a:t>
            </a:r>
            <a:r>
              <a:rPr lang="en-GB" sz="4000" dirty="0" err="1"/>
              <a:t>hält</a:t>
            </a:r>
            <a:r>
              <a:rPr lang="en-GB" sz="4000" dirty="0"/>
              <a:t>.</a:t>
            </a:r>
            <a:br>
              <a:rPr lang="en-GB" sz="4000" dirty="0"/>
            </a:br>
            <a:r>
              <a:rPr lang="en-GB" sz="4000" dirty="0" err="1"/>
              <a:t>Ihm</a:t>
            </a:r>
            <a:r>
              <a:rPr lang="en-GB" sz="4000" dirty="0"/>
              <a:t> </a:t>
            </a:r>
            <a:r>
              <a:rPr lang="en-GB" sz="4000" dirty="0" err="1"/>
              <a:t>ist</a:t>
            </a:r>
            <a:r>
              <a:rPr lang="en-GB" sz="4000" dirty="0"/>
              <a:t>, </a:t>
            </a:r>
            <a:r>
              <a:rPr lang="en-GB" sz="4000" dirty="0" err="1"/>
              <a:t>als</a:t>
            </a:r>
            <a:r>
              <a:rPr lang="en-GB" sz="4000" dirty="0"/>
              <a:t> </a:t>
            </a:r>
            <a:r>
              <a:rPr lang="en-GB" sz="4000" dirty="0" err="1"/>
              <a:t>ob</a:t>
            </a:r>
            <a:r>
              <a:rPr lang="en-GB" sz="4000" dirty="0"/>
              <a:t> </a:t>
            </a:r>
            <a:r>
              <a:rPr lang="en-GB" sz="4000" dirty="0" err="1"/>
              <a:t>es</a:t>
            </a:r>
            <a:r>
              <a:rPr lang="en-GB" sz="4000" dirty="0"/>
              <a:t> </a:t>
            </a:r>
            <a:r>
              <a:rPr lang="en-GB" sz="4000" dirty="0" err="1"/>
              <a:t>tausend</a:t>
            </a:r>
            <a:r>
              <a:rPr lang="en-GB" sz="4000" dirty="0"/>
              <a:t> </a:t>
            </a:r>
            <a:r>
              <a:rPr lang="en-GB" sz="4000" dirty="0" err="1"/>
              <a:t>Stäbe</a:t>
            </a:r>
            <a:r>
              <a:rPr lang="en-GB" sz="4000" dirty="0"/>
              <a:t> </a:t>
            </a:r>
            <a:r>
              <a:rPr lang="en-GB" sz="4000" dirty="0" err="1"/>
              <a:t>gäbe</a:t>
            </a:r>
            <a:br>
              <a:rPr lang="en-GB" sz="4000" dirty="0"/>
            </a:br>
            <a:r>
              <a:rPr lang="en-GB" sz="4000" dirty="0"/>
              <a:t>und </a:t>
            </a:r>
            <a:r>
              <a:rPr lang="en-GB" sz="4000" dirty="0" err="1"/>
              <a:t>hinter</a:t>
            </a:r>
            <a:r>
              <a:rPr lang="en-GB" sz="4000" dirty="0"/>
              <a:t> </a:t>
            </a:r>
            <a:r>
              <a:rPr lang="en-GB" sz="4000" dirty="0" err="1"/>
              <a:t>tausend</a:t>
            </a:r>
            <a:r>
              <a:rPr lang="en-GB" sz="4000" dirty="0"/>
              <a:t> </a:t>
            </a:r>
            <a:r>
              <a:rPr lang="en-GB" sz="4000" dirty="0" err="1"/>
              <a:t>Stäben</a:t>
            </a:r>
            <a:r>
              <a:rPr lang="en-GB" sz="4000" dirty="0"/>
              <a:t> </a:t>
            </a:r>
            <a:r>
              <a:rPr lang="en-GB" sz="4000" dirty="0" err="1"/>
              <a:t>keine</a:t>
            </a:r>
            <a:r>
              <a:rPr lang="en-GB" sz="4000" dirty="0"/>
              <a:t> (2) ________ .</a:t>
            </a:r>
          </a:p>
          <a:p>
            <a:pPr marL="0" indent="0">
              <a:lnSpc>
                <a:spcPct val="160000"/>
              </a:lnSpc>
              <a:buNone/>
            </a:pPr>
            <a:br>
              <a:rPr lang="en-GB" sz="4000" dirty="0"/>
            </a:br>
            <a:r>
              <a:rPr lang="en-GB" sz="4000" dirty="0"/>
              <a:t>Der </a:t>
            </a:r>
            <a:r>
              <a:rPr lang="en-GB" sz="4000" dirty="0" err="1"/>
              <a:t>weiche</a:t>
            </a:r>
            <a:r>
              <a:rPr lang="en-GB" sz="4000" dirty="0"/>
              <a:t> Gang </a:t>
            </a:r>
            <a:r>
              <a:rPr lang="en-GB" sz="4000" dirty="0" err="1"/>
              <a:t>geschmeidig</a:t>
            </a:r>
            <a:r>
              <a:rPr lang="en-GB" sz="4000" dirty="0"/>
              <a:t> starker (3)________,</a:t>
            </a:r>
            <a:br>
              <a:rPr lang="en-GB" sz="4000" dirty="0"/>
            </a:br>
            <a:r>
              <a:rPr lang="en-GB" sz="4000" dirty="0"/>
              <a:t>der </a:t>
            </a:r>
            <a:r>
              <a:rPr lang="en-GB" sz="4000" dirty="0" err="1"/>
              <a:t>sich</a:t>
            </a:r>
            <a:r>
              <a:rPr lang="en-GB" sz="4000" dirty="0"/>
              <a:t> </a:t>
            </a:r>
            <a:r>
              <a:rPr lang="en-GB" sz="4000" dirty="0" err="1"/>
              <a:t>im</a:t>
            </a:r>
            <a:r>
              <a:rPr lang="en-GB" sz="4000" dirty="0"/>
              <a:t> </a:t>
            </a:r>
            <a:r>
              <a:rPr lang="en-GB" sz="4000" dirty="0" err="1"/>
              <a:t>allerkleinsten</a:t>
            </a:r>
            <a:r>
              <a:rPr lang="en-GB" sz="4000" dirty="0"/>
              <a:t> </a:t>
            </a:r>
            <a:r>
              <a:rPr lang="en-GB" sz="4000" dirty="0" err="1"/>
              <a:t>Kreise</a:t>
            </a:r>
            <a:r>
              <a:rPr lang="en-GB" sz="4000" dirty="0"/>
              <a:t> </a:t>
            </a:r>
            <a:r>
              <a:rPr lang="en-GB" sz="4000" dirty="0" err="1"/>
              <a:t>dreht</a:t>
            </a:r>
            <a:r>
              <a:rPr lang="en-GB" sz="4000" dirty="0"/>
              <a:t>,</a:t>
            </a:r>
            <a:br>
              <a:rPr lang="en-GB" sz="4000" dirty="0"/>
            </a:br>
            <a:r>
              <a:rPr lang="en-GB" sz="4000" dirty="0" err="1"/>
              <a:t>ist</a:t>
            </a:r>
            <a:r>
              <a:rPr lang="en-GB" sz="4000" dirty="0"/>
              <a:t> </a:t>
            </a:r>
            <a:r>
              <a:rPr lang="en-GB" sz="4000" dirty="0" err="1"/>
              <a:t>wie</a:t>
            </a:r>
            <a:r>
              <a:rPr lang="en-GB" sz="4000" dirty="0"/>
              <a:t> </a:t>
            </a:r>
            <a:r>
              <a:rPr lang="en-GB" sz="4000" dirty="0" err="1"/>
              <a:t>ein</a:t>
            </a:r>
            <a:r>
              <a:rPr lang="en-GB" sz="4000" dirty="0"/>
              <a:t> (4)________ von Kraft um </a:t>
            </a:r>
            <a:r>
              <a:rPr lang="en-GB" sz="4000" dirty="0" err="1"/>
              <a:t>eine</a:t>
            </a:r>
            <a:r>
              <a:rPr lang="en-GB" sz="4000" dirty="0"/>
              <a:t> Mitte,</a:t>
            </a:r>
            <a:br>
              <a:rPr lang="en-GB" sz="4000" dirty="0"/>
            </a:br>
            <a:r>
              <a:rPr lang="en-GB" sz="4000" dirty="0"/>
              <a:t>in der </a:t>
            </a:r>
            <a:r>
              <a:rPr lang="en-GB" sz="4000" dirty="0" err="1"/>
              <a:t>betäubt</a:t>
            </a:r>
            <a:r>
              <a:rPr lang="en-GB" sz="4000" dirty="0"/>
              <a:t> </a:t>
            </a:r>
            <a:r>
              <a:rPr lang="en-GB" sz="4000" dirty="0" err="1"/>
              <a:t>ein</a:t>
            </a:r>
            <a:r>
              <a:rPr lang="en-GB" sz="4000" dirty="0"/>
              <a:t> </a:t>
            </a:r>
            <a:r>
              <a:rPr lang="en-GB" sz="4000" dirty="0" err="1"/>
              <a:t>großer</a:t>
            </a:r>
            <a:r>
              <a:rPr lang="en-GB" sz="4000" dirty="0"/>
              <a:t> </a:t>
            </a:r>
            <a:r>
              <a:rPr lang="en-GB" sz="4000" dirty="0" err="1"/>
              <a:t>Wille</a:t>
            </a:r>
            <a:r>
              <a:rPr lang="en-GB" sz="4000" dirty="0"/>
              <a:t> </a:t>
            </a:r>
            <a:r>
              <a:rPr lang="en-GB" sz="4000" dirty="0" err="1"/>
              <a:t>steht</a:t>
            </a:r>
            <a:r>
              <a:rPr lang="en-GB" sz="4000" dirty="0"/>
              <a:t>.</a:t>
            </a:r>
            <a:br>
              <a:rPr lang="en-GB" sz="40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200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6000" y="423269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Nur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manchmal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schiebt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Vorhang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Pupille</a:t>
            </a:r>
            <a:b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sich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lautlos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auf –. Dann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ein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(5)______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hinein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,</a:t>
            </a:r>
            <a:b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durch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Glieder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angespannte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Stille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–</a:t>
            </a:r>
            <a:b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und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hört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im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(6)________ auf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zu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sein.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7092864" y="185529"/>
            <a:ext cx="455992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u="sng" dirty="0" err="1"/>
              <a:t>Wörter</a:t>
            </a:r>
            <a:r>
              <a:rPr lang="en-GB" sz="2400" b="1" u="sng" dirty="0"/>
              <a:t>:</a:t>
            </a:r>
            <a:r>
              <a:rPr lang="en-GB" sz="2400" b="1" dirty="0"/>
              <a:t>		</a:t>
            </a:r>
            <a:r>
              <a:rPr lang="en-GB" sz="2400" b="1" dirty="0" err="1">
                <a:solidFill>
                  <a:srgbClr val="FF0000"/>
                </a:solidFill>
              </a:rPr>
              <a:t>Tanz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  <a:p>
            <a:r>
              <a:rPr lang="en-GB" sz="2400" b="1" dirty="0" err="1">
                <a:solidFill>
                  <a:srgbClr val="FF0000"/>
                </a:solidFill>
              </a:rPr>
              <a:t>müd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	</a:t>
            </a:r>
            <a:r>
              <a:rPr lang="en-GB" sz="2400" b="1" dirty="0">
                <a:solidFill>
                  <a:srgbClr val="FF0000"/>
                </a:solidFill>
              </a:rPr>
              <a:t>Herzen</a:t>
            </a:r>
            <a:endParaRPr lang="en-GB" sz="2400" b="1" dirty="0"/>
          </a:p>
          <a:p>
            <a:r>
              <a:rPr lang="en-GB" sz="2400" b="1" dirty="0"/>
              <a:t>			</a:t>
            </a:r>
            <a:r>
              <a:rPr lang="en-GB" sz="2400" b="1" dirty="0">
                <a:solidFill>
                  <a:srgbClr val="FF0000"/>
                </a:solidFill>
              </a:rPr>
              <a:t>Welt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FF0000"/>
                </a:solidFill>
              </a:rPr>
              <a:t>Bild</a:t>
            </a:r>
            <a:r>
              <a:rPr lang="en-GB" sz="2400" b="1" dirty="0"/>
              <a:t>		</a:t>
            </a:r>
            <a:r>
              <a:rPr lang="en-GB" sz="2400" b="1" dirty="0" err="1">
                <a:solidFill>
                  <a:srgbClr val="FF0000"/>
                </a:solidFill>
              </a:rPr>
              <a:t>Schritte</a:t>
            </a:r>
            <a:r>
              <a:rPr lang="en-GB" sz="2400" b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E85A9-E733-4688-972D-68AE97D0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0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6" y="185529"/>
            <a:ext cx="6515725" cy="644055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000" b="1" dirty="0"/>
              <a:t>Der Panther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4000" dirty="0"/>
              <a:t>Sein </a:t>
            </a:r>
            <a:r>
              <a:rPr lang="en-GB" sz="4000" dirty="0" err="1"/>
              <a:t>Blick</a:t>
            </a:r>
            <a:r>
              <a:rPr lang="en-GB" sz="4000" dirty="0"/>
              <a:t> </a:t>
            </a:r>
            <a:r>
              <a:rPr lang="en-GB" sz="4000" dirty="0" err="1"/>
              <a:t>ist</a:t>
            </a:r>
            <a:r>
              <a:rPr lang="en-GB" sz="4000" dirty="0"/>
              <a:t> </a:t>
            </a:r>
            <a:r>
              <a:rPr lang="en-GB" sz="4000" dirty="0" err="1"/>
              <a:t>vom</a:t>
            </a:r>
            <a:r>
              <a:rPr lang="en-GB" sz="4000" dirty="0"/>
              <a:t> </a:t>
            </a:r>
            <a:r>
              <a:rPr lang="en-GB" sz="4000" dirty="0" err="1"/>
              <a:t>Vorübergehn</a:t>
            </a:r>
            <a:r>
              <a:rPr lang="en-GB" sz="4000" dirty="0"/>
              <a:t> der </a:t>
            </a:r>
            <a:r>
              <a:rPr lang="en-GB" sz="4000" dirty="0" err="1"/>
              <a:t>Stäbe</a:t>
            </a:r>
            <a:r>
              <a:rPr lang="en-GB" sz="4000" dirty="0"/>
              <a:t>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4000" dirty="0"/>
              <a:t>so (1) </a:t>
            </a:r>
            <a:r>
              <a:rPr lang="en-GB" sz="4000" b="1" dirty="0" err="1">
                <a:solidFill>
                  <a:srgbClr val="FF0000"/>
                </a:solidFill>
              </a:rPr>
              <a:t>müd</a:t>
            </a:r>
            <a:r>
              <a:rPr lang="en-GB" sz="4000" dirty="0"/>
              <a:t> </a:t>
            </a:r>
            <a:r>
              <a:rPr lang="en-GB" sz="4000" dirty="0" err="1"/>
              <a:t>geworden</a:t>
            </a:r>
            <a:r>
              <a:rPr lang="en-GB" sz="4000" dirty="0"/>
              <a:t>, </a:t>
            </a:r>
            <a:r>
              <a:rPr lang="en-GB" sz="4000" dirty="0" err="1"/>
              <a:t>dass</a:t>
            </a:r>
            <a:r>
              <a:rPr lang="en-GB" sz="4000" dirty="0"/>
              <a:t> </a:t>
            </a:r>
            <a:r>
              <a:rPr lang="en-GB" sz="4000" dirty="0" err="1"/>
              <a:t>er</a:t>
            </a:r>
            <a:r>
              <a:rPr lang="en-GB" sz="4000" dirty="0"/>
              <a:t> </a:t>
            </a:r>
            <a:r>
              <a:rPr lang="en-GB" sz="4000" dirty="0" err="1"/>
              <a:t>nichts</a:t>
            </a:r>
            <a:r>
              <a:rPr lang="en-GB" sz="4000" dirty="0"/>
              <a:t> </a:t>
            </a:r>
            <a:r>
              <a:rPr lang="en-GB" sz="4000" dirty="0" err="1"/>
              <a:t>mehr</a:t>
            </a:r>
            <a:r>
              <a:rPr lang="en-GB" sz="4000" dirty="0"/>
              <a:t> </a:t>
            </a:r>
            <a:r>
              <a:rPr lang="en-GB" sz="4000" dirty="0" err="1"/>
              <a:t>hält</a:t>
            </a:r>
            <a:r>
              <a:rPr lang="en-GB" sz="4000" dirty="0"/>
              <a:t>.</a:t>
            </a:r>
            <a:br>
              <a:rPr lang="en-GB" sz="4000" dirty="0"/>
            </a:br>
            <a:r>
              <a:rPr lang="en-GB" sz="4000" dirty="0" err="1"/>
              <a:t>Ihm</a:t>
            </a:r>
            <a:r>
              <a:rPr lang="en-GB" sz="4000" dirty="0"/>
              <a:t> </a:t>
            </a:r>
            <a:r>
              <a:rPr lang="en-GB" sz="4000" dirty="0" err="1"/>
              <a:t>ist</a:t>
            </a:r>
            <a:r>
              <a:rPr lang="en-GB" sz="4000" dirty="0"/>
              <a:t>, </a:t>
            </a:r>
            <a:r>
              <a:rPr lang="en-GB" sz="4000" dirty="0" err="1"/>
              <a:t>als</a:t>
            </a:r>
            <a:r>
              <a:rPr lang="en-GB" sz="4000" dirty="0"/>
              <a:t> </a:t>
            </a:r>
            <a:r>
              <a:rPr lang="en-GB" sz="4000" dirty="0" err="1"/>
              <a:t>ob</a:t>
            </a:r>
            <a:r>
              <a:rPr lang="en-GB" sz="4000" dirty="0"/>
              <a:t> </a:t>
            </a:r>
            <a:r>
              <a:rPr lang="en-GB" sz="4000" dirty="0" err="1"/>
              <a:t>es</a:t>
            </a:r>
            <a:r>
              <a:rPr lang="en-GB" sz="4000" dirty="0"/>
              <a:t> </a:t>
            </a:r>
            <a:r>
              <a:rPr lang="en-GB" sz="4000" dirty="0" err="1"/>
              <a:t>tausend</a:t>
            </a:r>
            <a:r>
              <a:rPr lang="en-GB" sz="4000" dirty="0"/>
              <a:t> </a:t>
            </a:r>
            <a:r>
              <a:rPr lang="en-GB" sz="4000" dirty="0" err="1"/>
              <a:t>Stäbe</a:t>
            </a:r>
            <a:r>
              <a:rPr lang="en-GB" sz="4000" dirty="0"/>
              <a:t> </a:t>
            </a:r>
            <a:r>
              <a:rPr lang="en-GB" sz="4000" dirty="0" err="1"/>
              <a:t>gäbe</a:t>
            </a:r>
            <a:br>
              <a:rPr lang="en-GB" sz="4000" dirty="0"/>
            </a:br>
            <a:r>
              <a:rPr lang="en-GB" sz="4000" dirty="0"/>
              <a:t>und </a:t>
            </a:r>
            <a:r>
              <a:rPr lang="en-GB" sz="4000" dirty="0" err="1"/>
              <a:t>hinter</a:t>
            </a:r>
            <a:r>
              <a:rPr lang="en-GB" sz="4000" dirty="0"/>
              <a:t> </a:t>
            </a:r>
            <a:r>
              <a:rPr lang="en-GB" sz="4000" dirty="0" err="1"/>
              <a:t>tausend</a:t>
            </a:r>
            <a:r>
              <a:rPr lang="en-GB" sz="4000" dirty="0"/>
              <a:t> </a:t>
            </a:r>
            <a:r>
              <a:rPr lang="en-GB" sz="4000" dirty="0" err="1"/>
              <a:t>Stäben</a:t>
            </a:r>
            <a:r>
              <a:rPr lang="en-GB" sz="4000" dirty="0"/>
              <a:t> </a:t>
            </a:r>
            <a:r>
              <a:rPr lang="en-GB" sz="4000" dirty="0" err="1"/>
              <a:t>keine</a:t>
            </a:r>
            <a:r>
              <a:rPr lang="en-GB" sz="4000" dirty="0"/>
              <a:t> (2) </a:t>
            </a:r>
            <a:r>
              <a:rPr lang="en-GB" sz="4000" b="1" dirty="0">
                <a:solidFill>
                  <a:srgbClr val="FF0000"/>
                </a:solidFill>
              </a:rPr>
              <a:t>Welt</a:t>
            </a:r>
            <a:r>
              <a:rPr lang="en-GB" sz="4000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br>
              <a:rPr lang="en-GB" sz="4000" dirty="0"/>
            </a:br>
            <a:r>
              <a:rPr lang="en-GB" sz="4000" dirty="0"/>
              <a:t>Der </a:t>
            </a:r>
            <a:r>
              <a:rPr lang="en-GB" sz="4000" dirty="0" err="1"/>
              <a:t>weiche</a:t>
            </a:r>
            <a:r>
              <a:rPr lang="en-GB" sz="4000" dirty="0"/>
              <a:t> Gang </a:t>
            </a:r>
            <a:r>
              <a:rPr lang="en-GB" sz="4000" dirty="0" err="1"/>
              <a:t>geschmeidig</a:t>
            </a:r>
            <a:r>
              <a:rPr lang="en-GB" sz="4000" dirty="0"/>
              <a:t> starker (3)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Schritte</a:t>
            </a:r>
            <a:r>
              <a:rPr lang="en-GB" sz="4000" dirty="0"/>
              <a:t>,</a:t>
            </a:r>
            <a:br>
              <a:rPr lang="en-GB" sz="4000" dirty="0"/>
            </a:br>
            <a:r>
              <a:rPr lang="en-GB" sz="4000" dirty="0"/>
              <a:t>der </a:t>
            </a:r>
            <a:r>
              <a:rPr lang="en-GB" sz="4000" dirty="0" err="1"/>
              <a:t>sich</a:t>
            </a:r>
            <a:r>
              <a:rPr lang="en-GB" sz="4000" dirty="0"/>
              <a:t> </a:t>
            </a:r>
            <a:r>
              <a:rPr lang="en-GB" sz="4000" dirty="0" err="1"/>
              <a:t>im</a:t>
            </a:r>
            <a:r>
              <a:rPr lang="en-GB" sz="4000" dirty="0"/>
              <a:t> </a:t>
            </a:r>
            <a:r>
              <a:rPr lang="en-GB" sz="4000" dirty="0" err="1"/>
              <a:t>allerkleinsten</a:t>
            </a:r>
            <a:r>
              <a:rPr lang="en-GB" sz="4000" dirty="0"/>
              <a:t> </a:t>
            </a:r>
            <a:r>
              <a:rPr lang="en-GB" sz="4000" dirty="0" err="1"/>
              <a:t>Kreise</a:t>
            </a:r>
            <a:r>
              <a:rPr lang="en-GB" sz="4000" dirty="0"/>
              <a:t> </a:t>
            </a:r>
            <a:r>
              <a:rPr lang="en-GB" sz="4000" dirty="0" err="1"/>
              <a:t>dreht</a:t>
            </a:r>
            <a:r>
              <a:rPr lang="en-GB" sz="4000" dirty="0"/>
              <a:t>,</a:t>
            </a:r>
            <a:br>
              <a:rPr lang="en-GB" sz="4000" dirty="0"/>
            </a:br>
            <a:r>
              <a:rPr lang="en-GB" sz="4000" dirty="0" err="1"/>
              <a:t>ist</a:t>
            </a:r>
            <a:r>
              <a:rPr lang="en-GB" sz="4000" dirty="0"/>
              <a:t> </a:t>
            </a:r>
            <a:r>
              <a:rPr lang="en-GB" sz="4000" dirty="0" err="1"/>
              <a:t>wie</a:t>
            </a:r>
            <a:r>
              <a:rPr lang="en-GB" sz="4000" dirty="0"/>
              <a:t> </a:t>
            </a:r>
            <a:r>
              <a:rPr lang="en-GB" sz="4000" dirty="0" err="1"/>
              <a:t>ein</a:t>
            </a:r>
            <a:r>
              <a:rPr lang="en-GB" sz="4000" dirty="0"/>
              <a:t> (4)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Tanz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dirty="0"/>
              <a:t>von Kraft um </a:t>
            </a:r>
            <a:r>
              <a:rPr lang="en-GB" sz="4000" dirty="0" err="1"/>
              <a:t>eine</a:t>
            </a:r>
            <a:r>
              <a:rPr lang="en-GB" sz="4000" dirty="0"/>
              <a:t> Mitte,</a:t>
            </a:r>
            <a:br>
              <a:rPr lang="en-GB" sz="4000" dirty="0"/>
            </a:br>
            <a:r>
              <a:rPr lang="en-GB" sz="4000" dirty="0"/>
              <a:t>in der </a:t>
            </a:r>
            <a:r>
              <a:rPr lang="en-GB" sz="4000" dirty="0" err="1"/>
              <a:t>betäubt</a:t>
            </a:r>
            <a:r>
              <a:rPr lang="en-GB" sz="4000" dirty="0"/>
              <a:t> </a:t>
            </a:r>
            <a:r>
              <a:rPr lang="en-GB" sz="4000" dirty="0" err="1"/>
              <a:t>ein</a:t>
            </a:r>
            <a:r>
              <a:rPr lang="en-GB" sz="4000" dirty="0"/>
              <a:t> </a:t>
            </a:r>
            <a:r>
              <a:rPr lang="en-GB" sz="4000" dirty="0" err="1"/>
              <a:t>großer</a:t>
            </a:r>
            <a:r>
              <a:rPr lang="en-GB" sz="4000" dirty="0"/>
              <a:t> </a:t>
            </a:r>
            <a:r>
              <a:rPr lang="en-GB" sz="4000" dirty="0" err="1"/>
              <a:t>Wille</a:t>
            </a:r>
            <a:r>
              <a:rPr lang="en-GB" sz="4000" dirty="0"/>
              <a:t> </a:t>
            </a:r>
            <a:r>
              <a:rPr lang="en-GB" sz="4000" dirty="0" err="1"/>
              <a:t>steht</a:t>
            </a:r>
            <a:r>
              <a:rPr lang="en-GB" sz="4000" dirty="0"/>
              <a:t>.</a:t>
            </a:r>
            <a:br>
              <a:rPr lang="en-GB" sz="40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200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6000" y="423269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Nur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manchmal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schiebt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Vorhang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Pupille</a:t>
            </a:r>
            <a:b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sich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lautlos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auf –. Dann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ein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(5)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 Bild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hinein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,</a:t>
            </a:r>
            <a:b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durch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Glieder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angespannte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Stille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–</a:t>
            </a:r>
            <a:b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und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hört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im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(6)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Herzen</a:t>
            </a:r>
            <a:r>
              <a:rPr lang="en-GB" sz="2000" b="1" dirty="0"/>
              <a:t> 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auf </a:t>
            </a:r>
            <a:r>
              <a:rPr lang="en-GB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zu</a:t>
            </a:r>
            <a:r>
              <a:rPr lang="en-GB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 sein.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7092864" y="185529"/>
            <a:ext cx="455992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u="sng" dirty="0" err="1"/>
              <a:t>Wörter</a:t>
            </a:r>
            <a:r>
              <a:rPr lang="en-GB" sz="2400" b="1" u="sng" dirty="0"/>
              <a:t>:</a:t>
            </a:r>
            <a:r>
              <a:rPr lang="en-GB" sz="2400" b="1" dirty="0"/>
              <a:t>		</a:t>
            </a:r>
            <a:r>
              <a:rPr lang="en-GB" sz="2400" b="1" dirty="0" err="1">
                <a:solidFill>
                  <a:srgbClr val="FF0000"/>
                </a:solidFill>
              </a:rPr>
              <a:t>Tanz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  <a:p>
            <a:r>
              <a:rPr lang="en-GB" sz="2400" b="1" dirty="0" err="1">
                <a:solidFill>
                  <a:srgbClr val="FF0000"/>
                </a:solidFill>
              </a:rPr>
              <a:t>müd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	</a:t>
            </a:r>
            <a:r>
              <a:rPr lang="en-GB" sz="2400" b="1" dirty="0">
                <a:solidFill>
                  <a:srgbClr val="FF0000"/>
                </a:solidFill>
              </a:rPr>
              <a:t>Herzen</a:t>
            </a:r>
            <a:endParaRPr lang="en-GB" sz="2400" b="1" dirty="0"/>
          </a:p>
          <a:p>
            <a:r>
              <a:rPr lang="en-GB" sz="2400" b="1" dirty="0"/>
              <a:t>			</a:t>
            </a:r>
            <a:r>
              <a:rPr lang="en-GB" sz="2400" b="1" dirty="0">
                <a:solidFill>
                  <a:srgbClr val="FF0000"/>
                </a:solidFill>
              </a:rPr>
              <a:t>Welt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FF0000"/>
                </a:solidFill>
              </a:rPr>
              <a:t>Bild</a:t>
            </a:r>
            <a:r>
              <a:rPr lang="en-GB" sz="2400" b="1" dirty="0"/>
              <a:t>		</a:t>
            </a:r>
            <a:r>
              <a:rPr lang="en-GB" sz="2400" b="1" dirty="0" err="1">
                <a:solidFill>
                  <a:srgbClr val="FF0000"/>
                </a:solidFill>
              </a:rPr>
              <a:t>Schritte</a:t>
            </a:r>
            <a:r>
              <a:rPr lang="en-GB" sz="2400" b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E85A9-E733-4688-972D-68AE97D0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9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sz="3600" i="1" dirty="0"/>
              <a:t>Die </a:t>
            </a:r>
            <a:r>
              <a:rPr lang="en-GB" sz="3600" i="1" dirty="0" err="1"/>
              <a:t>Übersetzung</a:t>
            </a:r>
            <a:r>
              <a:rPr lang="en-GB" sz="3600" i="1" dirty="0"/>
              <a:t> </a:t>
            </a:r>
            <a:r>
              <a:rPr lang="en-GB" sz="3600" i="1" dirty="0" err="1"/>
              <a:t>ist</a:t>
            </a:r>
            <a:r>
              <a:rPr lang="en-GB" sz="3600" i="1" dirty="0"/>
              <a:t> </a:t>
            </a:r>
            <a:r>
              <a:rPr lang="en-GB" sz="3600" i="1" dirty="0" err="1"/>
              <a:t>nicht</a:t>
            </a:r>
            <a:r>
              <a:rPr lang="en-GB" sz="3600" i="1" dirty="0"/>
              <a:t> </a:t>
            </a:r>
            <a:r>
              <a:rPr lang="en-GB" sz="3600" i="1" dirty="0" err="1"/>
              <a:t>komplett</a:t>
            </a:r>
            <a:r>
              <a:rPr lang="en-GB" sz="3600" i="1" dirty="0"/>
              <a:t>. </a:t>
            </a:r>
            <a:r>
              <a:rPr lang="en-GB" sz="3600" i="1" dirty="0" err="1"/>
              <a:t>Füllt</a:t>
            </a:r>
            <a:r>
              <a:rPr lang="en-GB" sz="3600" i="1" dirty="0"/>
              <a:t> die </a:t>
            </a:r>
            <a:r>
              <a:rPr lang="en-GB" sz="3600" i="1" dirty="0" err="1"/>
              <a:t>Lücken</a:t>
            </a:r>
            <a:r>
              <a:rPr lang="en-GB" sz="3600" i="1" dirty="0"/>
              <a:t> </a:t>
            </a:r>
            <a:r>
              <a:rPr lang="en-GB" sz="3600" i="1" dirty="0" err="1"/>
              <a:t>aus.</a:t>
            </a:r>
            <a:endParaRPr lang="en-GB" sz="3600" i="1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470E5-02BB-436E-92F2-747ECE9F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1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239843"/>
            <a:ext cx="5373753" cy="66181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000" b="1" dirty="0"/>
              <a:t>der Panther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000" dirty="0"/>
              <a:t>Sein </a:t>
            </a:r>
            <a:r>
              <a:rPr lang="en-GB" sz="5000" dirty="0" err="1"/>
              <a:t>Blick</a:t>
            </a:r>
            <a:r>
              <a:rPr lang="en-GB" sz="5000" dirty="0"/>
              <a:t> </a:t>
            </a:r>
            <a:r>
              <a:rPr lang="en-GB" sz="5000" dirty="0" err="1"/>
              <a:t>ist</a:t>
            </a:r>
            <a:r>
              <a:rPr lang="en-GB" sz="5000" dirty="0"/>
              <a:t> </a:t>
            </a:r>
            <a:r>
              <a:rPr lang="en-GB" sz="5000" dirty="0" err="1"/>
              <a:t>vom</a:t>
            </a:r>
            <a:r>
              <a:rPr lang="en-GB" sz="5000" dirty="0"/>
              <a:t> </a:t>
            </a:r>
            <a:r>
              <a:rPr lang="en-GB" sz="5000" dirty="0" err="1"/>
              <a:t>Vorübergehn</a:t>
            </a:r>
            <a:r>
              <a:rPr lang="en-GB" sz="5000" dirty="0"/>
              <a:t> der </a:t>
            </a:r>
            <a:r>
              <a:rPr lang="en-GB" sz="5000" dirty="0" err="1"/>
              <a:t>Stäbe</a:t>
            </a:r>
            <a:r>
              <a:rPr lang="en-GB" sz="5000" dirty="0"/>
              <a:t>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000" dirty="0"/>
              <a:t>so </a:t>
            </a:r>
            <a:r>
              <a:rPr lang="en-GB" sz="5000" dirty="0" err="1"/>
              <a:t>müd</a:t>
            </a:r>
            <a:r>
              <a:rPr lang="en-GB" sz="5000" dirty="0"/>
              <a:t> </a:t>
            </a:r>
            <a:r>
              <a:rPr lang="en-GB" sz="5000" dirty="0" err="1"/>
              <a:t>geworden</a:t>
            </a:r>
            <a:r>
              <a:rPr lang="en-GB" sz="5000" dirty="0"/>
              <a:t>, </a:t>
            </a:r>
            <a:r>
              <a:rPr lang="en-GB" sz="5000" dirty="0" err="1"/>
              <a:t>dass</a:t>
            </a:r>
            <a:r>
              <a:rPr lang="en-GB" sz="5000" dirty="0"/>
              <a:t> </a:t>
            </a:r>
            <a:r>
              <a:rPr lang="en-GB" sz="5000" dirty="0" err="1"/>
              <a:t>er</a:t>
            </a:r>
            <a:r>
              <a:rPr lang="en-GB" sz="5000" dirty="0"/>
              <a:t> </a:t>
            </a:r>
            <a:r>
              <a:rPr lang="en-GB" sz="5000" dirty="0" err="1"/>
              <a:t>nichts</a:t>
            </a:r>
            <a:r>
              <a:rPr lang="en-GB" sz="5000" dirty="0"/>
              <a:t> </a:t>
            </a:r>
            <a:r>
              <a:rPr lang="en-GB" sz="5000" dirty="0" err="1"/>
              <a:t>mehr</a:t>
            </a:r>
            <a:r>
              <a:rPr lang="en-GB" sz="5000" dirty="0"/>
              <a:t> </a:t>
            </a:r>
            <a:r>
              <a:rPr lang="en-GB" sz="5000" dirty="0" err="1"/>
              <a:t>hält</a:t>
            </a:r>
            <a:r>
              <a:rPr lang="en-GB" sz="5000" dirty="0"/>
              <a:t>.</a:t>
            </a:r>
            <a:br>
              <a:rPr lang="en-GB" sz="5000" dirty="0"/>
            </a:br>
            <a:r>
              <a:rPr lang="en-GB" sz="5000" dirty="0" err="1"/>
              <a:t>Ihm</a:t>
            </a:r>
            <a:r>
              <a:rPr lang="en-GB" sz="5000" dirty="0"/>
              <a:t> </a:t>
            </a:r>
            <a:r>
              <a:rPr lang="en-GB" sz="5000" dirty="0" err="1"/>
              <a:t>ist</a:t>
            </a:r>
            <a:r>
              <a:rPr lang="en-GB" sz="5000" dirty="0"/>
              <a:t>, </a:t>
            </a:r>
            <a:r>
              <a:rPr lang="en-GB" sz="5000" dirty="0" err="1"/>
              <a:t>als</a:t>
            </a:r>
            <a:r>
              <a:rPr lang="en-GB" sz="5000" dirty="0"/>
              <a:t> </a:t>
            </a:r>
            <a:r>
              <a:rPr lang="en-GB" sz="5000" dirty="0" err="1"/>
              <a:t>ob</a:t>
            </a:r>
            <a:r>
              <a:rPr lang="en-GB" sz="5000" dirty="0"/>
              <a:t> </a:t>
            </a:r>
            <a:r>
              <a:rPr lang="en-GB" sz="5000" dirty="0" err="1"/>
              <a:t>es</a:t>
            </a:r>
            <a:r>
              <a:rPr lang="en-GB" sz="5000" dirty="0"/>
              <a:t> </a:t>
            </a:r>
            <a:r>
              <a:rPr lang="en-GB" sz="5000" dirty="0" err="1"/>
              <a:t>tausend</a:t>
            </a:r>
            <a:r>
              <a:rPr lang="en-GB" sz="5000" dirty="0"/>
              <a:t> </a:t>
            </a:r>
            <a:r>
              <a:rPr lang="en-GB" sz="5000" dirty="0" err="1"/>
              <a:t>Stäbe</a:t>
            </a:r>
            <a:r>
              <a:rPr lang="en-GB" sz="5000" dirty="0"/>
              <a:t> </a:t>
            </a:r>
            <a:r>
              <a:rPr lang="en-GB" sz="5000" dirty="0" err="1"/>
              <a:t>gäbe</a:t>
            </a:r>
            <a:br>
              <a:rPr lang="en-GB" sz="5000" dirty="0"/>
            </a:br>
            <a:r>
              <a:rPr lang="en-GB" sz="5000" dirty="0"/>
              <a:t>und </a:t>
            </a:r>
            <a:r>
              <a:rPr lang="en-GB" sz="5000" dirty="0" err="1"/>
              <a:t>hinter</a:t>
            </a:r>
            <a:r>
              <a:rPr lang="en-GB" sz="5000" dirty="0"/>
              <a:t> </a:t>
            </a:r>
            <a:r>
              <a:rPr lang="en-GB" sz="5000" dirty="0" err="1"/>
              <a:t>tausend</a:t>
            </a:r>
            <a:r>
              <a:rPr lang="en-GB" sz="5000" dirty="0"/>
              <a:t> </a:t>
            </a:r>
            <a:r>
              <a:rPr lang="en-GB" sz="5000" dirty="0" err="1"/>
              <a:t>Stäben</a:t>
            </a:r>
            <a:r>
              <a:rPr lang="en-GB" sz="5000" dirty="0"/>
              <a:t> </a:t>
            </a:r>
            <a:r>
              <a:rPr lang="en-GB" sz="5000" dirty="0" err="1"/>
              <a:t>keine</a:t>
            </a:r>
            <a:r>
              <a:rPr lang="en-GB" sz="5000" dirty="0"/>
              <a:t> Welt.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5000" dirty="0"/>
              <a:t>Der </a:t>
            </a:r>
            <a:r>
              <a:rPr lang="en-GB" sz="5000" dirty="0" err="1"/>
              <a:t>weiche</a:t>
            </a:r>
            <a:r>
              <a:rPr lang="en-GB" sz="5000" dirty="0"/>
              <a:t> Gang </a:t>
            </a:r>
            <a:r>
              <a:rPr lang="en-GB" sz="5000" dirty="0" err="1"/>
              <a:t>geschmeidig</a:t>
            </a:r>
            <a:r>
              <a:rPr lang="en-GB" sz="5000" dirty="0"/>
              <a:t> starker </a:t>
            </a:r>
            <a:r>
              <a:rPr lang="en-GB" sz="5000" b="1" dirty="0">
                <a:solidFill>
                  <a:srgbClr val="FF0000"/>
                </a:solidFill>
              </a:rPr>
              <a:t> </a:t>
            </a:r>
            <a:r>
              <a:rPr lang="en-GB" sz="5000" dirty="0" err="1"/>
              <a:t>Schritte</a:t>
            </a:r>
            <a:r>
              <a:rPr lang="en-GB" sz="5000" dirty="0"/>
              <a:t>,</a:t>
            </a:r>
            <a:br>
              <a:rPr lang="en-GB" sz="5000" dirty="0"/>
            </a:br>
            <a:r>
              <a:rPr lang="en-GB" sz="5000" dirty="0"/>
              <a:t>der </a:t>
            </a:r>
            <a:r>
              <a:rPr lang="en-GB" sz="5000" dirty="0" err="1"/>
              <a:t>sich</a:t>
            </a:r>
            <a:r>
              <a:rPr lang="en-GB" sz="5000" dirty="0"/>
              <a:t> </a:t>
            </a:r>
            <a:r>
              <a:rPr lang="en-GB" sz="5000" dirty="0" err="1"/>
              <a:t>im</a:t>
            </a:r>
            <a:r>
              <a:rPr lang="en-GB" sz="5000" dirty="0"/>
              <a:t> </a:t>
            </a:r>
            <a:r>
              <a:rPr lang="en-GB" sz="5000" dirty="0" err="1"/>
              <a:t>allerkleinsten</a:t>
            </a:r>
            <a:r>
              <a:rPr lang="en-GB" sz="5000" dirty="0"/>
              <a:t> </a:t>
            </a:r>
            <a:r>
              <a:rPr lang="en-GB" sz="5000" dirty="0" err="1"/>
              <a:t>Kreise</a:t>
            </a:r>
            <a:r>
              <a:rPr lang="en-GB" sz="5000" dirty="0"/>
              <a:t> </a:t>
            </a:r>
            <a:r>
              <a:rPr lang="en-GB" sz="5000" dirty="0" err="1"/>
              <a:t>dreht</a:t>
            </a:r>
            <a:r>
              <a:rPr lang="en-GB" sz="5000" dirty="0"/>
              <a:t>,</a:t>
            </a:r>
            <a:br>
              <a:rPr lang="en-GB" sz="5000" dirty="0"/>
            </a:br>
            <a:r>
              <a:rPr lang="en-GB" sz="5000" dirty="0" err="1"/>
              <a:t>ist</a:t>
            </a:r>
            <a:r>
              <a:rPr lang="en-GB" sz="5000" dirty="0"/>
              <a:t> </a:t>
            </a:r>
            <a:r>
              <a:rPr lang="en-GB" sz="5000" dirty="0" err="1"/>
              <a:t>wie</a:t>
            </a:r>
            <a:r>
              <a:rPr lang="en-GB" sz="5000" dirty="0"/>
              <a:t> </a:t>
            </a:r>
            <a:r>
              <a:rPr lang="en-GB" sz="5000" dirty="0" err="1"/>
              <a:t>ein</a:t>
            </a:r>
            <a:r>
              <a:rPr lang="en-GB" sz="5000" dirty="0"/>
              <a:t> </a:t>
            </a:r>
            <a:r>
              <a:rPr lang="en-GB" sz="5000" dirty="0" err="1"/>
              <a:t>Tanz</a:t>
            </a:r>
            <a:r>
              <a:rPr lang="en-GB" sz="5000" b="1" dirty="0"/>
              <a:t> </a:t>
            </a:r>
            <a:r>
              <a:rPr lang="en-GB" sz="5000" dirty="0"/>
              <a:t>von Kraft um </a:t>
            </a:r>
            <a:r>
              <a:rPr lang="en-GB" sz="5000" dirty="0" err="1"/>
              <a:t>eine</a:t>
            </a:r>
            <a:r>
              <a:rPr lang="en-GB" sz="5000" dirty="0"/>
              <a:t> Mitte,</a:t>
            </a:r>
            <a:br>
              <a:rPr lang="en-GB" sz="5000" dirty="0"/>
            </a:br>
            <a:r>
              <a:rPr lang="en-GB" sz="5000" dirty="0"/>
              <a:t>in der </a:t>
            </a:r>
            <a:r>
              <a:rPr lang="en-GB" sz="5000" dirty="0" err="1"/>
              <a:t>betäubt</a:t>
            </a:r>
            <a:r>
              <a:rPr lang="en-GB" sz="5000" dirty="0"/>
              <a:t> </a:t>
            </a:r>
            <a:r>
              <a:rPr lang="en-GB" sz="5000" dirty="0" err="1"/>
              <a:t>ein</a:t>
            </a:r>
            <a:r>
              <a:rPr lang="en-GB" sz="5000" dirty="0"/>
              <a:t> </a:t>
            </a:r>
            <a:r>
              <a:rPr lang="en-GB" sz="5000" dirty="0" err="1"/>
              <a:t>großer</a:t>
            </a:r>
            <a:r>
              <a:rPr lang="en-GB" sz="5000" dirty="0"/>
              <a:t> </a:t>
            </a:r>
            <a:r>
              <a:rPr lang="en-GB" sz="5000" dirty="0" err="1"/>
              <a:t>Wille</a:t>
            </a:r>
            <a:r>
              <a:rPr lang="en-GB" sz="5000" dirty="0"/>
              <a:t> </a:t>
            </a:r>
            <a:r>
              <a:rPr lang="en-GB" sz="5000" dirty="0" err="1"/>
              <a:t>steht</a:t>
            </a:r>
            <a:r>
              <a:rPr lang="en-GB" sz="5000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Nur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manchmal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schiebt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Vorhang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Pupille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sich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lautlos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auf –. Dann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ein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Bild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hinein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,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durch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Glieder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angespannte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Stille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–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und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hört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im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Herzen auf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zu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sein.</a:t>
            </a:r>
            <a:endParaRPr lang="en-GB" sz="5000" dirty="0"/>
          </a:p>
          <a:p>
            <a:pPr marL="0" indent="0">
              <a:lnSpc>
                <a:spcPct val="160000"/>
              </a:lnSpc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C45F-C0E3-4310-BA10-9BA290EE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14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8EA80F-3C82-4D64-A0AA-48E3B13C333C}"/>
              </a:ext>
            </a:extLst>
          </p:cNvPr>
          <p:cNvSpPr txBox="1">
            <a:spLocks/>
          </p:cNvSpPr>
          <p:nvPr/>
        </p:nvSpPr>
        <p:spPr>
          <a:xfrm>
            <a:off x="6096000" y="136525"/>
            <a:ext cx="6096000" cy="6618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8000" i="1" dirty="0"/>
              <a:t>His gaze against the sweeping of the (1)________</a:t>
            </a:r>
            <a:br>
              <a:rPr lang="en-GB" sz="8000" dirty="0"/>
            </a:br>
            <a:r>
              <a:rPr lang="en-GB" sz="8000" i="1" dirty="0"/>
              <a:t>has grown so weary, it can hold no more.</a:t>
            </a:r>
            <a:br>
              <a:rPr lang="en-GB" sz="8000" dirty="0"/>
            </a:br>
            <a:r>
              <a:rPr lang="en-GB" sz="8000" i="1" dirty="0"/>
              <a:t>To him, there seem to be a (2)_________ bars</a:t>
            </a:r>
            <a:br>
              <a:rPr lang="en-GB" sz="8000" dirty="0"/>
            </a:br>
            <a:r>
              <a:rPr lang="en-GB" sz="8000" i="1" dirty="0"/>
              <a:t>and back behind those thousand bars no (3)_______.</a:t>
            </a:r>
            <a:br>
              <a:rPr lang="en-GB" sz="8000" dirty="0"/>
            </a:br>
            <a:br>
              <a:rPr lang="en-GB" sz="8000" dirty="0"/>
            </a:br>
            <a:r>
              <a:rPr lang="en-GB" sz="8000" i="1" dirty="0"/>
              <a:t>The (4) ______ the supple step and sturdy pace,</a:t>
            </a:r>
            <a:br>
              <a:rPr lang="en-GB" sz="8000" dirty="0"/>
            </a:br>
            <a:r>
              <a:rPr lang="en-GB" sz="8000" i="1" dirty="0"/>
              <a:t>that in the smallest of all (5)_______turns,</a:t>
            </a:r>
            <a:br>
              <a:rPr lang="en-GB" sz="8000" dirty="0"/>
            </a:br>
            <a:r>
              <a:rPr lang="en-GB" sz="8000" i="1" dirty="0"/>
              <a:t>moves like a (6)_______ of (7)_______ around a core</a:t>
            </a:r>
            <a:br>
              <a:rPr lang="en-GB" sz="8000" dirty="0"/>
            </a:br>
            <a:r>
              <a:rPr lang="en-GB" sz="8000" i="1" dirty="0"/>
              <a:t>in which a mighty (8)_______is standing stunned.</a:t>
            </a:r>
            <a:br>
              <a:rPr lang="en-GB" sz="8000" dirty="0"/>
            </a:br>
            <a:br>
              <a:rPr lang="en-GB" sz="8000" dirty="0"/>
            </a:br>
            <a:r>
              <a:rPr lang="en-GB" sz="8000" i="1" dirty="0"/>
              <a:t>Only at times the pupil’s curtain slides</a:t>
            </a:r>
            <a:br>
              <a:rPr lang="en-GB" sz="8000" dirty="0"/>
            </a:br>
            <a:r>
              <a:rPr lang="en-GB" sz="8000" i="1" dirty="0"/>
              <a:t>up (9)________— . An image enters then,</a:t>
            </a:r>
            <a:br>
              <a:rPr lang="en-GB" sz="8000" dirty="0"/>
            </a:br>
            <a:r>
              <a:rPr lang="en-GB" sz="8000" i="1" dirty="0"/>
              <a:t>goes through the tensioned stillness of the limbs —</a:t>
            </a:r>
            <a:br>
              <a:rPr lang="en-GB" sz="8000" dirty="0"/>
            </a:br>
            <a:r>
              <a:rPr lang="en-GB" sz="8000" i="1" dirty="0"/>
              <a:t>and in the(10)________ceases to be.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6400" i="1" dirty="0"/>
              <a:t>Translation: Stanley Appelbaum</a:t>
            </a:r>
            <a:endParaRPr lang="en-GB" sz="6400" dirty="0"/>
          </a:p>
        </p:txBody>
      </p:sp>
    </p:spTree>
    <p:extLst>
      <p:ext uri="{BB962C8B-B14F-4D97-AF65-F5344CB8AC3E}">
        <p14:creationId xmlns:p14="http://schemas.microsoft.com/office/powerpoint/2010/main" val="420736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239843"/>
            <a:ext cx="5373753" cy="66181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000" b="1" dirty="0"/>
              <a:t>der Panther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000" dirty="0"/>
              <a:t>Sein </a:t>
            </a:r>
            <a:r>
              <a:rPr lang="en-GB" sz="5000" dirty="0" err="1"/>
              <a:t>Blick</a:t>
            </a:r>
            <a:r>
              <a:rPr lang="en-GB" sz="5000" dirty="0"/>
              <a:t> </a:t>
            </a:r>
            <a:r>
              <a:rPr lang="en-GB" sz="5000" dirty="0" err="1"/>
              <a:t>ist</a:t>
            </a:r>
            <a:r>
              <a:rPr lang="en-GB" sz="5000" dirty="0"/>
              <a:t> </a:t>
            </a:r>
            <a:r>
              <a:rPr lang="en-GB" sz="5000" dirty="0" err="1"/>
              <a:t>vom</a:t>
            </a:r>
            <a:r>
              <a:rPr lang="en-GB" sz="5000" dirty="0"/>
              <a:t> </a:t>
            </a:r>
            <a:r>
              <a:rPr lang="en-GB" sz="5000" dirty="0" err="1"/>
              <a:t>Vorübergehn</a:t>
            </a:r>
            <a:r>
              <a:rPr lang="en-GB" sz="5000" dirty="0"/>
              <a:t> der </a:t>
            </a:r>
            <a:r>
              <a:rPr lang="en-GB" sz="5000" dirty="0" err="1"/>
              <a:t>Stäbe</a:t>
            </a:r>
            <a:r>
              <a:rPr lang="en-GB" sz="5000" dirty="0"/>
              <a:t>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000" dirty="0"/>
              <a:t>so </a:t>
            </a:r>
            <a:r>
              <a:rPr lang="en-GB" sz="5000" dirty="0" err="1"/>
              <a:t>müd</a:t>
            </a:r>
            <a:r>
              <a:rPr lang="en-GB" sz="5000" dirty="0"/>
              <a:t> </a:t>
            </a:r>
            <a:r>
              <a:rPr lang="en-GB" sz="5000" dirty="0" err="1"/>
              <a:t>geworden</a:t>
            </a:r>
            <a:r>
              <a:rPr lang="en-GB" sz="5000" dirty="0"/>
              <a:t>, </a:t>
            </a:r>
            <a:r>
              <a:rPr lang="en-GB" sz="5000" dirty="0" err="1"/>
              <a:t>dass</a:t>
            </a:r>
            <a:r>
              <a:rPr lang="en-GB" sz="5000" dirty="0"/>
              <a:t> </a:t>
            </a:r>
            <a:r>
              <a:rPr lang="en-GB" sz="5000" dirty="0" err="1"/>
              <a:t>er</a:t>
            </a:r>
            <a:r>
              <a:rPr lang="en-GB" sz="5000" dirty="0"/>
              <a:t> </a:t>
            </a:r>
            <a:r>
              <a:rPr lang="en-GB" sz="5000" dirty="0" err="1"/>
              <a:t>nichts</a:t>
            </a:r>
            <a:r>
              <a:rPr lang="en-GB" sz="5000" dirty="0"/>
              <a:t> </a:t>
            </a:r>
            <a:r>
              <a:rPr lang="en-GB" sz="5000" dirty="0" err="1"/>
              <a:t>mehr</a:t>
            </a:r>
            <a:r>
              <a:rPr lang="en-GB" sz="5000" dirty="0"/>
              <a:t> </a:t>
            </a:r>
            <a:r>
              <a:rPr lang="en-GB" sz="5000" dirty="0" err="1"/>
              <a:t>hält</a:t>
            </a:r>
            <a:r>
              <a:rPr lang="en-GB" sz="5000" dirty="0"/>
              <a:t>.</a:t>
            </a:r>
            <a:br>
              <a:rPr lang="en-GB" sz="5000" dirty="0"/>
            </a:br>
            <a:r>
              <a:rPr lang="en-GB" sz="5000" dirty="0" err="1"/>
              <a:t>Ihm</a:t>
            </a:r>
            <a:r>
              <a:rPr lang="en-GB" sz="5000" dirty="0"/>
              <a:t> </a:t>
            </a:r>
            <a:r>
              <a:rPr lang="en-GB" sz="5000" dirty="0" err="1"/>
              <a:t>ist</a:t>
            </a:r>
            <a:r>
              <a:rPr lang="en-GB" sz="5000" dirty="0"/>
              <a:t>, </a:t>
            </a:r>
            <a:r>
              <a:rPr lang="en-GB" sz="5000" dirty="0" err="1"/>
              <a:t>als</a:t>
            </a:r>
            <a:r>
              <a:rPr lang="en-GB" sz="5000" dirty="0"/>
              <a:t> </a:t>
            </a:r>
            <a:r>
              <a:rPr lang="en-GB" sz="5000" dirty="0" err="1"/>
              <a:t>ob</a:t>
            </a:r>
            <a:r>
              <a:rPr lang="en-GB" sz="5000" dirty="0"/>
              <a:t> </a:t>
            </a:r>
            <a:r>
              <a:rPr lang="en-GB" sz="5000" dirty="0" err="1"/>
              <a:t>es</a:t>
            </a:r>
            <a:r>
              <a:rPr lang="en-GB" sz="5000" dirty="0"/>
              <a:t> </a:t>
            </a:r>
            <a:r>
              <a:rPr lang="en-GB" sz="5000" dirty="0" err="1"/>
              <a:t>tausend</a:t>
            </a:r>
            <a:r>
              <a:rPr lang="en-GB" sz="5000" dirty="0"/>
              <a:t> </a:t>
            </a:r>
            <a:r>
              <a:rPr lang="en-GB" sz="5000" dirty="0" err="1"/>
              <a:t>Stäbe</a:t>
            </a:r>
            <a:r>
              <a:rPr lang="en-GB" sz="5000" dirty="0"/>
              <a:t> </a:t>
            </a:r>
            <a:r>
              <a:rPr lang="en-GB" sz="5000" dirty="0" err="1"/>
              <a:t>gäbe</a:t>
            </a:r>
            <a:br>
              <a:rPr lang="en-GB" sz="5000" dirty="0"/>
            </a:br>
            <a:r>
              <a:rPr lang="en-GB" sz="5000" dirty="0"/>
              <a:t>und </a:t>
            </a:r>
            <a:r>
              <a:rPr lang="en-GB" sz="5000" dirty="0" err="1"/>
              <a:t>hinter</a:t>
            </a:r>
            <a:r>
              <a:rPr lang="en-GB" sz="5000" dirty="0"/>
              <a:t> </a:t>
            </a:r>
            <a:r>
              <a:rPr lang="en-GB" sz="5000" dirty="0" err="1"/>
              <a:t>tausend</a:t>
            </a:r>
            <a:r>
              <a:rPr lang="en-GB" sz="5000" dirty="0"/>
              <a:t> </a:t>
            </a:r>
            <a:r>
              <a:rPr lang="en-GB" sz="5000" dirty="0" err="1"/>
              <a:t>Stäben</a:t>
            </a:r>
            <a:r>
              <a:rPr lang="en-GB" sz="5000" dirty="0"/>
              <a:t> </a:t>
            </a:r>
            <a:r>
              <a:rPr lang="en-GB" sz="5000" dirty="0" err="1"/>
              <a:t>keine</a:t>
            </a:r>
            <a:r>
              <a:rPr lang="en-GB" sz="5000" dirty="0"/>
              <a:t> Welt.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5000" dirty="0"/>
              <a:t>Der </a:t>
            </a:r>
            <a:r>
              <a:rPr lang="en-GB" sz="5000" dirty="0" err="1"/>
              <a:t>weiche</a:t>
            </a:r>
            <a:r>
              <a:rPr lang="en-GB" sz="5000" dirty="0"/>
              <a:t> Gang </a:t>
            </a:r>
            <a:r>
              <a:rPr lang="en-GB" sz="5000" dirty="0" err="1"/>
              <a:t>geschmeidig</a:t>
            </a:r>
            <a:r>
              <a:rPr lang="en-GB" sz="5000" dirty="0"/>
              <a:t> starker </a:t>
            </a:r>
            <a:r>
              <a:rPr lang="en-GB" sz="5000" b="1" dirty="0">
                <a:solidFill>
                  <a:srgbClr val="FF0000"/>
                </a:solidFill>
              </a:rPr>
              <a:t> </a:t>
            </a:r>
            <a:r>
              <a:rPr lang="en-GB" sz="5000" dirty="0" err="1"/>
              <a:t>Schritte</a:t>
            </a:r>
            <a:r>
              <a:rPr lang="en-GB" sz="5000" dirty="0"/>
              <a:t>,</a:t>
            </a:r>
            <a:br>
              <a:rPr lang="en-GB" sz="5000" dirty="0"/>
            </a:br>
            <a:r>
              <a:rPr lang="en-GB" sz="5000" dirty="0"/>
              <a:t>der </a:t>
            </a:r>
            <a:r>
              <a:rPr lang="en-GB" sz="5000" dirty="0" err="1"/>
              <a:t>sich</a:t>
            </a:r>
            <a:r>
              <a:rPr lang="en-GB" sz="5000" dirty="0"/>
              <a:t> </a:t>
            </a:r>
            <a:r>
              <a:rPr lang="en-GB" sz="5000" dirty="0" err="1"/>
              <a:t>im</a:t>
            </a:r>
            <a:r>
              <a:rPr lang="en-GB" sz="5000" dirty="0"/>
              <a:t> </a:t>
            </a:r>
            <a:r>
              <a:rPr lang="en-GB" sz="5000" dirty="0" err="1"/>
              <a:t>allerkleinsten</a:t>
            </a:r>
            <a:r>
              <a:rPr lang="en-GB" sz="5000" dirty="0"/>
              <a:t> </a:t>
            </a:r>
            <a:r>
              <a:rPr lang="en-GB" sz="5000" dirty="0" err="1"/>
              <a:t>Kreise</a:t>
            </a:r>
            <a:r>
              <a:rPr lang="en-GB" sz="5000" dirty="0"/>
              <a:t> </a:t>
            </a:r>
            <a:r>
              <a:rPr lang="en-GB" sz="5000" dirty="0" err="1"/>
              <a:t>dreht</a:t>
            </a:r>
            <a:r>
              <a:rPr lang="en-GB" sz="5000" dirty="0"/>
              <a:t>,</a:t>
            </a:r>
            <a:br>
              <a:rPr lang="en-GB" sz="5000" dirty="0"/>
            </a:br>
            <a:r>
              <a:rPr lang="en-GB" sz="5000" dirty="0" err="1"/>
              <a:t>ist</a:t>
            </a:r>
            <a:r>
              <a:rPr lang="en-GB" sz="5000" dirty="0"/>
              <a:t> </a:t>
            </a:r>
            <a:r>
              <a:rPr lang="en-GB" sz="5000" dirty="0" err="1"/>
              <a:t>wie</a:t>
            </a:r>
            <a:r>
              <a:rPr lang="en-GB" sz="5000" dirty="0"/>
              <a:t> </a:t>
            </a:r>
            <a:r>
              <a:rPr lang="en-GB" sz="5000" dirty="0" err="1"/>
              <a:t>ein</a:t>
            </a:r>
            <a:r>
              <a:rPr lang="en-GB" sz="5000" dirty="0"/>
              <a:t> </a:t>
            </a:r>
            <a:r>
              <a:rPr lang="en-GB" sz="5000" dirty="0" err="1"/>
              <a:t>Tanz</a:t>
            </a:r>
            <a:r>
              <a:rPr lang="en-GB" sz="5000" b="1" dirty="0"/>
              <a:t> </a:t>
            </a:r>
            <a:r>
              <a:rPr lang="en-GB" sz="5000" dirty="0"/>
              <a:t>von Kraft um </a:t>
            </a:r>
            <a:r>
              <a:rPr lang="en-GB" sz="5000" dirty="0" err="1"/>
              <a:t>eine</a:t>
            </a:r>
            <a:r>
              <a:rPr lang="en-GB" sz="5000" dirty="0"/>
              <a:t> Mitte,</a:t>
            </a:r>
            <a:br>
              <a:rPr lang="en-GB" sz="5000" dirty="0"/>
            </a:br>
            <a:r>
              <a:rPr lang="en-GB" sz="5000" dirty="0"/>
              <a:t>in der </a:t>
            </a:r>
            <a:r>
              <a:rPr lang="en-GB" sz="5000" dirty="0" err="1"/>
              <a:t>betäubt</a:t>
            </a:r>
            <a:r>
              <a:rPr lang="en-GB" sz="5000" dirty="0"/>
              <a:t> </a:t>
            </a:r>
            <a:r>
              <a:rPr lang="en-GB" sz="5000" dirty="0" err="1"/>
              <a:t>ein</a:t>
            </a:r>
            <a:r>
              <a:rPr lang="en-GB" sz="5000" dirty="0"/>
              <a:t> </a:t>
            </a:r>
            <a:r>
              <a:rPr lang="en-GB" sz="5000" dirty="0" err="1"/>
              <a:t>großer</a:t>
            </a:r>
            <a:r>
              <a:rPr lang="en-GB" sz="5000" dirty="0"/>
              <a:t> </a:t>
            </a:r>
            <a:r>
              <a:rPr lang="en-GB" sz="5000" dirty="0" err="1"/>
              <a:t>Wille</a:t>
            </a:r>
            <a:r>
              <a:rPr lang="en-GB" sz="5000" dirty="0"/>
              <a:t> </a:t>
            </a:r>
            <a:r>
              <a:rPr lang="en-GB" sz="5000" dirty="0" err="1"/>
              <a:t>steht</a:t>
            </a:r>
            <a:r>
              <a:rPr lang="en-GB" sz="5000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Nur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manchmal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schiebt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Vorhang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Pupille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sich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lautlos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auf –. Dann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ein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Bild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hinein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,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durch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Glieder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angespannte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Stille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–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und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hört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im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Herzen auf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zu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sein.</a:t>
            </a:r>
            <a:endParaRPr lang="en-GB" sz="5000" dirty="0"/>
          </a:p>
          <a:p>
            <a:pPr marL="0" indent="0">
              <a:lnSpc>
                <a:spcPct val="160000"/>
              </a:lnSpc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C45F-C0E3-4310-BA10-9BA290EE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15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8EA80F-3C82-4D64-A0AA-48E3B13C333C}"/>
              </a:ext>
            </a:extLst>
          </p:cNvPr>
          <p:cNvSpPr txBox="1">
            <a:spLocks/>
          </p:cNvSpPr>
          <p:nvPr/>
        </p:nvSpPr>
        <p:spPr>
          <a:xfrm>
            <a:off x="6096000" y="136525"/>
            <a:ext cx="6096000" cy="6618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8000" i="1" dirty="0"/>
              <a:t>His gaze against the sweeping of the</a:t>
            </a:r>
            <a:r>
              <a:rPr lang="en-GB" sz="8000" b="1" i="1" dirty="0"/>
              <a:t> </a:t>
            </a:r>
            <a:r>
              <a:rPr lang="en-GB" sz="8000" b="1" i="1" dirty="0">
                <a:solidFill>
                  <a:srgbClr val="FF0000"/>
                </a:solidFill>
              </a:rPr>
              <a:t>(</a:t>
            </a:r>
            <a:r>
              <a:rPr lang="en-GB" sz="8000" b="1" dirty="0">
                <a:solidFill>
                  <a:srgbClr val="FF0000"/>
                </a:solidFill>
              </a:rPr>
              <a:t>1) </a:t>
            </a:r>
            <a:r>
              <a:rPr lang="en-GB" sz="8000" b="1" i="1" dirty="0">
                <a:solidFill>
                  <a:srgbClr val="FF0000"/>
                </a:solidFill>
              </a:rPr>
              <a:t>bars</a:t>
            </a:r>
            <a:br>
              <a:rPr lang="en-GB" sz="8000" dirty="0"/>
            </a:br>
            <a:r>
              <a:rPr lang="en-GB" sz="8000" i="1" dirty="0"/>
              <a:t>has grown so weary, it can hold no more.</a:t>
            </a:r>
            <a:br>
              <a:rPr lang="en-GB" sz="8000" dirty="0"/>
            </a:br>
            <a:r>
              <a:rPr lang="en-GB" sz="8000" i="1" dirty="0"/>
              <a:t>To him, there seem to be a </a:t>
            </a:r>
            <a:r>
              <a:rPr lang="en-GB" sz="8000" b="1" i="1" dirty="0">
                <a:solidFill>
                  <a:srgbClr val="FF0000"/>
                </a:solidFill>
              </a:rPr>
              <a:t>(2) thousand </a:t>
            </a:r>
            <a:r>
              <a:rPr lang="en-GB" sz="8000" i="1" dirty="0"/>
              <a:t>bars</a:t>
            </a:r>
            <a:br>
              <a:rPr lang="en-GB" sz="8000" dirty="0"/>
            </a:br>
            <a:r>
              <a:rPr lang="en-GB" sz="8000" i="1" dirty="0"/>
              <a:t>and back behind those thousand bars no </a:t>
            </a:r>
            <a:r>
              <a:rPr lang="en-GB" sz="8000" b="1" i="1" dirty="0">
                <a:solidFill>
                  <a:srgbClr val="FF0000"/>
                </a:solidFill>
              </a:rPr>
              <a:t>(3) world</a:t>
            </a:r>
            <a:r>
              <a:rPr lang="en-GB" sz="8000" i="1" dirty="0"/>
              <a:t>.</a:t>
            </a:r>
            <a:br>
              <a:rPr lang="en-GB" sz="8000" dirty="0"/>
            </a:br>
            <a:br>
              <a:rPr lang="en-GB" sz="8000" dirty="0"/>
            </a:br>
            <a:r>
              <a:rPr lang="en-GB" sz="8000" i="1" dirty="0"/>
              <a:t>The </a:t>
            </a:r>
            <a:r>
              <a:rPr lang="en-GB" sz="8000" b="1" i="1" dirty="0">
                <a:solidFill>
                  <a:srgbClr val="FF0000"/>
                </a:solidFill>
              </a:rPr>
              <a:t>(4) soft </a:t>
            </a:r>
            <a:r>
              <a:rPr lang="en-GB" sz="8000" i="1" dirty="0"/>
              <a:t>the supple step and sturdy pace,</a:t>
            </a:r>
            <a:br>
              <a:rPr lang="en-GB" sz="8000" dirty="0"/>
            </a:br>
            <a:r>
              <a:rPr lang="en-GB" sz="8000" i="1" dirty="0"/>
              <a:t>that in the smallest of all </a:t>
            </a:r>
            <a:r>
              <a:rPr lang="en-GB" sz="8000" b="1" i="1" dirty="0">
                <a:solidFill>
                  <a:srgbClr val="FF0000"/>
                </a:solidFill>
              </a:rPr>
              <a:t>(5) circles </a:t>
            </a:r>
            <a:r>
              <a:rPr lang="en-GB" sz="8000" i="1" dirty="0"/>
              <a:t>turns,</a:t>
            </a:r>
            <a:br>
              <a:rPr lang="en-GB" sz="8000" dirty="0"/>
            </a:br>
            <a:r>
              <a:rPr lang="en-GB" sz="8000" i="1" dirty="0"/>
              <a:t>moves like a </a:t>
            </a:r>
            <a:r>
              <a:rPr lang="en-GB" sz="8000" b="1" i="1" dirty="0">
                <a:solidFill>
                  <a:srgbClr val="FF0000"/>
                </a:solidFill>
              </a:rPr>
              <a:t>(6) dance </a:t>
            </a:r>
            <a:r>
              <a:rPr lang="en-GB" sz="8000" i="1" dirty="0"/>
              <a:t>of</a:t>
            </a:r>
            <a:r>
              <a:rPr lang="en-GB" sz="8000" b="1" i="1" dirty="0">
                <a:solidFill>
                  <a:srgbClr val="FF0000"/>
                </a:solidFill>
              </a:rPr>
              <a:t> (7) strength </a:t>
            </a:r>
            <a:r>
              <a:rPr lang="en-GB" sz="8000" i="1" dirty="0"/>
              <a:t>around a core</a:t>
            </a:r>
            <a:br>
              <a:rPr lang="en-GB" sz="8000" dirty="0"/>
            </a:br>
            <a:r>
              <a:rPr lang="en-GB" sz="8000" i="1" dirty="0"/>
              <a:t>in which a mighty (8) will is standing stunned.</a:t>
            </a:r>
            <a:br>
              <a:rPr lang="en-GB" sz="8000" dirty="0"/>
            </a:br>
            <a:br>
              <a:rPr lang="en-GB" sz="8000" dirty="0"/>
            </a:br>
            <a:r>
              <a:rPr lang="en-GB" sz="8000" i="1" dirty="0"/>
              <a:t>Only at times the pupil’s curtain slides</a:t>
            </a:r>
            <a:br>
              <a:rPr lang="en-GB" sz="8000" dirty="0"/>
            </a:br>
            <a:r>
              <a:rPr lang="en-GB" sz="8000" i="1" dirty="0"/>
              <a:t>up </a:t>
            </a:r>
            <a:r>
              <a:rPr lang="en-GB" sz="8000" b="1" i="1" dirty="0">
                <a:solidFill>
                  <a:srgbClr val="FF0000"/>
                </a:solidFill>
              </a:rPr>
              <a:t>(9) soundlessly </a:t>
            </a:r>
            <a:r>
              <a:rPr lang="en-GB" sz="8000" i="1" dirty="0"/>
              <a:t>— . An image enters then,</a:t>
            </a:r>
            <a:br>
              <a:rPr lang="en-GB" sz="8000" dirty="0"/>
            </a:br>
            <a:r>
              <a:rPr lang="en-GB" sz="8000" i="1" dirty="0"/>
              <a:t>goes through the tensioned stillness of the limbs —</a:t>
            </a:r>
            <a:br>
              <a:rPr lang="en-GB" sz="8000" dirty="0"/>
            </a:br>
            <a:r>
              <a:rPr lang="en-GB" sz="8000" i="1" dirty="0"/>
              <a:t>and in the </a:t>
            </a:r>
            <a:r>
              <a:rPr lang="en-GB" sz="8000" b="1" i="1" dirty="0">
                <a:solidFill>
                  <a:srgbClr val="FF0000"/>
                </a:solidFill>
              </a:rPr>
              <a:t>(10) heart </a:t>
            </a:r>
            <a:r>
              <a:rPr lang="en-GB" sz="8000" i="1" dirty="0"/>
              <a:t>ceases to be.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6400" i="1" dirty="0"/>
              <a:t>Translation: Stanley Appelbaum</a:t>
            </a:r>
            <a:endParaRPr lang="en-GB" sz="6400" dirty="0"/>
          </a:p>
        </p:txBody>
      </p:sp>
    </p:spTree>
    <p:extLst>
      <p:ext uri="{BB962C8B-B14F-4D97-AF65-F5344CB8AC3E}">
        <p14:creationId xmlns:p14="http://schemas.microsoft.com/office/powerpoint/2010/main" val="234010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Fragen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391478"/>
            <a:ext cx="11685103" cy="4996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/>
              <a:t>1) Was </a:t>
            </a:r>
            <a:r>
              <a:rPr lang="en-GB" sz="3000" dirty="0" err="1"/>
              <a:t>fehlt</a:t>
            </a:r>
            <a:r>
              <a:rPr lang="en-GB" sz="3000" dirty="0"/>
              <a:t> </a:t>
            </a:r>
            <a:r>
              <a:rPr lang="en-GB" sz="3000" dirty="0" err="1"/>
              <a:t>dem</a:t>
            </a:r>
            <a:r>
              <a:rPr lang="en-GB" sz="3000" dirty="0"/>
              <a:t> Panther?</a:t>
            </a:r>
          </a:p>
          <a:p>
            <a:pPr marL="0" indent="0">
              <a:buNone/>
            </a:pPr>
            <a:r>
              <a:rPr lang="en-GB" sz="3000" dirty="0"/>
              <a:t>(a) </a:t>
            </a:r>
            <a:r>
              <a:rPr lang="en-GB" sz="3000" dirty="0" err="1"/>
              <a:t>Freiheit</a:t>
            </a:r>
            <a:r>
              <a:rPr lang="en-GB" sz="3000" dirty="0"/>
              <a:t> (b) </a:t>
            </a:r>
            <a:r>
              <a:rPr lang="en-GB" sz="3000" dirty="0" err="1"/>
              <a:t>Müdigkeit</a:t>
            </a:r>
            <a:r>
              <a:rPr lang="en-GB" sz="3000" dirty="0"/>
              <a:t>  (c) </a:t>
            </a:r>
            <a:r>
              <a:rPr lang="en-GB" sz="3000" dirty="0" err="1"/>
              <a:t>Tanzen</a:t>
            </a:r>
            <a:r>
              <a:rPr lang="en-GB" sz="3000" dirty="0"/>
              <a:t>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2) </a:t>
            </a:r>
            <a:r>
              <a:rPr lang="en-GB" sz="3000" dirty="0" err="1"/>
              <a:t>Wie</a:t>
            </a:r>
            <a:r>
              <a:rPr lang="en-GB" sz="3000" dirty="0"/>
              <a:t> </a:t>
            </a:r>
            <a:r>
              <a:rPr lang="en-GB" sz="3000" dirty="0" err="1"/>
              <a:t>fühlt</a:t>
            </a:r>
            <a:r>
              <a:rPr lang="en-GB" sz="3000" dirty="0"/>
              <a:t> </a:t>
            </a:r>
            <a:r>
              <a:rPr lang="en-GB" sz="3000" dirty="0" err="1"/>
              <a:t>sich</a:t>
            </a:r>
            <a:r>
              <a:rPr lang="en-GB" sz="3000" dirty="0"/>
              <a:t> der Panther?</a:t>
            </a:r>
          </a:p>
          <a:p>
            <a:pPr marL="514350" indent="-514350">
              <a:buAutoNum type="alphaLcParenBoth"/>
            </a:pPr>
            <a:r>
              <a:rPr lang="en-GB" sz="3000" dirty="0" err="1"/>
              <a:t>heiter</a:t>
            </a:r>
            <a:r>
              <a:rPr lang="en-GB" sz="3000" dirty="0"/>
              <a:t>   (b) </a:t>
            </a:r>
            <a:r>
              <a:rPr lang="en-GB" sz="3000" dirty="0" err="1"/>
              <a:t>müde</a:t>
            </a:r>
            <a:r>
              <a:rPr lang="en-GB" sz="3000" dirty="0"/>
              <a:t>   (c) </a:t>
            </a:r>
            <a:r>
              <a:rPr lang="en-GB" sz="3000" dirty="0" err="1"/>
              <a:t>frei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3) </a:t>
            </a:r>
            <a:r>
              <a:rPr lang="en-GB" sz="3000" dirty="0" err="1"/>
              <a:t>Wie</a:t>
            </a:r>
            <a:r>
              <a:rPr lang="en-GB" sz="3000" dirty="0"/>
              <a:t> </a:t>
            </a:r>
            <a:r>
              <a:rPr lang="en-GB" sz="3000" dirty="0" err="1"/>
              <a:t>viele</a:t>
            </a:r>
            <a:r>
              <a:rPr lang="en-GB" sz="3000" dirty="0"/>
              <a:t> </a:t>
            </a:r>
            <a:r>
              <a:rPr lang="en-GB" sz="3000" dirty="0" err="1"/>
              <a:t>Strophen</a:t>
            </a:r>
            <a:r>
              <a:rPr lang="en-GB" sz="3000" dirty="0"/>
              <a:t> hat das </a:t>
            </a:r>
            <a:r>
              <a:rPr lang="en-GB" sz="3000" dirty="0" err="1"/>
              <a:t>Gedicht</a:t>
            </a:r>
            <a:r>
              <a:rPr lang="en-GB" sz="3000" dirty="0"/>
              <a:t>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4) </a:t>
            </a:r>
            <a:r>
              <a:rPr lang="en-GB" sz="3000" dirty="0" err="1"/>
              <a:t>Offene</a:t>
            </a:r>
            <a:r>
              <a:rPr lang="en-GB" sz="3000" dirty="0"/>
              <a:t> </a:t>
            </a:r>
            <a:r>
              <a:rPr lang="en-GB" sz="3000" dirty="0" err="1"/>
              <a:t>Fragen</a:t>
            </a:r>
            <a:r>
              <a:rPr lang="en-GB" sz="3000" dirty="0"/>
              <a:t>: Was </a:t>
            </a:r>
            <a:r>
              <a:rPr lang="en-GB" sz="3000" dirty="0" err="1"/>
              <a:t>sollen</a:t>
            </a:r>
            <a:r>
              <a:rPr lang="en-GB" sz="3000" dirty="0"/>
              <a:t> </a:t>
            </a:r>
            <a:r>
              <a:rPr lang="en-GB" sz="3000" dirty="0" err="1"/>
              <a:t>wir</a:t>
            </a:r>
            <a:r>
              <a:rPr lang="en-GB" sz="3000" dirty="0"/>
              <a:t> den Panther </a:t>
            </a:r>
            <a:r>
              <a:rPr lang="en-GB" sz="3000" dirty="0" err="1"/>
              <a:t>noch</a:t>
            </a:r>
            <a:r>
              <a:rPr lang="en-GB" sz="3000" dirty="0"/>
              <a:t> </a:t>
            </a:r>
            <a:r>
              <a:rPr lang="en-GB" sz="3000" dirty="0" err="1"/>
              <a:t>fragen</a:t>
            </a:r>
            <a:r>
              <a:rPr lang="en-GB" sz="3000" dirty="0"/>
              <a:t>? </a:t>
            </a:r>
          </a:p>
          <a:p>
            <a:pPr marL="0" indent="0">
              <a:buNone/>
            </a:pPr>
            <a:r>
              <a:rPr lang="en-GB" sz="3000" dirty="0" err="1"/>
              <a:t>Beispiele</a:t>
            </a:r>
            <a:r>
              <a:rPr lang="en-GB" sz="3000" dirty="0"/>
              <a:t>: </a:t>
            </a:r>
            <a:r>
              <a:rPr lang="en-GB" sz="3000" i="1" dirty="0" err="1"/>
              <a:t>Wie</a:t>
            </a:r>
            <a:r>
              <a:rPr lang="en-GB" sz="3000" i="1" dirty="0"/>
              <a:t> </a:t>
            </a:r>
            <a:r>
              <a:rPr lang="en-GB" sz="3000" i="1" dirty="0" err="1"/>
              <a:t>geht’s</a:t>
            </a:r>
            <a:r>
              <a:rPr lang="en-GB" sz="3000" i="1" dirty="0"/>
              <a:t> </a:t>
            </a:r>
            <a:r>
              <a:rPr lang="en-GB" sz="3000" i="1" dirty="0" err="1"/>
              <a:t>dir</a:t>
            </a:r>
            <a:r>
              <a:rPr lang="en-GB" sz="3000" i="1" dirty="0"/>
              <a:t> </a:t>
            </a:r>
            <a:r>
              <a:rPr lang="en-GB" sz="3000" i="1" dirty="0" err="1"/>
              <a:t>im</a:t>
            </a:r>
            <a:r>
              <a:rPr lang="en-GB" sz="3000" i="1" dirty="0"/>
              <a:t> Zoo? </a:t>
            </a:r>
            <a:r>
              <a:rPr lang="en-GB" sz="3000" i="1" dirty="0" err="1"/>
              <a:t>Wohnst</a:t>
            </a:r>
            <a:r>
              <a:rPr lang="en-GB" sz="3000" i="1" dirty="0"/>
              <a:t> du </a:t>
            </a:r>
            <a:r>
              <a:rPr lang="en-GB" sz="3000" i="1" dirty="0" err="1"/>
              <a:t>gern</a:t>
            </a:r>
            <a:r>
              <a:rPr lang="en-GB" sz="3000" i="1" dirty="0"/>
              <a:t> </a:t>
            </a:r>
            <a:r>
              <a:rPr lang="en-GB" sz="3000" i="1" dirty="0" err="1"/>
              <a:t>im</a:t>
            </a:r>
            <a:r>
              <a:rPr lang="en-GB" sz="3000" i="1" dirty="0"/>
              <a:t> Zoo? </a:t>
            </a:r>
            <a:r>
              <a:rPr lang="en-GB" sz="3000" i="1" dirty="0" err="1"/>
              <a:t>Wie</a:t>
            </a:r>
            <a:r>
              <a:rPr lang="en-GB" sz="3000" i="1" dirty="0"/>
              <a:t> </a:t>
            </a:r>
            <a:r>
              <a:rPr lang="en-GB" sz="3000" i="1" dirty="0" err="1"/>
              <a:t>lange</a:t>
            </a:r>
            <a:r>
              <a:rPr lang="en-GB" sz="3000" i="1" dirty="0"/>
              <a:t> </a:t>
            </a:r>
            <a:r>
              <a:rPr lang="en-GB" sz="3000" i="1" dirty="0" err="1"/>
              <a:t>wohnst</a:t>
            </a:r>
            <a:r>
              <a:rPr lang="en-GB" sz="3000" i="1" dirty="0"/>
              <a:t> du </a:t>
            </a:r>
            <a:r>
              <a:rPr lang="en-GB" sz="3000" i="1" dirty="0" err="1"/>
              <a:t>schon</a:t>
            </a:r>
            <a:r>
              <a:rPr lang="en-GB" sz="3000" i="1" dirty="0"/>
              <a:t> </a:t>
            </a:r>
            <a:r>
              <a:rPr lang="en-GB" sz="3000" i="1" dirty="0" err="1"/>
              <a:t>im</a:t>
            </a:r>
            <a:r>
              <a:rPr lang="en-GB" sz="3000" i="1" dirty="0"/>
              <a:t> Zoo? Was hast du </a:t>
            </a:r>
            <a:r>
              <a:rPr lang="en-GB" sz="3000" i="1" dirty="0" err="1"/>
              <a:t>heute</a:t>
            </a:r>
            <a:r>
              <a:rPr lang="en-GB" sz="3000" i="1" dirty="0"/>
              <a:t> </a:t>
            </a:r>
            <a:r>
              <a:rPr lang="en-GB" sz="3000" i="1" dirty="0" err="1"/>
              <a:t>gemacht</a:t>
            </a:r>
            <a:r>
              <a:rPr lang="en-GB" sz="3000" i="1" dirty="0"/>
              <a:t>?...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C408-5FCC-4842-A2A9-63C708C6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Fragen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391478"/>
            <a:ext cx="11685103" cy="4996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/>
              <a:t>1) Was </a:t>
            </a:r>
            <a:r>
              <a:rPr lang="en-GB" sz="3000" dirty="0" err="1"/>
              <a:t>fehlt</a:t>
            </a:r>
            <a:r>
              <a:rPr lang="en-GB" sz="3000" dirty="0"/>
              <a:t> </a:t>
            </a:r>
            <a:r>
              <a:rPr lang="en-GB" sz="3000" dirty="0" err="1"/>
              <a:t>dem</a:t>
            </a:r>
            <a:r>
              <a:rPr lang="en-GB" sz="3000" dirty="0"/>
              <a:t> Panther?</a:t>
            </a:r>
          </a:p>
          <a:p>
            <a:pPr marL="0" indent="0">
              <a:buNone/>
            </a:pPr>
            <a:r>
              <a:rPr lang="en-GB" sz="3000" dirty="0"/>
              <a:t>(a) </a:t>
            </a:r>
            <a:r>
              <a:rPr lang="en-GB" sz="3000" dirty="0" err="1">
                <a:solidFill>
                  <a:srgbClr val="FF0000"/>
                </a:solidFill>
              </a:rPr>
              <a:t>Freiheit</a:t>
            </a:r>
            <a:r>
              <a:rPr lang="en-GB" sz="3000" dirty="0"/>
              <a:t> (b) </a:t>
            </a:r>
            <a:r>
              <a:rPr lang="en-GB" sz="3000" dirty="0" err="1"/>
              <a:t>Müdigkeit</a:t>
            </a:r>
            <a:r>
              <a:rPr lang="en-GB" sz="3000" dirty="0"/>
              <a:t>  (c) </a:t>
            </a:r>
            <a:r>
              <a:rPr lang="en-GB" sz="3000" dirty="0" err="1"/>
              <a:t>Tanzen</a:t>
            </a:r>
            <a:r>
              <a:rPr lang="en-GB" sz="3000" dirty="0"/>
              <a:t>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2) </a:t>
            </a:r>
            <a:r>
              <a:rPr lang="en-GB" sz="3000" dirty="0" err="1"/>
              <a:t>Wie</a:t>
            </a:r>
            <a:r>
              <a:rPr lang="en-GB" sz="3000" dirty="0"/>
              <a:t> </a:t>
            </a:r>
            <a:r>
              <a:rPr lang="en-GB" sz="3000" dirty="0" err="1"/>
              <a:t>fühlt</a:t>
            </a:r>
            <a:r>
              <a:rPr lang="en-GB" sz="3000" dirty="0"/>
              <a:t> </a:t>
            </a:r>
            <a:r>
              <a:rPr lang="en-GB" sz="3000" dirty="0" err="1"/>
              <a:t>sich</a:t>
            </a:r>
            <a:r>
              <a:rPr lang="en-GB" sz="3000" dirty="0"/>
              <a:t> der Panther?</a:t>
            </a:r>
          </a:p>
          <a:p>
            <a:pPr marL="514350" indent="-514350">
              <a:buAutoNum type="alphaLcParenBoth"/>
            </a:pPr>
            <a:r>
              <a:rPr lang="en-GB" sz="3000" dirty="0" err="1"/>
              <a:t>heiter</a:t>
            </a:r>
            <a:r>
              <a:rPr lang="en-GB" sz="3000" dirty="0"/>
              <a:t>   (b) </a:t>
            </a:r>
            <a:r>
              <a:rPr lang="en-GB" sz="3000" dirty="0" err="1">
                <a:solidFill>
                  <a:srgbClr val="FF0000"/>
                </a:solidFill>
              </a:rPr>
              <a:t>müde</a:t>
            </a:r>
            <a:r>
              <a:rPr lang="en-GB" sz="3000" dirty="0"/>
              <a:t>  (c) </a:t>
            </a:r>
            <a:r>
              <a:rPr lang="en-GB" sz="3000" dirty="0" err="1"/>
              <a:t>frei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3) </a:t>
            </a:r>
            <a:r>
              <a:rPr lang="en-GB" sz="3000" dirty="0" err="1"/>
              <a:t>Wie</a:t>
            </a:r>
            <a:r>
              <a:rPr lang="en-GB" sz="3000" dirty="0"/>
              <a:t> </a:t>
            </a:r>
            <a:r>
              <a:rPr lang="en-GB" sz="3000" dirty="0" err="1"/>
              <a:t>viele</a:t>
            </a:r>
            <a:r>
              <a:rPr lang="en-GB" sz="3000" dirty="0"/>
              <a:t> </a:t>
            </a:r>
            <a:r>
              <a:rPr lang="en-GB" sz="3000" dirty="0" err="1"/>
              <a:t>Strophen</a:t>
            </a:r>
            <a:r>
              <a:rPr lang="en-GB" sz="3000" dirty="0"/>
              <a:t> hat das </a:t>
            </a:r>
            <a:r>
              <a:rPr lang="en-GB" sz="3000" dirty="0" err="1"/>
              <a:t>Gedicht</a:t>
            </a:r>
            <a:r>
              <a:rPr lang="en-GB" sz="3000" dirty="0"/>
              <a:t>? </a:t>
            </a:r>
            <a:r>
              <a:rPr lang="en-GB" sz="3000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4) </a:t>
            </a:r>
            <a:r>
              <a:rPr lang="en-GB" sz="3000" dirty="0" err="1"/>
              <a:t>Offene</a:t>
            </a:r>
            <a:r>
              <a:rPr lang="en-GB" sz="3000" dirty="0"/>
              <a:t> </a:t>
            </a:r>
            <a:r>
              <a:rPr lang="en-GB" sz="3000" dirty="0" err="1"/>
              <a:t>Fragen</a:t>
            </a:r>
            <a:r>
              <a:rPr lang="en-GB" sz="3000" dirty="0"/>
              <a:t>: Was </a:t>
            </a:r>
            <a:r>
              <a:rPr lang="en-GB" sz="3000" dirty="0" err="1"/>
              <a:t>sollen</a:t>
            </a:r>
            <a:r>
              <a:rPr lang="en-GB" sz="3000" dirty="0"/>
              <a:t> </a:t>
            </a:r>
            <a:r>
              <a:rPr lang="en-GB" sz="3000" dirty="0" err="1"/>
              <a:t>wir</a:t>
            </a:r>
            <a:r>
              <a:rPr lang="en-GB" sz="3000" dirty="0"/>
              <a:t> den Panther </a:t>
            </a:r>
            <a:r>
              <a:rPr lang="en-GB" sz="3000" dirty="0" err="1"/>
              <a:t>noch</a:t>
            </a:r>
            <a:r>
              <a:rPr lang="en-GB" sz="3000" dirty="0"/>
              <a:t> </a:t>
            </a:r>
            <a:r>
              <a:rPr lang="en-GB" sz="3000" dirty="0" err="1"/>
              <a:t>fragen</a:t>
            </a:r>
            <a:r>
              <a:rPr lang="en-GB" sz="3000" dirty="0"/>
              <a:t>?</a:t>
            </a:r>
          </a:p>
          <a:p>
            <a:pPr marL="0" indent="0">
              <a:buNone/>
            </a:pPr>
            <a:r>
              <a:rPr lang="en-GB" sz="3000" dirty="0" err="1"/>
              <a:t>Beispiele</a:t>
            </a:r>
            <a:r>
              <a:rPr lang="en-GB" sz="3000" dirty="0"/>
              <a:t>: </a:t>
            </a:r>
            <a:r>
              <a:rPr lang="en-GB" sz="3000" i="1" dirty="0" err="1"/>
              <a:t>Wie</a:t>
            </a:r>
            <a:r>
              <a:rPr lang="en-GB" sz="3000" i="1" dirty="0"/>
              <a:t> </a:t>
            </a:r>
            <a:r>
              <a:rPr lang="en-GB" sz="3000" i="1" dirty="0" err="1"/>
              <a:t>geht’s</a:t>
            </a:r>
            <a:r>
              <a:rPr lang="en-GB" sz="3000" i="1" dirty="0"/>
              <a:t> </a:t>
            </a:r>
            <a:r>
              <a:rPr lang="en-GB" sz="3000" i="1" dirty="0" err="1"/>
              <a:t>dir</a:t>
            </a:r>
            <a:r>
              <a:rPr lang="en-GB" sz="3000" i="1" dirty="0"/>
              <a:t> </a:t>
            </a:r>
            <a:r>
              <a:rPr lang="en-GB" sz="3000" i="1" dirty="0" err="1"/>
              <a:t>im</a:t>
            </a:r>
            <a:r>
              <a:rPr lang="en-GB" sz="3000" i="1" dirty="0"/>
              <a:t> Zoo? </a:t>
            </a:r>
            <a:r>
              <a:rPr lang="en-GB" sz="3000" i="1" dirty="0" err="1"/>
              <a:t>Wohnst</a:t>
            </a:r>
            <a:r>
              <a:rPr lang="en-GB" sz="3000" i="1" dirty="0"/>
              <a:t> du </a:t>
            </a:r>
            <a:r>
              <a:rPr lang="en-GB" sz="3000" i="1" dirty="0" err="1"/>
              <a:t>gern</a:t>
            </a:r>
            <a:r>
              <a:rPr lang="en-GB" sz="3000" i="1" dirty="0"/>
              <a:t> </a:t>
            </a:r>
            <a:r>
              <a:rPr lang="en-GB" sz="3000" i="1" dirty="0" err="1"/>
              <a:t>im</a:t>
            </a:r>
            <a:r>
              <a:rPr lang="en-GB" sz="3000" i="1" dirty="0"/>
              <a:t> Zoo? </a:t>
            </a:r>
            <a:r>
              <a:rPr lang="en-GB" sz="3000" i="1" dirty="0" err="1"/>
              <a:t>Wie</a:t>
            </a:r>
            <a:r>
              <a:rPr lang="en-GB" sz="3000" i="1" dirty="0"/>
              <a:t> </a:t>
            </a:r>
            <a:r>
              <a:rPr lang="en-GB" sz="3000" i="1" dirty="0" err="1"/>
              <a:t>lange</a:t>
            </a:r>
            <a:r>
              <a:rPr lang="en-GB" sz="3000" i="1" dirty="0"/>
              <a:t> </a:t>
            </a:r>
            <a:r>
              <a:rPr lang="en-GB" sz="3000" i="1" dirty="0" err="1"/>
              <a:t>wohnst</a:t>
            </a:r>
            <a:r>
              <a:rPr lang="en-GB" sz="3000" i="1" dirty="0"/>
              <a:t> du </a:t>
            </a:r>
            <a:r>
              <a:rPr lang="en-GB" sz="3000" i="1" dirty="0" err="1"/>
              <a:t>schon</a:t>
            </a:r>
            <a:r>
              <a:rPr lang="en-GB" sz="3000" i="1" dirty="0"/>
              <a:t> </a:t>
            </a:r>
            <a:r>
              <a:rPr lang="en-GB" sz="3000" i="1" dirty="0" err="1"/>
              <a:t>im</a:t>
            </a:r>
            <a:r>
              <a:rPr lang="en-GB" sz="3000" i="1" dirty="0"/>
              <a:t> Zoo? Was hast du </a:t>
            </a:r>
            <a:r>
              <a:rPr lang="en-GB" sz="3000" i="1" dirty="0" err="1"/>
              <a:t>heute</a:t>
            </a:r>
            <a:r>
              <a:rPr lang="en-GB" sz="3000" i="1" dirty="0"/>
              <a:t> </a:t>
            </a:r>
            <a:r>
              <a:rPr lang="en-GB" sz="3000" i="1" dirty="0" err="1"/>
              <a:t>gemacht</a:t>
            </a:r>
            <a:r>
              <a:rPr lang="en-GB" sz="3000" i="1" dirty="0"/>
              <a:t>?...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C408-5FCC-4842-A2A9-63C708C6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42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825625"/>
            <a:ext cx="115426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Lest den Text still.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Unterstreicht</a:t>
            </a:r>
            <a:r>
              <a:rPr lang="en-GB" dirty="0"/>
              <a:t>:</a:t>
            </a:r>
          </a:p>
          <a:p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Wörter</a:t>
            </a:r>
            <a:r>
              <a:rPr lang="en-GB" dirty="0"/>
              <a:t> </a:t>
            </a:r>
            <a:r>
              <a:rPr lang="en-GB" dirty="0" err="1"/>
              <a:t>kennt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? </a:t>
            </a:r>
            <a:r>
              <a:rPr lang="en-GB" dirty="0" err="1"/>
              <a:t>Unterstreicht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.</a:t>
            </a:r>
          </a:p>
          <a:p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 </a:t>
            </a:r>
            <a:r>
              <a:rPr lang="en-GB" dirty="0" err="1"/>
              <a:t>findet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schwer</a:t>
            </a:r>
            <a:r>
              <a:rPr lang="en-GB" dirty="0"/>
              <a:t>? </a:t>
            </a:r>
            <a:r>
              <a:rPr lang="en-GB" dirty="0" err="1"/>
              <a:t>Unterstreicht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Lesen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nun den Text </a:t>
            </a:r>
            <a:r>
              <a:rPr lang="en-GB" dirty="0" err="1"/>
              <a:t>gemeinsam</a:t>
            </a:r>
            <a:r>
              <a:rPr lang="en-GB" dirty="0"/>
              <a:t> und </a:t>
            </a:r>
            <a:r>
              <a:rPr lang="en-GB" dirty="0" err="1"/>
              <a:t>laut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02B25-EF13-4C22-B785-1F77794C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4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08" y="130469"/>
            <a:ext cx="8917095" cy="1325563"/>
          </a:xfrm>
        </p:spPr>
        <p:txBody>
          <a:bodyPr/>
          <a:lstStyle/>
          <a:p>
            <a:r>
              <a:rPr lang="en-GB" b="1" dirty="0" err="1"/>
              <a:t>Kennst</a:t>
            </a:r>
            <a:r>
              <a:rPr lang="en-GB" b="1" dirty="0"/>
              <a:t> du die </a:t>
            </a:r>
            <a:r>
              <a:rPr lang="en-GB" b="1" dirty="0" err="1"/>
              <a:t>Umlaute</a:t>
            </a:r>
            <a:r>
              <a:rPr lang="en-GB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4" y="1498267"/>
            <a:ext cx="11734317" cy="501059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 dirty="0"/>
              <a:t>A Umlaut: Ä (</a:t>
            </a:r>
            <a:r>
              <a:rPr lang="en-GB" b="1" dirty="0" err="1"/>
              <a:t>offene</a:t>
            </a:r>
            <a:r>
              <a:rPr lang="en-GB" b="1" dirty="0"/>
              <a:t> </a:t>
            </a:r>
            <a:r>
              <a:rPr lang="en-GB" b="1" dirty="0" err="1"/>
              <a:t>Lippen</a:t>
            </a:r>
            <a:r>
              <a:rPr lang="en-GB" b="1" dirty="0"/>
              <a:t>)</a:t>
            </a:r>
            <a:endParaRPr lang="en-GB" dirty="0"/>
          </a:p>
          <a:p>
            <a:pPr marL="0" indent="0" fontAlgn="base">
              <a:buNone/>
            </a:pPr>
            <a:r>
              <a:rPr lang="en-GB" dirty="0" err="1"/>
              <a:t>K</a:t>
            </a:r>
            <a:r>
              <a:rPr lang="en-GB" dirty="0" err="1">
                <a:solidFill>
                  <a:srgbClr val="FF0000"/>
                </a:solidFill>
              </a:rPr>
              <a:t>ä</a:t>
            </a:r>
            <a:r>
              <a:rPr lang="en-GB" dirty="0" err="1"/>
              <a:t>se</a:t>
            </a:r>
            <a:r>
              <a:rPr lang="en-GB" dirty="0"/>
              <a:t>, </a:t>
            </a:r>
            <a:r>
              <a:rPr lang="en-GB" dirty="0" err="1"/>
              <a:t>M</a:t>
            </a:r>
            <a:r>
              <a:rPr lang="en-GB" dirty="0" err="1">
                <a:solidFill>
                  <a:srgbClr val="FF0000"/>
                </a:solidFill>
              </a:rPr>
              <a:t>ä</a:t>
            </a:r>
            <a:r>
              <a:rPr lang="en-GB" dirty="0" err="1"/>
              <a:t>dchen</a:t>
            </a:r>
            <a:endParaRPr lang="en-GB" b="1" dirty="0"/>
          </a:p>
          <a:p>
            <a:pPr marL="0" indent="0" fontAlgn="base">
              <a:buNone/>
            </a:pPr>
            <a:endParaRPr lang="en-GB" b="1" dirty="0"/>
          </a:p>
          <a:p>
            <a:pPr marL="0" indent="0" fontAlgn="base">
              <a:buNone/>
            </a:pPr>
            <a:r>
              <a:rPr lang="en-GB" b="1" dirty="0"/>
              <a:t>O Umlaut: Ö (</a:t>
            </a:r>
            <a:r>
              <a:rPr lang="en-GB" b="1" dirty="0" err="1"/>
              <a:t>runde</a:t>
            </a:r>
            <a:r>
              <a:rPr lang="en-GB" b="1" dirty="0"/>
              <a:t> </a:t>
            </a:r>
            <a:r>
              <a:rPr lang="en-GB" b="1" dirty="0" err="1"/>
              <a:t>Lippen</a:t>
            </a:r>
            <a:r>
              <a:rPr lang="en-GB" b="1" dirty="0"/>
              <a:t>)</a:t>
            </a:r>
            <a:endParaRPr lang="en-GB" dirty="0"/>
          </a:p>
          <a:p>
            <a:pPr marL="0" indent="0" fontAlgn="base">
              <a:buNone/>
            </a:pPr>
            <a:r>
              <a:rPr lang="en-GB" dirty="0" err="1"/>
              <a:t>Franz</a:t>
            </a:r>
            <a:r>
              <a:rPr lang="en-GB" dirty="0" err="1">
                <a:solidFill>
                  <a:srgbClr val="FF0000"/>
                </a:solidFill>
              </a:rPr>
              <a:t>ö</a:t>
            </a:r>
            <a:r>
              <a:rPr lang="en-GB" dirty="0" err="1"/>
              <a:t>sisch</a:t>
            </a:r>
            <a:r>
              <a:rPr lang="en-GB" dirty="0"/>
              <a:t>, </a:t>
            </a:r>
            <a:r>
              <a:rPr lang="en-GB" dirty="0" err="1"/>
              <a:t>L</a:t>
            </a:r>
            <a:r>
              <a:rPr lang="en-GB" dirty="0" err="1">
                <a:solidFill>
                  <a:srgbClr val="FF0000"/>
                </a:solidFill>
              </a:rPr>
              <a:t>ö</a:t>
            </a:r>
            <a:r>
              <a:rPr lang="en-GB" dirty="0" err="1"/>
              <a:t>we</a:t>
            </a:r>
            <a:endParaRPr lang="en-GB" dirty="0"/>
          </a:p>
          <a:p>
            <a:pPr marL="0" indent="0" fontAlgn="base">
              <a:buNone/>
            </a:pPr>
            <a:endParaRPr lang="en-GB" b="1" dirty="0"/>
          </a:p>
          <a:p>
            <a:pPr marL="0" indent="0" fontAlgn="base">
              <a:buNone/>
            </a:pPr>
            <a:r>
              <a:rPr lang="en-GB" b="1" dirty="0"/>
              <a:t>U Umlaut: Ü (</a:t>
            </a:r>
            <a:r>
              <a:rPr lang="en-GB" b="1" dirty="0" err="1"/>
              <a:t>runde</a:t>
            </a:r>
            <a:r>
              <a:rPr lang="en-GB" b="1" dirty="0"/>
              <a:t> </a:t>
            </a:r>
            <a:r>
              <a:rPr lang="en-GB" b="1" dirty="0" err="1"/>
              <a:t>Lippen</a:t>
            </a:r>
            <a:r>
              <a:rPr lang="en-GB" b="1" dirty="0"/>
              <a:t>)</a:t>
            </a:r>
          </a:p>
          <a:p>
            <a:pPr marL="0" indent="0" fontAlgn="base">
              <a:buNone/>
            </a:pPr>
            <a:r>
              <a:rPr lang="en-GB" dirty="0" err="1"/>
              <a:t>Fr</a:t>
            </a:r>
            <a:r>
              <a:rPr lang="en-GB" dirty="0" err="1">
                <a:solidFill>
                  <a:srgbClr val="FF0000"/>
                </a:solidFill>
              </a:rPr>
              <a:t>ü</a:t>
            </a:r>
            <a:r>
              <a:rPr lang="en-GB" dirty="0" err="1"/>
              <a:t>h</a:t>
            </a:r>
            <a:r>
              <a:rPr lang="en-GB" dirty="0"/>
              <a:t>, </a:t>
            </a:r>
            <a:r>
              <a:rPr lang="en-GB" dirty="0" err="1"/>
              <a:t>K</a:t>
            </a:r>
            <a:r>
              <a:rPr lang="en-GB" dirty="0" err="1">
                <a:solidFill>
                  <a:srgbClr val="FF0000"/>
                </a:solidFill>
              </a:rPr>
              <a:t>ü</a:t>
            </a:r>
            <a:r>
              <a:rPr lang="en-GB" dirty="0" err="1"/>
              <a:t>che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02B25-EF13-4C22-B785-1F77794C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19</a:t>
            </a:fld>
            <a:endParaRPr lang="en-GB"/>
          </a:p>
        </p:txBody>
      </p:sp>
      <p:sp>
        <p:nvSpPr>
          <p:cNvPr id="5" name="AutoShape 8" descr="Image result for panthers in the rain">
            <a:extLst>
              <a:ext uri="{FF2B5EF4-FFF2-40B4-BE49-F238E27FC236}">
                <a16:creationId xmlns:a16="http://schemas.microsoft.com/office/drawing/2014/main" id="{97CAE614-60C9-4196-A90D-B6974A8AB8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60077" y="2427354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287" r="53653" b="81253"/>
          <a:stretch/>
        </p:blipFill>
        <p:spPr>
          <a:xfrm>
            <a:off x="6701244" y="1208813"/>
            <a:ext cx="1658983" cy="1197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25714" r="15110" b="50476"/>
          <a:stretch/>
        </p:blipFill>
        <p:spPr>
          <a:xfrm>
            <a:off x="6701244" y="2935608"/>
            <a:ext cx="1663452" cy="1009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25714" r="15110" b="50476"/>
          <a:stretch/>
        </p:blipFill>
        <p:spPr>
          <a:xfrm>
            <a:off x="6696775" y="4722236"/>
            <a:ext cx="1663452" cy="10093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9733" y="3946103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0887" y="5737683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Image 20</a:t>
            </a:r>
            <a:endParaRPr lang="en-US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03" y="2159780"/>
            <a:ext cx="2556170" cy="19171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00159" y="4076908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21</a:t>
            </a:r>
          </a:p>
        </p:txBody>
      </p:sp>
    </p:spTree>
    <p:extLst>
      <p:ext uri="{BB962C8B-B14F-4D97-AF65-F5344CB8AC3E}">
        <p14:creationId xmlns:p14="http://schemas.microsoft.com/office/powerpoint/2010/main" val="132528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Was </a:t>
            </a:r>
            <a:r>
              <a:rPr lang="en-GB" sz="4000" b="1" dirty="0" err="1"/>
              <a:t>lesen</a:t>
            </a:r>
            <a:r>
              <a:rPr lang="en-GB" sz="4000" b="1" dirty="0"/>
              <a:t> </a:t>
            </a:r>
            <a:r>
              <a:rPr lang="en-GB" sz="4000" b="1" dirty="0" err="1"/>
              <a:t>wir</a:t>
            </a:r>
            <a:r>
              <a:rPr lang="en-GB" sz="4000" b="1" dirty="0"/>
              <a:t> </a:t>
            </a:r>
            <a:r>
              <a:rPr lang="en-GB" sz="4000" b="1" dirty="0" err="1"/>
              <a:t>heute</a:t>
            </a:r>
            <a:r>
              <a:rPr lang="en-GB" sz="4000" b="1" dirty="0"/>
              <a:t>? Was </a:t>
            </a:r>
            <a:r>
              <a:rPr lang="en-GB" sz="4000" b="1" dirty="0" err="1"/>
              <a:t>für</a:t>
            </a:r>
            <a:r>
              <a:rPr lang="en-GB" sz="4000" b="1" dirty="0"/>
              <a:t> </a:t>
            </a:r>
            <a:r>
              <a:rPr lang="en-GB" sz="4000" b="1" dirty="0" err="1"/>
              <a:t>ein</a:t>
            </a:r>
            <a:r>
              <a:rPr lang="en-GB" sz="4000" b="1" dirty="0"/>
              <a:t> Text </a:t>
            </a:r>
            <a:r>
              <a:rPr lang="en-GB" sz="4000" b="1" dirty="0" err="1"/>
              <a:t>ist</a:t>
            </a:r>
            <a:r>
              <a:rPr lang="en-GB" sz="4000" b="1" dirty="0"/>
              <a:t> das?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29" t="11154" r="67443" b="23654"/>
          <a:stretch/>
        </p:blipFill>
        <p:spPr>
          <a:xfrm>
            <a:off x="4132042" y="1825625"/>
            <a:ext cx="3927916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7B07A-A64B-4F9B-BFA3-B0D8FF8F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9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239843"/>
            <a:ext cx="5373753" cy="66181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000" b="1" dirty="0"/>
              <a:t>der Panther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50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000" dirty="0"/>
              <a:t>Sein </a:t>
            </a:r>
            <a:r>
              <a:rPr lang="en-GB" sz="5000" dirty="0" err="1"/>
              <a:t>Blick</a:t>
            </a:r>
            <a:r>
              <a:rPr lang="en-GB" sz="5000" dirty="0"/>
              <a:t> </a:t>
            </a:r>
            <a:r>
              <a:rPr lang="en-GB" sz="5000" dirty="0" err="1"/>
              <a:t>ist</a:t>
            </a:r>
            <a:r>
              <a:rPr lang="en-GB" sz="5000" dirty="0"/>
              <a:t> </a:t>
            </a:r>
            <a:r>
              <a:rPr lang="en-GB" sz="5000" dirty="0" err="1"/>
              <a:t>vom</a:t>
            </a:r>
            <a:r>
              <a:rPr lang="en-GB" sz="5000" dirty="0"/>
              <a:t> </a:t>
            </a:r>
            <a:r>
              <a:rPr lang="en-GB" sz="5000" dirty="0" err="1"/>
              <a:t>Vorübergehn</a:t>
            </a:r>
            <a:r>
              <a:rPr lang="en-GB" sz="5000" dirty="0"/>
              <a:t> der </a:t>
            </a:r>
            <a:r>
              <a:rPr lang="en-GB" sz="5000" dirty="0" err="1"/>
              <a:t>Stäbe</a:t>
            </a:r>
            <a:r>
              <a:rPr lang="en-GB" sz="5000" dirty="0"/>
              <a:t>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000" dirty="0"/>
              <a:t>so </a:t>
            </a:r>
            <a:r>
              <a:rPr lang="en-GB" sz="5000" dirty="0" err="1"/>
              <a:t>müd</a:t>
            </a:r>
            <a:r>
              <a:rPr lang="en-GB" sz="5000" dirty="0"/>
              <a:t> </a:t>
            </a:r>
            <a:r>
              <a:rPr lang="en-GB" sz="5000" dirty="0" err="1"/>
              <a:t>geworden</a:t>
            </a:r>
            <a:r>
              <a:rPr lang="en-GB" sz="5000" dirty="0"/>
              <a:t>, </a:t>
            </a:r>
            <a:r>
              <a:rPr lang="en-GB" sz="5000" dirty="0" err="1"/>
              <a:t>dass</a:t>
            </a:r>
            <a:r>
              <a:rPr lang="en-GB" sz="5000" dirty="0"/>
              <a:t> </a:t>
            </a:r>
            <a:r>
              <a:rPr lang="en-GB" sz="5000" dirty="0" err="1"/>
              <a:t>er</a:t>
            </a:r>
            <a:r>
              <a:rPr lang="en-GB" sz="5000" dirty="0"/>
              <a:t> </a:t>
            </a:r>
            <a:r>
              <a:rPr lang="en-GB" sz="5000" dirty="0" err="1"/>
              <a:t>nichts</a:t>
            </a:r>
            <a:r>
              <a:rPr lang="en-GB" sz="5000" dirty="0"/>
              <a:t> </a:t>
            </a:r>
            <a:r>
              <a:rPr lang="en-GB" sz="5000" dirty="0" err="1"/>
              <a:t>mehr</a:t>
            </a:r>
            <a:r>
              <a:rPr lang="en-GB" sz="5000" dirty="0"/>
              <a:t> </a:t>
            </a:r>
            <a:r>
              <a:rPr lang="en-GB" sz="5000" dirty="0" err="1"/>
              <a:t>hält</a:t>
            </a:r>
            <a:r>
              <a:rPr lang="en-GB" sz="5000" dirty="0"/>
              <a:t>.</a:t>
            </a:r>
            <a:br>
              <a:rPr lang="en-GB" sz="5000" dirty="0"/>
            </a:br>
            <a:r>
              <a:rPr lang="en-GB" sz="5000" dirty="0" err="1"/>
              <a:t>Ihm</a:t>
            </a:r>
            <a:r>
              <a:rPr lang="en-GB" sz="5000" dirty="0"/>
              <a:t> </a:t>
            </a:r>
            <a:r>
              <a:rPr lang="en-GB" sz="5000" dirty="0" err="1"/>
              <a:t>ist</a:t>
            </a:r>
            <a:r>
              <a:rPr lang="en-GB" sz="5000" dirty="0"/>
              <a:t>, </a:t>
            </a:r>
            <a:r>
              <a:rPr lang="en-GB" sz="5000" dirty="0" err="1"/>
              <a:t>als</a:t>
            </a:r>
            <a:r>
              <a:rPr lang="en-GB" sz="5000" dirty="0"/>
              <a:t> </a:t>
            </a:r>
            <a:r>
              <a:rPr lang="en-GB" sz="5000" dirty="0" err="1"/>
              <a:t>ob</a:t>
            </a:r>
            <a:r>
              <a:rPr lang="en-GB" sz="5000" dirty="0"/>
              <a:t> </a:t>
            </a:r>
            <a:r>
              <a:rPr lang="en-GB" sz="5000" dirty="0" err="1"/>
              <a:t>es</a:t>
            </a:r>
            <a:r>
              <a:rPr lang="en-GB" sz="5000" dirty="0"/>
              <a:t> </a:t>
            </a:r>
            <a:r>
              <a:rPr lang="en-GB" sz="5000" dirty="0" err="1"/>
              <a:t>tausend</a:t>
            </a:r>
            <a:r>
              <a:rPr lang="en-GB" sz="5000" dirty="0"/>
              <a:t> </a:t>
            </a:r>
            <a:r>
              <a:rPr lang="en-GB" sz="5000" dirty="0" err="1"/>
              <a:t>Stäbe</a:t>
            </a:r>
            <a:r>
              <a:rPr lang="en-GB" sz="5000" dirty="0"/>
              <a:t> </a:t>
            </a:r>
            <a:r>
              <a:rPr lang="en-GB" sz="5000" dirty="0" err="1"/>
              <a:t>gäbe</a:t>
            </a:r>
            <a:br>
              <a:rPr lang="en-GB" sz="5000" dirty="0"/>
            </a:br>
            <a:r>
              <a:rPr lang="en-GB" sz="5000" dirty="0"/>
              <a:t>und </a:t>
            </a:r>
            <a:r>
              <a:rPr lang="en-GB" sz="5000" dirty="0" err="1"/>
              <a:t>hinter</a:t>
            </a:r>
            <a:r>
              <a:rPr lang="en-GB" sz="5000" dirty="0"/>
              <a:t> </a:t>
            </a:r>
            <a:r>
              <a:rPr lang="en-GB" sz="5000" dirty="0" err="1"/>
              <a:t>tausend</a:t>
            </a:r>
            <a:r>
              <a:rPr lang="en-GB" sz="5000" dirty="0"/>
              <a:t> </a:t>
            </a:r>
            <a:r>
              <a:rPr lang="en-GB" sz="5000" dirty="0" err="1"/>
              <a:t>Stäben</a:t>
            </a:r>
            <a:r>
              <a:rPr lang="en-GB" sz="5000" dirty="0"/>
              <a:t> </a:t>
            </a:r>
            <a:r>
              <a:rPr lang="en-GB" sz="5000" dirty="0" err="1"/>
              <a:t>keine</a:t>
            </a:r>
            <a:r>
              <a:rPr lang="en-GB" sz="5000" dirty="0"/>
              <a:t> Welt.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5000" dirty="0"/>
              <a:t>Der </a:t>
            </a:r>
            <a:r>
              <a:rPr lang="en-GB" sz="5000" dirty="0" err="1"/>
              <a:t>weiche</a:t>
            </a:r>
            <a:r>
              <a:rPr lang="en-GB" sz="5000" dirty="0"/>
              <a:t> Gang </a:t>
            </a:r>
            <a:r>
              <a:rPr lang="en-GB" sz="5000" dirty="0" err="1"/>
              <a:t>geschmeidig</a:t>
            </a:r>
            <a:r>
              <a:rPr lang="en-GB" sz="5000" dirty="0"/>
              <a:t> starker </a:t>
            </a:r>
            <a:r>
              <a:rPr lang="en-GB" sz="5000" b="1" dirty="0">
                <a:solidFill>
                  <a:srgbClr val="FF0000"/>
                </a:solidFill>
              </a:rPr>
              <a:t> </a:t>
            </a:r>
            <a:r>
              <a:rPr lang="en-GB" sz="5000" dirty="0" err="1"/>
              <a:t>Schritte</a:t>
            </a:r>
            <a:r>
              <a:rPr lang="en-GB" sz="5000" dirty="0"/>
              <a:t>,</a:t>
            </a:r>
            <a:br>
              <a:rPr lang="en-GB" sz="5000" dirty="0"/>
            </a:br>
            <a:r>
              <a:rPr lang="en-GB" sz="5000" dirty="0"/>
              <a:t>der </a:t>
            </a:r>
            <a:r>
              <a:rPr lang="en-GB" sz="5000" dirty="0" err="1"/>
              <a:t>sich</a:t>
            </a:r>
            <a:r>
              <a:rPr lang="en-GB" sz="5000" dirty="0"/>
              <a:t> </a:t>
            </a:r>
            <a:r>
              <a:rPr lang="en-GB" sz="5000" dirty="0" err="1"/>
              <a:t>im</a:t>
            </a:r>
            <a:r>
              <a:rPr lang="en-GB" sz="5000" dirty="0"/>
              <a:t> </a:t>
            </a:r>
            <a:r>
              <a:rPr lang="en-GB" sz="5000" dirty="0" err="1"/>
              <a:t>allerkleinsten</a:t>
            </a:r>
            <a:r>
              <a:rPr lang="en-GB" sz="5000" dirty="0"/>
              <a:t> </a:t>
            </a:r>
            <a:r>
              <a:rPr lang="en-GB" sz="5000" dirty="0" err="1"/>
              <a:t>Kreise</a:t>
            </a:r>
            <a:r>
              <a:rPr lang="en-GB" sz="5000" dirty="0"/>
              <a:t> </a:t>
            </a:r>
            <a:r>
              <a:rPr lang="en-GB" sz="5000" dirty="0" err="1"/>
              <a:t>dreht</a:t>
            </a:r>
            <a:r>
              <a:rPr lang="en-GB" sz="5000" dirty="0"/>
              <a:t>,</a:t>
            </a:r>
            <a:br>
              <a:rPr lang="en-GB" sz="5000" dirty="0"/>
            </a:br>
            <a:r>
              <a:rPr lang="en-GB" sz="5000" dirty="0" err="1"/>
              <a:t>ist</a:t>
            </a:r>
            <a:r>
              <a:rPr lang="en-GB" sz="5000" dirty="0"/>
              <a:t> </a:t>
            </a:r>
            <a:r>
              <a:rPr lang="en-GB" sz="5000" dirty="0" err="1"/>
              <a:t>wie</a:t>
            </a:r>
            <a:r>
              <a:rPr lang="en-GB" sz="5000" dirty="0"/>
              <a:t> </a:t>
            </a:r>
            <a:r>
              <a:rPr lang="en-GB" sz="5000" dirty="0" err="1"/>
              <a:t>ein</a:t>
            </a:r>
            <a:r>
              <a:rPr lang="en-GB" sz="5000" dirty="0"/>
              <a:t> </a:t>
            </a:r>
            <a:r>
              <a:rPr lang="en-GB" sz="5000" dirty="0" err="1"/>
              <a:t>Tanz</a:t>
            </a:r>
            <a:r>
              <a:rPr lang="en-GB" sz="5000" b="1" dirty="0"/>
              <a:t> </a:t>
            </a:r>
            <a:r>
              <a:rPr lang="en-GB" sz="5000" dirty="0"/>
              <a:t>von Kraft um </a:t>
            </a:r>
            <a:r>
              <a:rPr lang="en-GB" sz="5000" dirty="0" err="1"/>
              <a:t>eine</a:t>
            </a:r>
            <a:r>
              <a:rPr lang="en-GB" sz="5000" dirty="0"/>
              <a:t> Mitte,</a:t>
            </a:r>
            <a:br>
              <a:rPr lang="en-GB" sz="5000" dirty="0"/>
            </a:br>
            <a:r>
              <a:rPr lang="en-GB" sz="5000" dirty="0"/>
              <a:t>in der </a:t>
            </a:r>
            <a:r>
              <a:rPr lang="en-GB" sz="5000" dirty="0" err="1"/>
              <a:t>betäubt</a:t>
            </a:r>
            <a:r>
              <a:rPr lang="en-GB" sz="5000" dirty="0"/>
              <a:t> </a:t>
            </a:r>
            <a:r>
              <a:rPr lang="en-GB" sz="5000" dirty="0" err="1"/>
              <a:t>ein</a:t>
            </a:r>
            <a:r>
              <a:rPr lang="en-GB" sz="5000" dirty="0"/>
              <a:t> </a:t>
            </a:r>
            <a:r>
              <a:rPr lang="en-GB" sz="5000" dirty="0" err="1"/>
              <a:t>großer</a:t>
            </a:r>
            <a:r>
              <a:rPr lang="en-GB" sz="5000" dirty="0"/>
              <a:t> </a:t>
            </a:r>
            <a:r>
              <a:rPr lang="en-GB" sz="5000" dirty="0" err="1"/>
              <a:t>Wille</a:t>
            </a:r>
            <a:r>
              <a:rPr lang="en-GB" sz="5000" dirty="0"/>
              <a:t> </a:t>
            </a:r>
            <a:r>
              <a:rPr lang="en-GB" sz="5000" dirty="0" err="1"/>
              <a:t>steht</a:t>
            </a:r>
            <a:r>
              <a:rPr lang="en-GB" sz="5000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Nur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manchmal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schiebt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Vorhang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Pupille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sich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lautlos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auf –. Dann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ein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Bild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hinein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,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durch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Glieder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angespannte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Stille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–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und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hört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im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Herzen auf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zu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sein.</a:t>
            </a:r>
            <a:endParaRPr lang="en-GB" sz="5000" dirty="0"/>
          </a:p>
          <a:p>
            <a:pPr marL="0" indent="0">
              <a:lnSpc>
                <a:spcPct val="160000"/>
              </a:lnSpc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C45F-C0E3-4310-BA10-9BA290EE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20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8EA80F-3C82-4D64-A0AA-48E3B13C333C}"/>
              </a:ext>
            </a:extLst>
          </p:cNvPr>
          <p:cNvSpPr txBox="1">
            <a:spLocks/>
          </p:cNvSpPr>
          <p:nvPr/>
        </p:nvSpPr>
        <p:spPr>
          <a:xfrm>
            <a:off x="6591992" y="1039091"/>
            <a:ext cx="5600007" cy="5715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7200" i="1" dirty="0"/>
              <a:t>His gaze against the sweeping of the</a:t>
            </a:r>
            <a:r>
              <a:rPr lang="en-GB" sz="7200" b="1" i="1" dirty="0"/>
              <a:t> (</a:t>
            </a:r>
            <a:r>
              <a:rPr lang="en-GB" sz="7200" b="1" dirty="0"/>
              <a:t>1) </a:t>
            </a:r>
            <a:r>
              <a:rPr lang="en-GB" sz="7200" b="1" i="1" dirty="0"/>
              <a:t>bars</a:t>
            </a:r>
            <a:br>
              <a:rPr lang="en-GB" sz="7200" dirty="0"/>
            </a:br>
            <a:r>
              <a:rPr lang="en-GB" sz="7200" i="1" dirty="0"/>
              <a:t>has grown so weary, it can hold no more.</a:t>
            </a:r>
            <a:br>
              <a:rPr lang="en-GB" sz="7200" dirty="0"/>
            </a:br>
            <a:r>
              <a:rPr lang="en-GB" sz="7200" i="1" dirty="0"/>
              <a:t>To him, there seem to be a </a:t>
            </a:r>
            <a:r>
              <a:rPr lang="en-GB" sz="7200" b="1" i="1" dirty="0"/>
              <a:t>(2) thousand </a:t>
            </a:r>
            <a:r>
              <a:rPr lang="en-GB" sz="7200" i="1" dirty="0"/>
              <a:t>bars</a:t>
            </a:r>
            <a:br>
              <a:rPr lang="en-GB" sz="7200" dirty="0"/>
            </a:br>
            <a:r>
              <a:rPr lang="en-GB" sz="7200" i="1" dirty="0"/>
              <a:t>and back behind those thousand bars no </a:t>
            </a:r>
            <a:r>
              <a:rPr lang="en-GB" sz="7200" b="1" i="1" dirty="0"/>
              <a:t>(3) world</a:t>
            </a:r>
            <a:r>
              <a:rPr lang="en-GB" sz="7200" i="1" dirty="0"/>
              <a:t>.</a:t>
            </a:r>
            <a:br>
              <a:rPr lang="en-GB" sz="7200" dirty="0"/>
            </a:br>
            <a:br>
              <a:rPr lang="en-GB" sz="7200" dirty="0"/>
            </a:br>
            <a:r>
              <a:rPr lang="en-GB" sz="7200" i="1" dirty="0"/>
              <a:t>The </a:t>
            </a:r>
            <a:r>
              <a:rPr lang="en-GB" sz="7200" b="1" i="1" dirty="0"/>
              <a:t>(4) soft </a:t>
            </a:r>
            <a:r>
              <a:rPr lang="en-GB" sz="7200" i="1" dirty="0"/>
              <a:t>the supple step and sturdy pace,</a:t>
            </a:r>
            <a:br>
              <a:rPr lang="en-GB" sz="7200" dirty="0"/>
            </a:br>
            <a:r>
              <a:rPr lang="en-GB" sz="7200" i="1" dirty="0"/>
              <a:t>that in the smallest of all </a:t>
            </a:r>
            <a:r>
              <a:rPr lang="en-GB" sz="7200" b="1" i="1" dirty="0"/>
              <a:t>(5) circles </a:t>
            </a:r>
            <a:r>
              <a:rPr lang="en-GB" sz="7200" i="1" dirty="0"/>
              <a:t>turns,</a:t>
            </a:r>
            <a:br>
              <a:rPr lang="en-GB" sz="7200" dirty="0"/>
            </a:br>
            <a:r>
              <a:rPr lang="en-GB" sz="7200" i="1" dirty="0"/>
              <a:t>moves like a </a:t>
            </a:r>
            <a:r>
              <a:rPr lang="en-GB" sz="7200" b="1" i="1" dirty="0"/>
              <a:t>(6) dance </a:t>
            </a:r>
            <a:r>
              <a:rPr lang="en-GB" sz="7200" i="1" dirty="0"/>
              <a:t>of</a:t>
            </a:r>
            <a:r>
              <a:rPr lang="en-GB" sz="7200" b="1" i="1" dirty="0"/>
              <a:t> (7) strength </a:t>
            </a:r>
            <a:r>
              <a:rPr lang="en-GB" sz="7200" i="1" dirty="0"/>
              <a:t>around a core</a:t>
            </a:r>
            <a:br>
              <a:rPr lang="en-GB" sz="7200" dirty="0"/>
            </a:br>
            <a:r>
              <a:rPr lang="en-GB" sz="7200" i="1" dirty="0"/>
              <a:t>in which a mighty (8) will is standing stunned.</a:t>
            </a:r>
            <a:br>
              <a:rPr lang="en-GB" sz="7200" dirty="0"/>
            </a:br>
            <a:br>
              <a:rPr lang="en-GB" sz="7200" dirty="0"/>
            </a:br>
            <a:r>
              <a:rPr lang="en-GB" sz="7200" i="1" dirty="0"/>
              <a:t>Only at times the pupil’s curtain slides</a:t>
            </a:r>
            <a:br>
              <a:rPr lang="en-GB" sz="7200" dirty="0"/>
            </a:br>
            <a:r>
              <a:rPr lang="en-GB" sz="7200" i="1" dirty="0"/>
              <a:t>up </a:t>
            </a:r>
            <a:r>
              <a:rPr lang="en-GB" sz="7200" b="1" i="1" dirty="0"/>
              <a:t>(9) soundlessly </a:t>
            </a:r>
            <a:r>
              <a:rPr lang="en-GB" sz="7200" i="1" dirty="0"/>
              <a:t>— . An image enters then,</a:t>
            </a:r>
            <a:br>
              <a:rPr lang="en-GB" sz="7200" dirty="0"/>
            </a:br>
            <a:r>
              <a:rPr lang="en-GB" sz="7200" i="1" dirty="0"/>
              <a:t>goes through the tensioned stillness of the limbs —</a:t>
            </a:r>
            <a:br>
              <a:rPr lang="en-GB" sz="7200" dirty="0"/>
            </a:br>
            <a:r>
              <a:rPr lang="en-GB" sz="7200" i="1" dirty="0"/>
              <a:t>and in the </a:t>
            </a:r>
            <a:r>
              <a:rPr lang="en-GB" sz="7200" b="1" i="1" dirty="0"/>
              <a:t>(10) heart </a:t>
            </a:r>
            <a:r>
              <a:rPr lang="en-GB" sz="7200" i="1" dirty="0"/>
              <a:t>ceases to be.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334297" y="0"/>
            <a:ext cx="2252749" cy="89068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Wo </a:t>
            </a:r>
            <a:r>
              <a:rPr lang="en-GB" b="1" dirty="0" err="1">
                <a:solidFill>
                  <a:schemeClr val="tx1"/>
                </a:solidFill>
              </a:rPr>
              <a:t>sind</a:t>
            </a:r>
            <a:r>
              <a:rPr lang="en-GB" b="1" dirty="0">
                <a:solidFill>
                  <a:schemeClr val="tx1"/>
                </a:solidFill>
              </a:rPr>
              <a:t> die </a:t>
            </a:r>
            <a:r>
              <a:rPr lang="en-GB" b="1" dirty="0" err="1">
                <a:solidFill>
                  <a:schemeClr val="tx1"/>
                </a:solidFill>
              </a:rPr>
              <a:t>Umlaute</a:t>
            </a:r>
            <a:r>
              <a:rPr lang="en-GB" b="1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29595"/>
          <a:stretch/>
        </p:blipFill>
        <p:spPr>
          <a:xfrm>
            <a:off x="4856606" y="0"/>
            <a:ext cx="1431859" cy="1316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2101" y="1294266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82017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239843"/>
            <a:ext cx="5373753" cy="66181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000" b="1" dirty="0"/>
              <a:t>der Panther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50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000" dirty="0"/>
              <a:t>Sein </a:t>
            </a:r>
            <a:r>
              <a:rPr lang="en-GB" sz="5000" dirty="0" err="1"/>
              <a:t>Blick</a:t>
            </a:r>
            <a:r>
              <a:rPr lang="en-GB" sz="5000" dirty="0"/>
              <a:t> </a:t>
            </a:r>
            <a:r>
              <a:rPr lang="en-GB" sz="5000" dirty="0" err="1"/>
              <a:t>ist</a:t>
            </a:r>
            <a:r>
              <a:rPr lang="en-GB" sz="5000" dirty="0"/>
              <a:t> </a:t>
            </a:r>
            <a:r>
              <a:rPr lang="en-GB" sz="5000" dirty="0" err="1"/>
              <a:t>vom</a:t>
            </a:r>
            <a:r>
              <a:rPr lang="en-GB" sz="5000" dirty="0"/>
              <a:t> </a:t>
            </a:r>
            <a:r>
              <a:rPr lang="en-GB" sz="5000" dirty="0" err="1"/>
              <a:t>Vor</a:t>
            </a:r>
            <a:r>
              <a:rPr lang="en-GB" sz="5000" dirty="0" err="1">
                <a:solidFill>
                  <a:srgbClr val="FF0000"/>
                </a:solidFill>
              </a:rPr>
              <a:t>ü</a:t>
            </a:r>
            <a:r>
              <a:rPr lang="en-GB" sz="5000" dirty="0" err="1"/>
              <a:t>bergehn</a:t>
            </a:r>
            <a:r>
              <a:rPr lang="en-GB" sz="5000" dirty="0"/>
              <a:t> der </a:t>
            </a:r>
            <a:r>
              <a:rPr lang="en-GB" sz="5000" dirty="0" err="1"/>
              <a:t>St</a:t>
            </a:r>
            <a:r>
              <a:rPr lang="en-GB" sz="5000" dirty="0" err="1">
                <a:solidFill>
                  <a:srgbClr val="FF0000"/>
                </a:solidFill>
              </a:rPr>
              <a:t>ä</a:t>
            </a:r>
            <a:r>
              <a:rPr lang="en-GB" sz="5000" dirty="0" err="1"/>
              <a:t>be</a:t>
            </a:r>
            <a:r>
              <a:rPr lang="en-GB" sz="5000" dirty="0"/>
              <a:t>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000" dirty="0"/>
              <a:t>so </a:t>
            </a:r>
            <a:r>
              <a:rPr lang="en-GB" sz="5000" dirty="0" err="1"/>
              <a:t>m</a:t>
            </a:r>
            <a:r>
              <a:rPr lang="en-GB" sz="5000" dirty="0" err="1">
                <a:solidFill>
                  <a:srgbClr val="FF0000"/>
                </a:solidFill>
              </a:rPr>
              <a:t>ü</a:t>
            </a:r>
            <a:r>
              <a:rPr lang="en-GB" sz="5000" dirty="0" err="1"/>
              <a:t>d</a:t>
            </a:r>
            <a:r>
              <a:rPr lang="en-GB" sz="5000" dirty="0"/>
              <a:t> </a:t>
            </a:r>
            <a:r>
              <a:rPr lang="en-GB" sz="5000" dirty="0" err="1"/>
              <a:t>geworden</a:t>
            </a:r>
            <a:r>
              <a:rPr lang="en-GB" sz="5000" dirty="0"/>
              <a:t>, </a:t>
            </a:r>
            <a:r>
              <a:rPr lang="en-GB" sz="5000" dirty="0" err="1"/>
              <a:t>dass</a:t>
            </a:r>
            <a:r>
              <a:rPr lang="en-GB" sz="5000" dirty="0"/>
              <a:t> </a:t>
            </a:r>
            <a:r>
              <a:rPr lang="en-GB" sz="5000" dirty="0" err="1"/>
              <a:t>er</a:t>
            </a:r>
            <a:r>
              <a:rPr lang="en-GB" sz="5000" dirty="0"/>
              <a:t> </a:t>
            </a:r>
            <a:r>
              <a:rPr lang="en-GB" sz="5000" dirty="0" err="1"/>
              <a:t>nichts</a:t>
            </a:r>
            <a:r>
              <a:rPr lang="en-GB" sz="5000" dirty="0"/>
              <a:t> </a:t>
            </a:r>
            <a:r>
              <a:rPr lang="en-GB" sz="5000" dirty="0" err="1"/>
              <a:t>mehr</a:t>
            </a:r>
            <a:r>
              <a:rPr lang="en-GB" sz="5000" dirty="0"/>
              <a:t> </a:t>
            </a:r>
            <a:r>
              <a:rPr lang="en-GB" sz="5000" dirty="0" err="1"/>
              <a:t>h</a:t>
            </a:r>
            <a:r>
              <a:rPr lang="en-GB" sz="5000" dirty="0" err="1">
                <a:solidFill>
                  <a:srgbClr val="FF0000"/>
                </a:solidFill>
              </a:rPr>
              <a:t>ä</a:t>
            </a:r>
            <a:r>
              <a:rPr lang="en-GB" sz="5000" dirty="0" err="1"/>
              <a:t>lt</a:t>
            </a:r>
            <a:r>
              <a:rPr lang="en-GB" sz="5000" dirty="0"/>
              <a:t>.</a:t>
            </a:r>
            <a:br>
              <a:rPr lang="en-GB" sz="5000" dirty="0"/>
            </a:br>
            <a:r>
              <a:rPr lang="en-GB" sz="5000" dirty="0" err="1"/>
              <a:t>Ihm</a:t>
            </a:r>
            <a:r>
              <a:rPr lang="en-GB" sz="5000" dirty="0"/>
              <a:t> </a:t>
            </a:r>
            <a:r>
              <a:rPr lang="en-GB" sz="5000" dirty="0" err="1"/>
              <a:t>ist</a:t>
            </a:r>
            <a:r>
              <a:rPr lang="en-GB" sz="5000" dirty="0"/>
              <a:t>, </a:t>
            </a:r>
            <a:r>
              <a:rPr lang="en-GB" sz="5000" dirty="0" err="1"/>
              <a:t>als</a:t>
            </a:r>
            <a:r>
              <a:rPr lang="en-GB" sz="5000" dirty="0"/>
              <a:t> </a:t>
            </a:r>
            <a:r>
              <a:rPr lang="en-GB" sz="5000" dirty="0" err="1"/>
              <a:t>ob</a:t>
            </a:r>
            <a:r>
              <a:rPr lang="en-GB" sz="5000" dirty="0"/>
              <a:t> </a:t>
            </a:r>
            <a:r>
              <a:rPr lang="en-GB" sz="5000" dirty="0" err="1"/>
              <a:t>es</a:t>
            </a:r>
            <a:r>
              <a:rPr lang="en-GB" sz="5000" dirty="0"/>
              <a:t> </a:t>
            </a:r>
            <a:r>
              <a:rPr lang="en-GB" sz="5000" dirty="0" err="1"/>
              <a:t>tausend</a:t>
            </a:r>
            <a:r>
              <a:rPr lang="en-GB" sz="5000" dirty="0"/>
              <a:t> </a:t>
            </a:r>
            <a:r>
              <a:rPr lang="en-GB" sz="5000" dirty="0" err="1"/>
              <a:t>St</a:t>
            </a:r>
            <a:r>
              <a:rPr lang="en-GB" sz="5000" dirty="0" err="1">
                <a:solidFill>
                  <a:srgbClr val="FF0000"/>
                </a:solidFill>
              </a:rPr>
              <a:t>ä</a:t>
            </a:r>
            <a:r>
              <a:rPr lang="en-GB" sz="5000" dirty="0" err="1"/>
              <a:t>be</a:t>
            </a:r>
            <a:r>
              <a:rPr lang="en-GB" sz="5000" dirty="0"/>
              <a:t> </a:t>
            </a:r>
            <a:r>
              <a:rPr lang="en-GB" sz="5000" dirty="0" err="1"/>
              <a:t>g</a:t>
            </a:r>
            <a:r>
              <a:rPr lang="en-GB" sz="5000" dirty="0" err="1">
                <a:solidFill>
                  <a:srgbClr val="FF0000"/>
                </a:solidFill>
              </a:rPr>
              <a:t>ä</a:t>
            </a:r>
            <a:r>
              <a:rPr lang="en-GB" sz="5000" dirty="0" err="1"/>
              <a:t>be</a:t>
            </a:r>
            <a:br>
              <a:rPr lang="en-GB" sz="5000" dirty="0"/>
            </a:br>
            <a:r>
              <a:rPr lang="en-GB" sz="5000" dirty="0"/>
              <a:t>und </a:t>
            </a:r>
            <a:r>
              <a:rPr lang="en-GB" sz="5000" dirty="0" err="1"/>
              <a:t>hinter</a:t>
            </a:r>
            <a:r>
              <a:rPr lang="en-GB" sz="5000" dirty="0"/>
              <a:t> </a:t>
            </a:r>
            <a:r>
              <a:rPr lang="en-GB" sz="5000" dirty="0" err="1"/>
              <a:t>tausend</a:t>
            </a:r>
            <a:r>
              <a:rPr lang="en-GB" sz="5000" dirty="0"/>
              <a:t> </a:t>
            </a:r>
            <a:r>
              <a:rPr lang="en-GB" sz="5000" dirty="0" err="1"/>
              <a:t>St</a:t>
            </a:r>
            <a:r>
              <a:rPr lang="en-GB" sz="5000" dirty="0" err="1">
                <a:solidFill>
                  <a:srgbClr val="FF0000"/>
                </a:solidFill>
              </a:rPr>
              <a:t>ä</a:t>
            </a:r>
            <a:r>
              <a:rPr lang="en-GB" sz="5000" dirty="0" err="1"/>
              <a:t>ben</a:t>
            </a:r>
            <a:r>
              <a:rPr lang="en-GB" sz="5000" dirty="0"/>
              <a:t> </a:t>
            </a:r>
            <a:r>
              <a:rPr lang="en-GB" sz="5000" dirty="0" err="1"/>
              <a:t>keine</a:t>
            </a:r>
            <a:r>
              <a:rPr lang="en-GB" sz="5000" dirty="0"/>
              <a:t> Welt.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5000" dirty="0"/>
              <a:t>Der </a:t>
            </a:r>
            <a:r>
              <a:rPr lang="en-GB" sz="5000" dirty="0" err="1"/>
              <a:t>weiche</a:t>
            </a:r>
            <a:r>
              <a:rPr lang="en-GB" sz="5000" dirty="0"/>
              <a:t> Gang </a:t>
            </a:r>
            <a:r>
              <a:rPr lang="en-GB" sz="5000" dirty="0" err="1"/>
              <a:t>geschmeidig</a:t>
            </a:r>
            <a:r>
              <a:rPr lang="en-GB" sz="5000" dirty="0"/>
              <a:t> starker </a:t>
            </a:r>
            <a:r>
              <a:rPr lang="en-GB" sz="5000" b="1" dirty="0">
                <a:solidFill>
                  <a:srgbClr val="FF0000"/>
                </a:solidFill>
              </a:rPr>
              <a:t> </a:t>
            </a:r>
            <a:r>
              <a:rPr lang="en-GB" sz="5000" dirty="0" err="1"/>
              <a:t>Schritte</a:t>
            </a:r>
            <a:r>
              <a:rPr lang="en-GB" sz="5000" dirty="0"/>
              <a:t>,</a:t>
            </a:r>
            <a:br>
              <a:rPr lang="en-GB" sz="5000" dirty="0"/>
            </a:br>
            <a:r>
              <a:rPr lang="en-GB" sz="5000" dirty="0"/>
              <a:t>der </a:t>
            </a:r>
            <a:r>
              <a:rPr lang="en-GB" sz="5000" dirty="0" err="1"/>
              <a:t>sich</a:t>
            </a:r>
            <a:r>
              <a:rPr lang="en-GB" sz="5000" dirty="0"/>
              <a:t> </a:t>
            </a:r>
            <a:r>
              <a:rPr lang="en-GB" sz="5000" dirty="0" err="1"/>
              <a:t>im</a:t>
            </a:r>
            <a:r>
              <a:rPr lang="en-GB" sz="5000" dirty="0"/>
              <a:t> </a:t>
            </a:r>
            <a:r>
              <a:rPr lang="en-GB" sz="5000" dirty="0" err="1"/>
              <a:t>allerkleinsten</a:t>
            </a:r>
            <a:r>
              <a:rPr lang="en-GB" sz="5000" dirty="0"/>
              <a:t> </a:t>
            </a:r>
            <a:r>
              <a:rPr lang="en-GB" sz="5000" dirty="0" err="1"/>
              <a:t>Kreise</a:t>
            </a:r>
            <a:r>
              <a:rPr lang="en-GB" sz="5000" dirty="0"/>
              <a:t> </a:t>
            </a:r>
            <a:r>
              <a:rPr lang="en-GB" sz="5000" dirty="0" err="1"/>
              <a:t>dreht</a:t>
            </a:r>
            <a:r>
              <a:rPr lang="en-GB" sz="5000" dirty="0"/>
              <a:t>,</a:t>
            </a:r>
            <a:br>
              <a:rPr lang="en-GB" sz="5000" dirty="0"/>
            </a:br>
            <a:r>
              <a:rPr lang="en-GB" sz="5000" dirty="0" err="1"/>
              <a:t>ist</a:t>
            </a:r>
            <a:r>
              <a:rPr lang="en-GB" sz="5000" dirty="0"/>
              <a:t> </a:t>
            </a:r>
            <a:r>
              <a:rPr lang="en-GB" sz="5000" dirty="0" err="1"/>
              <a:t>wie</a:t>
            </a:r>
            <a:r>
              <a:rPr lang="en-GB" sz="5000" dirty="0"/>
              <a:t> </a:t>
            </a:r>
            <a:r>
              <a:rPr lang="en-GB" sz="5000" dirty="0" err="1"/>
              <a:t>ein</a:t>
            </a:r>
            <a:r>
              <a:rPr lang="en-GB" sz="5000" dirty="0"/>
              <a:t> </a:t>
            </a:r>
            <a:r>
              <a:rPr lang="en-GB" sz="5000" dirty="0" err="1"/>
              <a:t>Tanz</a:t>
            </a:r>
            <a:r>
              <a:rPr lang="en-GB" sz="5000" b="1" dirty="0"/>
              <a:t> </a:t>
            </a:r>
            <a:r>
              <a:rPr lang="en-GB" sz="5000" dirty="0"/>
              <a:t>von Kraft um </a:t>
            </a:r>
            <a:r>
              <a:rPr lang="en-GB" sz="5000" dirty="0" err="1"/>
              <a:t>eine</a:t>
            </a:r>
            <a:r>
              <a:rPr lang="en-GB" sz="5000" dirty="0"/>
              <a:t> Mitte,</a:t>
            </a:r>
            <a:br>
              <a:rPr lang="en-GB" sz="5000" dirty="0"/>
            </a:br>
            <a:r>
              <a:rPr lang="en-GB" sz="5000" dirty="0"/>
              <a:t>in der </a:t>
            </a:r>
            <a:r>
              <a:rPr lang="en-GB" sz="5000" dirty="0" err="1"/>
              <a:t>bet</a:t>
            </a:r>
            <a:r>
              <a:rPr lang="en-GB" sz="5000" dirty="0" err="1">
                <a:solidFill>
                  <a:srgbClr val="FF0000"/>
                </a:solidFill>
              </a:rPr>
              <a:t>ä</a:t>
            </a:r>
            <a:r>
              <a:rPr lang="en-GB" sz="5000" dirty="0" err="1"/>
              <a:t>ubt</a:t>
            </a:r>
            <a:r>
              <a:rPr lang="en-GB" sz="5000" dirty="0"/>
              <a:t> </a:t>
            </a:r>
            <a:r>
              <a:rPr lang="en-GB" sz="5000" dirty="0" err="1"/>
              <a:t>ein</a:t>
            </a:r>
            <a:r>
              <a:rPr lang="en-GB" sz="5000" dirty="0"/>
              <a:t> </a:t>
            </a:r>
            <a:r>
              <a:rPr lang="en-GB" sz="5000" dirty="0" err="1"/>
              <a:t>großer</a:t>
            </a:r>
            <a:r>
              <a:rPr lang="en-GB" sz="5000" dirty="0"/>
              <a:t> </a:t>
            </a:r>
            <a:r>
              <a:rPr lang="en-GB" sz="5000" dirty="0" err="1"/>
              <a:t>Wille</a:t>
            </a:r>
            <a:r>
              <a:rPr lang="en-GB" sz="5000" dirty="0"/>
              <a:t> </a:t>
            </a:r>
            <a:r>
              <a:rPr lang="en-GB" sz="5000" dirty="0" err="1"/>
              <a:t>steht</a:t>
            </a:r>
            <a:r>
              <a:rPr lang="en-GB" sz="5000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Nur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manchmal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schiebt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Vorhang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Pupille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sich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lautlos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auf –. Dann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ein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Bild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hinein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,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durch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Glieder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angespannte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Stille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–</a:t>
            </a:r>
            <a:b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und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</a:t>
            </a:r>
            <a:r>
              <a:rPr lang="en-GB" sz="5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ö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rt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im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Herzen auf </a:t>
            </a:r>
            <a:r>
              <a:rPr lang="en-GB" sz="50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zu</a:t>
            </a:r>
            <a:r>
              <a:rPr lang="en-GB" sz="5000" dirty="0">
                <a:solidFill>
                  <a:srgbClr val="222222"/>
                </a:solidFill>
                <a:ea typeface="Times New Roman" panose="02020603050405020304" pitchFamily="18" charset="0"/>
              </a:rPr>
              <a:t> sein.</a:t>
            </a:r>
            <a:endParaRPr lang="en-GB" sz="5000" dirty="0"/>
          </a:p>
          <a:p>
            <a:pPr marL="0" indent="0">
              <a:lnSpc>
                <a:spcPct val="160000"/>
              </a:lnSpc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C45F-C0E3-4310-BA10-9BA290EE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21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8EA80F-3C82-4D64-A0AA-48E3B13C333C}"/>
              </a:ext>
            </a:extLst>
          </p:cNvPr>
          <p:cNvSpPr txBox="1">
            <a:spLocks/>
          </p:cNvSpPr>
          <p:nvPr/>
        </p:nvSpPr>
        <p:spPr>
          <a:xfrm>
            <a:off x="6591992" y="1039091"/>
            <a:ext cx="5600007" cy="5715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7200" i="1" dirty="0"/>
              <a:t>His gaze against the sweeping of the</a:t>
            </a:r>
            <a:r>
              <a:rPr lang="en-GB" sz="7200" b="1" i="1" dirty="0"/>
              <a:t> (</a:t>
            </a:r>
            <a:r>
              <a:rPr lang="en-GB" sz="7200" b="1" dirty="0"/>
              <a:t>1) </a:t>
            </a:r>
            <a:r>
              <a:rPr lang="en-GB" sz="7200" b="1" i="1" dirty="0"/>
              <a:t>bars</a:t>
            </a:r>
            <a:br>
              <a:rPr lang="en-GB" sz="7200" dirty="0"/>
            </a:br>
            <a:r>
              <a:rPr lang="en-GB" sz="7200" i="1" dirty="0"/>
              <a:t>has grown so weary, it can hold no more.</a:t>
            </a:r>
            <a:br>
              <a:rPr lang="en-GB" sz="7200" dirty="0"/>
            </a:br>
            <a:r>
              <a:rPr lang="en-GB" sz="7200" i="1" dirty="0"/>
              <a:t>To him, there seem to be a </a:t>
            </a:r>
            <a:r>
              <a:rPr lang="en-GB" sz="7200" b="1" i="1" dirty="0"/>
              <a:t>(2) thousand </a:t>
            </a:r>
            <a:r>
              <a:rPr lang="en-GB" sz="7200" i="1" dirty="0"/>
              <a:t>bars</a:t>
            </a:r>
            <a:br>
              <a:rPr lang="en-GB" sz="7200" dirty="0"/>
            </a:br>
            <a:r>
              <a:rPr lang="en-GB" sz="7200" i="1" dirty="0"/>
              <a:t>and back behind those thousand bars no </a:t>
            </a:r>
            <a:r>
              <a:rPr lang="en-GB" sz="7200" b="1" i="1" dirty="0"/>
              <a:t>(3) world</a:t>
            </a:r>
            <a:r>
              <a:rPr lang="en-GB" sz="7200" i="1" dirty="0"/>
              <a:t>.</a:t>
            </a:r>
            <a:br>
              <a:rPr lang="en-GB" sz="7200" dirty="0"/>
            </a:br>
            <a:br>
              <a:rPr lang="en-GB" sz="7200" dirty="0"/>
            </a:br>
            <a:r>
              <a:rPr lang="en-GB" sz="7200" i="1" dirty="0"/>
              <a:t>The </a:t>
            </a:r>
            <a:r>
              <a:rPr lang="en-GB" sz="7200" b="1" i="1" dirty="0"/>
              <a:t>(4) soft </a:t>
            </a:r>
            <a:r>
              <a:rPr lang="en-GB" sz="7200" i="1" dirty="0"/>
              <a:t>the supple step and sturdy pace,</a:t>
            </a:r>
            <a:br>
              <a:rPr lang="en-GB" sz="7200" dirty="0"/>
            </a:br>
            <a:r>
              <a:rPr lang="en-GB" sz="7200" i="1" dirty="0"/>
              <a:t>that in the smallest of all </a:t>
            </a:r>
            <a:r>
              <a:rPr lang="en-GB" sz="7200" b="1" i="1" dirty="0"/>
              <a:t>(5) circles </a:t>
            </a:r>
            <a:r>
              <a:rPr lang="en-GB" sz="7200" i="1" dirty="0"/>
              <a:t>turns,</a:t>
            </a:r>
            <a:br>
              <a:rPr lang="en-GB" sz="7200" dirty="0"/>
            </a:br>
            <a:r>
              <a:rPr lang="en-GB" sz="7200" i="1" dirty="0"/>
              <a:t>moves like a </a:t>
            </a:r>
            <a:r>
              <a:rPr lang="en-GB" sz="7200" b="1" i="1" dirty="0"/>
              <a:t>(6) dance </a:t>
            </a:r>
            <a:r>
              <a:rPr lang="en-GB" sz="7200" i="1" dirty="0"/>
              <a:t>of</a:t>
            </a:r>
            <a:r>
              <a:rPr lang="en-GB" sz="7200" b="1" i="1" dirty="0"/>
              <a:t> (7) strength </a:t>
            </a:r>
            <a:r>
              <a:rPr lang="en-GB" sz="7200" i="1" dirty="0"/>
              <a:t>around a core</a:t>
            </a:r>
            <a:br>
              <a:rPr lang="en-GB" sz="7200" dirty="0"/>
            </a:br>
            <a:r>
              <a:rPr lang="en-GB" sz="7200" i="1" dirty="0"/>
              <a:t>in which a mighty (8) will is standing stunned.</a:t>
            </a:r>
            <a:br>
              <a:rPr lang="en-GB" sz="7200" dirty="0"/>
            </a:br>
            <a:br>
              <a:rPr lang="en-GB" sz="7200" dirty="0"/>
            </a:br>
            <a:r>
              <a:rPr lang="en-GB" sz="7200" i="1" dirty="0"/>
              <a:t>Only at times the pupil’s curtain slides</a:t>
            </a:r>
            <a:br>
              <a:rPr lang="en-GB" sz="7200" dirty="0"/>
            </a:br>
            <a:r>
              <a:rPr lang="en-GB" sz="7200" i="1" dirty="0"/>
              <a:t>up </a:t>
            </a:r>
            <a:r>
              <a:rPr lang="en-GB" sz="7200" b="1" i="1" dirty="0"/>
              <a:t>(9) soundlessly </a:t>
            </a:r>
            <a:r>
              <a:rPr lang="en-GB" sz="7200" i="1" dirty="0"/>
              <a:t>— . An image enters then,</a:t>
            </a:r>
            <a:br>
              <a:rPr lang="en-GB" sz="7200" dirty="0"/>
            </a:br>
            <a:r>
              <a:rPr lang="en-GB" sz="7200" i="1" dirty="0"/>
              <a:t>goes through the tensioned stillness of the limbs —</a:t>
            </a:r>
            <a:br>
              <a:rPr lang="en-GB" sz="7200" dirty="0"/>
            </a:br>
            <a:r>
              <a:rPr lang="en-GB" sz="7200" i="1" dirty="0"/>
              <a:t>and in the </a:t>
            </a:r>
            <a:r>
              <a:rPr lang="en-GB" sz="7200" b="1" i="1" dirty="0"/>
              <a:t>(10) heart </a:t>
            </a:r>
            <a:r>
              <a:rPr lang="en-GB" sz="7200" i="1" dirty="0"/>
              <a:t>ceases to be.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334297" y="0"/>
            <a:ext cx="2252749" cy="89068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Wo </a:t>
            </a:r>
            <a:r>
              <a:rPr lang="en-GB" b="1" dirty="0" err="1">
                <a:solidFill>
                  <a:schemeClr val="tx1"/>
                </a:solidFill>
              </a:rPr>
              <a:t>sind</a:t>
            </a:r>
            <a:r>
              <a:rPr lang="en-GB" b="1" dirty="0">
                <a:solidFill>
                  <a:schemeClr val="tx1"/>
                </a:solidFill>
              </a:rPr>
              <a:t> die </a:t>
            </a:r>
            <a:r>
              <a:rPr lang="en-GB" b="1" dirty="0" err="1">
                <a:solidFill>
                  <a:schemeClr val="tx1"/>
                </a:solidFill>
              </a:rPr>
              <a:t>Umlaute</a:t>
            </a:r>
            <a:r>
              <a:rPr lang="en-GB" b="1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29595"/>
          <a:stretch/>
        </p:blipFill>
        <p:spPr>
          <a:xfrm>
            <a:off x="4856606" y="0"/>
            <a:ext cx="1431859" cy="1316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2101" y="1294266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85903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0"/>
            <a:ext cx="10545417" cy="719621"/>
          </a:xfrm>
        </p:spPr>
        <p:txBody>
          <a:bodyPr>
            <a:normAutofit/>
          </a:bodyPr>
          <a:lstStyle/>
          <a:p>
            <a:r>
              <a:rPr lang="en-GB" sz="2800" b="1" dirty="0"/>
              <a:t>Separable verbs – </a:t>
            </a:r>
            <a:r>
              <a:rPr lang="en-GB" sz="2800" b="1" dirty="0" err="1"/>
              <a:t>trennbare</a:t>
            </a:r>
            <a:r>
              <a:rPr lang="en-GB" sz="2800" b="1" dirty="0"/>
              <a:t> </a:t>
            </a:r>
            <a:r>
              <a:rPr lang="en-GB" sz="2800" b="1" dirty="0" err="1"/>
              <a:t>Verben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914400"/>
            <a:ext cx="11873024" cy="557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Manche</a:t>
            </a:r>
            <a:r>
              <a:rPr lang="en-GB" dirty="0"/>
              <a:t> </a:t>
            </a:r>
            <a:r>
              <a:rPr lang="en-GB" dirty="0" err="1"/>
              <a:t>Verben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trennbar</a:t>
            </a:r>
            <a:r>
              <a:rPr lang="en-GB" dirty="0"/>
              <a:t> (separable). Das </a:t>
            </a:r>
            <a:r>
              <a:rPr lang="en-GB" dirty="0" err="1">
                <a:solidFill>
                  <a:srgbClr val="FF0000"/>
                </a:solidFill>
              </a:rPr>
              <a:t>Präfix</a:t>
            </a:r>
            <a:r>
              <a:rPr lang="en-GB" dirty="0">
                <a:solidFill>
                  <a:srgbClr val="FF0000"/>
                </a:solidFill>
              </a:rPr>
              <a:t> (prefix, separable part) </a:t>
            </a:r>
            <a:r>
              <a:rPr lang="en-GB" dirty="0" err="1"/>
              <a:t>trennt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Stamm</a:t>
            </a:r>
            <a:r>
              <a:rPr lang="en-GB" dirty="0">
                <a:solidFill>
                  <a:srgbClr val="00B050"/>
                </a:solidFill>
              </a:rPr>
              <a:t> (stem)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Beispiel</a:t>
            </a:r>
            <a:r>
              <a:rPr lang="en-GB" dirty="0"/>
              <a:t>:  </a:t>
            </a:r>
            <a:r>
              <a:rPr lang="en-GB" dirty="0" err="1">
                <a:solidFill>
                  <a:srgbClr val="FF0000"/>
                </a:solidFill>
              </a:rPr>
              <a:t>auf</a:t>
            </a:r>
            <a:r>
              <a:rPr lang="en-GB" dirty="0" err="1">
                <a:solidFill>
                  <a:srgbClr val="00B050"/>
                </a:solidFill>
              </a:rPr>
              <a:t>stehen</a:t>
            </a:r>
            <a:r>
              <a:rPr lang="en-GB" dirty="0"/>
              <a:t> (</a:t>
            </a:r>
            <a:r>
              <a:rPr lang="en-GB" u="sng" dirty="0"/>
              <a:t>to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get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up</a:t>
            </a:r>
            <a:r>
              <a:rPr lang="en-GB" dirty="0"/>
              <a:t>). </a:t>
            </a:r>
          </a:p>
          <a:p>
            <a:pPr marL="0" indent="0">
              <a:buNone/>
            </a:pPr>
            <a:r>
              <a:rPr lang="en-GB" dirty="0"/>
              <a:t>I </a:t>
            </a:r>
            <a:r>
              <a:rPr lang="en-GB" dirty="0">
                <a:solidFill>
                  <a:srgbClr val="00B050"/>
                </a:solidFill>
              </a:rPr>
              <a:t>get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up.</a:t>
            </a:r>
            <a:r>
              <a:rPr lang="en-GB" dirty="0"/>
              <a:t> = </a:t>
            </a:r>
            <a:r>
              <a:rPr lang="en-GB" dirty="0" err="1"/>
              <a:t>Ich</a:t>
            </a:r>
            <a:r>
              <a:rPr lang="en-GB" dirty="0"/>
              <a:t>       </a:t>
            </a:r>
            <a:r>
              <a:rPr lang="en-GB" dirty="0" err="1">
                <a:solidFill>
                  <a:srgbClr val="00B050"/>
                </a:solidFill>
              </a:rPr>
              <a:t>stehe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auf.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de-DE" dirty="0"/>
              <a:t>Das Präfix trennt sich  vom Stamm und geht zum Ende.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Wann</a:t>
            </a:r>
            <a:r>
              <a:rPr lang="en-GB" dirty="0"/>
              <a:t> </a:t>
            </a:r>
            <a:r>
              <a:rPr lang="en-GB" dirty="0" err="1"/>
              <a:t>trennt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das </a:t>
            </a:r>
            <a:r>
              <a:rPr lang="en-GB" dirty="0" err="1">
                <a:solidFill>
                  <a:srgbClr val="FF0000"/>
                </a:solidFill>
              </a:rPr>
              <a:t>Präfix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Stamm</a:t>
            </a:r>
            <a:r>
              <a:rPr lang="en-GB" dirty="0"/>
              <a:t>? Was </a:t>
            </a:r>
            <a:r>
              <a:rPr lang="en-GB" dirty="0" err="1"/>
              <a:t>ist</a:t>
            </a:r>
            <a:r>
              <a:rPr lang="en-GB" dirty="0"/>
              <a:t> die Regel?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0841-B102-4DF6-B728-C0A76D49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22</a:t>
            </a:fld>
            <a:endParaRPr lang="en-GB"/>
          </a:p>
        </p:txBody>
      </p:sp>
      <p:sp>
        <p:nvSpPr>
          <p:cNvPr id="5" name="AutoShape 2" descr="Image result for listening">
            <a:extLst>
              <a:ext uri="{FF2B5EF4-FFF2-40B4-BE49-F238E27FC236}">
                <a16:creationId xmlns:a16="http://schemas.microsoft.com/office/drawing/2014/main" id="{5A42DB14-1F78-472D-A984-FD1DFD5FA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://www.barryovereem.com/wp-content/uploads/Listening-dog.jpg">
            <a:extLst>
              <a:ext uri="{FF2B5EF4-FFF2-40B4-BE49-F238E27FC236}">
                <a16:creationId xmlns:a16="http://schemas.microsoft.com/office/drawing/2014/main" id="{8032AD19-D763-4C29-8054-BED7A7820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11E15E2F-B204-4A9F-8F1D-E4E52A7A7FAB}"/>
              </a:ext>
            </a:extLst>
          </p:cNvPr>
          <p:cNvSpPr/>
          <p:nvPr/>
        </p:nvSpPr>
        <p:spPr>
          <a:xfrm rot="16200000">
            <a:off x="2945296" y="2787924"/>
            <a:ext cx="354496" cy="123245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8F39A6A-0BB5-49A3-A4A9-539323EC26C8}"/>
              </a:ext>
            </a:extLst>
          </p:cNvPr>
          <p:cNvSpPr/>
          <p:nvPr/>
        </p:nvSpPr>
        <p:spPr>
          <a:xfrm flipV="1">
            <a:off x="2333465" y="2865783"/>
            <a:ext cx="357809" cy="41081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91576-4271-4BA3-9960-89E8169FECC7}"/>
              </a:ext>
            </a:extLst>
          </p:cNvPr>
          <p:cNvSpPr txBox="1"/>
          <p:nvPr/>
        </p:nvSpPr>
        <p:spPr>
          <a:xfrm>
            <a:off x="10694503" y="3696232"/>
            <a:ext cx="114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B050"/>
                </a:solidFill>
              </a:rPr>
              <a:t>Stamm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59" y="1597928"/>
            <a:ext cx="1901188" cy="25357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3508" y="4117132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22</a:t>
            </a:r>
          </a:p>
        </p:txBody>
      </p:sp>
    </p:spTree>
    <p:extLst>
      <p:ext uri="{BB962C8B-B14F-4D97-AF65-F5344CB8AC3E}">
        <p14:creationId xmlns:p14="http://schemas.microsoft.com/office/powerpoint/2010/main" val="2358873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0"/>
            <a:ext cx="10545417" cy="719621"/>
          </a:xfrm>
        </p:spPr>
        <p:txBody>
          <a:bodyPr>
            <a:normAutofit/>
          </a:bodyPr>
          <a:lstStyle/>
          <a:p>
            <a:r>
              <a:rPr lang="en-GB" sz="2800" b="1" dirty="0"/>
              <a:t>Separable verbs – </a:t>
            </a:r>
            <a:r>
              <a:rPr lang="en-GB" sz="2800" b="1" dirty="0" err="1"/>
              <a:t>trennbare</a:t>
            </a:r>
            <a:r>
              <a:rPr lang="en-GB" sz="2800" b="1" dirty="0"/>
              <a:t> </a:t>
            </a:r>
            <a:r>
              <a:rPr lang="en-GB" sz="2800" b="1" dirty="0" err="1"/>
              <a:t>Verben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914400"/>
            <a:ext cx="11873024" cy="5578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Manche</a:t>
            </a:r>
            <a:r>
              <a:rPr lang="en-GB" dirty="0"/>
              <a:t> </a:t>
            </a:r>
            <a:r>
              <a:rPr lang="en-GB" dirty="0" err="1"/>
              <a:t>Verben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trennbar</a:t>
            </a:r>
            <a:r>
              <a:rPr lang="en-GB" dirty="0"/>
              <a:t> (separable). Das </a:t>
            </a:r>
            <a:r>
              <a:rPr lang="en-GB" dirty="0" err="1">
                <a:solidFill>
                  <a:srgbClr val="FF0000"/>
                </a:solidFill>
              </a:rPr>
              <a:t>Präfix</a:t>
            </a:r>
            <a:r>
              <a:rPr lang="en-GB" dirty="0">
                <a:solidFill>
                  <a:srgbClr val="FF0000"/>
                </a:solidFill>
              </a:rPr>
              <a:t> (prefix, separable part) </a:t>
            </a:r>
            <a:r>
              <a:rPr lang="en-GB" dirty="0" err="1"/>
              <a:t>trennt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Stamm</a:t>
            </a:r>
            <a:r>
              <a:rPr lang="en-GB" dirty="0">
                <a:solidFill>
                  <a:srgbClr val="00B050"/>
                </a:solidFill>
              </a:rPr>
              <a:t> (stem)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Beispiel</a:t>
            </a:r>
            <a:r>
              <a:rPr lang="en-GB" dirty="0"/>
              <a:t>:  </a:t>
            </a:r>
            <a:r>
              <a:rPr lang="en-GB" dirty="0" err="1">
                <a:solidFill>
                  <a:srgbClr val="FF0000"/>
                </a:solidFill>
              </a:rPr>
              <a:t>auf</a:t>
            </a:r>
            <a:r>
              <a:rPr lang="en-GB" dirty="0" err="1">
                <a:solidFill>
                  <a:srgbClr val="00B050"/>
                </a:solidFill>
              </a:rPr>
              <a:t>stehen</a:t>
            </a:r>
            <a:r>
              <a:rPr lang="en-GB" dirty="0"/>
              <a:t> (</a:t>
            </a:r>
            <a:r>
              <a:rPr lang="en-GB" u="sng" dirty="0"/>
              <a:t>to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get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up</a:t>
            </a:r>
            <a:r>
              <a:rPr lang="en-GB" dirty="0"/>
              <a:t>). </a:t>
            </a:r>
          </a:p>
          <a:p>
            <a:pPr marL="0" indent="0">
              <a:buNone/>
            </a:pPr>
            <a:r>
              <a:rPr lang="en-GB" dirty="0"/>
              <a:t>I </a:t>
            </a:r>
            <a:r>
              <a:rPr lang="en-GB" dirty="0">
                <a:solidFill>
                  <a:srgbClr val="00B050"/>
                </a:solidFill>
              </a:rPr>
              <a:t>get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up.</a:t>
            </a:r>
            <a:r>
              <a:rPr lang="en-GB" dirty="0"/>
              <a:t> = </a:t>
            </a:r>
            <a:r>
              <a:rPr lang="en-GB" dirty="0" err="1"/>
              <a:t>Ich</a:t>
            </a:r>
            <a:r>
              <a:rPr lang="en-GB" dirty="0"/>
              <a:t>       </a:t>
            </a:r>
            <a:r>
              <a:rPr lang="en-GB" dirty="0" err="1">
                <a:solidFill>
                  <a:srgbClr val="00B050"/>
                </a:solidFill>
              </a:rPr>
              <a:t>stehe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auf.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Wann</a:t>
            </a:r>
            <a:r>
              <a:rPr lang="en-GB" dirty="0"/>
              <a:t> </a:t>
            </a:r>
            <a:r>
              <a:rPr lang="en-GB" dirty="0" err="1"/>
              <a:t>trennt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das </a:t>
            </a:r>
            <a:r>
              <a:rPr lang="en-GB" dirty="0" err="1">
                <a:solidFill>
                  <a:srgbClr val="FF0000"/>
                </a:solidFill>
              </a:rPr>
              <a:t>Präfix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Stamm</a:t>
            </a:r>
            <a:r>
              <a:rPr lang="en-GB" dirty="0"/>
              <a:t>? Was </a:t>
            </a:r>
            <a:r>
              <a:rPr lang="en-GB" dirty="0" err="1"/>
              <a:t>ist</a:t>
            </a:r>
            <a:r>
              <a:rPr lang="en-GB" dirty="0"/>
              <a:t> die Regel?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err="1"/>
              <a:t>Infinitiv</a:t>
            </a:r>
            <a:r>
              <a:rPr lang="en-GB" dirty="0"/>
              <a:t> (to walk into) -&gt;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Trennung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err="1"/>
              <a:t>Präsenz</a:t>
            </a:r>
            <a:r>
              <a:rPr lang="en-GB" dirty="0"/>
              <a:t> (I walk into) -&gt; </a:t>
            </a:r>
            <a:r>
              <a:rPr lang="en-GB" dirty="0" err="1"/>
              <a:t>Trennung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Achtung</a:t>
            </a:r>
            <a:r>
              <a:rPr lang="en-GB" dirty="0"/>
              <a:t>: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Trennung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de-DE" dirty="0"/>
              <a:t>„müssen, dürfen, wollen, sollen, können“ (Infinitiv)</a:t>
            </a:r>
          </a:p>
          <a:p>
            <a:pPr marL="0" indent="0">
              <a:buNone/>
            </a:pPr>
            <a:r>
              <a:rPr lang="de-DE" dirty="0"/>
              <a:t>-&gt; Ich muss früh aufstehen. (I have </a:t>
            </a:r>
            <a:r>
              <a:rPr lang="de-DE" u="sng" dirty="0"/>
              <a:t>to</a:t>
            </a:r>
            <a:r>
              <a:rPr lang="de-DE" dirty="0"/>
              <a:t> get up).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0841-B102-4DF6-B728-C0A76D49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23</a:t>
            </a:fld>
            <a:endParaRPr lang="en-GB"/>
          </a:p>
        </p:txBody>
      </p:sp>
      <p:sp>
        <p:nvSpPr>
          <p:cNvPr id="5" name="AutoShape 2" descr="Image result for listening">
            <a:extLst>
              <a:ext uri="{FF2B5EF4-FFF2-40B4-BE49-F238E27FC236}">
                <a16:creationId xmlns:a16="http://schemas.microsoft.com/office/drawing/2014/main" id="{5A42DB14-1F78-472D-A984-FD1DFD5FA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://www.barryovereem.com/wp-content/uploads/Listening-dog.jpg">
            <a:extLst>
              <a:ext uri="{FF2B5EF4-FFF2-40B4-BE49-F238E27FC236}">
                <a16:creationId xmlns:a16="http://schemas.microsoft.com/office/drawing/2014/main" id="{8032AD19-D763-4C29-8054-BED7A7820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11E15E2F-B204-4A9F-8F1D-E4E52A7A7FAB}"/>
              </a:ext>
            </a:extLst>
          </p:cNvPr>
          <p:cNvSpPr/>
          <p:nvPr/>
        </p:nvSpPr>
        <p:spPr>
          <a:xfrm rot="16200000">
            <a:off x="2754104" y="2300847"/>
            <a:ext cx="354496" cy="123245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8F39A6A-0BB5-49A3-A4A9-539323EC26C8}"/>
              </a:ext>
            </a:extLst>
          </p:cNvPr>
          <p:cNvSpPr/>
          <p:nvPr/>
        </p:nvSpPr>
        <p:spPr>
          <a:xfrm flipV="1">
            <a:off x="2217086" y="2391958"/>
            <a:ext cx="357809" cy="41081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91576-4271-4BA3-9960-89E8169FECC7}"/>
              </a:ext>
            </a:extLst>
          </p:cNvPr>
          <p:cNvSpPr txBox="1"/>
          <p:nvPr/>
        </p:nvSpPr>
        <p:spPr>
          <a:xfrm>
            <a:off x="10694503" y="3696232"/>
            <a:ext cx="114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B050"/>
                </a:solidFill>
              </a:rPr>
              <a:t>Stamm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59" y="1597928"/>
            <a:ext cx="1901188" cy="25357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33508" y="4117132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22</a:t>
            </a:r>
          </a:p>
        </p:txBody>
      </p:sp>
    </p:spTree>
    <p:extLst>
      <p:ext uri="{BB962C8B-B14F-4D97-AF65-F5344CB8AC3E}">
        <p14:creationId xmlns:p14="http://schemas.microsoft.com/office/powerpoint/2010/main" val="400176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E9E8F-D286-4BD7-85CE-93BA0AC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24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834CF-2A6A-465D-ACB2-1204BAAED7F6}"/>
              </a:ext>
            </a:extLst>
          </p:cNvPr>
          <p:cNvSpPr/>
          <p:nvPr/>
        </p:nvSpPr>
        <p:spPr>
          <a:xfrm>
            <a:off x="784484" y="982431"/>
            <a:ext cx="7085351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Nur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manchmal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schiebt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Vorhang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Pupille</a:t>
            </a:r>
            <a:b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sich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lautlos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auf –. Dann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ein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Bild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hinein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,</a:t>
            </a:r>
            <a:b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geht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durch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Glieder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angespannte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Stille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–</a:t>
            </a:r>
            <a:b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und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hört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im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Herzen auf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zu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sein.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D7E2-4074-44A0-8650-4C4D22EBF274}"/>
              </a:ext>
            </a:extLst>
          </p:cNvPr>
          <p:cNvSpPr txBox="1"/>
          <p:nvPr/>
        </p:nvSpPr>
        <p:spPr>
          <a:xfrm>
            <a:off x="434712" y="269823"/>
            <a:ext cx="926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/>
              <a:t>Findet</a:t>
            </a:r>
            <a:r>
              <a:rPr lang="en-GB" sz="2800" u="sng" dirty="0"/>
              <a:t> </a:t>
            </a:r>
            <a:r>
              <a:rPr lang="en-GB" sz="2800" u="sng" dirty="0" err="1"/>
              <a:t>trennbare</a:t>
            </a:r>
            <a:r>
              <a:rPr lang="en-GB" sz="2800" u="sng" dirty="0"/>
              <a:t> </a:t>
            </a:r>
            <a:r>
              <a:rPr lang="en-GB" sz="2800" u="sng" dirty="0" err="1"/>
              <a:t>Verben</a:t>
            </a:r>
            <a:r>
              <a:rPr lang="en-GB" sz="2800" u="sng" dirty="0"/>
              <a:t> </a:t>
            </a:r>
            <a:r>
              <a:rPr lang="en-GB" sz="2800" u="sng" dirty="0" err="1"/>
              <a:t>im</a:t>
            </a:r>
            <a:r>
              <a:rPr lang="en-GB" sz="2800" u="sng" dirty="0"/>
              <a:t> Text:</a:t>
            </a:r>
          </a:p>
          <a:p>
            <a:r>
              <a:rPr lang="en-GB" sz="2800" u="sng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 t="34964" r="29000" b="47122"/>
          <a:stretch/>
        </p:blipFill>
        <p:spPr>
          <a:xfrm>
            <a:off x="5820700" y="4344494"/>
            <a:ext cx="6371300" cy="1881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0700" y="6225545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16</a:t>
            </a:r>
          </a:p>
        </p:txBody>
      </p:sp>
    </p:spTree>
    <p:extLst>
      <p:ext uri="{BB962C8B-B14F-4D97-AF65-F5344CB8AC3E}">
        <p14:creationId xmlns:p14="http://schemas.microsoft.com/office/powerpoint/2010/main" val="2480635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E9E8F-D286-4BD7-85CE-93BA0AC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25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834CF-2A6A-465D-ACB2-1204BAAED7F6}"/>
              </a:ext>
            </a:extLst>
          </p:cNvPr>
          <p:cNvSpPr/>
          <p:nvPr/>
        </p:nvSpPr>
        <p:spPr>
          <a:xfrm>
            <a:off x="784484" y="982431"/>
            <a:ext cx="8054716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Nur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manchmal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schiebt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Vorhang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der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Pupille</a:t>
            </a:r>
            <a:b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sich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lautlos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auf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–. Dann </a:t>
            </a:r>
            <a:r>
              <a:rPr lang="en-GB" sz="28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geht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ein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Bild </a:t>
            </a:r>
            <a:r>
              <a:rPr lang="en-GB" sz="28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hinein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,</a:t>
            </a:r>
            <a:b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800" dirty="0" err="1">
                <a:ea typeface="Times New Roman" panose="02020603050405020304" pitchFamily="18" charset="0"/>
              </a:rPr>
              <a:t>geht</a:t>
            </a:r>
            <a:r>
              <a:rPr lang="en-GB" sz="2800" dirty="0"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a typeface="Times New Roman" panose="02020603050405020304" pitchFamily="18" charset="0"/>
              </a:rPr>
              <a:t>durch</a:t>
            </a:r>
            <a:r>
              <a:rPr lang="en-GB" sz="2800" dirty="0">
                <a:ea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der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Glieder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angespannte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Stille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–</a:t>
            </a:r>
            <a:b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und </a:t>
            </a:r>
            <a:r>
              <a:rPr lang="en-GB" sz="28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hört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im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Herzen </a:t>
            </a:r>
            <a:r>
              <a:rPr lang="en-GB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auf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zu</a:t>
            </a:r>
            <a:r>
              <a:rPr lang="en-GB" sz="2800" dirty="0">
                <a:solidFill>
                  <a:srgbClr val="222222"/>
                </a:solidFill>
                <a:ea typeface="Times New Roman" panose="02020603050405020304" pitchFamily="18" charset="0"/>
              </a:rPr>
              <a:t> sein.</a:t>
            </a:r>
          </a:p>
          <a:p>
            <a:pPr>
              <a:lnSpc>
                <a:spcPct val="160000"/>
              </a:lnSpc>
            </a:pPr>
            <a:endParaRPr lang="en-GB" sz="28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 err="1"/>
              <a:t>schiebt</a:t>
            </a:r>
            <a:r>
              <a:rPr lang="en-GB" sz="2800" dirty="0"/>
              <a:t>… </a:t>
            </a:r>
            <a:r>
              <a:rPr lang="en-GB" sz="2800" dirty="0" err="1"/>
              <a:t>sich</a:t>
            </a:r>
            <a:r>
              <a:rPr lang="en-GB" sz="2800" dirty="0"/>
              <a:t> auf (opens up) = </a:t>
            </a:r>
            <a:r>
              <a:rPr lang="en-GB" sz="2800" dirty="0" err="1"/>
              <a:t>sich</a:t>
            </a:r>
            <a:r>
              <a:rPr lang="en-GB" sz="2800" dirty="0"/>
              <a:t> </a:t>
            </a:r>
            <a:r>
              <a:rPr lang="en-GB" sz="2800" dirty="0" err="1"/>
              <a:t>aufschieben</a:t>
            </a:r>
            <a:endParaRPr lang="en-GB" sz="2800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 err="1"/>
              <a:t>geht</a:t>
            </a:r>
            <a:r>
              <a:rPr lang="en-GB" sz="2800" dirty="0"/>
              <a:t>… </a:t>
            </a:r>
            <a:r>
              <a:rPr lang="en-GB" sz="2800" dirty="0" err="1"/>
              <a:t>hinein</a:t>
            </a:r>
            <a:r>
              <a:rPr lang="en-GB" sz="2800" dirty="0"/>
              <a:t> (goes in) = </a:t>
            </a:r>
            <a:r>
              <a:rPr lang="en-GB" sz="2800" dirty="0" err="1"/>
              <a:t>hineingehen</a:t>
            </a:r>
            <a:endParaRPr lang="en-GB" sz="2800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 err="1"/>
              <a:t>hört</a:t>
            </a:r>
            <a:r>
              <a:rPr lang="en-GB" sz="2800" dirty="0"/>
              <a:t>…auf (ceases) = </a:t>
            </a:r>
            <a:r>
              <a:rPr lang="en-GB" sz="2800" dirty="0" err="1"/>
              <a:t>auf</a:t>
            </a:r>
            <a:r>
              <a:rPr lang="en-GB" sz="2800" dirty="0" err="1">
                <a:ea typeface="Times New Roman" panose="02020603050405020304" pitchFamily="18" charset="0"/>
              </a:rPr>
              <a:t>hören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D7E2-4074-44A0-8650-4C4D22EBF274}"/>
              </a:ext>
            </a:extLst>
          </p:cNvPr>
          <p:cNvSpPr txBox="1"/>
          <p:nvPr/>
        </p:nvSpPr>
        <p:spPr>
          <a:xfrm>
            <a:off x="576028" y="191332"/>
            <a:ext cx="926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/>
              <a:t>Findet</a:t>
            </a:r>
            <a:r>
              <a:rPr lang="en-GB" sz="2800" u="sng" dirty="0"/>
              <a:t> </a:t>
            </a:r>
            <a:r>
              <a:rPr lang="en-GB" sz="2800" u="sng" dirty="0" err="1"/>
              <a:t>trennbare</a:t>
            </a:r>
            <a:r>
              <a:rPr lang="en-GB" sz="2800" u="sng" dirty="0"/>
              <a:t> </a:t>
            </a:r>
            <a:r>
              <a:rPr lang="en-GB" sz="2800" u="sng" dirty="0" err="1"/>
              <a:t>Verben</a:t>
            </a:r>
            <a:r>
              <a:rPr lang="en-GB" sz="2800" u="sng" dirty="0"/>
              <a:t> </a:t>
            </a:r>
            <a:r>
              <a:rPr lang="en-GB" sz="2800" u="sng" dirty="0" err="1"/>
              <a:t>im</a:t>
            </a:r>
            <a:r>
              <a:rPr lang="en-GB" sz="2800" u="sng" dirty="0"/>
              <a:t> Text: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 t="34964" r="29000" b="47122"/>
          <a:stretch/>
        </p:blipFill>
        <p:spPr>
          <a:xfrm>
            <a:off x="8000378" y="5186131"/>
            <a:ext cx="3963644" cy="1170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8555" y="6380267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16</a:t>
            </a:r>
          </a:p>
        </p:txBody>
      </p:sp>
    </p:spTree>
    <p:extLst>
      <p:ext uri="{BB962C8B-B14F-4D97-AF65-F5344CB8AC3E}">
        <p14:creationId xmlns:p14="http://schemas.microsoft.com/office/powerpoint/2010/main" val="3068528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1" y="755374"/>
            <a:ext cx="11714922" cy="6102625"/>
          </a:xfrm>
        </p:spPr>
        <p:txBody>
          <a:bodyPr>
            <a:normAutofit fontScale="62500" lnSpcReduction="20000"/>
          </a:bodyPr>
          <a:lstStyle/>
          <a:p>
            <a:endParaRPr lang="en-GB" sz="4000" dirty="0"/>
          </a:p>
          <a:p>
            <a:pPr marL="0" indent="0">
              <a:buNone/>
            </a:pPr>
            <a:r>
              <a:rPr lang="en-GB" sz="4000" dirty="0"/>
              <a:t>Lest den Text still.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Unterstreicht</a:t>
            </a:r>
            <a:r>
              <a:rPr lang="en-GB" sz="4000" dirty="0"/>
              <a:t>:</a:t>
            </a:r>
          </a:p>
          <a:p>
            <a:pPr marL="0" indent="0">
              <a:buNone/>
            </a:pPr>
            <a:r>
              <a:rPr lang="en-GB" sz="4000" dirty="0" err="1"/>
              <a:t>Welche</a:t>
            </a:r>
            <a:r>
              <a:rPr lang="en-GB" sz="4000" dirty="0"/>
              <a:t> </a:t>
            </a:r>
            <a:r>
              <a:rPr lang="en-GB" sz="4000" dirty="0" err="1"/>
              <a:t>Stellen</a:t>
            </a:r>
            <a:r>
              <a:rPr lang="en-GB" sz="4000" dirty="0"/>
              <a:t> </a:t>
            </a:r>
            <a:r>
              <a:rPr lang="en-GB" sz="4000" dirty="0" err="1"/>
              <a:t>beschreiben</a:t>
            </a:r>
            <a:r>
              <a:rPr lang="en-GB" sz="4000" dirty="0"/>
              <a:t> die </a:t>
            </a:r>
            <a:r>
              <a:rPr lang="en-GB" sz="4000" dirty="0" err="1"/>
              <a:t>Emotionen</a:t>
            </a:r>
            <a:r>
              <a:rPr lang="en-GB" sz="4000" dirty="0"/>
              <a:t>? </a:t>
            </a:r>
            <a:r>
              <a:rPr lang="en-GB" sz="4000" dirty="0" err="1"/>
              <a:t>Unterstreicht</a:t>
            </a:r>
            <a:r>
              <a:rPr lang="en-GB" sz="4000" dirty="0"/>
              <a:t> </a:t>
            </a:r>
            <a:r>
              <a:rPr lang="en-GB" sz="4000" dirty="0" err="1"/>
              <a:t>sie</a:t>
            </a:r>
            <a:r>
              <a:rPr lang="en-GB" sz="4000" dirty="0"/>
              <a:t>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Wie</a:t>
            </a:r>
            <a:r>
              <a:rPr lang="en-GB" sz="4000" dirty="0"/>
              <a:t> </a:t>
            </a:r>
            <a:r>
              <a:rPr lang="en-GB" sz="4000" dirty="0" err="1"/>
              <a:t>findet</a:t>
            </a:r>
            <a:r>
              <a:rPr lang="en-GB" sz="4000" dirty="0"/>
              <a:t> </a:t>
            </a:r>
            <a:r>
              <a:rPr lang="en-GB" sz="4000" dirty="0" err="1"/>
              <a:t>ihr</a:t>
            </a:r>
            <a:r>
              <a:rPr lang="en-GB" sz="4000" dirty="0"/>
              <a:t> das </a:t>
            </a:r>
            <a:r>
              <a:rPr lang="en-GB" sz="4000" dirty="0" err="1"/>
              <a:t>Gedicht</a:t>
            </a:r>
            <a:r>
              <a:rPr lang="en-GB" sz="4000" dirty="0"/>
              <a:t>?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dirty="0" err="1"/>
              <a:t>Negativ</a:t>
            </a:r>
            <a:r>
              <a:rPr lang="en-GB" sz="4000" dirty="0"/>
              <a:t> (1) --------------------------- </a:t>
            </a:r>
            <a:r>
              <a:rPr lang="en-GB" sz="4000" b="1" dirty="0"/>
              <a:t>Neutral</a:t>
            </a:r>
            <a:r>
              <a:rPr lang="en-GB" sz="4000" dirty="0"/>
              <a:t> (5) --------------------------- </a:t>
            </a:r>
            <a:r>
              <a:rPr lang="en-GB" sz="4000" b="1" dirty="0" err="1"/>
              <a:t>Positiv</a:t>
            </a:r>
            <a:r>
              <a:rPr lang="en-GB" sz="4000" dirty="0"/>
              <a:t> (10)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Lesen</a:t>
            </a:r>
            <a:r>
              <a:rPr lang="en-GB" sz="4000" dirty="0"/>
              <a:t> </a:t>
            </a:r>
            <a:r>
              <a:rPr lang="en-GB" sz="4000" dirty="0" err="1"/>
              <a:t>wir</a:t>
            </a:r>
            <a:r>
              <a:rPr lang="en-GB" sz="4000" dirty="0"/>
              <a:t> nun den Text </a:t>
            </a:r>
            <a:r>
              <a:rPr lang="en-GB" sz="4000" dirty="0" err="1"/>
              <a:t>gemeinsam</a:t>
            </a:r>
            <a:r>
              <a:rPr lang="en-GB" sz="4000" dirty="0"/>
              <a:t> und </a:t>
            </a:r>
            <a:r>
              <a:rPr lang="en-GB" sz="4000" dirty="0" err="1"/>
              <a:t>laut</a:t>
            </a:r>
            <a:r>
              <a:rPr lang="en-GB" sz="4000" dirty="0"/>
              <a:t>. </a:t>
            </a:r>
            <a:r>
              <a:rPr lang="en-GB" sz="4000" dirty="0" err="1"/>
              <a:t>Betont</a:t>
            </a:r>
            <a:r>
              <a:rPr lang="en-GB" sz="4000" dirty="0"/>
              <a:t>:</a:t>
            </a:r>
          </a:p>
          <a:p>
            <a:r>
              <a:rPr lang="en-GB" sz="4000" dirty="0"/>
              <a:t>Positive </a:t>
            </a:r>
            <a:r>
              <a:rPr lang="en-GB" sz="4000" dirty="0" err="1"/>
              <a:t>Emotionen</a:t>
            </a:r>
            <a:endParaRPr lang="en-GB" sz="4000" dirty="0"/>
          </a:p>
          <a:p>
            <a:r>
              <a:rPr lang="en-GB" sz="4000" dirty="0"/>
              <a:t>Negative </a:t>
            </a:r>
            <a:r>
              <a:rPr lang="en-GB" sz="4000" dirty="0" err="1"/>
              <a:t>Emotionen</a:t>
            </a:r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83876-D6CE-4143-AC2A-AB86A1E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4396818"/>
            <a:ext cx="702179" cy="702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854" y="5098997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Image 10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959" y="4312012"/>
            <a:ext cx="796637" cy="796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97959" y="5108649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522" y="4396818"/>
            <a:ext cx="845127" cy="8451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64794" y="5246092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12</a:t>
            </a:r>
          </a:p>
        </p:txBody>
      </p:sp>
    </p:spTree>
    <p:extLst>
      <p:ext uri="{BB962C8B-B14F-4D97-AF65-F5344CB8AC3E}">
        <p14:creationId xmlns:p14="http://schemas.microsoft.com/office/powerpoint/2010/main" val="245107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49753"/>
            <a:ext cx="10677939" cy="732126"/>
          </a:xfrm>
        </p:spPr>
        <p:txBody>
          <a:bodyPr>
            <a:normAutofit/>
          </a:bodyPr>
          <a:lstStyle/>
          <a:p>
            <a:r>
              <a:rPr lang="en-GB" sz="3200" b="1" dirty="0"/>
              <a:t>Focus on literary technique – das </a:t>
            </a:r>
            <a:r>
              <a:rPr lang="en-GB" sz="3200" b="1" dirty="0" err="1"/>
              <a:t>Enjambement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9086" y="817977"/>
            <a:ext cx="11897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Origin</a:t>
            </a:r>
            <a:r>
              <a:rPr lang="en-GB" sz="2400" dirty="0"/>
              <a:t>: French word </a:t>
            </a:r>
            <a:r>
              <a:rPr lang="en-GB" sz="2400" i="1" dirty="0" err="1"/>
              <a:t>enjambement</a:t>
            </a:r>
            <a:r>
              <a:rPr lang="en-GB" sz="2400" dirty="0"/>
              <a:t> = to step over, or put legs across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Poetry</a:t>
            </a:r>
            <a:r>
              <a:rPr lang="en-GB" sz="2400" dirty="0"/>
              <a:t>: moving over from one line to another without a terminating punctuation mark; line break does not coincide with sentence end -&gt; creates a </a:t>
            </a:r>
            <a:r>
              <a:rPr lang="en-GB" sz="2400" b="1" dirty="0">
                <a:solidFill>
                  <a:srgbClr val="FF0000"/>
                </a:solidFill>
              </a:rPr>
              <a:t>“flow” &amp; musicality </a:t>
            </a:r>
            <a:r>
              <a:rPr lang="en-GB" sz="2400" dirty="0"/>
              <a:t>in the text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12726"/>
              </p:ext>
            </p:extLst>
          </p:nvPr>
        </p:nvGraphicFramePr>
        <p:xfrm>
          <a:off x="363881" y="2205591"/>
          <a:ext cx="8128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772067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5206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Amongst the bushes and thorns			</a:t>
                      </a:r>
                      <a:br>
                        <a:rPr lang="en-GB" i="1" dirty="0"/>
                      </a:br>
                      <a:r>
                        <a:rPr lang="en-GB" i="1" dirty="0"/>
                        <a:t>Beautiful red rose blooms.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 think I had never seen</a:t>
                      </a:r>
                      <a:br>
                        <a:rPr lang="en-GB" dirty="0"/>
                      </a:b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none" dirty="0"/>
                        <a:t>A</a:t>
                      </a:r>
                      <a:r>
                        <a:rPr lang="en-GB" u="none" baseline="0" dirty="0"/>
                        <a:t> verse</a:t>
                      </a:r>
                      <a:r>
                        <a:rPr lang="en-GB" dirty="0"/>
                        <a:t> as beautiful as a flower.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05496"/>
                  </a:ext>
                </a:extLst>
              </a:tr>
            </a:tbl>
          </a:graphicData>
        </a:graphic>
      </p:graphicFrame>
      <p:sp>
        <p:nvSpPr>
          <p:cNvPr id="11" name="Freeform: Shape 10"/>
          <p:cNvSpPr/>
          <p:nvPr/>
        </p:nvSpPr>
        <p:spPr>
          <a:xfrm>
            <a:off x="3836225" y="2352261"/>
            <a:ext cx="477085" cy="569843"/>
          </a:xfrm>
          <a:custGeom>
            <a:avLst/>
            <a:gdLst>
              <a:gd name="connsiteX0" fmla="*/ 0 w 477085"/>
              <a:gd name="connsiteY0" fmla="*/ 0 h 569843"/>
              <a:gd name="connsiteX1" fmla="*/ 477078 w 477085"/>
              <a:gd name="connsiteY1" fmla="*/ 304800 h 569843"/>
              <a:gd name="connsiteX2" fmla="*/ 13252 w 477085"/>
              <a:gd name="connsiteY2" fmla="*/ 569843 h 569843"/>
              <a:gd name="connsiteX3" fmla="*/ 13252 w 477085"/>
              <a:gd name="connsiteY3" fmla="*/ 569843 h 569843"/>
              <a:gd name="connsiteX4" fmla="*/ 13252 w 477085"/>
              <a:gd name="connsiteY4" fmla="*/ 569843 h 56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085" h="569843">
                <a:moveTo>
                  <a:pt x="0" y="0"/>
                </a:moveTo>
                <a:cubicBezTo>
                  <a:pt x="237434" y="104913"/>
                  <a:pt x="474869" y="209826"/>
                  <a:pt x="477078" y="304800"/>
                </a:cubicBezTo>
                <a:cubicBezTo>
                  <a:pt x="479287" y="399774"/>
                  <a:pt x="13252" y="569843"/>
                  <a:pt x="13252" y="569843"/>
                </a:cubicBezTo>
                <a:lnTo>
                  <a:pt x="13252" y="569843"/>
                </a:lnTo>
                <a:lnTo>
                  <a:pt x="13252" y="569843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/>
          <p:cNvSpPr/>
          <p:nvPr/>
        </p:nvSpPr>
        <p:spPr>
          <a:xfrm>
            <a:off x="7785654" y="2378765"/>
            <a:ext cx="477085" cy="569843"/>
          </a:xfrm>
          <a:custGeom>
            <a:avLst/>
            <a:gdLst>
              <a:gd name="connsiteX0" fmla="*/ 0 w 477085"/>
              <a:gd name="connsiteY0" fmla="*/ 0 h 569843"/>
              <a:gd name="connsiteX1" fmla="*/ 477078 w 477085"/>
              <a:gd name="connsiteY1" fmla="*/ 304800 h 569843"/>
              <a:gd name="connsiteX2" fmla="*/ 13252 w 477085"/>
              <a:gd name="connsiteY2" fmla="*/ 569843 h 569843"/>
              <a:gd name="connsiteX3" fmla="*/ 13252 w 477085"/>
              <a:gd name="connsiteY3" fmla="*/ 569843 h 569843"/>
              <a:gd name="connsiteX4" fmla="*/ 13252 w 477085"/>
              <a:gd name="connsiteY4" fmla="*/ 569843 h 56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085" h="569843">
                <a:moveTo>
                  <a:pt x="0" y="0"/>
                </a:moveTo>
                <a:cubicBezTo>
                  <a:pt x="237434" y="104913"/>
                  <a:pt x="474869" y="209826"/>
                  <a:pt x="477078" y="304800"/>
                </a:cubicBezTo>
                <a:cubicBezTo>
                  <a:pt x="479287" y="399774"/>
                  <a:pt x="13252" y="569843"/>
                  <a:pt x="13252" y="569843"/>
                </a:cubicBezTo>
                <a:lnTo>
                  <a:pt x="13252" y="569843"/>
                </a:lnTo>
                <a:lnTo>
                  <a:pt x="13252" y="569843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9086" y="3537239"/>
            <a:ext cx="638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A) </a:t>
            </a:r>
            <a:r>
              <a:rPr lang="en-GB" sz="2800" b="1" dirty="0" err="1"/>
              <a:t>Findet</a:t>
            </a:r>
            <a:r>
              <a:rPr lang="en-GB" sz="2800" b="1" dirty="0"/>
              <a:t> die </a:t>
            </a:r>
            <a:r>
              <a:rPr lang="en-GB" sz="2800" b="1" dirty="0" err="1"/>
              <a:t>Enjambements</a:t>
            </a:r>
            <a:r>
              <a:rPr lang="en-GB" sz="2800" b="1" dirty="0"/>
              <a:t> </a:t>
            </a:r>
            <a:r>
              <a:rPr lang="en-GB" sz="2800" b="1" dirty="0" err="1"/>
              <a:t>im</a:t>
            </a:r>
            <a:r>
              <a:rPr lang="en-GB" sz="2800" b="1" dirty="0"/>
              <a:t> Text: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882" y="4161838"/>
            <a:ext cx="4724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de-DE" i="1" dirty="0"/>
              <a:t>Sein Blick ist vom Vorübergehn der Stäbe</a:t>
            </a:r>
            <a:br>
              <a:rPr lang="de-DE" dirty="0"/>
            </a:br>
            <a:r>
              <a:rPr lang="de-DE" i="1" dirty="0"/>
              <a:t>so müd geworden, dass er nichts mehr hält.</a:t>
            </a:r>
            <a:br>
              <a:rPr lang="de-DE" dirty="0"/>
            </a:br>
            <a:r>
              <a:rPr lang="de-DE" i="1" dirty="0"/>
              <a:t>Ihm ist, als ob es tausend Stäbe gäbe</a:t>
            </a:r>
            <a:br>
              <a:rPr lang="de-DE" dirty="0"/>
            </a:br>
            <a:r>
              <a:rPr lang="de-DE" i="1" dirty="0"/>
              <a:t>und hinter tausend Stäben keine Welt.</a:t>
            </a:r>
            <a:br>
              <a:rPr lang="de-DE" dirty="0"/>
            </a:br>
            <a:br>
              <a:rPr lang="de-DE" dirty="0"/>
            </a:br>
            <a:r>
              <a:rPr lang="de-DE" i="1" dirty="0"/>
              <a:t>Der weiche Gang geschmeidig starker Schritte,</a:t>
            </a:r>
            <a:br>
              <a:rPr lang="de-DE" dirty="0"/>
            </a:br>
            <a:r>
              <a:rPr lang="de-DE" i="1" dirty="0"/>
              <a:t>der sich im allerkleinsten Kreise dreht,</a:t>
            </a:r>
            <a:br>
              <a:rPr lang="de-DE" dirty="0"/>
            </a:br>
            <a:r>
              <a:rPr lang="de-DE" i="1" dirty="0"/>
              <a:t>ist wie ein Tanz von Kraft um eine Mitte,</a:t>
            </a:r>
            <a:br>
              <a:rPr lang="de-DE" dirty="0"/>
            </a:br>
            <a:r>
              <a:rPr lang="de-DE" i="1" dirty="0"/>
              <a:t>in der betäubt ein großer Wille steht.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953" y="4150144"/>
            <a:ext cx="5387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de-DE" i="1" dirty="0"/>
              <a:t>Nur manchmal schiebt der Vorhang der Pupille</a:t>
            </a:r>
            <a:br>
              <a:rPr lang="de-DE" dirty="0"/>
            </a:br>
            <a:r>
              <a:rPr lang="de-DE" i="1" dirty="0"/>
              <a:t>sich lautlos auf –. Dann geht ein Bild hinein,</a:t>
            </a:r>
            <a:br>
              <a:rPr lang="de-DE" dirty="0"/>
            </a:br>
            <a:r>
              <a:rPr lang="de-DE" i="1" dirty="0"/>
              <a:t>geht durch der Glieder angespannte Stille –</a:t>
            </a:r>
            <a:br>
              <a:rPr lang="de-DE" dirty="0"/>
            </a:br>
            <a:r>
              <a:rPr lang="de-DE" i="1" dirty="0"/>
              <a:t>und hört im Herzen auf zu sein.</a:t>
            </a:r>
          </a:p>
        </p:txBody>
      </p:sp>
      <p:sp>
        <p:nvSpPr>
          <p:cNvPr id="16" name="Freeform: Shape 15"/>
          <p:cNvSpPr/>
          <p:nvPr/>
        </p:nvSpPr>
        <p:spPr>
          <a:xfrm>
            <a:off x="4396409" y="4405751"/>
            <a:ext cx="477085" cy="344557"/>
          </a:xfrm>
          <a:custGeom>
            <a:avLst/>
            <a:gdLst>
              <a:gd name="connsiteX0" fmla="*/ 0 w 477085"/>
              <a:gd name="connsiteY0" fmla="*/ 0 h 569843"/>
              <a:gd name="connsiteX1" fmla="*/ 477078 w 477085"/>
              <a:gd name="connsiteY1" fmla="*/ 304800 h 569843"/>
              <a:gd name="connsiteX2" fmla="*/ 13252 w 477085"/>
              <a:gd name="connsiteY2" fmla="*/ 569843 h 569843"/>
              <a:gd name="connsiteX3" fmla="*/ 13252 w 477085"/>
              <a:gd name="connsiteY3" fmla="*/ 569843 h 569843"/>
              <a:gd name="connsiteX4" fmla="*/ 13252 w 477085"/>
              <a:gd name="connsiteY4" fmla="*/ 569843 h 56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085" h="569843">
                <a:moveTo>
                  <a:pt x="0" y="0"/>
                </a:moveTo>
                <a:cubicBezTo>
                  <a:pt x="237434" y="104913"/>
                  <a:pt x="474869" y="209826"/>
                  <a:pt x="477078" y="304800"/>
                </a:cubicBezTo>
                <a:cubicBezTo>
                  <a:pt x="479287" y="399774"/>
                  <a:pt x="13252" y="569843"/>
                  <a:pt x="13252" y="569843"/>
                </a:cubicBezTo>
                <a:lnTo>
                  <a:pt x="13252" y="569843"/>
                </a:lnTo>
                <a:lnTo>
                  <a:pt x="13252" y="569843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26493" y="5844696"/>
            <a:ext cx="6619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B) </a:t>
            </a:r>
            <a:r>
              <a:rPr lang="en-GB" sz="2800" b="1" dirty="0" err="1">
                <a:solidFill>
                  <a:srgbClr val="FF0000"/>
                </a:solidFill>
              </a:rPr>
              <a:t>Lesen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wir</a:t>
            </a:r>
            <a:r>
              <a:rPr lang="en-GB" sz="2800" b="1" dirty="0">
                <a:solidFill>
                  <a:srgbClr val="FF0000"/>
                </a:solidFill>
              </a:rPr>
              <a:t> den Text </a:t>
            </a:r>
            <a:r>
              <a:rPr lang="en-GB" sz="2800" b="1" dirty="0" err="1">
                <a:solidFill>
                  <a:srgbClr val="FF0000"/>
                </a:solidFill>
              </a:rPr>
              <a:t>laut</a:t>
            </a:r>
            <a:r>
              <a:rPr lang="en-GB" sz="2800" b="1" dirty="0">
                <a:solidFill>
                  <a:srgbClr val="FF0000"/>
                </a:solidFill>
              </a:rPr>
              <a:t> und </a:t>
            </a:r>
            <a:r>
              <a:rPr lang="en-GB" sz="2800" b="1" dirty="0" err="1">
                <a:solidFill>
                  <a:srgbClr val="FF0000"/>
                </a:solidFill>
              </a:rPr>
              <a:t>musikalisch</a:t>
            </a:r>
            <a:r>
              <a:rPr lang="en-GB" sz="28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8F6B8-7B52-4D65-AB16-1650D133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9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2" y="245855"/>
            <a:ext cx="9458739" cy="430005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Focus on literary technique – die </a:t>
            </a:r>
            <a:r>
              <a:rPr lang="en-GB" sz="3200" b="1" dirty="0" err="1"/>
              <a:t>Metapher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91547" y="1006012"/>
            <a:ext cx="110788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14A"/>
                </a:solidFill>
              </a:rPr>
              <a:t>Definition</a:t>
            </a:r>
            <a:r>
              <a:rPr lang="en-GB" sz="2400" dirty="0">
                <a:solidFill>
                  <a:srgbClr val="00314A"/>
                </a:solidFill>
              </a:rPr>
              <a:t>: Metaphors create an image of comparison in the reader’s head. This is done by describing a place, subject or object as something else. </a:t>
            </a:r>
          </a:p>
          <a:p>
            <a:endParaRPr lang="en-GB" sz="2400" dirty="0">
              <a:solidFill>
                <a:srgbClr val="00314A"/>
              </a:solidFill>
            </a:endParaRPr>
          </a:p>
          <a:p>
            <a:r>
              <a:rPr lang="en-GB" sz="2400" b="1" dirty="0">
                <a:solidFill>
                  <a:srgbClr val="00314A"/>
                </a:solidFill>
              </a:rPr>
              <a:t>Example</a:t>
            </a:r>
            <a:r>
              <a:rPr lang="en-GB" sz="2400" dirty="0">
                <a:solidFill>
                  <a:srgbClr val="00314A"/>
                </a:solidFill>
              </a:rPr>
              <a:t>: </a:t>
            </a:r>
            <a:r>
              <a:rPr lang="en-GB" sz="2400" i="1" dirty="0">
                <a:solidFill>
                  <a:srgbClr val="00314A"/>
                </a:solidFill>
              </a:rPr>
              <a:t>The Condor is the king of the skies.</a:t>
            </a:r>
          </a:p>
          <a:p>
            <a:endParaRPr lang="en-GB" sz="2400" dirty="0">
              <a:solidFill>
                <a:srgbClr val="00314A"/>
              </a:solidFill>
            </a:endParaRPr>
          </a:p>
          <a:p>
            <a:r>
              <a:rPr lang="en-GB" sz="2400" b="1" dirty="0">
                <a:solidFill>
                  <a:srgbClr val="00314A"/>
                </a:solidFill>
              </a:rPr>
              <a:t>Auf Deutsch: </a:t>
            </a:r>
            <a:r>
              <a:rPr lang="en-GB" sz="2400" dirty="0" err="1">
                <a:solidFill>
                  <a:srgbClr val="00314A"/>
                </a:solidFill>
              </a:rPr>
              <a:t>Metaphern</a:t>
            </a:r>
            <a:r>
              <a:rPr lang="en-GB" sz="2400" dirty="0">
                <a:solidFill>
                  <a:srgbClr val="00314A"/>
                </a:solidFill>
              </a:rPr>
              <a:t> </a:t>
            </a:r>
            <a:r>
              <a:rPr lang="en-GB" sz="2400" dirty="0" err="1">
                <a:solidFill>
                  <a:srgbClr val="00314A"/>
                </a:solidFill>
              </a:rPr>
              <a:t>kreieren</a:t>
            </a:r>
            <a:r>
              <a:rPr lang="en-GB" sz="2400" dirty="0">
                <a:solidFill>
                  <a:srgbClr val="00314A"/>
                </a:solidFill>
              </a:rPr>
              <a:t> </a:t>
            </a:r>
            <a:r>
              <a:rPr lang="en-GB" sz="2400" dirty="0" err="1">
                <a:solidFill>
                  <a:srgbClr val="00314A"/>
                </a:solidFill>
              </a:rPr>
              <a:t>ein</a:t>
            </a:r>
            <a:r>
              <a:rPr lang="en-GB" sz="2400" dirty="0">
                <a:solidFill>
                  <a:srgbClr val="00314A"/>
                </a:solidFill>
              </a:rPr>
              <a:t> Bild. Sie </a:t>
            </a:r>
            <a:r>
              <a:rPr lang="en-GB" sz="2400" dirty="0" err="1">
                <a:solidFill>
                  <a:srgbClr val="00314A"/>
                </a:solidFill>
              </a:rPr>
              <a:t>machen</a:t>
            </a:r>
            <a:r>
              <a:rPr lang="en-GB" sz="2400" dirty="0">
                <a:solidFill>
                  <a:srgbClr val="00314A"/>
                </a:solidFill>
              </a:rPr>
              <a:t> die </a:t>
            </a:r>
            <a:r>
              <a:rPr lang="en-GB" sz="2400" dirty="0" err="1">
                <a:solidFill>
                  <a:srgbClr val="00314A"/>
                </a:solidFill>
              </a:rPr>
              <a:t>Sprache</a:t>
            </a:r>
            <a:r>
              <a:rPr lang="en-GB" sz="2400" dirty="0">
                <a:solidFill>
                  <a:srgbClr val="00314A"/>
                </a:solidFill>
              </a:rPr>
              <a:t> </a:t>
            </a:r>
            <a:r>
              <a:rPr lang="en-GB" sz="2400" dirty="0" err="1">
                <a:solidFill>
                  <a:srgbClr val="00314A"/>
                </a:solidFill>
              </a:rPr>
              <a:t>bildhaft</a:t>
            </a:r>
            <a:r>
              <a:rPr lang="en-GB" sz="2400" dirty="0">
                <a:solidFill>
                  <a:srgbClr val="00314A"/>
                </a:solidFill>
              </a:rPr>
              <a:t>.</a:t>
            </a:r>
          </a:p>
          <a:p>
            <a:endParaRPr lang="en-GB" sz="2400" dirty="0">
              <a:solidFill>
                <a:srgbClr val="00314A"/>
              </a:solidFill>
            </a:endParaRPr>
          </a:p>
          <a:p>
            <a:r>
              <a:rPr lang="en-GB" sz="2400" b="1" dirty="0" err="1">
                <a:solidFill>
                  <a:srgbClr val="00314A"/>
                </a:solidFill>
              </a:rPr>
              <a:t>Beispiel</a:t>
            </a:r>
            <a:r>
              <a:rPr lang="en-GB" sz="2400" b="1" dirty="0">
                <a:solidFill>
                  <a:srgbClr val="00314A"/>
                </a:solidFill>
              </a:rPr>
              <a:t>: </a:t>
            </a:r>
            <a:r>
              <a:rPr lang="de-DE" sz="2400" i="1" dirty="0">
                <a:solidFill>
                  <a:srgbClr val="00314A"/>
                </a:solidFill>
              </a:rPr>
              <a:t>Der Kondor ist der König der Lüfte.</a:t>
            </a:r>
            <a:endParaRPr lang="en-GB" sz="2400" i="1" dirty="0">
              <a:solidFill>
                <a:srgbClr val="00314A"/>
              </a:solidFill>
            </a:endParaRPr>
          </a:p>
          <a:p>
            <a:endParaRPr lang="en-GB" sz="2400" dirty="0">
              <a:solidFill>
                <a:srgbClr val="00314A"/>
              </a:solidFill>
            </a:endParaRPr>
          </a:p>
          <a:p>
            <a:endParaRPr lang="en-GB" sz="2400" dirty="0">
              <a:solidFill>
                <a:srgbClr val="00314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1444" y="4827252"/>
            <a:ext cx="715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=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69267-E66E-417C-9F60-8E07286C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52" y="4468369"/>
            <a:ext cx="3020403" cy="2016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6262" y="6484488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0"/>
          <a:stretch/>
        </p:blipFill>
        <p:spPr>
          <a:xfrm>
            <a:off x="6579550" y="4447429"/>
            <a:ext cx="2585257" cy="2057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9349" y="6505427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14</a:t>
            </a:r>
          </a:p>
        </p:txBody>
      </p:sp>
    </p:spTree>
    <p:extLst>
      <p:ext uri="{BB962C8B-B14F-4D97-AF65-F5344CB8AC3E}">
        <p14:creationId xmlns:p14="http://schemas.microsoft.com/office/powerpoint/2010/main" val="3429540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731"/>
            <a:ext cx="6565692" cy="661031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8000" b="1" dirty="0"/>
              <a:t>der Panther</a:t>
            </a:r>
          </a:p>
          <a:p>
            <a:pPr marL="0" indent="0">
              <a:buNone/>
            </a:pPr>
            <a:endParaRPr lang="en-GB" sz="8000" b="1" dirty="0"/>
          </a:p>
          <a:p>
            <a:pPr marL="0" indent="0" fontAlgn="t">
              <a:buNone/>
            </a:pPr>
            <a:r>
              <a:rPr lang="de-DE" sz="8000" dirty="0"/>
              <a:t>Sein Blick ist vom Vorübergehn der Stäbe</a:t>
            </a:r>
            <a:br>
              <a:rPr lang="de-DE" sz="8000" dirty="0"/>
            </a:br>
            <a:r>
              <a:rPr lang="de-DE" sz="8000" dirty="0"/>
              <a:t>so müd geworden, dass er nichts mehr hält.</a:t>
            </a:r>
            <a:br>
              <a:rPr lang="de-DE" sz="8000" dirty="0"/>
            </a:br>
            <a:r>
              <a:rPr lang="de-DE" sz="8000" dirty="0"/>
              <a:t>Ihm ist, als ob es tausend Stäbe gäbe</a:t>
            </a:r>
            <a:br>
              <a:rPr lang="de-DE" sz="8000" dirty="0"/>
            </a:br>
            <a:r>
              <a:rPr lang="de-DE" sz="8000" dirty="0"/>
              <a:t>und hinter tausend Stäben keine Welt.</a:t>
            </a:r>
            <a:br>
              <a:rPr lang="de-DE" sz="8000" dirty="0"/>
            </a:br>
            <a:br>
              <a:rPr lang="de-DE" sz="8000" dirty="0"/>
            </a:br>
            <a:r>
              <a:rPr lang="de-DE" sz="8000" dirty="0"/>
              <a:t>Der weiche Gang geschmeidig starker Schritte,</a:t>
            </a:r>
            <a:br>
              <a:rPr lang="de-DE" sz="8000" dirty="0"/>
            </a:br>
            <a:r>
              <a:rPr lang="de-DE" sz="8000" dirty="0"/>
              <a:t>der sich im allerkleinsten Kreise dreht,</a:t>
            </a:r>
            <a:br>
              <a:rPr lang="de-DE" sz="8000" dirty="0"/>
            </a:br>
            <a:r>
              <a:rPr lang="de-DE" sz="8000" dirty="0"/>
              <a:t>ist wie ein Tanz von Kraft um eine Mitte,</a:t>
            </a:r>
            <a:br>
              <a:rPr lang="de-DE" sz="8000" dirty="0"/>
            </a:br>
            <a:r>
              <a:rPr lang="de-DE" sz="8000" dirty="0"/>
              <a:t>in der betäubt ein großer Wille steht.</a:t>
            </a:r>
            <a:br>
              <a:rPr lang="de-DE" sz="8000" dirty="0"/>
            </a:br>
            <a:br>
              <a:rPr lang="de-DE" sz="8000" dirty="0"/>
            </a:br>
            <a:r>
              <a:rPr lang="de-DE" sz="8000" dirty="0"/>
              <a:t>Nur manchmal schiebt der Vorhang der Pupille</a:t>
            </a:r>
            <a:br>
              <a:rPr lang="de-DE" sz="8000" dirty="0"/>
            </a:br>
            <a:r>
              <a:rPr lang="de-DE" sz="8000" dirty="0"/>
              <a:t>sich lautlos auf –. Dann geht ein Bild hinein,</a:t>
            </a:r>
            <a:br>
              <a:rPr lang="de-DE" sz="8000" dirty="0"/>
            </a:br>
            <a:r>
              <a:rPr lang="de-DE" sz="8000" dirty="0"/>
              <a:t>geht durch der Glieder angespannte Stille –</a:t>
            </a:r>
            <a:br>
              <a:rPr lang="de-DE" sz="8000" dirty="0"/>
            </a:br>
            <a:r>
              <a:rPr lang="de-DE" sz="8000" dirty="0"/>
              <a:t>und hört im Herzen auf zu sein.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722" y="38707"/>
            <a:ext cx="322027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Findet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zwei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Metaphern</a:t>
            </a:r>
            <a:r>
              <a:rPr lang="en-GB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57E98-0F08-439E-BCED-7349E3B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29</a:t>
            </a:fld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A1469ED-9B72-42A5-824B-15B216CCF1E6}"/>
              </a:ext>
            </a:extLst>
          </p:cNvPr>
          <p:cNvSpPr txBox="1">
            <a:spLocks/>
          </p:cNvSpPr>
          <p:nvPr/>
        </p:nvSpPr>
        <p:spPr>
          <a:xfrm>
            <a:off x="6363920" y="137731"/>
            <a:ext cx="6565692" cy="661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the Panther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fontAlgn="t">
              <a:buNone/>
            </a:pPr>
            <a:r>
              <a:rPr lang="en-GB" sz="2000" i="1" dirty="0"/>
              <a:t>His gaze against the sweeping of the bars</a:t>
            </a:r>
            <a:br>
              <a:rPr lang="en-GB" sz="2000" dirty="0"/>
            </a:br>
            <a:r>
              <a:rPr lang="en-GB" sz="2000" i="1" dirty="0"/>
              <a:t>has grown so weary, it can hold no more.</a:t>
            </a:r>
            <a:br>
              <a:rPr lang="en-GB" sz="2000" dirty="0"/>
            </a:br>
            <a:r>
              <a:rPr lang="en-GB" sz="2000" i="1" dirty="0"/>
              <a:t>To him, there seem to be a thousand bars</a:t>
            </a:r>
            <a:br>
              <a:rPr lang="en-GB" sz="2000" dirty="0"/>
            </a:br>
            <a:r>
              <a:rPr lang="en-GB" sz="2000" i="1" dirty="0"/>
              <a:t>and back behind those thousand bars no world.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i="1" dirty="0"/>
              <a:t>The soft the supple step and sturdy pace,</a:t>
            </a:r>
            <a:br>
              <a:rPr lang="en-GB" sz="2000" dirty="0"/>
            </a:br>
            <a:r>
              <a:rPr lang="en-GB" sz="2000" i="1" dirty="0"/>
              <a:t>that in the smallest of all circles turns,</a:t>
            </a:r>
            <a:br>
              <a:rPr lang="en-GB" sz="2000" dirty="0"/>
            </a:br>
            <a:r>
              <a:rPr lang="en-GB" sz="2000" i="1" dirty="0"/>
              <a:t>moves like a dance of strength around a core</a:t>
            </a:r>
            <a:br>
              <a:rPr lang="en-GB" sz="2000" dirty="0"/>
            </a:br>
            <a:r>
              <a:rPr lang="en-GB" sz="2000" i="1" dirty="0"/>
              <a:t>in which a mighty will is standing stunned.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i="1" dirty="0"/>
              <a:t>Only at times the pupil’s curtain slides</a:t>
            </a:r>
            <a:br>
              <a:rPr lang="en-GB" sz="2000" dirty="0"/>
            </a:br>
            <a:r>
              <a:rPr lang="en-GB" sz="2000" i="1" dirty="0"/>
              <a:t>up soundlessly — . An image enters then,</a:t>
            </a:r>
            <a:br>
              <a:rPr lang="en-GB" sz="2000" dirty="0"/>
            </a:br>
            <a:r>
              <a:rPr lang="en-GB" sz="2000" i="1" dirty="0"/>
              <a:t>goes through the tensioned stillness of the limbs —</a:t>
            </a:r>
            <a:br>
              <a:rPr lang="en-GB" sz="2000" dirty="0"/>
            </a:br>
            <a:r>
              <a:rPr lang="en-GB" sz="2000" i="1" dirty="0"/>
              <a:t>and in the heart ceases to be.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2675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Wir</a:t>
            </a:r>
            <a:r>
              <a:rPr lang="en-GB" sz="4000" b="1" dirty="0"/>
              <a:t> </a:t>
            </a:r>
            <a:r>
              <a:rPr lang="en-GB" sz="4000" b="1" dirty="0" err="1"/>
              <a:t>lesen</a:t>
            </a:r>
            <a:r>
              <a:rPr lang="en-GB" sz="4000" b="1" dirty="0"/>
              <a:t> </a:t>
            </a:r>
            <a:r>
              <a:rPr lang="en-GB" sz="4000" b="1" dirty="0" err="1"/>
              <a:t>ein</a:t>
            </a:r>
            <a:r>
              <a:rPr lang="en-GB" sz="4000" b="1" dirty="0"/>
              <a:t> </a:t>
            </a:r>
            <a:r>
              <a:rPr lang="en-GB" sz="4000" b="1" dirty="0" err="1"/>
              <a:t>Gedicht</a:t>
            </a:r>
            <a:r>
              <a:rPr lang="en-GB" sz="4000" b="1" dirty="0"/>
              <a:t> von Rainer Maria Rilke!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29" t="11154" r="67443" b="23654"/>
          <a:stretch/>
        </p:blipFill>
        <p:spPr>
          <a:xfrm>
            <a:off x="4132042" y="1825625"/>
            <a:ext cx="3927916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88C56-4358-41FE-932B-4757E0CC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75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731"/>
            <a:ext cx="6565692" cy="661031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8000" b="1" dirty="0"/>
              <a:t>der Panther</a:t>
            </a:r>
          </a:p>
          <a:p>
            <a:pPr marL="0" indent="0">
              <a:buNone/>
            </a:pPr>
            <a:endParaRPr lang="en-GB" sz="8000" b="1" dirty="0"/>
          </a:p>
          <a:p>
            <a:pPr marL="0" indent="0" fontAlgn="t">
              <a:buNone/>
            </a:pPr>
            <a:r>
              <a:rPr lang="de-DE" sz="8000" dirty="0"/>
              <a:t>Sein Blick ist vom Vorübergehn der Stäbe</a:t>
            </a:r>
            <a:br>
              <a:rPr lang="de-DE" sz="8000" dirty="0"/>
            </a:br>
            <a:r>
              <a:rPr lang="de-DE" sz="8000" dirty="0"/>
              <a:t>so müd geworden, dass er nichts mehr hält.</a:t>
            </a:r>
            <a:br>
              <a:rPr lang="de-DE" sz="8000" dirty="0"/>
            </a:br>
            <a:r>
              <a:rPr lang="de-DE" sz="8000" dirty="0"/>
              <a:t>Ihm ist, als ob es tausend Stäbe gäbe</a:t>
            </a:r>
            <a:br>
              <a:rPr lang="de-DE" sz="8000" dirty="0"/>
            </a:br>
            <a:r>
              <a:rPr lang="de-DE" sz="8000" dirty="0"/>
              <a:t>und hinter tausend Stäben keine Welt.</a:t>
            </a:r>
            <a:br>
              <a:rPr lang="de-DE" sz="8000" dirty="0"/>
            </a:br>
            <a:br>
              <a:rPr lang="de-DE" sz="8000" dirty="0"/>
            </a:br>
            <a:r>
              <a:rPr lang="de-DE" sz="8000" dirty="0"/>
              <a:t>Der weiche Gang geschmeidig starker Schritte,</a:t>
            </a:r>
            <a:br>
              <a:rPr lang="de-DE" sz="8000" dirty="0"/>
            </a:br>
            <a:r>
              <a:rPr lang="de-DE" sz="8000" dirty="0"/>
              <a:t>der sich im allerkleinsten Kreise dreht,</a:t>
            </a:r>
            <a:br>
              <a:rPr lang="de-DE" sz="8000" dirty="0"/>
            </a:br>
            <a:r>
              <a:rPr lang="de-DE" sz="8000" dirty="0"/>
              <a:t>ist wie ein </a:t>
            </a:r>
            <a:r>
              <a:rPr lang="de-DE" sz="8000" b="1" dirty="0">
                <a:solidFill>
                  <a:srgbClr val="FF0000"/>
                </a:solidFill>
              </a:rPr>
              <a:t>Tanz von Kraft </a:t>
            </a:r>
            <a:r>
              <a:rPr lang="de-DE" sz="8000" dirty="0"/>
              <a:t>um eine Mitte,</a:t>
            </a:r>
            <a:br>
              <a:rPr lang="de-DE" sz="8000" dirty="0"/>
            </a:br>
            <a:r>
              <a:rPr lang="de-DE" sz="8000" dirty="0"/>
              <a:t>in der betäubt ein großer Wille steht.</a:t>
            </a:r>
            <a:br>
              <a:rPr lang="de-DE" sz="8000" dirty="0"/>
            </a:br>
            <a:br>
              <a:rPr lang="de-DE" sz="8000" dirty="0"/>
            </a:br>
            <a:r>
              <a:rPr lang="de-DE" sz="8000" dirty="0"/>
              <a:t>Nur manchmal schiebt </a:t>
            </a:r>
            <a:r>
              <a:rPr lang="de-DE" sz="8000" b="1" dirty="0">
                <a:solidFill>
                  <a:srgbClr val="FF0000"/>
                </a:solidFill>
              </a:rPr>
              <a:t>der Vorhang der Pupille</a:t>
            </a:r>
            <a:br>
              <a:rPr lang="de-DE" sz="8000" dirty="0"/>
            </a:br>
            <a:r>
              <a:rPr lang="de-DE" sz="8000" dirty="0"/>
              <a:t>sich lautlos auf –. Dann geht ein Bild hinein,</a:t>
            </a:r>
            <a:br>
              <a:rPr lang="de-DE" sz="8000" dirty="0"/>
            </a:br>
            <a:r>
              <a:rPr lang="de-DE" sz="8000" dirty="0"/>
              <a:t>geht durch der Glieder angespannte Stille –</a:t>
            </a:r>
            <a:br>
              <a:rPr lang="de-DE" sz="8000" dirty="0"/>
            </a:br>
            <a:r>
              <a:rPr lang="de-DE" sz="8000" dirty="0"/>
              <a:t>und hört im Herzen auf zu sein.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722" y="38707"/>
            <a:ext cx="322027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Findet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zwei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Metaphern</a:t>
            </a:r>
            <a:r>
              <a:rPr lang="en-GB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57E98-0F08-439E-BCED-7349E3B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30</a:t>
            </a:fld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A1469ED-9B72-42A5-824B-15B216CCF1E6}"/>
              </a:ext>
            </a:extLst>
          </p:cNvPr>
          <p:cNvSpPr txBox="1">
            <a:spLocks/>
          </p:cNvSpPr>
          <p:nvPr/>
        </p:nvSpPr>
        <p:spPr>
          <a:xfrm>
            <a:off x="6363920" y="137731"/>
            <a:ext cx="5642550" cy="661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the Panther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fontAlgn="t">
              <a:buNone/>
            </a:pPr>
            <a:r>
              <a:rPr lang="en-GB" sz="2000" i="1" dirty="0"/>
              <a:t>His gaze against the sweeping of the bars</a:t>
            </a:r>
            <a:br>
              <a:rPr lang="en-GB" sz="2000" dirty="0"/>
            </a:br>
            <a:r>
              <a:rPr lang="en-GB" sz="2000" i="1" dirty="0"/>
              <a:t>has grown so weary, it can hold no more.</a:t>
            </a:r>
            <a:br>
              <a:rPr lang="en-GB" sz="2000" dirty="0"/>
            </a:br>
            <a:r>
              <a:rPr lang="en-GB" sz="2000" i="1" dirty="0"/>
              <a:t>To him, there seem to be a thousand bars</a:t>
            </a:r>
            <a:br>
              <a:rPr lang="en-GB" sz="2000" dirty="0"/>
            </a:br>
            <a:r>
              <a:rPr lang="en-GB" sz="2000" i="1" dirty="0"/>
              <a:t>and back behind those thousand bars no world.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i="1" dirty="0"/>
              <a:t>The soft the supple step and sturdy pace,</a:t>
            </a:r>
            <a:br>
              <a:rPr lang="en-GB" sz="2000" dirty="0"/>
            </a:br>
            <a:r>
              <a:rPr lang="en-GB" sz="2000" i="1" dirty="0"/>
              <a:t>that in the smallest of all circles turns,</a:t>
            </a:r>
            <a:br>
              <a:rPr lang="en-GB" sz="2000" dirty="0"/>
            </a:br>
            <a:r>
              <a:rPr lang="en-GB" sz="2000" i="1" dirty="0"/>
              <a:t>moves like a </a:t>
            </a:r>
            <a:r>
              <a:rPr lang="en-GB" sz="2000" i="1" dirty="0">
                <a:solidFill>
                  <a:srgbClr val="FF0000"/>
                </a:solidFill>
              </a:rPr>
              <a:t>dance of strength </a:t>
            </a:r>
            <a:r>
              <a:rPr lang="en-GB" sz="2000" i="1" dirty="0"/>
              <a:t>around a core</a:t>
            </a:r>
            <a:br>
              <a:rPr lang="en-GB" sz="2000" dirty="0"/>
            </a:br>
            <a:r>
              <a:rPr lang="en-GB" sz="2000" i="1" dirty="0"/>
              <a:t>in which a mighty will is standing stunned.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i="1" dirty="0"/>
              <a:t>Only at times the </a:t>
            </a:r>
            <a:r>
              <a:rPr lang="en-GB" sz="2000" i="1" dirty="0">
                <a:solidFill>
                  <a:srgbClr val="FF0000"/>
                </a:solidFill>
              </a:rPr>
              <a:t>pupil’s curtain </a:t>
            </a:r>
            <a:r>
              <a:rPr lang="en-GB" sz="2000" i="1" dirty="0"/>
              <a:t>slides</a:t>
            </a:r>
            <a:br>
              <a:rPr lang="en-GB" sz="2000" dirty="0"/>
            </a:br>
            <a:r>
              <a:rPr lang="en-GB" sz="2000" i="1" dirty="0"/>
              <a:t>up soundlessly — . An image enters then,</a:t>
            </a:r>
            <a:br>
              <a:rPr lang="en-GB" sz="2000" dirty="0"/>
            </a:br>
            <a:r>
              <a:rPr lang="en-GB" sz="2000" i="1" dirty="0"/>
              <a:t>goes through the tensioned stillness of the limbs —</a:t>
            </a:r>
            <a:br>
              <a:rPr lang="en-GB" sz="2000" dirty="0"/>
            </a:br>
            <a:r>
              <a:rPr lang="en-GB" sz="2000" i="1" dirty="0"/>
              <a:t>and in the heart ceases to be.</a:t>
            </a:r>
            <a:endParaRPr lang="de-DE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3" y="4964176"/>
            <a:ext cx="1288598" cy="1633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682" y="6590670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 t="34964" r="29000" b="47122"/>
          <a:stretch/>
        </p:blipFill>
        <p:spPr>
          <a:xfrm>
            <a:off x="1776549" y="5141504"/>
            <a:ext cx="4114800" cy="1214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1774" y="6363605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5" b="41213"/>
          <a:stretch/>
        </p:blipFill>
        <p:spPr>
          <a:xfrm>
            <a:off x="6565692" y="4966611"/>
            <a:ext cx="3467716" cy="13969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95077" y="6371583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17</a:t>
            </a:r>
          </a:p>
        </p:txBody>
      </p:sp>
    </p:spTree>
    <p:extLst>
      <p:ext uri="{BB962C8B-B14F-4D97-AF65-F5344CB8AC3E}">
        <p14:creationId xmlns:p14="http://schemas.microsoft.com/office/powerpoint/2010/main" val="915992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Wie</a:t>
            </a:r>
            <a:r>
              <a:rPr lang="en-GB" sz="3200" b="1" dirty="0"/>
              <a:t> </a:t>
            </a:r>
            <a:r>
              <a:rPr lang="en-GB" sz="3200" b="1" dirty="0" err="1"/>
              <a:t>findet</a:t>
            </a:r>
            <a:r>
              <a:rPr lang="en-GB" sz="3200" b="1" dirty="0"/>
              <a:t> </a:t>
            </a:r>
            <a:r>
              <a:rPr lang="en-GB" sz="3200" b="1" dirty="0" err="1"/>
              <a:t>ihr</a:t>
            </a:r>
            <a:r>
              <a:rPr lang="en-GB" sz="3200" b="1" dirty="0"/>
              <a:t> das </a:t>
            </a:r>
            <a:r>
              <a:rPr lang="en-GB" sz="3200" b="1" dirty="0" err="1"/>
              <a:t>Gedicht</a:t>
            </a:r>
            <a:r>
              <a:rPr lang="en-GB" sz="32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Ich </a:t>
            </a:r>
            <a:r>
              <a:rPr lang="en-GB" dirty="0" err="1"/>
              <a:t>finde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(</a:t>
            </a:r>
            <a:r>
              <a:rPr lang="en-GB" dirty="0" err="1"/>
              <a:t>nicht</a:t>
            </a:r>
            <a:r>
              <a:rPr lang="en-GB" dirty="0"/>
              <a:t>)…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laut</a:t>
            </a:r>
            <a:r>
              <a:rPr lang="en-GB" dirty="0"/>
              <a:t>  </a:t>
            </a:r>
            <a:r>
              <a:rPr lang="en-GB" dirty="0" err="1"/>
              <a:t>schnell</a:t>
            </a:r>
            <a:r>
              <a:rPr lang="en-GB" dirty="0"/>
              <a:t>  </a:t>
            </a:r>
            <a:r>
              <a:rPr lang="en-GB" dirty="0" err="1"/>
              <a:t>musikalisch</a:t>
            </a:r>
            <a:r>
              <a:rPr lang="en-GB" dirty="0"/>
              <a:t> </a:t>
            </a:r>
            <a:r>
              <a:rPr lang="en-GB" dirty="0" err="1"/>
              <a:t>traurig</a:t>
            </a:r>
            <a:r>
              <a:rPr lang="en-GB" dirty="0"/>
              <a:t>  </a:t>
            </a:r>
            <a:r>
              <a:rPr lang="en-GB" dirty="0" err="1"/>
              <a:t>kurz</a:t>
            </a:r>
            <a:r>
              <a:rPr lang="en-GB" dirty="0"/>
              <a:t> </a:t>
            </a:r>
            <a:r>
              <a:rPr lang="en-GB" dirty="0" err="1"/>
              <a:t>lang</a:t>
            </a:r>
            <a:r>
              <a:rPr lang="en-GB" dirty="0"/>
              <a:t>  </a:t>
            </a:r>
            <a:r>
              <a:rPr lang="en-GB" dirty="0" err="1"/>
              <a:t>interessant</a:t>
            </a:r>
            <a:r>
              <a:rPr lang="en-GB" dirty="0"/>
              <a:t>  </a:t>
            </a:r>
            <a:r>
              <a:rPr lang="en-GB" dirty="0" err="1"/>
              <a:t>langweilig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altmodisch</a:t>
            </a:r>
            <a:r>
              <a:rPr lang="en-GB" dirty="0"/>
              <a:t>  modern  </a:t>
            </a:r>
            <a:r>
              <a:rPr lang="en-GB" dirty="0" err="1"/>
              <a:t>leise</a:t>
            </a:r>
            <a:r>
              <a:rPr lang="en-GB" dirty="0"/>
              <a:t>  </a:t>
            </a:r>
            <a:r>
              <a:rPr lang="en-GB" dirty="0" err="1"/>
              <a:t>fröhlich</a:t>
            </a:r>
            <a:r>
              <a:rPr lang="en-GB" dirty="0"/>
              <a:t>  </a:t>
            </a:r>
            <a:r>
              <a:rPr lang="en-GB" dirty="0" err="1"/>
              <a:t>schlecht</a:t>
            </a:r>
            <a:r>
              <a:rPr lang="en-GB" dirty="0"/>
              <a:t>  </a:t>
            </a:r>
            <a:r>
              <a:rPr lang="en-GB" dirty="0" err="1"/>
              <a:t>einfach</a:t>
            </a:r>
            <a:r>
              <a:rPr lang="en-GB" dirty="0"/>
              <a:t>  </a:t>
            </a:r>
            <a:r>
              <a:rPr lang="en-GB" dirty="0" err="1"/>
              <a:t>schwierig</a:t>
            </a:r>
            <a:r>
              <a:rPr lang="en-GB" dirty="0"/>
              <a:t> </a:t>
            </a:r>
            <a:r>
              <a:rPr lang="en-GB" dirty="0" err="1"/>
              <a:t>kritisch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0841-B102-4DF6-B728-C0A76D49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95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19351"/>
            <a:ext cx="10515600" cy="695049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947"/>
            <a:ext cx="12192000" cy="54201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/>
              <a:t>Option 1: </a:t>
            </a:r>
          </a:p>
          <a:p>
            <a:pPr marL="0" indent="0">
              <a:buNone/>
            </a:pPr>
            <a:r>
              <a:rPr lang="en-GB" b="1" dirty="0"/>
              <a:t>Lest den Text </a:t>
            </a:r>
            <a:r>
              <a:rPr lang="en-GB" b="1" dirty="0" err="1"/>
              <a:t>laut</a:t>
            </a:r>
            <a:r>
              <a:rPr lang="en-GB" b="1" dirty="0"/>
              <a:t> und </a:t>
            </a:r>
            <a:r>
              <a:rPr lang="en-GB" b="1" dirty="0" err="1"/>
              <a:t>musikalisch</a:t>
            </a:r>
            <a:r>
              <a:rPr lang="en-GB" b="1" dirty="0"/>
              <a:t>. </a:t>
            </a:r>
            <a:r>
              <a:rPr lang="en-GB" b="1" dirty="0" err="1"/>
              <a:t>Betont</a:t>
            </a:r>
            <a:r>
              <a:rPr lang="en-GB" b="1" dirty="0"/>
              <a:t> </a:t>
            </a:r>
            <a:r>
              <a:rPr lang="en-GB" b="1" dirty="0" err="1"/>
              <a:t>eure</a:t>
            </a:r>
            <a:r>
              <a:rPr lang="en-GB" b="1" dirty="0"/>
              <a:t> </a:t>
            </a:r>
            <a:r>
              <a:rPr lang="en-GB" b="1" dirty="0" err="1"/>
              <a:t>Emotionen</a:t>
            </a:r>
            <a:r>
              <a:rPr lang="en-GB" b="1" dirty="0"/>
              <a:t>. </a:t>
            </a:r>
            <a:r>
              <a:rPr lang="en-GB" b="1" dirty="0" err="1"/>
              <a:t>Sprecht</a:t>
            </a:r>
            <a:r>
              <a:rPr lang="en-GB" b="1" dirty="0"/>
              <a:t> die </a:t>
            </a:r>
            <a:r>
              <a:rPr lang="en-GB" b="1" dirty="0" err="1"/>
              <a:t>Umlaute</a:t>
            </a:r>
            <a:r>
              <a:rPr lang="en-GB" b="1" dirty="0"/>
              <a:t> </a:t>
            </a:r>
            <a:r>
              <a:rPr lang="en-GB" b="1" dirty="0" err="1"/>
              <a:t>richtig</a:t>
            </a:r>
            <a:r>
              <a:rPr lang="en-GB" b="1" dirty="0"/>
              <a:t> </a:t>
            </a:r>
            <a:r>
              <a:rPr lang="en-GB" b="1" dirty="0" err="1"/>
              <a:t>aus.</a:t>
            </a:r>
            <a:r>
              <a:rPr lang="en-GB" b="1" dirty="0"/>
              <a:t> </a:t>
            </a:r>
            <a:r>
              <a:rPr lang="en-GB" b="1" dirty="0" err="1"/>
              <a:t>Nehmt</a:t>
            </a:r>
            <a:r>
              <a:rPr lang="en-GB" b="1" dirty="0"/>
              <a:t> </a:t>
            </a:r>
            <a:r>
              <a:rPr lang="en-GB" b="1" dirty="0" err="1"/>
              <a:t>eure</a:t>
            </a:r>
            <a:r>
              <a:rPr lang="en-GB" b="1" dirty="0"/>
              <a:t> </a:t>
            </a:r>
            <a:r>
              <a:rPr lang="en-GB" b="1" dirty="0" err="1"/>
              <a:t>Stimme</a:t>
            </a:r>
            <a:r>
              <a:rPr lang="en-GB" b="1" dirty="0"/>
              <a:t> auf. </a:t>
            </a:r>
            <a:r>
              <a:rPr lang="en-GB" b="1" dirty="0" err="1"/>
              <a:t>Bringt</a:t>
            </a:r>
            <a:r>
              <a:rPr lang="en-GB" b="1" dirty="0"/>
              <a:t> die </a:t>
            </a:r>
            <a:r>
              <a:rPr lang="en-GB" b="1" dirty="0" err="1"/>
              <a:t>Aufnahme</a:t>
            </a:r>
            <a:r>
              <a:rPr lang="en-GB" b="1" dirty="0"/>
              <a:t> </a:t>
            </a:r>
            <a:r>
              <a:rPr lang="en-GB" b="1" dirty="0" err="1"/>
              <a:t>mit</a:t>
            </a:r>
            <a:r>
              <a:rPr lang="en-GB" b="1" dirty="0"/>
              <a:t> in die </a:t>
            </a:r>
            <a:r>
              <a:rPr lang="en-GB" b="1" dirty="0" err="1"/>
              <a:t>nächste</a:t>
            </a:r>
            <a:r>
              <a:rPr lang="en-GB" b="1" dirty="0"/>
              <a:t> </a:t>
            </a:r>
            <a:r>
              <a:rPr lang="en-GB" b="1" dirty="0" err="1"/>
              <a:t>Stunde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Option 2: </a:t>
            </a:r>
          </a:p>
          <a:p>
            <a:pPr marL="0" indent="0">
              <a:buNone/>
            </a:pPr>
            <a:r>
              <a:rPr lang="en-GB" b="1" dirty="0"/>
              <a:t>Der Panther </a:t>
            </a:r>
            <a:r>
              <a:rPr lang="en-GB" b="1" dirty="0" err="1"/>
              <a:t>schreibt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Facebook Post. Was </a:t>
            </a:r>
            <a:r>
              <a:rPr lang="en-GB" b="1" dirty="0" err="1"/>
              <a:t>schreibt</a:t>
            </a:r>
            <a:r>
              <a:rPr lang="en-GB" b="1" dirty="0"/>
              <a:t> </a:t>
            </a:r>
            <a:r>
              <a:rPr lang="en-GB" b="1" dirty="0" err="1"/>
              <a:t>er</a:t>
            </a:r>
            <a:r>
              <a:rPr lang="en-GB" b="1" dirty="0"/>
              <a:t>? </a:t>
            </a:r>
          </a:p>
          <a:p>
            <a:r>
              <a:rPr lang="en-GB" dirty="0"/>
              <a:t>Hallo, </a:t>
            </a:r>
            <a:r>
              <a:rPr lang="en-GB" dirty="0" err="1"/>
              <a:t>ich</a:t>
            </a:r>
            <a:r>
              <a:rPr lang="en-GB" dirty="0"/>
              <a:t> bin’s, der Panther.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heiße</a:t>
            </a:r>
            <a:r>
              <a:rPr lang="en-GB" dirty="0"/>
              <a:t>…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wohne</a:t>
            </a:r>
            <a:r>
              <a:rPr lang="en-GB" dirty="0"/>
              <a:t> (</a:t>
            </a:r>
            <a:r>
              <a:rPr lang="en-GB" dirty="0" err="1"/>
              <a:t>schon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/ </a:t>
            </a:r>
            <a:r>
              <a:rPr lang="en-GB" dirty="0" err="1"/>
              <a:t>seit</a:t>
            </a:r>
            <a:r>
              <a:rPr lang="en-GB" dirty="0"/>
              <a:t> </a:t>
            </a:r>
            <a:r>
              <a:rPr lang="en-GB" dirty="0" err="1"/>
              <a:t>Kurzem</a:t>
            </a:r>
            <a:r>
              <a:rPr lang="en-GB" dirty="0"/>
              <a:t>) im Zoo.</a:t>
            </a:r>
          </a:p>
          <a:p>
            <a:r>
              <a:rPr lang="en-GB" dirty="0" err="1"/>
              <a:t>Heute</a:t>
            </a:r>
            <a:r>
              <a:rPr lang="en-GB" dirty="0"/>
              <a:t> bin </a:t>
            </a:r>
            <a:r>
              <a:rPr lang="en-GB" dirty="0" err="1"/>
              <a:t>ich</a:t>
            </a:r>
            <a:r>
              <a:rPr lang="en-GB" dirty="0"/>
              <a:t> / </a:t>
            </a:r>
            <a:r>
              <a:rPr lang="en-GB" dirty="0" err="1"/>
              <a:t>habe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…</a:t>
            </a:r>
            <a:r>
              <a:rPr lang="en-GB" dirty="0" err="1"/>
              <a:t>nichts</a:t>
            </a:r>
            <a:r>
              <a:rPr lang="en-GB" dirty="0"/>
              <a:t> </a:t>
            </a:r>
            <a:r>
              <a:rPr lang="en-GB" dirty="0" err="1"/>
              <a:t>gemacht</a:t>
            </a:r>
            <a:r>
              <a:rPr lang="en-GB" dirty="0"/>
              <a:t> /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Kreis</a:t>
            </a:r>
            <a:r>
              <a:rPr lang="en-GB" dirty="0"/>
              <a:t> </a:t>
            </a:r>
            <a:r>
              <a:rPr lang="en-GB" dirty="0" err="1"/>
              <a:t>gegangen</a:t>
            </a:r>
            <a:r>
              <a:rPr lang="en-GB" dirty="0"/>
              <a:t>…</a:t>
            </a:r>
          </a:p>
          <a:p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wohne</a:t>
            </a:r>
            <a:r>
              <a:rPr lang="en-GB" dirty="0"/>
              <a:t> (</a:t>
            </a:r>
            <a:r>
              <a:rPr lang="en-GB" dirty="0" err="1"/>
              <a:t>nicht</a:t>
            </a:r>
            <a:r>
              <a:rPr lang="en-GB" dirty="0"/>
              <a:t>) </a:t>
            </a:r>
            <a:r>
              <a:rPr lang="en-GB" dirty="0" err="1"/>
              <a:t>gerne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Zoo.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fühle</a:t>
            </a:r>
            <a:r>
              <a:rPr lang="en-GB" dirty="0"/>
              <a:t> </a:t>
            </a:r>
            <a:r>
              <a:rPr lang="en-GB" dirty="0" err="1"/>
              <a:t>mich</a:t>
            </a:r>
            <a:r>
              <a:rPr lang="en-GB" dirty="0"/>
              <a:t>…</a:t>
            </a:r>
            <a:r>
              <a:rPr lang="en-GB" dirty="0" err="1"/>
              <a:t>traurig</a:t>
            </a:r>
            <a:r>
              <a:rPr lang="en-GB" dirty="0"/>
              <a:t> / </a:t>
            </a:r>
            <a:r>
              <a:rPr lang="en-GB" dirty="0" err="1"/>
              <a:t>eingesperrt</a:t>
            </a:r>
            <a:r>
              <a:rPr lang="en-GB" dirty="0"/>
              <a:t> / </a:t>
            </a:r>
            <a:r>
              <a:rPr lang="en-GB" dirty="0" err="1"/>
              <a:t>unfrei</a:t>
            </a:r>
            <a:r>
              <a:rPr lang="en-GB" dirty="0"/>
              <a:t> / </a:t>
            </a:r>
            <a:r>
              <a:rPr lang="en-GB" dirty="0" err="1"/>
              <a:t>sicher</a:t>
            </a:r>
            <a:endParaRPr lang="en-GB" dirty="0"/>
          </a:p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langweilig</a:t>
            </a:r>
            <a:r>
              <a:rPr lang="en-GB" dirty="0"/>
              <a:t> / </a:t>
            </a:r>
            <a:r>
              <a:rPr lang="en-GB" dirty="0" err="1"/>
              <a:t>lustig</a:t>
            </a:r>
            <a:r>
              <a:rPr lang="en-GB" dirty="0"/>
              <a:t>…</a:t>
            </a:r>
          </a:p>
          <a:p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wünsche</a:t>
            </a:r>
            <a:r>
              <a:rPr lang="en-GB" dirty="0"/>
              <a:t> </a:t>
            </a:r>
            <a:r>
              <a:rPr lang="en-GB" dirty="0" err="1"/>
              <a:t>mir</a:t>
            </a:r>
            <a:r>
              <a:rPr lang="en-GB" dirty="0"/>
              <a:t>…</a:t>
            </a:r>
            <a:r>
              <a:rPr lang="en-GB" dirty="0" err="1"/>
              <a:t>mehr</a:t>
            </a:r>
            <a:r>
              <a:rPr lang="en-GB" dirty="0"/>
              <a:t> Platz/ </a:t>
            </a:r>
            <a:r>
              <a:rPr lang="en-GB" dirty="0" err="1"/>
              <a:t>Freiheit</a:t>
            </a:r>
            <a:r>
              <a:rPr lang="en-GB" dirty="0"/>
              <a:t>/ </a:t>
            </a:r>
            <a:r>
              <a:rPr lang="en-GB" dirty="0" err="1"/>
              <a:t>einen</a:t>
            </a:r>
            <a:r>
              <a:rPr lang="en-GB" dirty="0"/>
              <a:t> Freund/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Freundin</a:t>
            </a:r>
            <a:endParaRPr lang="en-GB" dirty="0"/>
          </a:p>
          <a:p>
            <a:r>
              <a:rPr lang="en-GB" dirty="0"/>
              <a:t>Ich </a:t>
            </a:r>
            <a:r>
              <a:rPr lang="en-GB" dirty="0" err="1"/>
              <a:t>möchte</a:t>
            </a:r>
            <a:r>
              <a:rPr lang="en-GB" dirty="0"/>
              <a:t> </a:t>
            </a:r>
            <a:r>
              <a:rPr lang="en-GB" dirty="0" err="1"/>
              <a:t>gern</a:t>
            </a:r>
            <a:r>
              <a:rPr lang="en-GB" dirty="0"/>
              <a:t>…</a:t>
            </a:r>
            <a:r>
              <a:rPr lang="en-GB" dirty="0" err="1"/>
              <a:t>frei</a:t>
            </a:r>
            <a:r>
              <a:rPr lang="en-GB" dirty="0"/>
              <a:t> sein / </a:t>
            </a:r>
            <a:r>
              <a:rPr lang="en-GB" dirty="0" err="1"/>
              <a:t>mehr</a:t>
            </a:r>
            <a:r>
              <a:rPr lang="en-GB" dirty="0"/>
              <a:t> Platz </a:t>
            </a:r>
            <a:r>
              <a:rPr lang="en-GB" dirty="0" err="1"/>
              <a:t>haben</a:t>
            </a:r>
            <a:r>
              <a:rPr lang="en-GB" dirty="0"/>
              <a:t> / </a:t>
            </a:r>
            <a:r>
              <a:rPr lang="en-GB" dirty="0" err="1"/>
              <a:t>hinauslaufen</a:t>
            </a:r>
            <a:r>
              <a:rPr lang="en-GB" dirty="0"/>
              <a:t> / </a:t>
            </a:r>
            <a:r>
              <a:rPr lang="en-GB" dirty="0" err="1"/>
              <a:t>jagen</a:t>
            </a:r>
            <a:endParaRPr lang="en-GB" dirty="0"/>
          </a:p>
          <a:p>
            <a:r>
              <a:rPr lang="en-GB" dirty="0"/>
              <a:t>Morgen </a:t>
            </a:r>
            <a:r>
              <a:rPr lang="en-GB" dirty="0" err="1"/>
              <a:t>werde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…</a:t>
            </a:r>
            <a:r>
              <a:rPr lang="en-GB" dirty="0" err="1"/>
              <a:t>ausbrechen</a:t>
            </a:r>
            <a:r>
              <a:rPr lang="en-GB" dirty="0"/>
              <a:t> /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Kreis </a:t>
            </a:r>
            <a:r>
              <a:rPr lang="en-GB" dirty="0" err="1"/>
              <a:t>gehen</a:t>
            </a:r>
            <a:r>
              <a:rPr lang="en-GB" dirty="0"/>
              <a:t> / </a:t>
            </a:r>
            <a:r>
              <a:rPr lang="en-GB" dirty="0" err="1"/>
              <a:t>schlafen</a:t>
            </a: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A9387-2BE5-448F-806F-10E7237F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29595"/>
          <a:stretch/>
        </p:blipFill>
        <p:spPr>
          <a:xfrm>
            <a:off x="7199882" y="0"/>
            <a:ext cx="1651328" cy="1517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5934" y="123962"/>
            <a:ext cx="992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 (right) </a:t>
            </a:r>
          </a:p>
          <a:p>
            <a:r>
              <a:rPr lang="en-US" sz="1100" dirty="0"/>
              <a:t>Image 18 </a:t>
            </a:r>
          </a:p>
          <a:p>
            <a:r>
              <a:rPr lang="en-US" sz="1100" dirty="0"/>
              <a:t>(far right)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69" y="0"/>
            <a:ext cx="2683293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0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19351"/>
            <a:ext cx="10515600" cy="695049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947"/>
            <a:ext cx="12192000" cy="54201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Option 3: </a:t>
            </a:r>
          </a:p>
          <a:p>
            <a:pPr marL="0" indent="0">
              <a:buNone/>
            </a:pPr>
            <a:r>
              <a:rPr lang="en-GB" b="1" dirty="0" err="1"/>
              <a:t>Schreibt</a:t>
            </a:r>
            <a:r>
              <a:rPr lang="en-GB" b="1" dirty="0"/>
              <a:t> 5 </a:t>
            </a:r>
            <a:r>
              <a:rPr lang="en-GB" b="1" dirty="0" err="1"/>
              <a:t>Sätze</a:t>
            </a:r>
            <a:r>
              <a:rPr lang="en-GB" b="1" dirty="0"/>
              <a:t> </a:t>
            </a:r>
            <a:r>
              <a:rPr lang="en-GB" b="1" dirty="0" err="1"/>
              <a:t>über</a:t>
            </a:r>
            <a:r>
              <a:rPr lang="en-GB" b="1" dirty="0"/>
              <a:t> Panther in Zoos. </a:t>
            </a:r>
            <a:r>
              <a:rPr lang="en-GB" b="1" dirty="0" err="1"/>
              <a:t>Benutzt</a:t>
            </a:r>
            <a:r>
              <a:rPr lang="en-GB" b="1" dirty="0"/>
              <a:t> die </a:t>
            </a:r>
            <a:r>
              <a:rPr lang="en-GB" b="1" dirty="0" err="1"/>
              <a:t>folgenden</a:t>
            </a:r>
            <a:r>
              <a:rPr lang="en-GB" b="1" dirty="0"/>
              <a:t> </a:t>
            </a:r>
            <a:r>
              <a:rPr lang="en-GB" b="1" dirty="0" err="1"/>
              <a:t>trennbaren</a:t>
            </a:r>
            <a:r>
              <a:rPr lang="en-GB" b="1" dirty="0"/>
              <a:t> </a:t>
            </a:r>
            <a:r>
              <a:rPr lang="en-GB" b="1" dirty="0" err="1"/>
              <a:t>Verben</a:t>
            </a:r>
            <a:r>
              <a:rPr lang="en-GB" b="1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Panther in Zoos</a:t>
            </a:r>
            <a:r>
              <a:rPr lang="de-DE" dirty="0"/>
              <a:t>...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aufwachen</a:t>
            </a:r>
            <a:r>
              <a:rPr lang="en-GB" dirty="0"/>
              <a:t> (to wake up)</a:t>
            </a:r>
          </a:p>
          <a:p>
            <a:pPr marL="0" indent="0">
              <a:buNone/>
            </a:pPr>
            <a:r>
              <a:rPr lang="en-GB" dirty="0" err="1"/>
              <a:t>weglaufen</a:t>
            </a:r>
            <a:r>
              <a:rPr lang="en-GB" dirty="0"/>
              <a:t> (to run away)</a:t>
            </a:r>
          </a:p>
          <a:p>
            <a:pPr marL="0" indent="0">
              <a:buNone/>
            </a:pPr>
            <a:r>
              <a:rPr lang="en-GB" dirty="0" err="1"/>
              <a:t>ansehen</a:t>
            </a:r>
            <a:r>
              <a:rPr lang="en-GB" dirty="0"/>
              <a:t> (to look at)</a:t>
            </a:r>
          </a:p>
          <a:p>
            <a:pPr marL="0" indent="0">
              <a:buNone/>
            </a:pPr>
            <a:r>
              <a:rPr lang="en-GB" dirty="0" err="1"/>
              <a:t>aufwachsen</a:t>
            </a:r>
            <a:r>
              <a:rPr lang="en-GB" dirty="0"/>
              <a:t> (to grow up)</a:t>
            </a:r>
          </a:p>
          <a:p>
            <a:pPr marL="0" indent="0">
              <a:buNone/>
            </a:pPr>
            <a:r>
              <a:rPr lang="en-GB" dirty="0" err="1"/>
              <a:t>ausbrechen</a:t>
            </a:r>
            <a:r>
              <a:rPr lang="en-GB" dirty="0"/>
              <a:t> (to break out)</a:t>
            </a:r>
          </a:p>
          <a:p>
            <a:pPr marL="0" indent="0">
              <a:buNone/>
            </a:pPr>
            <a:r>
              <a:rPr lang="en-GB" dirty="0" err="1"/>
              <a:t>aussterben</a:t>
            </a:r>
            <a:r>
              <a:rPr lang="en-GB" dirty="0"/>
              <a:t> (to die out)</a:t>
            </a:r>
          </a:p>
          <a:p>
            <a:pPr marL="0" indent="0">
              <a:buNone/>
            </a:pPr>
            <a:r>
              <a:rPr lang="en-GB" dirty="0"/>
              <a:t>Optional: (</a:t>
            </a:r>
            <a:r>
              <a:rPr lang="de-DE" dirty="0"/>
              <a:t>müssen, dürfen, wollen, sollen, können) (nicht)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A9387-2BE5-448F-806F-10E7237F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29595"/>
          <a:stretch/>
        </p:blipFill>
        <p:spPr>
          <a:xfrm>
            <a:off x="9337166" y="3122022"/>
            <a:ext cx="2432468" cy="2235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7166" y="5357723"/>
            <a:ext cx="152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254834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058"/>
            <a:ext cx="10515600" cy="692966"/>
          </a:xfrm>
        </p:spPr>
        <p:txBody>
          <a:bodyPr>
            <a:normAutofit fontScale="90000"/>
          </a:bodyPr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024"/>
            <a:ext cx="10515600" cy="588545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3700" dirty="0"/>
              <a:t>Image 1: </a:t>
            </a:r>
            <a:r>
              <a:rPr lang="en-GB" sz="3700" dirty="0" err="1"/>
              <a:t>Blackleopard</a:t>
            </a:r>
            <a:r>
              <a:rPr lang="en-GB" sz="3700" dirty="0"/>
              <a:t> by </a:t>
            </a:r>
            <a:r>
              <a:rPr lang="en-GB" sz="3700" u="sng" dirty="0">
                <a:hlinkClick r:id="rId2" tooltip="wikipedia:User:Qilinmon"/>
              </a:rPr>
              <a:t>Qilinmon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4"/>
              </a:rPr>
              <a:t>Attribution-Share Alike 3.0 Unported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2: Black Panther India by </a:t>
            </a:r>
            <a:r>
              <a:rPr lang="en-GB" sz="3700" dirty="0">
                <a:hlinkClick r:id="rId5" tooltip="User:Davidvraju"/>
              </a:rPr>
              <a:t>Davidvraju</a:t>
            </a:r>
            <a:r>
              <a:rPr lang="en-GB" sz="3700" dirty="0"/>
              <a:t> 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6"/>
              </a:rPr>
              <a:t>Attribution-Share Alike 4.0 International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3: Jaguar-</a:t>
            </a:r>
            <a:r>
              <a:rPr lang="en-GB" sz="3700" dirty="0" err="1"/>
              <a:t>schwarzer</a:t>
            </a:r>
            <a:r>
              <a:rPr lang="en-GB" sz="3700" dirty="0"/>
              <a:t>-panther-</a:t>
            </a:r>
            <a:r>
              <a:rPr lang="en-GB" sz="3700" dirty="0" err="1"/>
              <a:t>zoologie</a:t>
            </a:r>
            <a:r>
              <a:rPr lang="en-GB" sz="3700" dirty="0"/>
              <a:t> by </a:t>
            </a:r>
            <a:r>
              <a:rPr lang="en-GB" sz="3700" u="sng" dirty="0">
                <a:hlinkClick r:id="rId7" tooltip="User:Babirusa (page does not exist)"/>
              </a:rPr>
              <a:t>Babirusa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4"/>
              </a:rPr>
              <a:t>Attribution-Share Alike 3.0 Unported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4: Panther by </a:t>
            </a:r>
            <a:r>
              <a:rPr lang="en-GB" sz="3700" u="sng" dirty="0">
                <a:hlinkClick r:id="rId8"/>
              </a:rPr>
              <a:t>Jeremy Thompson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9"/>
              </a:rPr>
              <a:t>Attribution 2.0 Generic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5: </a:t>
            </a:r>
            <a:r>
              <a:rPr lang="en-GB" sz="3700" dirty="0" err="1"/>
              <a:t>Cica</a:t>
            </a:r>
            <a:r>
              <a:rPr lang="en-GB" sz="3700" dirty="0"/>
              <a:t> -) – </a:t>
            </a:r>
            <a:r>
              <a:rPr lang="en-GB" sz="3700" dirty="0" err="1"/>
              <a:t>panoramio</a:t>
            </a:r>
            <a:r>
              <a:rPr lang="en-GB" sz="3700" dirty="0"/>
              <a:t> by </a:t>
            </a:r>
            <a:r>
              <a:rPr lang="en-GB" sz="3700" u="sng" dirty="0">
                <a:hlinkClick r:id="rId10"/>
              </a:rPr>
              <a:t>Szemes Elek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4"/>
              </a:rPr>
              <a:t>Attribution-Share Alike 3.0 Unported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6: Two caged lions at the Los Angeles Zoo, ca.1920 by </a:t>
            </a:r>
            <a:r>
              <a:rPr lang="en-GB" sz="3700" dirty="0">
                <a:hlinkClick r:id="rId11"/>
              </a:rPr>
              <a:t>unknown author</a:t>
            </a:r>
            <a:r>
              <a:rPr lang="en-GB" sz="3700" dirty="0"/>
              <a:t> is in the </a:t>
            </a:r>
            <a:r>
              <a:rPr lang="en-GB" sz="3700" dirty="0">
                <a:hlinkClick r:id="rId11"/>
              </a:rPr>
              <a:t>public domain</a:t>
            </a:r>
            <a:endParaRPr lang="en-GB" sz="37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7: Rainer Maria Rilke, 1900 by </a:t>
            </a:r>
            <a:r>
              <a:rPr lang="en-GB" sz="3700" dirty="0">
                <a:hlinkClick r:id="rId12"/>
              </a:rPr>
              <a:t>unknown author </a:t>
            </a:r>
            <a:r>
              <a:rPr lang="en-GB" sz="3700" dirty="0"/>
              <a:t>is in the </a:t>
            </a:r>
            <a:r>
              <a:rPr lang="en-GB" sz="3700" dirty="0">
                <a:hlinkClick r:id="rId13"/>
              </a:rPr>
              <a:t>public domain</a:t>
            </a:r>
            <a:endParaRPr lang="en-GB" sz="37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8: Beethoven, painted by Joseph Karl </a:t>
            </a:r>
            <a:r>
              <a:rPr lang="en-GB" sz="3700" dirty="0" err="1"/>
              <a:t>Stieler</a:t>
            </a:r>
            <a:r>
              <a:rPr lang="en-GB" sz="3700" dirty="0"/>
              <a:t> is in the </a:t>
            </a:r>
            <a:r>
              <a:rPr lang="en-GB" sz="3700" dirty="0">
                <a:hlinkClick r:id="rId14"/>
              </a:rPr>
              <a:t>public domain</a:t>
            </a:r>
            <a:r>
              <a:rPr lang="en-GB" sz="3700" dirty="0"/>
              <a:t>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9: </a:t>
            </a:r>
            <a:r>
              <a:rPr lang="en-GB" sz="3700" dirty="0" err="1"/>
              <a:t>Bundesarchiv</a:t>
            </a:r>
            <a:r>
              <a:rPr lang="en-GB" sz="3700" dirty="0"/>
              <a:t> </a:t>
            </a:r>
            <a:r>
              <a:rPr lang="en-GB" sz="3700" dirty="0" err="1"/>
              <a:t>Bild</a:t>
            </a:r>
            <a:r>
              <a:rPr lang="en-GB" sz="3700" dirty="0"/>
              <a:t> 183-R68588, Otto von Bismarck by </a:t>
            </a:r>
            <a:r>
              <a:rPr lang="en-GB" sz="3700" dirty="0" err="1"/>
              <a:t>Loescher</a:t>
            </a:r>
            <a:r>
              <a:rPr lang="en-GB" sz="3700" dirty="0"/>
              <a:t>, P. &amp; </a:t>
            </a:r>
            <a:r>
              <a:rPr lang="en-GB" sz="3700" dirty="0" err="1"/>
              <a:t>Petsch</a:t>
            </a:r>
            <a:r>
              <a:rPr lang="en-GB" sz="3700" dirty="0"/>
              <a:t> is licensed under  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15"/>
              </a:rPr>
              <a:t>Attribution-Share Alike 3.0 Germany</a:t>
            </a:r>
            <a:endParaRPr lang="en-GB" sz="37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10: Noto Emoji Oreo 2639 by  </a:t>
            </a:r>
            <a:r>
              <a:rPr lang="en-GB" sz="3700" u="sng" dirty="0">
                <a:hlinkClick r:id="rId16"/>
              </a:rPr>
              <a:t>Noto project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u="sng" dirty="0">
                <a:hlinkClick r:id="rId17"/>
              </a:rPr>
              <a:t>Apache license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11: Emoji u1f610 by </a:t>
            </a:r>
            <a:r>
              <a:rPr lang="en-GB" sz="3700" u="sng" dirty="0">
                <a:hlinkClick r:id="rId16"/>
              </a:rPr>
              <a:t>Noto project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u="sng" dirty="0">
                <a:hlinkClick r:id="rId17"/>
              </a:rPr>
              <a:t>Apache license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12: </a:t>
            </a:r>
            <a:r>
              <a:rPr lang="en-GB" sz="3700" dirty="0" err="1"/>
              <a:t>Emojione</a:t>
            </a:r>
            <a:r>
              <a:rPr lang="en-GB" sz="3700" dirty="0"/>
              <a:t> 263A by </a:t>
            </a:r>
            <a:r>
              <a:rPr lang="en-GB" sz="3700" u="sng" dirty="0">
                <a:hlinkClick r:id="rId18"/>
              </a:rPr>
              <a:t>emojione project</a:t>
            </a:r>
            <a:r>
              <a:rPr lang="en-GB" sz="3700" dirty="0"/>
              <a:t> 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dirty="0">
                <a:hlinkClick r:id="rId6"/>
              </a:rPr>
              <a:t>Attribution-Share Alike 4.0 International</a:t>
            </a:r>
            <a:endParaRPr lang="en-GB" sz="37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13: Condor02 ST 98 by </a:t>
            </a:r>
            <a:r>
              <a:rPr lang="en-GB" sz="3700" u="sng" dirty="0">
                <a:hlinkClick r:id="rId19" tooltip="User:ST"/>
              </a:rPr>
              <a:t>Ester Inbar</a:t>
            </a:r>
            <a:r>
              <a:rPr lang="en-GB" sz="3700" dirty="0"/>
              <a:t> is in the </a:t>
            </a:r>
            <a:r>
              <a:rPr lang="en-GB" sz="3700" dirty="0">
                <a:hlinkClick r:id="rId20"/>
              </a:rPr>
              <a:t>public domain</a:t>
            </a:r>
            <a:endParaRPr lang="en-GB" sz="37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14: King of Diamonds, from Harlequin Cards, 2nd Series by </a:t>
            </a:r>
            <a:r>
              <a:rPr lang="en-GB" sz="3700" u="sng" dirty="0">
                <a:hlinkClick r:id="rId21" tooltip="Creator:Kinney Brothers (page does not exist)"/>
              </a:rPr>
              <a:t>Creator:Kinney Brothers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22"/>
              </a:rPr>
              <a:t>CC0 1.0 Universal Public Domain Dedication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15: </a:t>
            </a:r>
            <a:r>
              <a:rPr lang="en-GB" sz="3700" dirty="0" err="1"/>
              <a:t>ContemporaryBalletLeap</a:t>
            </a:r>
            <a:r>
              <a:rPr lang="en-GB" sz="3700" dirty="0"/>
              <a:t> by Jim </a:t>
            </a:r>
            <a:r>
              <a:rPr lang="en-GB" sz="3700" dirty="0" err="1"/>
              <a:t>Lamberson</a:t>
            </a:r>
            <a:r>
              <a:rPr lang="en-GB" sz="3700" dirty="0"/>
              <a:t> | Wikimedia Commons (</a:t>
            </a:r>
            <a:r>
              <a:rPr lang="en-GB" sz="3700" u="sng" dirty="0">
                <a:hlinkClick r:id="rId23" tooltip="User:Lambtron"/>
              </a:rPr>
              <a:t>Lambtron</a:t>
            </a:r>
            <a:r>
              <a:rPr lang="en-GB" sz="3700" u="sng" dirty="0"/>
              <a:t>)</a:t>
            </a:r>
            <a:r>
              <a:rPr lang="en-GB" sz="3700" dirty="0"/>
              <a:t> 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6"/>
              </a:rPr>
              <a:t>Attribution-Share Alike 4.0 International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16: Black Panther by </a:t>
            </a:r>
            <a:r>
              <a:rPr lang="en-GB" sz="3700" dirty="0" err="1"/>
              <a:t>Rute</a:t>
            </a:r>
            <a:r>
              <a:rPr lang="en-GB" sz="3700" dirty="0"/>
              <a:t> Martins of </a:t>
            </a:r>
            <a:r>
              <a:rPr lang="en-GB" sz="3700" dirty="0" err="1"/>
              <a:t>Leoa's</a:t>
            </a:r>
            <a:r>
              <a:rPr lang="en-GB" sz="3700" dirty="0"/>
              <a:t> Photography 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4"/>
              </a:rPr>
              <a:t>Attribution-Share Alike 3.0 Unported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17: Deacon Pulling Back Curtain, Tuscany, middle 14th century (3837661342) by </a:t>
            </a:r>
            <a:r>
              <a:rPr lang="en-GB" sz="3700" u="sng" dirty="0">
                <a:hlinkClick r:id="rId24"/>
              </a:rPr>
              <a:t>Sharon Mollerus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9"/>
              </a:rPr>
              <a:t>Attribution 2.0 Generic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18: Facebook-76536 640 by Simon Steinberger is licensed under  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22"/>
              </a:rPr>
              <a:t>CC0 1.0 Universal Public Domain Dedication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19: </a:t>
            </a:r>
            <a:r>
              <a:rPr lang="en-GB" sz="3700" dirty="0" err="1"/>
              <a:t>Артикуляция</a:t>
            </a:r>
            <a:r>
              <a:rPr lang="en-GB" sz="3700" dirty="0"/>
              <a:t> </a:t>
            </a:r>
            <a:r>
              <a:rPr lang="en-GB" sz="3700" dirty="0" err="1"/>
              <a:t>немецких</a:t>
            </a:r>
            <a:r>
              <a:rPr lang="en-GB" sz="3700" dirty="0"/>
              <a:t> </a:t>
            </a:r>
            <a:r>
              <a:rPr lang="en-GB" sz="3700" dirty="0" err="1"/>
              <a:t>звуков</a:t>
            </a:r>
            <a:r>
              <a:rPr lang="en-GB" sz="3700" dirty="0"/>
              <a:t> by </a:t>
            </a:r>
            <a:r>
              <a:rPr lang="en-GB" sz="3700" u="sng" dirty="0">
                <a:hlinkClick r:id="rId25" tooltip="User:AnnaVorontsova (page does not exist)"/>
              </a:rPr>
              <a:t>AnnaVorontsova</a:t>
            </a:r>
            <a:r>
              <a:rPr lang="en-GB" sz="3700" u="sng" dirty="0"/>
              <a:t> </a:t>
            </a:r>
            <a:r>
              <a:rPr lang="en-GB" sz="3700" dirty="0"/>
              <a:t>is licensed under  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26"/>
              </a:rPr>
              <a:t>Attribution 4.0 International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20: </a:t>
            </a:r>
            <a:r>
              <a:rPr lang="en-GB" sz="3700" dirty="0" err="1"/>
              <a:t>Артикуляция</a:t>
            </a:r>
            <a:r>
              <a:rPr lang="en-GB" sz="3700" dirty="0"/>
              <a:t> </a:t>
            </a:r>
            <a:r>
              <a:rPr lang="en-GB" sz="3700" dirty="0" err="1"/>
              <a:t>немецких</a:t>
            </a:r>
            <a:r>
              <a:rPr lang="en-GB" sz="3700" dirty="0"/>
              <a:t> </a:t>
            </a:r>
            <a:r>
              <a:rPr lang="en-GB" sz="3700" dirty="0" err="1"/>
              <a:t>звуков</a:t>
            </a:r>
            <a:r>
              <a:rPr lang="en-GB" sz="3700" dirty="0"/>
              <a:t> by </a:t>
            </a:r>
            <a:r>
              <a:rPr lang="en-GB" sz="3700" u="sng" dirty="0">
                <a:hlinkClick r:id="rId25" tooltip="User:AnnaVorontsova (page does not exist)"/>
              </a:rPr>
              <a:t>AnnaVorontsova</a:t>
            </a:r>
            <a:r>
              <a:rPr lang="en-GB" sz="3700" u="sng" dirty="0"/>
              <a:t> </a:t>
            </a:r>
            <a:r>
              <a:rPr lang="en-GB" sz="3700" dirty="0"/>
              <a:t>is licensed under  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26"/>
              </a:rPr>
              <a:t>Attribution 4.0 International</a:t>
            </a:r>
            <a:endParaRPr lang="en-GB" sz="3700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21: Roaring Lion Travis </a:t>
            </a:r>
            <a:r>
              <a:rPr lang="en-GB" sz="3700" dirty="0" err="1"/>
              <a:t>Jervey</a:t>
            </a:r>
            <a:r>
              <a:rPr lang="en-GB" sz="3700" dirty="0"/>
              <a:t> by </a:t>
            </a:r>
            <a:r>
              <a:rPr lang="en-GB" sz="3700" u="sng" dirty="0">
                <a:hlinkClick r:id="rId27"/>
              </a:rPr>
              <a:t>Tambako the Jaguar</a:t>
            </a:r>
            <a:r>
              <a:rPr lang="en-GB" sz="3700" u="sng" dirty="0"/>
              <a:t> </a:t>
            </a:r>
            <a:r>
              <a:rPr lang="en-GB" sz="3700" dirty="0"/>
              <a:t>is licensed under 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9"/>
              </a:rPr>
              <a:t>Attribution 2.0 Generic</a:t>
            </a:r>
            <a:r>
              <a:rPr lang="en-GB" sz="3700" u="sng" dirty="0"/>
              <a:t>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3700" dirty="0"/>
              <a:t>Image 22: Tree in Mississippi by </a:t>
            </a:r>
            <a:r>
              <a:rPr lang="en-GB" sz="3700" dirty="0">
                <a:hlinkClick r:id="rId28" tooltip="User:Freekhou5"/>
              </a:rPr>
              <a:t>Freekhou5</a:t>
            </a:r>
            <a:r>
              <a:rPr lang="en-GB" sz="3700" dirty="0"/>
              <a:t> is licensed under  </a:t>
            </a:r>
            <a:r>
              <a:rPr lang="en-GB" sz="3700" dirty="0">
                <a:hlinkClick r:id="rId3" tooltip="w:en:Creative Commons"/>
              </a:rPr>
              <a:t>Creative Commons</a:t>
            </a:r>
            <a:r>
              <a:rPr lang="en-GB" sz="3700" dirty="0"/>
              <a:t> </a:t>
            </a:r>
            <a:r>
              <a:rPr lang="en-GB" sz="3700" u="sng" dirty="0">
                <a:hlinkClick r:id="rId6"/>
              </a:rPr>
              <a:t>Attribution-Share Alike 4.0 International</a:t>
            </a:r>
            <a:r>
              <a:rPr lang="en-GB" sz="3700" u="sng" dirty="0"/>
              <a:t> </a:t>
            </a:r>
            <a:endParaRPr lang="en-GB" sz="37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u="sng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1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46" y="167101"/>
            <a:ext cx="11138453" cy="919577"/>
          </a:xfrm>
        </p:spPr>
        <p:txBody>
          <a:bodyPr>
            <a:normAutofit fontScale="90000"/>
          </a:bodyPr>
          <a:lstStyle/>
          <a:p>
            <a:r>
              <a:rPr lang="en-GB" sz="3600" b="1" dirty="0" err="1"/>
              <a:t>Seht</a:t>
            </a:r>
            <a:r>
              <a:rPr lang="en-GB" sz="3600" b="1" dirty="0"/>
              <a:t> </a:t>
            </a:r>
            <a:r>
              <a:rPr lang="en-GB" sz="3600" b="1" dirty="0" err="1"/>
              <a:t>euch</a:t>
            </a:r>
            <a:r>
              <a:rPr lang="en-GB" sz="3600" b="1" dirty="0"/>
              <a:t> die </a:t>
            </a:r>
            <a:r>
              <a:rPr lang="en-GB" sz="3600" b="1" dirty="0" err="1"/>
              <a:t>Bilder</a:t>
            </a:r>
            <a:r>
              <a:rPr lang="en-GB" sz="3600" b="1" dirty="0"/>
              <a:t> an. Was </a:t>
            </a:r>
            <a:r>
              <a:rPr lang="en-GB" sz="3600" b="1" dirty="0" err="1"/>
              <a:t>bedeuten</a:t>
            </a:r>
            <a:r>
              <a:rPr lang="en-GB" sz="3600" b="1" dirty="0"/>
              <a:t> die </a:t>
            </a:r>
            <a:r>
              <a:rPr lang="en-GB" sz="3600" b="1" dirty="0" err="1"/>
              <a:t>Bilder</a:t>
            </a:r>
            <a:r>
              <a:rPr lang="en-GB" sz="3600" b="1" dirty="0"/>
              <a:t>?</a:t>
            </a:r>
            <a:br>
              <a:rPr lang="en-GB" sz="3600" dirty="0"/>
            </a:b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492664"/>
            <a:ext cx="10956235" cy="4684299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n-GB" dirty="0" err="1"/>
              <a:t>Traurigkeit</a:t>
            </a:r>
            <a:endParaRPr lang="en-GB" dirty="0"/>
          </a:p>
          <a:p>
            <a:pPr marL="514350" indent="-514350">
              <a:buAutoNum type="alphaLcParenBoth"/>
            </a:pPr>
            <a:r>
              <a:rPr lang="en-GB" dirty="0"/>
              <a:t>Frustration</a:t>
            </a:r>
          </a:p>
          <a:p>
            <a:pPr marL="514350" indent="-514350">
              <a:buAutoNum type="alphaLcParenBoth"/>
            </a:pPr>
            <a:r>
              <a:rPr lang="en-GB" dirty="0"/>
              <a:t>Motivation</a:t>
            </a:r>
          </a:p>
          <a:p>
            <a:pPr marL="514350" indent="-514350">
              <a:buAutoNum type="alphaLcParenBoth"/>
            </a:pPr>
            <a:r>
              <a:rPr lang="en-GB" dirty="0" err="1"/>
              <a:t>Freiheit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386E7-143D-48FF-9721-CFE2E204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4</a:t>
            </a:fld>
            <a:endParaRPr lang="en-GB"/>
          </a:p>
        </p:txBody>
      </p:sp>
      <p:sp>
        <p:nvSpPr>
          <p:cNvPr id="8" name="AutoShape 4" descr="Image result for panther in a zoo">
            <a:extLst>
              <a:ext uri="{FF2B5EF4-FFF2-40B4-BE49-F238E27FC236}">
                <a16:creationId xmlns:a16="http://schemas.microsoft.com/office/drawing/2014/main" id="{E8BF7E09-7406-4E8B-8EFE-04ECC345F4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panther in a zoo">
            <a:extLst>
              <a:ext uri="{FF2B5EF4-FFF2-40B4-BE49-F238E27FC236}">
                <a16:creationId xmlns:a16="http://schemas.microsoft.com/office/drawing/2014/main" id="{5C6D4384-9F69-4C3D-9D1E-A9179E231C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99" y="64008"/>
            <a:ext cx="2438400" cy="3669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438" y="3733800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Image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61" y="817418"/>
            <a:ext cx="3085136" cy="411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72515" y="4929322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99" y="3995410"/>
            <a:ext cx="4312700" cy="24258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42433" y="6408107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24355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1"/>
            <a:ext cx="11380304" cy="781878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Autobiographischer</a:t>
            </a:r>
            <a:r>
              <a:rPr lang="en-GB" sz="3200" b="1" dirty="0"/>
              <a:t> </a:t>
            </a:r>
            <a:r>
              <a:rPr lang="en-GB" sz="3200" b="1" dirty="0" err="1"/>
              <a:t>Hintergrund</a:t>
            </a:r>
            <a:r>
              <a:rPr lang="en-GB" sz="3200" dirty="0"/>
              <a:t>:</a:t>
            </a:r>
            <a:r>
              <a:rPr lang="en-GB" sz="3200" b="1" dirty="0"/>
              <a:t> Rainer Maria Rilke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583" y="781879"/>
            <a:ext cx="11946834" cy="351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1875</a:t>
            </a:r>
            <a:r>
              <a:rPr lang="fr-FR" sz="2600" dirty="0"/>
              <a:t>: Rilke </a:t>
            </a:r>
            <a:r>
              <a:rPr lang="fr-FR" sz="2600" dirty="0" err="1"/>
              <a:t>wird</a:t>
            </a:r>
            <a:r>
              <a:rPr lang="fr-FR" sz="2600" dirty="0"/>
              <a:t> in </a:t>
            </a:r>
            <a:r>
              <a:rPr lang="fr-FR" sz="2600" dirty="0" err="1"/>
              <a:t>Prag</a:t>
            </a:r>
            <a:r>
              <a:rPr lang="fr-FR" sz="2600" dirty="0"/>
              <a:t> </a:t>
            </a:r>
            <a:r>
              <a:rPr lang="fr-FR" sz="2600" dirty="0" err="1"/>
              <a:t>geboren</a:t>
            </a:r>
            <a:r>
              <a:rPr lang="fr-FR" sz="2600" dirty="0"/>
              <a:t>. </a:t>
            </a:r>
            <a:r>
              <a:rPr lang="fr-FR" sz="2600" dirty="0" err="1"/>
              <a:t>Das</a:t>
            </a:r>
            <a:r>
              <a:rPr lang="fr-FR" sz="2600" dirty="0"/>
              <a:t> </a:t>
            </a:r>
            <a:r>
              <a:rPr lang="fr-FR" sz="2600" dirty="0" err="1"/>
              <a:t>war</a:t>
            </a:r>
            <a:r>
              <a:rPr lang="fr-FR" sz="2600" dirty="0"/>
              <a:t> </a:t>
            </a:r>
            <a:r>
              <a:rPr lang="fr-FR" sz="2600" dirty="0" err="1"/>
              <a:t>damals</a:t>
            </a:r>
            <a:r>
              <a:rPr lang="fr-FR" sz="2600" dirty="0"/>
              <a:t> in </a:t>
            </a:r>
            <a:r>
              <a:rPr lang="fr-FR" sz="2600" dirty="0" err="1"/>
              <a:t>Österreich-Ungarn</a:t>
            </a:r>
            <a:r>
              <a:rPr lang="fr-FR" sz="2600" dirty="0"/>
              <a:t>. </a:t>
            </a:r>
            <a:endParaRPr lang="en-GB" sz="2600" dirty="0"/>
          </a:p>
          <a:p>
            <a:pPr>
              <a:lnSpc>
                <a:spcPct val="107000"/>
              </a:lnSpc>
            </a:pPr>
            <a:endParaRPr lang="en-GB" sz="2600" dirty="0"/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600" b="1" dirty="0"/>
              <a:t>1885: </a:t>
            </a:r>
            <a:r>
              <a:rPr lang="en-GB" sz="2600" dirty="0"/>
              <a:t>Rilke </a:t>
            </a:r>
            <a:r>
              <a:rPr lang="en-GB" sz="2600" dirty="0" err="1"/>
              <a:t>geht</a:t>
            </a:r>
            <a:r>
              <a:rPr lang="en-GB" sz="2600" dirty="0"/>
              <a:t> auf </a:t>
            </a:r>
            <a:r>
              <a:rPr lang="en-GB" sz="2600" dirty="0" err="1"/>
              <a:t>eine</a:t>
            </a:r>
            <a:r>
              <a:rPr lang="en-GB" sz="2600" dirty="0"/>
              <a:t> </a:t>
            </a:r>
            <a:r>
              <a:rPr lang="en-GB" sz="2600" dirty="0" err="1"/>
              <a:t>Militärschule</a:t>
            </a:r>
            <a:r>
              <a:rPr lang="en-GB" sz="2600" dirty="0"/>
              <a:t>. </a:t>
            </a:r>
            <a:r>
              <a:rPr lang="en-GB" sz="2600" dirty="0" err="1"/>
              <a:t>Er</a:t>
            </a:r>
            <a:r>
              <a:rPr lang="en-GB" sz="2600" dirty="0"/>
              <a:t> </a:t>
            </a:r>
            <a:r>
              <a:rPr lang="en-GB" sz="2600" dirty="0" err="1"/>
              <a:t>hasst</a:t>
            </a:r>
            <a:r>
              <a:rPr lang="en-GB" sz="2600" dirty="0"/>
              <a:t> </a:t>
            </a:r>
            <a:r>
              <a:rPr lang="en-GB" sz="2600" dirty="0" err="1"/>
              <a:t>es</a:t>
            </a:r>
            <a:r>
              <a:rPr lang="en-GB" sz="2600" dirty="0"/>
              <a:t>! </a:t>
            </a:r>
            <a:r>
              <a:rPr lang="en-GB" sz="2600" dirty="0" err="1"/>
              <a:t>Er</a:t>
            </a:r>
            <a:r>
              <a:rPr lang="en-GB" sz="2600" dirty="0"/>
              <a:t> </a:t>
            </a:r>
            <a:r>
              <a:rPr lang="en-GB" sz="2600" dirty="0" err="1"/>
              <a:t>liebt</a:t>
            </a:r>
            <a:r>
              <a:rPr lang="en-GB" sz="2600" dirty="0"/>
              <a:t> </a:t>
            </a:r>
            <a:r>
              <a:rPr lang="en-GB" sz="2600" dirty="0" err="1"/>
              <a:t>Literatur</a:t>
            </a:r>
            <a:r>
              <a:rPr lang="en-GB" sz="2600" dirty="0"/>
              <a:t> und </a:t>
            </a:r>
            <a:r>
              <a:rPr lang="en-GB" sz="2600" dirty="0" err="1"/>
              <a:t>wird</a:t>
            </a:r>
            <a:r>
              <a:rPr lang="en-GB" sz="2600" dirty="0"/>
              <a:t> </a:t>
            </a:r>
            <a:r>
              <a:rPr lang="en-GB" sz="2600" dirty="0" err="1"/>
              <a:t>Dichter</a:t>
            </a:r>
            <a:r>
              <a:rPr lang="en-GB" sz="2600" dirty="0"/>
              <a:t>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600" b="1" dirty="0"/>
              <a:t>1902: </a:t>
            </a:r>
            <a:r>
              <a:rPr lang="fr-FR" sz="2600" dirty="0"/>
              <a:t>Rilke </a:t>
            </a:r>
            <a:r>
              <a:rPr lang="fr-FR" sz="2600" dirty="0" err="1"/>
              <a:t>lebt</a:t>
            </a:r>
            <a:r>
              <a:rPr lang="fr-FR" sz="2600" dirty="0"/>
              <a:t> in Paris. Er </a:t>
            </a:r>
            <a:r>
              <a:rPr lang="fr-FR" sz="2600" dirty="0" err="1"/>
              <a:t>sieht</a:t>
            </a:r>
            <a:r>
              <a:rPr lang="fr-FR" sz="2600" dirty="0"/>
              <a:t> </a:t>
            </a:r>
            <a:r>
              <a:rPr lang="fr-FR" sz="2600" dirty="0" err="1"/>
              <a:t>einen</a:t>
            </a:r>
            <a:r>
              <a:rPr lang="fr-FR" sz="2600" dirty="0"/>
              <a:t> Panther </a:t>
            </a:r>
            <a:r>
              <a:rPr lang="fr-FR" sz="2600" dirty="0" err="1"/>
              <a:t>im</a:t>
            </a:r>
            <a:r>
              <a:rPr lang="fr-FR" sz="2600" dirty="0"/>
              <a:t> Zoo ‘Jardin des Plantes’ in Paris:</a:t>
            </a:r>
          </a:p>
          <a:p>
            <a:pPr>
              <a:lnSpc>
                <a:spcPct val="107000"/>
              </a:lnSpc>
            </a:pPr>
            <a:r>
              <a:rPr lang="fr-FR" sz="2600" dirty="0"/>
              <a:t>    Er </a:t>
            </a:r>
            <a:r>
              <a:rPr lang="fr-FR" sz="2600" dirty="0" err="1"/>
              <a:t>schreibt</a:t>
            </a:r>
            <a:r>
              <a:rPr lang="fr-FR" sz="2600" dirty="0"/>
              <a:t> </a:t>
            </a:r>
            <a:r>
              <a:rPr lang="fr-FR" sz="2600" dirty="0" err="1"/>
              <a:t>das</a:t>
            </a:r>
            <a:r>
              <a:rPr lang="fr-FR" sz="2600" dirty="0"/>
              <a:t> </a:t>
            </a:r>
            <a:r>
              <a:rPr lang="fr-FR" sz="2600" dirty="0" err="1"/>
              <a:t>Gedicht</a:t>
            </a:r>
            <a:r>
              <a:rPr lang="fr-FR" sz="2600" dirty="0"/>
              <a:t> ‘der Panther’.</a:t>
            </a:r>
          </a:p>
          <a:p>
            <a:pPr>
              <a:lnSpc>
                <a:spcPct val="107000"/>
              </a:lnSpc>
            </a:pPr>
            <a:endParaRPr lang="fr-FR" sz="2600" dirty="0"/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600" b="1" dirty="0"/>
              <a:t>1926</a:t>
            </a:r>
            <a:r>
              <a:rPr lang="fr-FR" sz="2600" dirty="0"/>
              <a:t>: Rilke </a:t>
            </a:r>
            <a:r>
              <a:rPr lang="fr-FR" sz="2600" dirty="0" err="1"/>
              <a:t>stirbt</a:t>
            </a:r>
            <a:r>
              <a:rPr lang="fr-FR" sz="2600" dirty="0"/>
              <a:t> an </a:t>
            </a:r>
            <a:r>
              <a:rPr lang="en-GB" sz="2600" dirty="0" err="1"/>
              <a:t>Leukämie</a:t>
            </a:r>
            <a:r>
              <a:rPr lang="en-GB" sz="2600" dirty="0"/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35774-4BFB-4A9F-AB8C-704D7309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2"/>
          <a:stretch/>
        </p:blipFill>
        <p:spPr>
          <a:xfrm>
            <a:off x="6312477" y="3061856"/>
            <a:ext cx="4596245" cy="3294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2697" y="6356350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Image 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322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90" y="433287"/>
            <a:ext cx="11834191" cy="6321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Welche </a:t>
            </a:r>
            <a:r>
              <a:rPr lang="fr-FR" dirty="0" err="1"/>
              <a:t>Bilder</a:t>
            </a:r>
            <a:r>
              <a:rPr lang="fr-FR" dirty="0"/>
              <a:t> </a:t>
            </a:r>
            <a:r>
              <a:rPr lang="fr-FR" dirty="0" err="1"/>
              <a:t>zeigen</a:t>
            </a:r>
            <a:r>
              <a:rPr lang="fr-FR" dirty="0"/>
              <a:t> Rainer Maria Rilke?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denkt</a:t>
            </a:r>
            <a:r>
              <a:rPr lang="fr-FR" dirty="0"/>
              <a:t> </a:t>
            </a:r>
            <a:r>
              <a:rPr lang="fr-FR" dirty="0" err="1"/>
              <a:t>ihr</a:t>
            </a:r>
            <a:r>
              <a:rPr lang="fr-FR" dirty="0"/>
              <a:t>? </a:t>
            </a:r>
            <a:r>
              <a:rPr lang="fr-FR" dirty="0" err="1"/>
              <a:t>Warum</a:t>
            </a:r>
            <a:r>
              <a:rPr lang="fr-FR" dirty="0"/>
              <a:t>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1: </a:t>
            </a:r>
            <a:r>
              <a:rPr lang="fr-FR" dirty="0" err="1"/>
              <a:t>Ja</a:t>
            </a:r>
            <a:r>
              <a:rPr lang="fr-FR" dirty="0"/>
              <a:t> / </a:t>
            </a:r>
            <a:r>
              <a:rPr lang="fr-FR" dirty="0" err="1"/>
              <a:t>Nein</a:t>
            </a:r>
            <a:r>
              <a:rPr lang="fr-FR" dirty="0"/>
              <a:t>. Er </a:t>
            </a:r>
            <a:r>
              <a:rPr lang="fr-FR" dirty="0" err="1"/>
              <a:t>mag</a:t>
            </a:r>
            <a:r>
              <a:rPr lang="fr-FR" dirty="0"/>
              <a:t> </a:t>
            </a:r>
            <a:r>
              <a:rPr lang="fr-FR" dirty="0" err="1"/>
              <a:t>Musik</a:t>
            </a:r>
            <a:r>
              <a:rPr lang="fr-FR" dirty="0"/>
              <a:t> / </a:t>
            </a:r>
            <a:r>
              <a:rPr lang="fr-FR" dirty="0" err="1"/>
              <a:t>Literatur</a:t>
            </a:r>
            <a:r>
              <a:rPr lang="fr-FR" dirty="0"/>
              <a:t> /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en-GB" dirty="0" err="1"/>
              <a:t>Militär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2: </a:t>
            </a:r>
            <a:r>
              <a:rPr lang="fr-FR" dirty="0" err="1"/>
              <a:t>Ja</a:t>
            </a:r>
            <a:r>
              <a:rPr lang="fr-FR" dirty="0"/>
              <a:t> / </a:t>
            </a:r>
            <a:r>
              <a:rPr lang="fr-FR" dirty="0" err="1"/>
              <a:t>Nein</a:t>
            </a:r>
            <a:r>
              <a:rPr lang="fr-FR" dirty="0"/>
              <a:t>. Er </a:t>
            </a:r>
            <a:r>
              <a:rPr lang="fr-FR" dirty="0" err="1"/>
              <a:t>mag</a:t>
            </a:r>
            <a:r>
              <a:rPr lang="fr-FR" dirty="0"/>
              <a:t> </a:t>
            </a:r>
            <a:r>
              <a:rPr lang="fr-FR" dirty="0" err="1"/>
              <a:t>Musik</a:t>
            </a:r>
            <a:r>
              <a:rPr lang="fr-FR" dirty="0"/>
              <a:t> / </a:t>
            </a:r>
            <a:r>
              <a:rPr lang="fr-FR" dirty="0" err="1"/>
              <a:t>Literatur</a:t>
            </a:r>
            <a:r>
              <a:rPr lang="fr-FR" dirty="0"/>
              <a:t> /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en-GB" dirty="0" err="1"/>
              <a:t>Militär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3: </a:t>
            </a:r>
            <a:r>
              <a:rPr lang="fr-FR" dirty="0" err="1"/>
              <a:t>Ja</a:t>
            </a:r>
            <a:r>
              <a:rPr lang="fr-FR" dirty="0"/>
              <a:t> / </a:t>
            </a:r>
            <a:r>
              <a:rPr lang="fr-FR" dirty="0" err="1"/>
              <a:t>Nein</a:t>
            </a:r>
            <a:r>
              <a:rPr lang="fr-FR" dirty="0"/>
              <a:t>. Er </a:t>
            </a:r>
            <a:r>
              <a:rPr lang="fr-FR" dirty="0" err="1"/>
              <a:t>mag</a:t>
            </a:r>
            <a:r>
              <a:rPr lang="fr-FR" dirty="0"/>
              <a:t> </a:t>
            </a:r>
            <a:r>
              <a:rPr lang="fr-FR" dirty="0" err="1"/>
              <a:t>Musik</a:t>
            </a:r>
            <a:r>
              <a:rPr lang="fr-FR" dirty="0"/>
              <a:t> / </a:t>
            </a:r>
            <a:r>
              <a:rPr lang="fr-FR" dirty="0" err="1"/>
              <a:t>Literatur</a:t>
            </a:r>
            <a:r>
              <a:rPr lang="fr-FR" dirty="0"/>
              <a:t> /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en-GB" dirty="0" err="1"/>
              <a:t>Militär</a:t>
            </a:r>
            <a:r>
              <a:rPr lang="fr-FR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12" y="969725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4147" y="969724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2863" y="969723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2" y="1448290"/>
            <a:ext cx="2129014" cy="3406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50" y="4843450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Image 7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2" y="1461926"/>
            <a:ext cx="2837699" cy="3412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44" y="4888316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63" y="1461926"/>
            <a:ext cx="2296482" cy="34148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39862" y="4854712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9</a:t>
            </a:r>
          </a:p>
        </p:txBody>
      </p:sp>
    </p:spTree>
    <p:extLst>
      <p:ext uri="{BB962C8B-B14F-4D97-AF65-F5344CB8AC3E}">
        <p14:creationId xmlns:p14="http://schemas.microsoft.com/office/powerpoint/2010/main" val="87435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90" y="433287"/>
            <a:ext cx="11834191" cy="6321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Welche </a:t>
            </a:r>
            <a:r>
              <a:rPr lang="fr-FR" dirty="0" err="1"/>
              <a:t>Bilder</a:t>
            </a:r>
            <a:r>
              <a:rPr lang="fr-FR" dirty="0"/>
              <a:t> </a:t>
            </a:r>
            <a:r>
              <a:rPr lang="fr-FR" dirty="0" err="1"/>
              <a:t>zeigen</a:t>
            </a:r>
            <a:r>
              <a:rPr lang="fr-FR" dirty="0"/>
              <a:t> Rainer Maria Rilke?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denkt</a:t>
            </a:r>
            <a:r>
              <a:rPr lang="fr-FR" dirty="0"/>
              <a:t> </a:t>
            </a:r>
            <a:r>
              <a:rPr lang="fr-FR" dirty="0" err="1"/>
              <a:t>ihr</a:t>
            </a:r>
            <a:r>
              <a:rPr lang="fr-FR" dirty="0"/>
              <a:t>? </a:t>
            </a:r>
            <a:r>
              <a:rPr lang="fr-FR" dirty="0" err="1"/>
              <a:t>Warum</a:t>
            </a:r>
            <a:r>
              <a:rPr lang="fr-FR" dirty="0"/>
              <a:t>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1: </a:t>
            </a:r>
            <a:r>
              <a:rPr lang="fr-FR" dirty="0" err="1"/>
              <a:t>Ja</a:t>
            </a:r>
            <a:r>
              <a:rPr lang="fr-FR" dirty="0"/>
              <a:t> / </a:t>
            </a:r>
            <a:r>
              <a:rPr lang="fr-FR" dirty="0" err="1"/>
              <a:t>Nein</a:t>
            </a:r>
            <a:r>
              <a:rPr lang="fr-FR" dirty="0"/>
              <a:t>. Er </a:t>
            </a:r>
            <a:r>
              <a:rPr lang="fr-FR" dirty="0" err="1"/>
              <a:t>ist</a:t>
            </a:r>
            <a:r>
              <a:rPr lang="fr-FR" dirty="0"/>
              <a:t> (</a:t>
            </a:r>
            <a:r>
              <a:rPr lang="fr-FR" dirty="0" err="1"/>
              <a:t>nicht</a:t>
            </a:r>
            <a:r>
              <a:rPr lang="fr-FR" dirty="0"/>
              <a:t>) </a:t>
            </a:r>
            <a:r>
              <a:rPr lang="fr-FR" dirty="0" err="1"/>
              <a:t>nett</a:t>
            </a:r>
            <a:r>
              <a:rPr lang="fr-FR" dirty="0"/>
              <a:t> / </a:t>
            </a:r>
            <a:r>
              <a:rPr lang="fr-FR" dirty="0" err="1"/>
              <a:t>ernst</a:t>
            </a:r>
            <a:r>
              <a:rPr lang="fr-FR" dirty="0"/>
              <a:t> / </a:t>
            </a:r>
            <a:r>
              <a:rPr lang="fr-FR" dirty="0" err="1"/>
              <a:t>offen</a:t>
            </a:r>
            <a:r>
              <a:rPr lang="fr-FR" dirty="0"/>
              <a:t> / </a:t>
            </a:r>
            <a:r>
              <a:rPr lang="fr-FR" dirty="0" err="1"/>
              <a:t>kreativ</a:t>
            </a:r>
            <a:r>
              <a:rPr lang="fr-FR" dirty="0"/>
              <a:t> / </a:t>
            </a:r>
            <a:r>
              <a:rPr lang="fr-FR" dirty="0" err="1"/>
              <a:t>kritisch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2: </a:t>
            </a:r>
            <a:r>
              <a:rPr lang="fr-FR" dirty="0" err="1"/>
              <a:t>Ja</a:t>
            </a:r>
            <a:r>
              <a:rPr lang="fr-FR" dirty="0"/>
              <a:t> / </a:t>
            </a:r>
            <a:r>
              <a:rPr lang="fr-FR" dirty="0" err="1"/>
              <a:t>Nein</a:t>
            </a:r>
            <a:r>
              <a:rPr lang="fr-FR" dirty="0"/>
              <a:t>. Er </a:t>
            </a:r>
            <a:r>
              <a:rPr lang="fr-FR" dirty="0" err="1"/>
              <a:t>ist</a:t>
            </a:r>
            <a:r>
              <a:rPr lang="fr-FR" dirty="0"/>
              <a:t> (</a:t>
            </a:r>
            <a:r>
              <a:rPr lang="fr-FR" dirty="0" err="1"/>
              <a:t>nicht</a:t>
            </a:r>
            <a:r>
              <a:rPr lang="fr-FR" dirty="0"/>
              <a:t>) </a:t>
            </a:r>
            <a:r>
              <a:rPr lang="fr-FR" dirty="0" err="1"/>
              <a:t>nett</a:t>
            </a:r>
            <a:r>
              <a:rPr lang="fr-FR" dirty="0"/>
              <a:t> / </a:t>
            </a:r>
            <a:r>
              <a:rPr lang="fr-FR" dirty="0" err="1"/>
              <a:t>ernst</a:t>
            </a:r>
            <a:r>
              <a:rPr lang="fr-FR" dirty="0"/>
              <a:t> / </a:t>
            </a:r>
            <a:r>
              <a:rPr lang="fr-FR" dirty="0" err="1"/>
              <a:t>offen</a:t>
            </a:r>
            <a:r>
              <a:rPr lang="fr-FR" dirty="0"/>
              <a:t> / </a:t>
            </a:r>
            <a:r>
              <a:rPr lang="fr-FR" dirty="0" err="1"/>
              <a:t>kreativ</a:t>
            </a:r>
            <a:r>
              <a:rPr lang="fr-FR" dirty="0"/>
              <a:t> / </a:t>
            </a:r>
            <a:r>
              <a:rPr lang="fr-FR" dirty="0" err="1"/>
              <a:t>kritisch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3: </a:t>
            </a:r>
            <a:r>
              <a:rPr lang="fr-FR" dirty="0" err="1"/>
              <a:t>Ja</a:t>
            </a:r>
            <a:r>
              <a:rPr lang="fr-FR" dirty="0"/>
              <a:t> / </a:t>
            </a:r>
            <a:r>
              <a:rPr lang="fr-FR" dirty="0" err="1"/>
              <a:t>Nein</a:t>
            </a:r>
            <a:r>
              <a:rPr lang="fr-FR" dirty="0"/>
              <a:t>. Er </a:t>
            </a:r>
            <a:r>
              <a:rPr lang="fr-FR" dirty="0" err="1"/>
              <a:t>ist</a:t>
            </a:r>
            <a:r>
              <a:rPr lang="fr-FR" dirty="0"/>
              <a:t> (</a:t>
            </a:r>
            <a:r>
              <a:rPr lang="fr-FR" dirty="0" err="1"/>
              <a:t>nicht</a:t>
            </a:r>
            <a:r>
              <a:rPr lang="fr-FR" dirty="0"/>
              <a:t>) </a:t>
            </a:r>
            <a:r>
              <a:rPr lang="fr-FR" dirty="0" err="1"/>
              <a:t>nett</a:t>
            </a:r>
            <a:r>
              <a:rPr lang="fr-FR" dirty="0"/>
              <a:t> / </a:t>
            </a:r>
            <a:r>
              <a:rPr lang="fr-FR" dirty="0" err="1"/>
              <a:t>ernst</a:t>
            </a:r>
            <a:r>
              <a:rPr lang="fr-FR" dirty="0"/>
              <a:t> / </a:t>
            </a:r>
            <a:r>
              <a:rPr lang="fr-FR" dirty="0" err="1"/>
              <a:t>offen</a:t>
            </a:r>
            <a:r>
              <a:rPr lang="fr-FR" dirty="0"/>
              <a:t> / </a:t>
            </a:r>
            <a:r>
              <a:rPr lang="fr-FR" dirty="0" err="1"/>
              <a:t>kreativ</a:t>
            </a:r>
            <a:r>
              <a:rPr lang="fr-FR" dirty="0"/>
              <a:t> / </a:t>
            </a:r>
            <a:r>
              <a:rPr lang="fr-FR" dirty="0" err="1"/>
              <a:t>kritisch</a:t>
            </a:r>
            <a:r>
              <a:rPr lang="fr-FR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12" y="969725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4147" y="969724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2863" y="969723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2" y="1448290"/>
            <a:ext cx="2129014" cy="3406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50" y="4843450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Image 7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2" y="1461926"/>
            <a:ext cx="2837699" cy="3412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44" y="4888316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63" y="1461926"/>
            <a:ext cx="2296482" cy="34148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39862" y="4854712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9</a:t>
            </a:r>
          </a:p>
        </p:txBody>
      </p:sp>
    </p:spTree>
    <p:extLst>
      <p:ext uri="{BB962C8B-B14F-4D97-AF65-F5344CB8AC3E}">
        <p14:creationId xmlns:p14="http://schemas.microsoft.com/office/powerpoint/2010/main" val="20884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90" y="433287"/>
            <a:ext cx="11834191" cy="63212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Welche </a:t>
            </a:r>
            <a:r>
              <a:rPr lang="fr-FR" dirty="0" err="1"/>
              <a:t>Bilder</a:t>
            </a:r>
            <a:r>
              <a:rPr lang="fr-FR" dirty="0"/>
              <a:t> </a:t>
            </a:r>
            <a:r>
              <a:rPr lang="fr-FR" dirty="0" err="1"/>
              <a:t>zeigen</a:t>
            </a:r>
            <a:r>
              <a:rPr lang="fr-FR" dirty="0"/>
              <a:t> Rainer Maria Rilke?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denkt</a:t>
            </a:r>
            <a:r>
              <a:rPr lang="fr-FR" dirty="0"/>
              <a:t> </a:t>
            </a:r>
            <a:r>
              <a:rPr lang="fr-FR" dirty="0" err="1"/>
              <a:t>ihr</a:t>
            </a:r>
            <a:r>
              <a:rPr lang="fr-FR" dirty="0"/>
              <a:t>? </a:t>
            </a:r>
            <a:r>
              <a:rPr lang="fr-FR" dirty="0" err="1"/>
              <a:t>Warum</a:t>
            </a:r>
            <a:r>
              <a:rPr lang="fr-FR" dirty="0"/>
              <a:t>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1: Rainer Maria Rilke (</a:t>
            </a:r>
            <a:r>
              <a:rPr lang="fr-FR" dirty="0" err="1"/>
              <a:t>Dichter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2: Ludwig van Beethoven (</a:t>
            </a:r>
            <a:r>
              <a:rPr lang="fr-FR" dirty="0" err="1"/>
              <a:t>Komponist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3: Otto </a:t>
            </a:r>
            <a:r>
              <a:rPr lang="fr-FR" dirty="0" err="1"/>
              <a:t>von</a:t>
            </a:r>
            <a:r>
              <a:rPr lang="fr-FR" dirty="0"/>
              <a:t> Bismarck (</a:t>
            </a:r>
            <a:r>
              <a:rPr lang="fr-FR" dirty="0" err="1"/>
              <a:t>Politiker</a:t>
            </a:r>
            <a:r>
              <a:rPr lang="fr-FR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12" y="969725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4147" y="969724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2863" y="969723"/>
            <a:ext cx="213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Bild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2" y="1448290"/>
            <a:ext cx="2129014" cy="3406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50" y="4843450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Image 7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2" y="1461926"/>
            <a:ext cx="2837699" cy="3412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44" y="4888316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63" y="1461926"/>
            <a:ext cx="2296482" cy="34148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39862" y="4854712"/>
            <a:ext cx="314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9</a:t>
            </a:r>
          </a:p>
        </p:txBody>
      </p:sp>
    </p:spTree>
    <p:extLst>
      <p:ext uri="{BB962C8B-B14F-4D97-AF65-F5344CB8AC3E}">
        <p14:creationId xmlns:p14="http://schemas.microsoft.com/office/powerpoint/2010/main" val="63566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877850"/>
              </p:ext>
            </p:extLst>
          </p:nvPr>
        </p:nvGraphicFramePr>
        <p:xfrm>
          <a:off x="172278" y="940903"/>
          <a:ext cx="12019722" cy="5045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9018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6030704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558293">
                <a:tc>
                  <a:txBody>
                    <a:bodyPr/>
                    <a:lstStyle/>
                    <a:p>
                      <a:r>
                        <a:rPr lang="en-GB" sz="3200" dirty="0"/>
                        <a:t>DEUTSCH  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ENGLISCH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0311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/>
                        <a:t>geschmeidig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smooth, supple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/>
                        <a:t>müde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durchschreiten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walk across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/>
                        <a:t>der Stab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bar (e.g. on a cage)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/>
                        <a:t>der Kreis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circle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8448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Mitte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middle, 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4756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beschreiben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describe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0530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dirty="0"/>
                        <a:t>die </a:t>
                      </a:r>
                      <a:r>
                        <a:rPr lang="en-GB" sz="2800" dirty="0" err="1"/>
                        <a:t>Freiheit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freedom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261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2278" y="218901"/>
            <a:ext cx="2723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Wichtige</a:t>
            </a:r>
            <a:r>
              <a:rPr lang="en-GB" sz="2800" b="1" dirty="0"/>
              <a:t> </a:t>
            </a:r>
            <a:r>
              <a:rPr lang="en-GB" sz="2800" b="1" dirty="0" err="1"/>
              <a:t>Wörter</a:t>
            </a:r>
            <a:r>
              <a:rPr lang="en-GB" sz="2800" b="1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C6D08-C6BF-483B-B8AC-4D85EC54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6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3840</Words>
  <Application>Microsoft Office PowerPoint</Application>
  <PresentationFormat>Widescreen</PresentationFormat>
  <Paragraphs>428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der Panther</vt:lpstr>
      <vt:lpstr>Was lesen wir heute? Was für ein Text ist das?</vt:lpstr>
      <vt:lpstr>Wir lesen ein Gedicht von Rainer Maria Rilke!</vt:lpstr>
      <vt:lpstr>Seht euch die Bilder an. Was bedeuten die Bilder? </vt:lpstr>
      <vt:lpstr>Autobiographischer Hintergrund: Rainer Maria Rilke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Fragen</vt:lpstr>
      <vt:lpstr>Fragen</vt:lpstr>
      <vt:lpstr>PowerPoint Presentation</vt:lpstr>
      <vt:lpstr>Kennst du die Umlaute?</vt:lpstr>
      <vt:lpstr>PowerPoint Presentation</vt:lpstr>
      <vt:lpstr>PowerPoint Presentation</vt:lpstr>
      <vt:lpstr>Separable verbs – trennbare Verben</vt:lpstr>
      <vt:lpstr>Separable verbs – trennbare Verben</vt:lpstr>
      <vt:lpstr>PowerPoint Presentation</vt:lpstr>
      <vt:lpstr>PowerPoint Presentation</vt:lpstr>
      <vt:lpstr>PowerPoint Presentation</vt:lpstr>
      <vt:lpstr>Focus on literary technique – das Enjambement</vt:lpstr>
      <vt:lpstr>Focus on literary technique – die Metapher</vt:lpstr>
      <vt:lpstr>PowerPoint Presentation</vt:lpstr>
      <vt:lpstr>PowerPoint Presentation</vt:lpstr>
      <vt:lpstr>Wie findet ihr das Gedicht?</vt:lpstr>
      <vt:lpstr>Hausaufgabe</vt:lpstr>
      <vt:lpstr>Hausaufgabe</vt:lpstr>
      <vt:lpstr>Images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L’homme qui te ressemble</dc:title>
  <dc:creator>Suzanne Graham</dc:creator>
  <cp:lastModifiedBy>D McLean</cp:lastModifiedBy>
  <cp:revision>658</cp:revision>
  <dcterms:created xsi:type="dcterms:W3CDTF">2017-06-02T13:28:39Z</dcterms:created>
  <dcterms:modified xsi:type="dcterms:W3CDTF">2019-12-12T15:15:12Z</dcterms:modified>
</cp:coreProperties>
</file>