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05" r:id="rId2"/>
    <p:sldId id="298" r:id="rId3"/>
    <p:sldId id="311" r:id="rId4"/>
    <p:sldId id="267" r:id="rId5"/>
    <p:sldId id="322" r:id="rId6"/>
    <p:sldId id="268" r:id="rId7"/>
    <p:sldId id="313" r:id="rId8"/>
    <p:sldId id="317" r:id="rId9"/>
    <p:sldId id="286" r:id="rId10"/>
    <p:sldId id="289" r:id="rId11"/>
    <p:sldId id="330" r:id="rId12"/>
    <p:sldId id="272" r:id="rId13"/>
    <p:sldId id="329" r:id="rId14"/>
    <p:sldId id="296" r:id="rId15"/>
    <p:sldId id="276" r:id="rId16"/>
    <p:sldId id="293" r:id="rId17"/>
    <p:sldId id="306" r:id="rId18"/>
    <p:sldId id="302" r:id="rId19"/>
    <p:sldId id="297" r:id="rId20"/>
    <p:sldId id="291" r:id="rId21"/>
    <p:sldId id="303" r:id="rId22"/>
    <p:sldId id="300" r:id="rId23"/>
    <p:sldId id="307" r:id="rId24"/>
    <p:sldId id="320" r:id="rId25"/>
    <p:sldId id="301" r:id="rId26"/>
    <p:sldId id="324" r:id="rId2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72172" autoAdjust="0"/>
  </p:normalViewPr>
  <p:slideViewPr>
    <p:cSldViewPr snapToGrid="0">
      <p:cViewPr varScale="1">
        <p:scale>
          <a:sx n="67" d="100"/>
          <a:sy n="67" d="100"/>
        </p:scale>
        <p:origin x="624" y="40"/>
      </p:cViewPr>
      <p:guideLst>
        <p:guide orient="horz" pos="2160"/>
        <p:guide pos="3840"/>
      </p:guideLst>
    </p:cSldViewPr>
  </p:slideViewPr>
  <p:notesTextViewPr>
    <p:cViewPr>
      <p:scale>
        <a:sx n="3" d="2"/>
        <a:sy n="3" d="2"/>
      </p:scale>
      <p:origin x="0" y="0"/>
    </p:cViewPr>
  </p:notesTextViewPr>
  <p:notesViewPr>
    <p:cSldViewPr snapToGrid="0" showGuides="1">
      <p:cViewPr>
        <p:scale>
          <a:sx n="70" d="100"/>
          <a:sy n="70" d="100"/>
        </p:scale>
        <p:origin x="2288" y="-832"/>
      </p:cViewPr>
      <p:guideLst>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685B581E-C639-4B6C-9ABA-8813DEB736A4}" type="datetimeFigureOut">
              <a:rPr lang="en-GB" smtClean="0"/>
              <a:t>17/01/2020</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BB0B9A3B-4314-4DDF-AAB3-4C550428FADF}" type="slidenum">
              <a:rPr lang="en-GB" smtClean="0"/>
              <a:t>‹#›</a:t>
            </a:fld>
            <a:endParaRPr lang="en-GB"/>
          </a:p>
        </p:txBody>
      </p:sp>
    </p:spTree>
    <p:extLst>
      <p:ext uri="{BB962C8B-B14F-4D97-AF65-F5344CB8AC3E}">
        <p14:creationId xmlns:p14="http://schemas.microsoft.com/office/powerpoint/2010/main" val="1308148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F2146255-76AD-4CA2-AB7D-7B9F54459384}" type="datetimeFigureOut">
              <a:rPr lang="en-GB" smtClean="0"/>
              <a:t>17/01/2020</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202FD230-3630-493F-9FBB-2B08A3820D5D}" type="slidenum">
              <a:rPr lang="en-GB" smtClean="0"/>
              <a:t>‹#›</a:t>
            </a:fld>
            <a:endParaRPr lang="en-GB"/>
          </a:p>
        </p:txBody>
      </p:sp>
    </p:spTree>
    <p:extLst>
      <p:ext uri="{BB962C8B-B14F-4D97-AF65-F5344CB8AC3E}">
        <p14:creationId xmlns:p14="http://schemas.microsoft.com/office/powerpoint/2010/main" val="329548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7rPqt4k7gS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colechataigniers.cattenieres.pagesperso-orange.fr/poesies/vhugo/HugoBD.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2FD230-3630-493F-9FBB-2B08A3820D5D}" type="slidenum">
              <a:rPr lang="en-GB" smtClean="0"/>
              <a:t>4</a:t>
            </a:fld>
            <a:endParaRPr lang="en-GB"/>
          </a:p>
        </p:txBody>
      </p:sp>
    </p:spTree>
    <p:extLst>
      <p:ext uri="{BB962C8B-B14F-4D97-AF65-F5344CB8AC3E}">
        <p14:creationId xmlns:p14="http://schemas.microsoft.com/office/powerpoint/2010/main" val="127427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2FD230-3630-493F-9FBB-2B08A3820D5D}" type="slidenum">
              <a:rPr lang="en-GB" smtClean="0"/>
              <a:t>5</a:t>
            </a:fld>
            <a:endParaRPr lang="en-GB"/>
          </a:p>
        </p:txBody>
      </p:sp>
    </p:spTree>
    <p:extLst>
      <p:ext uri="{BB962C8B-B14F-4D97-AF65-F5344CB8AC3E}">
        <p14:creationId xmlns:p14="http://schemas.microsoft.com/office/powerpoint/2010/main" val="410973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Alternative </a:t>
            </a:r>
            <a:r>
              <a:rPr lang="fr-FR" dirty="0" err="1"/>
              <a:t>track</a:t>
            </a:r>
            <a:r>
              <a:rPr lang="fr-FR" dirty="0"/>
              <a:t>: </a:t>
            </a:r>
            <a:r>
              <a:rPr lang="fr-FR" dirty="0">
                <a:hlinkClick r:id="rId3"/>
              </a:rPr>
              <a:t>https://www.youtube.com/watch?v=7rPqt4k7gSw</a:t>
            </a:r>
            <a:endParaRPr lang="fr-FR" dirty="0"/>
          </a:p>
          <a:p>
            <a:endParaRPr lang="fr-FR" dirty="0"/>
          </a:p>
          <a:p>
            <a:r>
              <a:rPr lang="fr-FR" dirty="0"/>
              <a:t>Teacher </a:t>
            </a:r>
            <a:r>
              <a:rPr lang="fr-FR" dirty="0" err="1"/>
              <a:t>could</a:t>
            </a:r>
            <a:r>
              <a:rPr lang="fr-FR" dirty="0"/>
              <a:t> </a:t>
            </a:r>
            <a:r>
              <a:rPr lang="fr-FR" dirty="0" err="1"/>
              <a:t>read</a:t>
            </a:r>
            <a:r>
              <a:rPr lang="fr-FR" dirty="0"/>
              <a:t> </a:t>
            </a:r>
            <a:r>
              <a:rPr lang="fr-FR" dirty="0" err="1"/>
              <a:t>poem</a:t>
            </a:r>
            <a:r>
              <a:rPr lang="fr-FR" dirty="0"/>
              <a:t> </a:t>
            </a:r>
            <a:r>
              <a:rPr lang="fr-FR" dirty="0" err="1"/>
              <a:t>aloud</a:t>
            </a:r>
            <a:r>
              <a:rPr lang="fr-FR" dirty="0"/>
              <a:t> </a:t>
            </a:r>
            <a:r>
              <a:rPr lang="fr-FR" dirty="0" err="1"/>
              <a:t>during</a:t>
            </a:r>
            <a:r>
              <a:rPr lang="fr-FR" dirty="0"/>
              <a:t> the </a:t>
            </a:r>
            <a:r>
              <a:rPr lang="fr-FR" dirty="0" err="1"/>
              <a:t>playing</a:t>
            </a:r>
            <a:r>
              <a:rPr lang="fr-FR" dirty="0"/>
              <a:t> of the clip</a:t>
            </a:r>
          </a:p>
        </p:txBody>
      </p:sp>
      <p:sp>
        <p:nvSpPr>
          <p:cNvPr id="4" name="Slide Number Placeholder 3"/>
          <p:cNvSpPr>
            <a:spLocks noGrp="1"/>
          </p:cNvSpPr>
          <p:nvPr>
            <p:ph type="sldNum" sz="quarter" idx="10"/>
          </p:nvPr>
        </p:nvSpPr>
        <p:spPr/>
        <p:txBody>
          <a:bodyPr/>
          <a:lstStyle/>
          <a:p>
            <a:fld id="{202FD230-3630-493F-9FBB-2B08A3820D5D}" type="slidenum">
              <a:rPr lang="en-GB" smtClean="0"/>
              <a:t>6</a:t>
            </a:fld>
            <a:endParaRPr lang="en-GB"/>
          </a:p>
        </p:txBody>
      </p:sp>
    </p:spTree>
    <p:extLst>
      <p:ext uri="{BB962C8B-B14F-4D97-AF65-F5344CB8AC3E}">
        <p14:creationId xmlns:p14="http://schemas.microsoft.com/office/powerpoint/2010/main" val="225590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suggest you use the images that appear here and insert them for classroom use in slides that you add in yourself: </a:t>
            </a:r>
            <a:r>
              <a:rPr lang="en-GB" dirty="0">
                <a:hlinkClick r:id="rId3"/>
              </a:rPr>
              <a:t>http://ecolechataigniers.cattenieres.pagesperso-orange.fr/poesies/vhugo/HugoBD.htm</a:t>
            </a:r>
            <a:endParaRPr lang="en-GB" dirty="0"/>
          </a:p>
          <a:p>
            <a:endParaRPr lang="en-GB" dirty="0"/>
          </a:p>
          <a:p>
            <a:endParaRPr lang="en-GB" dirty="0"/>
          </a:p>
          <a:p>
            <a:r>
              <a:rPr lang="en-GB" dirty="0"/>
              <a:t>We have not been able to contact the creator of these images to gain permission to upload them here</a:t>
            </a:r>
          </a:p>
        </p:txBody>
      </p:sp>
      <p:sp>
        <p:nvSpPr>
          <p:cNvPr id="4" name="Slide Number Placeholder 3"/>
          <p:cNvSpPr>
            <a:spLocks noGrp="1"/>
          </p:cNvSpPr>
          <p:nvPr>
            <p:ph type="sldNum" sz="quarter" idx="5"/>
          </p:nvPr>
        </p:nvSpPr>
        <p:spPr/>
        <p:txBody>
          <a:bodyPr/>
          <a:lstStyle/>
          <a:p>
            <a:fld id="{202FD230-3630-493F-9FBB-2B08A3820D5D}" type="slidenum">
              <a:rPr lang="en-GB" smtClean="0"/>
              <a:t>7</a:t>
            </a:fld>
            <a:endParaRPr lang="en-GB"/>
          </a:p>
        </p:txBody>
      </p:sp>
    </p:spTree>
    <p:extLst>
      <p:ext uri="{BB962C8B-B14F-4D97-AF65-F5344CB8AC3E}">
        <p14:creationId xmlns:p14="http://schemas.microsoft.com/office/powerpoint/2010/main" val="406482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8FE7C7-8DB2-4E24-BC38-3CE31215BC38}" type="slidenum">
              <a:rPr lang="en-GB" smtClean="0"/>
              <a:t>18</a:t>
            </a:fld>
            <a:endParaRPr lang="en-GB" dirty="0"/>
          </a:p>
        </p:txBody>
      </p:sp>
    </p:spTree>
    <p:extLst>
      <p:ext uri="{BB962C8B-B14F-4D97-AF65-F5344CB8AC3E}">
        <p14:creationId xmlns:p14="http://schemas.microsoft.com/office/powerpoint/2010/main" val="1850654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2344073-90C5-43DE-AFB3-0686DCD2207A}" type="datetime1">
              <a:rPr lang="en-GB" smtClean="0"/>
              <a:t>17/01/2020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8EFC75-EC50-45A2-AF34-BD3704400BB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C35907-A7BF-4896-8DDF-59A3959C7875}"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8EFC75-EC50-45A2-AF34-BD3704400BB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B226D5-8AF9-4350-8D4B-63D6E9ACFEEA}"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8EFC75-EC50-45A2-AF34-BD3704400BB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943FA55-F716-4529-82FE-6C24CC7D2B1E}"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8EFC75-EC50-45A2-AF34-BD3704400BB2}" type="slidenum">
              <a:rPr lang="en-GB" smtClean="0"/>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DEE2A60-DC4E-4D81-B778-241BF7EEB299}" type="datetime1">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8EFC75-EC50-45A2-AF34-BD3704400BB2}" type="slidenum">
              <a:rPr lang="en-GB" smtClean="0"/>
              <a:t>‹#›</a:t>
            </a:fld>
            <a:endParaRPr lang="en-GB"/>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0285D5B-EDA8-42BB-A2B3-38CC7DC04ACE}" type="datetime1">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8EFC75-EC50-45A2-AF34-BD3704400BB2}" type="slidenum">
              <a:rPr lang="en-GB" smtClean="0"/>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84F9D8-8AF5-42C5-A686-A7B198575350}" type="datetime1">
              <a:rPr lang="en-GB" smtClean="0"/>
              <a:t>17/01/2020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8EFC75-EC50-45A2-AF34-BD3704400BB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5F0B97-A0FF-4B19-99D4-CA52A67AB497}" type="datetime1">
              <a:rPr lang="en-GB" smtClean="0"/>
              <a:t>17/01/2020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8EFC75-EC50-45A2-AF34-BD3704400BB2}" type="slidenum">
              <a:rPr lang="en-GB" smtClean="0"/>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45998-BEFC-477F-A794-A5A147BD7990}" type="datetime1">
              <a:rPr lang="en-GB" smtClean="0"/>
              <a:t>17/01/2020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8EFC75-EC50-45A2-AF34-BD3704400BB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CD0C9CD7-FA95-4B04-BAC0-0264B7B757E5}" type="datetime1">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8EFC75-EC50-45A2-AF34-BD3704400BB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2F9BE7B-C1B1-4A69-A07F-34754598BD5A}" type="datetime1">
              <a:rPr lang="en-GB" smtClean="0"/>
              <a:t>17/01/2020</a:t>
            </a:fld>
            <a:endParaRPr lang="en-GB"/>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8EFC75-EC50-45A2-AF34-BD3704400BB2}" type="slidenum">
              <a:rPr lang="en-GB" smtClean="0"/>
              <a:t>‹#›</a:t>
            </a:fld>
            <a:endParaRPr lang="en-GB"/>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9BE4594-1358-4199-B2BB-9C8F4CFBA0FE}" type="datetime1">
              <a:rPr lang="en-GB" smtClean="0"/>
              <a:t>17/01/2020</a:t>
            </a:fld>
            <a:endParaRPr lang="en-GB"/>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978EFC75-EC50-45A2-AF34-BD3704400BB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ictor_Hugo_by_%C3%89tienne_Carjat_1876_-_full.jpg" TargetMode="External"/><Relationship Id="rId3" Type="http://schemas.openxmlformats.org/officeDocument/2006/relationships/hyperlink" Target="https://en.wikipedia.org/wiki/en:Creative_Commons" TargetMode="External"/><Relationship Id="rId7" Type="http://schemas.openxmlformats.org/officeDocument/2006/relationships/hyperlink" Target="https://unsplash.com/photos/QndJcW1KTUg" TargetMode="External"/><Relationship Id="rId2" Type="http://schemas.openxmlformats.org/officeDocument/2006/relationships/hyperlink" Target="https://commons.wikimedia.org/w/index.php?title=User:Paubry76&amp;action=edit&amp;redlink=1" TargetMode="External"/><Relationship Id="rId1" Type="http://schemas.openxmlformats.org/officeDocument/2006/relationships/slideLayout" Target="../slideLayouts/slideLayout2.xml"/><Relationship Id="rId6" Type="http://schemas.openxmlformats.org/officeDocument/2006/relationships/hyperlink" Target="https://unsplash.com/photos/qDLzX0tDkgc?utm_source=unsplash&amp;utm_medium=referral&amp;utm_content=creditCopyText" TargetMode="External"/><Relationship Id="rId11" Type="http://schemas.openxmlformats.org/officeDocument/2006/relationships/hyperlink" Target="http://www.ornitho.org/ornitho/terrain1.html" TargetMode="External"/><Relationship Id="rId5" Type="http://schemas.openxmlformats.org/officeDocument/2006/relationships/hyperlink" Target="https://unsplash.com/photos/QndJcW1KTUg?utm_source=unsplash&amp;utm_medium=referral&amp;utm_content=creditCopyText" TargetMode="External"/><Relationship Id="rId10" Type="http://schemas.openxmlformats.org/officeDocument/2006/relationships/hyperlink" Target="https://creativecommons.org/licenses/by-sa/4.0" TargetMode="External"/><Relationship Id="rId4" Type="http://schemas.openxmlformats.org/officeDocument/2006/relationships/hyperlink" Target="https://creativecommons.org/licenses/by-sa/4.0/deed.en" TargetMode="External"/><Relationship Id="rId9"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JCALzedgQ8w"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vuy4wCSHUA" TargetMode="External"/><Relationship Id="rId7" Type="http://schemas.openxmlformats.org/officeDocument/2006/relationships/hyperlink" Target="https://www.youtube.com/watch?v=7rPqt4k7gS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channel/UCjSQ-DwdyWNrPpkumEq9Cxg" TargetMode="External"/><Relationship Id="rId5" Type="http://schemas.openxmlformats.org/officeDocument/2006/relationships/hyperlink" Target="http://springhs.rockyview.ab.ca/Members/icomba/french-30/unite-2/Demain%20des%20laube.doc" TargetMode="External"/><Relationship Id="rId4" Type="http://schemas.openxmlformats.org/officeDocument/2006/relationships/hyperlink" Target="http://ecolechataigniers.cattenieres.pagesperso-orange.fr/poesies/vhugo/HugoBD.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22694" y="1402638"/>
            <a:ext cx="8713788" cy="2677548"/>
          </a:xfrm>
        </p:spPr>
        <p:txBody>
          <a:bodyPr anchor="ctr">
            <a:noAutofit/>
          </a:bodyPr>
          <a:lstStyle/>
          <a:p>
            <a:pPr rtl="0" eaLnBrk="1" hangingPunct="1">
              <a:defRPr/>
            </a:pPr>
            <a:r>
              <a:rPr lang="en-US" altLang="en-US" sz="7200" b="1" dirty="0" err="1">
                <a:solidFill>
                  <a:schemeClr val="accent1"/>
                </a:solidFill>
                <a:effectLst>
                  <a:outerShdw blurRad="38100" dist="38100" dir="2700000" algn="tl">
                    <a:srgbClr val="000000"/>
                  </a:outerShdw>
                </a:effectLst>
              </a:rPr>
              <a:t>Demain</a:t>
            </a:r>
            <a:r>
              <a:rPr lang="en-US" altLang="en-US" sz="7200" b="1" dirty="0">
                <a:solidFill>
                  <a:schemeClr val="accent1"/>
                </a:solidFill>
                <a:effectLst>
                  <a:outerShdw blurRad="38100" dist="38100" dir="2700000" algn="tl">
                    <a:srgbClr val="000000"/>
                  </a:outerShdw>
                </a:effectLst>
              </a:rPr>
              <a:t>, </a:t>
            </a:r>
            <a:r>
              <a:rPr lang="en-US" altLang="en-US" sz="7200" b="1" dirty="0" err="1">
                <a:solidFill>
                  <a:schemeClr val="accent1"/>
                </a:solidFill>
                <a:effectLst>
                  <a:outerShdw blurRad="38100" dist="38100" dir="2700000" algn="tl">
                    <a:srgbClr val="000000"/>
                  </a:outerShdw>
                </a:effectLst>
              </a:rPr>
              <a:t>dès</a:t>
            </a:r>
            <a:r>
              <a:rPr lang="en-US" altLang="en-US" sz="7200" b="1" dirty="0">
                <a:solidFill>
                  <a:schemeClr val="accent1"/>
                </a:solidFill>
                <a:effectLst>
                  <a:outerShdw blurRad="38100" dist="38100" dir="2700000" algn="tl">
                    <a:srgbClr val="000000"/>
                  </a:outerShdw>
                </a:effectLst>
              </a:rPr>
              <a:t> </a:t>
            </a:r>
            <a:r>
              <a:rPr lang="en-US" altLang="en-US" sz="7200" b="1" dirty="0" err="1">
                <a:solidFill>
                  <a:schemeClr val="accent1"/>
                </a:solidFill>
                <a:effectLst>
                  <a:outerShdw blurRad="38100" dist="38100" dir="2700000" algn="tl">
                    <a:srgbClr val="000000"/>
                  </a:outerShdw>
                </a:effectLst>
              </a:rPr>
              <a:t>l'aube</a:t>
            </a:r>
            <a:br>
              <a:rPr lang="en-GB" altLang="en-US" sz="7200" b="1" dirty="0">
                <a:solidFill>
                  <a:schemeClr val="accent1"/>
                </a:solidFill>
                <a:effectLst>
                  <a:outerShdw blurRad="38100" dist="38100" dir="2700000" algn="tl">
                    <a:srgbClr val="000000"/>
                  </a:outerShdw>
                </a:effectLst>
              </a:rPr>
            </a:br>
            <a:br>
              <a:rPr lang="en-GB" altLang="en-US" sz="7200" b="1" dirty="0">
                <a:solidFill>
                  <a:schemeClr val="accent1"/>
                </a:solidFill>
                <a:effectLst>
                  <a:outerShdw blurRad="38100" dist="38100" dir="2700000" algn="tl">
                    <a:srgbClr val="000000"/>
                  </a:outerShdw>
                </a:effectLst>
              </a:rPr>
            </a:br>
            <a:r>
              <a:rPr lang="en-US" altLang="en-US" sz="5400" dirty="0">
                <a:solidFill>
                  <a:schemeClr val="accent1"/>
                </a:solidFill>
                <a:effectLst>
                  <a:outerShdw blurRad="38100" dist="38100" dir="2700000" algn="tl">
                    <a:srgbClr val="000000"/>
                  </a:outerShdw>
                </a:effectLst>
              </a:rPr>
              <a:t>Victor Hugo</a:t>
            </a:r>
            <a:r>
              <a:rPr lang="en-US" altLang="en-US" sz="3600" dirty="0">
                <a:solidFill>
                  <a:schemeClr val="accent1"/>
                </a:solidFill>
              </a:rPr>
              <a:t> </a:t>
            </a:r>
          </a:p>
        </p:txBody>
      </p:sp>
      <p:sp>
        <p:nvSpPr>
          <p:cNvPr id="2" name="Slide Number Placeholder 1">
            <a:extLst>
              <a:ext uri="{FF2B5EF4-FFF2-40B4-BE49-F238E27FC236}">
                <a16:creationId xmlns:a16="http://schemas.microsoft.com/office/drawing/2014/main" id="{44844347-E93C-45B6-B498-27355A3A9466}"/>
              </a:ext>
            </a:extLst>
          </p:cNvPr>
          <p:cNvSpPr>
            <a:spLocks noGrp="1"/>
          </p:cNvSpPr>
          <p:nvPr>
            <p:ph type="sldNum" sz="quarter" idx="12"/>
          </p:nvPr>
        </p:nvSpPr>
        <p:spPr/>
        <p:txBody>
          <a:bodyPr/>
          <a:lstStyle/>
          <a:p>
            <a:fld id="{978EFC75-EC50-45A2-AF34-BD3704400BB2}" type="slidenum">
              <a:rPr lang="en-GB" smtClean="0"/>
              <a:t>1</a:t>
            </a:fld>
            <a:endParaRPr lang="en-GB"/>
          </a:p>
        </p:txBody>
      </p:sp>
    </p:spTree>
    <p:extLst>
      <p:ext uri="{BB962C8B-B14F-4D97-AF65-F5344CB8AC3E}">
        <p14:creationId xmlns:p14="http://schemas.microsoft.com/office/powerpoint/2010/main" val="236023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3335" y="841830"/>
            <a:ext cx="5512158" cy="5674880"/>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fr-FR" sz="2000" dirty="0">
                <a:latin typeface="Calibri" panose="020F0502020204030204" pitchFamily="34" charset="0"/>
                <a:cs typeface="Calibri" panose="020F0502020204030204" pitchFamily="34" charset="0"/>
              </a:rPr>
              <a:t>1.Demain, dès l'aube, à l'heure où blanchit la campagne,</a:t>
            </a:r>
          </a:p>
          <a:p>
            <a:pPr marL="0" indent="0">
              <a:buNone/>
            </a:pPr>
            <a:r>
              <a:rPr lang="fr-FR" sz="2000" dirty="0">
                <a:latin typeface="Calibri" panose="020F0502020204030204" pitchFamily="34" charset="0"/>
                <a:cs typeface="Calibri" panose="020F0502020204030204" pitchFamily="34" charset="0"/>
              </a:rPr>
              <a:t>2.Je partirai. Vois-tu, je sais que tu m'attends.</a:t>
            </a:r>
          </a:p>
          <a:p>
            <a:pPr marL="0" indent="0">
              <a:buNone/>
            </a:pPr>
            <a:r>
              <a:rPr lang="fr-FR" sz="2000" dirty="0">
                <a:latin typeface="Calibri" panose="020F0502020204030204" pitchFamily="34" charset="0"/>
                <a:cs typeface="Calibri" panose="020F0502020204030204" pitchFamily="34" charset="0"/>
              </a:rPr>
              <a:t>3.J'irai par la forêt, j'irai par la montagne.</a:t>
            </a:r>
          </a:p>
          <a:p>
            <a:pPr marL="0" indent="0">
              <a:buNone/>
            </a:pPr>
            <a:r>
              <a:rPr lang="fr-FR" sz="2000" dirty="0">
                <a:latin typeface="Calibri" panose="020F0502020204030204" pitchFamily="34" charset="0"/>
                <a:cs typeface="Calibri" panose="020F0502020204030204" pitchFamily="34" charset="0"/>
              </a:rPr>
              <a:t>4.Je ne puis demeurer loin de toi plus longtemps.</a:t>
            </a:r>
          </a:p>
          <a:p>
            <a:pPr marL="0" indent="0">
              <a:buNone/>
            </a:pPr>
            <a:r>
              <a:rPr lang="fr-FR" sz="2000" dirty="0">
                <a:latin typeface="Calibri" panose="020F0502020204030204" pitchFamily="34" charset="0"/>
                <a:cs typeface="Calibri" panose="020F0502020204030204" pitchFamily="34" charset="0"/>
              </a:rPr>
              <a:t>5. Je marcherai les yeux fixés sur mes pensées,</a:t>
            </a:r>
          </a:p>
          <a:p>
            <a:pPr marL="0" indent="0">
              <a:buNone/>
            </a:pPr>
            <a:r>
              <a:rPr lang="fr-FR" sz="2000" dirty="0">
                <a:latin typeface="Calibri" panose="020F0502020204030204" pitchFamily="34" charset="0"/>
                <a:cs typeface="Calibri" panose="020F0502020204030204" pitchFamily="34" charset="0"/>
              </a:rPr>
              <a:t>6. Sans rien voir au dehors, sans entendre aucun bruit,</a:t>
            </a:r>
          </a:p>
          <a:p>
            <a:pPr marL="0" indent="0">
              <a:buNone/>
            </a:pPr>
            <a:r>
              <a:rPr lang="fr-FR" sz="2000" dirty="0">
                <a:latin typeface="Calibri" panose="020F0502020204030204" pitchFamily="34" charset="0"/>
                <a:cs typeface="Calibri" panose="020F0502020204030204" pitchFamily="34" charset="0"/>
              </a:rPr>
              <a:t>7. Seul, inconnu, le dos courbé, les mains croisées,</a:t>
            </a:r>
          </a:p>
          <a:p>
            <a:pPr marL="0" indent="0">
              <a:buNone/>
            </a:pPr>
            <a:r>
              <a:rPr lang="fr-FR" sz="2000" dirty="0">
                <a:latin typeface="Calibri" panose="020F0502020204030204" pitchFamily="34" charset="0"/>
                <a:cs typeface="Calibri" panose="020F0502020204030204" pitchFamily="34" charset="0"/>
              </a:rPr>
              <a:t>8. Triste, et le jour pour moi sera comme la nuit.</a:t>
            </a:r>
          </a:p>
          <a:p>
            <a:pPr marL="0" indent="0">
              <a:buNone/>
            </a:pPr>
            <a:r>
              <a:rPr lang="fr-FR" sz="2000" dirty="0">
                <a:latin typeface="Calibri" panose="020F0502020204030204" pitchFamily="34" charset="0"/>
                <a:cs typeface="Calibri" panose="020F0502020204030204" pitchFamily="34" charset="0"/>
              </a:rPr>
              <a:t>9.Je ne regarderai ni l'or du soir qui tombe,</a:t>
            </a:r>
          </a:p>
          <a:p>
            <a:pPr marL="0" indent="0">
              <a:buNone/>
            </a:pPr>
            <a:r>
              <a:rPr lang="fr-FR" sz="2000" dirty="0">
                <a:latin typeface="Calibri" panose="020F0502020204030204" pitchFamily="34" charset="0"/>
                <a:cs typeface="Calibri" panose="020F0502020204030204" pitchFamily="34" charset="0"/>
              </a:rPr>
              <a:t>10.Ni les voiles au loin descendant vers Harfleur,</a:t>
            </a:r>
          </a:p>
          <a:p>
            <a:pPr marL="0" indent="0">
              <a:buNone/>
            </a:pPr>
            <a:r>
              <a:rPr lang="fr-FR" sz="2000" dirty="0">
                <a:latin typeface="Calibri" panose="020F0502020204030204" pitchFamily="34" charset="0"/>
                <a:cs typeface="Calibri" panose="020F0502020204030204" pitchFamily="34" charset="0"/>
              </a:rPr>
              <a:t>11.Et quand j'arriverai, je mettrai sur ta tombe</a:t>
            </a:r>
          </a:p>
          <a:p>
            <a:pPr marL="0" indent="0">
              <a:buNone/>
            </a:pPr>
            <a:r>
              <a:rPr lang="fr-FR" sz="2000" dirty="0">
                <a:latin typeface="Calibri" panose="020F0502020204030204" pitchFamily="34" charset="0"/>
                <a:cs typeface="Calibri" panose="020F0502020204030204" pitchFamily="34" charset="0"/>
              </a:rPr>
              <a:t>12. Un bouquet de houx vert et de bruyère en fleur</a:t>
            </a:r>
            <a:endParaRPr lang="en-GB" sz="2000"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5795494" y="773404"/>
            <a:ext cx="6396506" cy="5897852"/>
          </a:xfrm>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GB" sz="2000" dirty="0">
                <a:latin typeface="Calibri" panose="020F0502020204030204" pitchFamily="34" charset="0"/>
                <a:cs typeface="Calibri" panose="020F0502020204030204" pitchFamily="34" charset="0"/>
              </a:rPr>
              <a:t>1. Tomorrow, after dawn, at the hour </a:t>
            </a:r>
            <a:r>
              <a:rPr lang="en-GB" sz="2000" u="sng" dirty="0">
                <a:latin typeface="Calibri" panose="020F0502020204030204" pitchFamily="34" charset="0"/>
                <a:cs typeface="Calibri" panose="020F0502020204030204" pitchFamily="34" charset="0"/>
              </a:rPr>
              <a:t>the land turns pale/the countryside whitens</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2. I will </a:t>
            </a:r>
            <a:r>
              <a:rPr lang="en-GB" sz="2000" u="sng" dirty="0">
                <a:latin typeface="Calibri" panose="020F0502020204030204" pitchFamily="34" charset="0"/>
                <a:cs typeface="Calibri" panose="020F0502020204030204" pitchFamily="34" charset="0"/>
              </a:rPr>
              <a:t>leave/depart. </a:t>
            </a:r>
            <a:r>
              <a:rPr lang="en-GB" sz="2000" dirty="0">
                <a:latin typeface="Calibri" panose="020F0502020204030204" pitchFamily="34" charset="0"/>
                <a:cs typeface="Calibri" panose="020F0502020204030204" pitchFamily="34" charset="0"/>
              </a:rPr>
              <a:t>You see, I know you await  me</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3.  I will </a:t>
            </a:r>
            <a:r>
              <a:rPr lang="en-GB" sz="2000" u="sng" dirty="0">
                <a:latin typeface="Calibri" panose="020F0502020204030204" pitchFamily="34" charset="0"/>
                <a:cs typeface="Calibri" panose="020F0502020204030204" pitchFamily="34" charset="0"/>
              </a:rPr>
              <a:t>go through/traverse </a:t>
            </a:r>
            <a:r>
              <a:rPr lang="en-GB" sz="2000" dirty="0">
                <a:latin typeface="Calibri" panose="020F0502020204030204" pitchFamily="34" charset="0"/>
                <a:cs typeface="Calibri" panose="020F0502020204030204" pitchFamily="34" charset="0"/>
              </a:rPr>
              <a:t>the forest, I will go over/traverse the mountain</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4. I cannot stay </a:t>
            </a:r>
            <a:r>
              <a:rPr lang="en-GB" sz="2000" u="sng" dirty="0">
                <a:latin typeface="Calibri" panose="020F0502020204030204" pitchFamily="34" charset="0"/>
                <a:cs typeface="Calibri" panose="020F0502020204030204" pitchFamily="34" charset="0"/>
              </a:rPr>
              <a:t>apart/far</a:t>
            </a:r>
            <a:r>
              <a:rPr lang="en-GB" sz="2000" dirty="0">
                <a:latin typeface="Calibri" panose="020F0502020204030204" pitchFamily="34" charset="0"/>
                <a:cs typeface="Calibri" panose="020F0502020204030204" pitchFamily="34" charset="0"/>
              </a:rPr>
              <a:t> from you any longer</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5. I will walk with my eyes fixed </a:t>
            </a:r>
            <a:r>
              <a:rPr lang="en-GB" sz="2000" u="sng" dirty="0">
                <a:latin typeface="Calibri" panose="020F0502020204030204" pitchFamily="34" charset="0"/>
                <a:cs typeface="Calibri" panose="020F0502020204030204" pitchFamily="34" charset="0"/>
              </a:rPr>
              <a:t>on/upon</a:t>
            </a:r>
            <a:r>
              <a:rPr lang="en-GB" sz="2000" dirty="0">
                <a:latin typeface="Calibri" panose="020F0502020204030204" pitchFamily="34" charset="0"/>
                <a:cs typeface="Calibri" panose="020F0502020204030204" pitchFamily="34" charset="0"/>
              </a:rPr>
              <a:t> my thoughts,</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6. Without seeing anything outside of me, without hearing any </a:t>
            </a:r>
            <a:r>
              <a:rPr lang="en-GB" sz="2000" u="sng" dirty="0">
                <a:latin typeface="Calibri" panose="020F0502020204030204" pitchFamily="34" charset="0"/>
                <a:cs typeface="Calibri" panose="020F0502020204030204" pitchFamily="34" charset="0"/>
              </a:rPr>
              <a:t>noise/sound</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7. Alone, unknown, my back </a:t>
            </a:r>
            <a:r>
              <a:rPr lang="en-GB" sz="2000" u="sng" dirty="0">
                <a:latin typeface="Calibri" panose="020F0502020204030204" pitchFamily="34" charset="0"/>
                <a:cs typeface="Calibri" panose="020F0502020204030204" pitchFamily="34" charset="0"/>
              </a:rPr>
              <a:t>bent/bowed</a:t>
            </a:r>
            <a:r>
              <a:rPr lang="en-GB" sz="2000" dirty="0">
                <a:latin typeface="Calibri" panose="020F0502020204030204" pitchFamily="34" charset="0"/>
                <a:cs typeface="Calibri" panose="020F0502020204030204" pitchFamily="34" charset="0"/>
              </a:rPr>
              <a:t>, my hands crossed</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8. Sad, and the day for me will be </a:t>
            </a:r>
            <a:r>
              <a:rPr lang="en-GB" sz="2000" u="sng" dirty="0">
                <a:latin typeface="Calibri" panose="020F0502020204030204" pitchFamily="34" charset="0"/>
                <a:cs typeface="Calibri" panose="020F0502020204030204" pitchFamily="34" charset="0"/>
              </a:rPr>
              <a:t>like night/as the night</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9. I shall look neither at the gold of the </a:t>
            </a:r>
            <a:r>
              <a:rPr lang="en-GB" sz="2000" u="sng" dirty="0">
                <a:latin typeface="Calibri" panose="020F0502020204030204" pitchFamily="34" charset="0"/>
                <a:cs typeface="Calibri" panose="020F0502020204030204" pitchFamily="34" charset="0"/>
              </a:rPr>
              <a:t>evening falling/falling dusk</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10. Nor the </a:t>
            </a:r>
            <a:r>
              <a:rPr lang="en-GB" sz="2000" u="sng" dirty="0">
                <a:latin typeface="Calibri" panose="020F0502020204030204" pitchFamily="34" charset="0"/>
                <a:cs typeface="Calibri" panose="020F0502020204030204" pitchFamily="34" charset="0"/>
              </a:rPr>
              <a:t>sails in the distance/distant sails </a:t>
            </a:r>
            <a:r>
              <a:rPr lang="en-GB" sz="2000" dirty="0">
                <a:latin typeface="Calibri" panose="020F0502020204030204" pitchFamily="34" charset="0"/>
                <a:cs typeface="Calibri" panose="020F0502020204030204" pitchFamily="34" charset="0"/>
              </a:rPr>
              <a:t>going down toward </a:t>
            </a:r>
            <a:r>
              <a:rPr lang="en-GB" sz="2000" dirty="0" err="1">
                <a:latin typeface="Calibri" panose="020F0502020204030204" pitchFamily="34" charset="0"/>
                <a:cs typeface="Calibri" panose="020F0502020204030204" pitchFamily="34" charset="0"/>
              </a:rPr>
              <a:t>Harfleur</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11. And when I arrive, I will </a:t>
            </a:r>
            <a:r>
              <a:rPr lang="en-GB" sz="2000" u="sng" dirty="0">
                <a:latin typeface="Calibri" panose="020F0502020204030204" pitchFamily="34" charset="0"/>
                <a:cs typeface="Calibri" panose="020F0502020204030204" pitchFamily="34" charset="0"/>
              </a:rPr>
              <a:t>put/lay </a:t>
            </a:r>
            <a:r>
              <a:rPr lang="en-GB" sz="2000" dirty="0">
                <a:latin typeface="Calibri" panose="020F0502020204030204" pitchFamily="34" charset="0"/>
                <a:cs typeface="Calibri" panose="020F0502020204030204" pitchFamily="34" charset="0"/>
              </a:rPr>
              <a:t>on your tomb</a:t>
            </a:r>
            <a:br>
              <a:rPr lang="en-GB" sz="2000" dirty="0">
                <a:latin typeface="Calibri" panose="020F0502020204030204" pitchFamily="34" charset="0"/>
                <a:cs typeface="Calibri" panose="020F0502020204030204" pitchFamily="34" charset="0"/>
              </a:rPr>
            </a:br>
            <a:r>
              <a:rPr lang="en-GB" sz="2000" dirty="0">
                <a:latin typeface="Calibri" panose="020F0502020204030204" pitchFamily="34" charset="0"/>
                <a:cs typeface="Calibri" panose="020F0502020204030204" pitchFamily="34" charset="0"/>
              </a:rPr>
              <a:t>12. A bouquet of green holly and of </a:t>
            </a:r>
            <a:r>
              <a:rPr lang="en-GB" sz="2000" u="sng" dirty="0">
                <a:latin typeface="Calibri" panose="020F0502020204030204" pitchFamily="34" charset="0"/>
                <a:cs typeface="Calibri" panose="020F0502020204030204" pitchFamily="34" charset="0"/>
              </a:rPr>
              <a:t>flowering heather/heather in bloom.</a:t>
            </a:r>
          </a:p>
        </p:txBody>
      </p:sp>
      <p:sp>
        <p:nvSpPr>
          <p:cNvPr id="2" name="Title 1"/>
          <p:cNvSpPr>
            <a:spLocks noGrp="1"/>
          </p:cNvSpPr>
          <p:nvPr>
            <p:ph type="title"/>
          </p:nvPr>
        </p:nvSpPr>
        <p:spPr>
          <a:xfrm>
            <a:off x="838200" y="142154"/>
            <a:ext cx="10515600" cy="476704"/>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err="1"/>
              <a:t>Vous</a:t>
            </a:r>
            <a:r>
              <a:rPr lang="en-GB" dirty="0"/>
              <a:t> </a:t>
            </a:r>
            <a:r>
              <a:rPr lang="en-GB" dirty="0" err="1"/>
              <a:t>pr</a:t>
            </a:r>
            <a:r>
              <a:rPr lang="fr-FR" dirty="0" err="1"/>
              <a:t>éférez</a:t>
            </a:r>
            <a:r>
              <a:rPr lang="fr-FR" dirty="0"/>
              <a:t> quelle t</a:t>
            </a:r>
            <a:r>
              <a:rPr lang="en-GB" dirty="0" err="1"/>
              <a:t>raduction</a:t>
            </a:r>
            <a:r>
              <a:rPr lang="en-GB" dirty="0"/>
              <a:t>?</a:t>
            </a:r>
          </a:p>
        </p:txBody>
      </p:sp>
      <p:sp>
        <p:nvSpPr>
          <p:cNvPr id="5" name="Slide Number Placeholder 4">
            <a:extLst>
              <a:ext uri="{FF2B5EF4-FFF2-40B4-BE49-F238E27FC236}">
                <a16:creationId xmlns:a16="http://schemas.microsoft.com/office/drawing/2014/main" id="{2923AB8E-7B51-4D11-A531-285B14910688}"/>
              </a:ext>
            </a:extLst>
          </p:cNvPr>
          <p:cNvSpPr>
            <a:spLocks noGrp="1"/>
          </p:cNvSpPr>
          <p:nvPr>
            <p:ph type="sldNum" sz="quarter" idx="12"/>
          </p:nvPr>
        </p:nvSpPr>
        <p:spPr/>
        <p:txBody>
          <a:bodyPr/>
          <a:lstStyle/>
          <a:p>
            <a:fld id="{978EFC75-EC50-45A2-AF34-BD3704400BB2}" type="slidenum">
              <a:rPr lang="en-GB" smtClean="0"/>
              <a:t>10</a:t>
            </a:fld>
            <a:endParaRPr lang="en-GB"/>
          </a:p>
        </p:txBody>
      </p:sp>
    </p:spTree>
    <p:extLst>
      <p:ext uri="{BB962C8B-B14F-4D97-AF65-F5344CB8AC3E}">
        <p14:creationId xmlns:p14="http://schemas.microsoft.com/office/powerpoint/2010/main" val="350511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6704"/>
          </a:xfrm>
        </p:spPr>
        <p:txBody>
          <a:bodyPr>
            <a:normAutofit fontScale="90000"/>
          </a:bodyPr>
          <a:lstStyle/>
          <a:p>
            <a:r>
              <a:rPr lang="en-GB" dirty="0" err="1"/>
              <a:t>Demain</a:t>
            </a:r>
            <a:r>
              <a:rPr lang="en-GB" dirty="0"/>
              <a:t> </a:t>
            </a:r>
            <a:r>
              <a:rPr lang="en-GB" dirty="0" err="1"/>
              <a:t>dès</a:t>
            </a:r>
            <a:r>
              <a:rPr lang="en-GB" dirty="0"/>
              <a:t> </a:t>
            </a:r>
            <a:r>
              <a:rPr lang="en-GB" dirty="0" err="1"/>
              <a:t>l'aube</a:t>
            </a:r>
            <a:r>
              <a:rPr lang="en-GB" dirty="0"/>
              <a:t> (Victor Hugo)</a:t>
            </a:r>
            <a:br>
              <a:rPr lang="en-GB" dirty="0"/>
            </a:br>
            <a:endParaRPr lang="en-GB" dirty="0"/>
          </a:p>
        </p:txBody>
      </p:sp>
      <p:sp>
        <p:nvSpPr>
          <p:cNvPr id="3" name="Content Placeholder 2"/>
          <p:cNvSpPr>
            <a:spLocks noGrp="1"/>
          </p:cNvSpPr>
          <p:nvPr>
            <p:ph sz="half" idx="1"/>
          </p:nvPr>
        </p:nvSpPr>
        <p:spPr>
          <a:xfrm>
            <a:off x="283334" y="841830"/>
            <a:ext cx="10922221" cy="5674880"/>
          </a:xfrm>
        </p:spPr>
        <p:txBody>
          <a:bodyPr>
            <a:noAutofit/>
          </a:bodyPr>
          <a:lstStyle/>
          <a:p>
            <a:pPr marL="0" indent="0">
              <a:buNone/>
            </a:pPr>
            <a:r>
              <a:rPr lang="fr-FR" i="1" dirty="0"/>
              <a:t>Demain, dès l'aube, à l'heure où blanchit la campagne,</a:t>
            </a:r>
            <a:br>
              <a:rPr lang="fr-FR" sz="2000" dirty="0"/>
            </a:br>
            <a:r>
              <a:rPr lang="fr-FR" i="1" dirty="0"/>
              <a:t>Je partirai. Vois-tu, je sais que tu m'attends.</a:t>
            </a:r>
            <a:br>
              <a:rPr lang="fr-FR" sz="2000" dirty="0"/>
            </a:br>
            <a:r>
              <a:rPr lang="fr-FR" i="1" dirty="0"/>
              <a:t>J'irai par la forêt, j'irai par la montagne.</a:t>
            </a:r>
            <a:br>
              <a:rPr lang="fr-FR" sz="2000" dirty="0"/>
            </a:br>
            <a:r>
              <a:rPr lang="fr-FR" i="1" dirty="0"/>
              <a:t>Je ne puis demeurer loin de toi plus longtemps.</a:t>
            </a:r>
            <a:br>
              <a:rPr lang="fr-FR" sz="2000" dirty="0"/>
            </a:br>
            <a:br>
              <a:rPr lang="fr-FR" sz="2000" dirty="0"/>
            </a:br>
            <a:r>
              <a:rPr lang="fr-FR" i="1" dirty="0"/>
              <a:t>Je marcherai les yeux fixés sur mes pensées,</a:t>
            </a:r>
            <a:br>
              <a:rPr lang="fr-FR" sz="2000" dirty="0"/>
            </a:br>
            <a:r>
              <a:rPr lang="fr-FR" i="1" dirty="0"/>
              <a:t>Sans rien voir au dehors, sans entendre aucun bruit,</a:t>
            </a:r>
            <a:br>
              <a:rPr lang="fr-FR" sz="2000" dirty="0"/>
            </a:br>
            <a:r>
              <a:rPr lang="fr-FR" i="1" dirty="0"/>
              <a:t>Seul, inconnu, le dos courbé, les mains croisées,</a:t>
            </a:r>
            <a:br>
              <a:rPr lang="fr-FR" sz="2000" dirty="0"/>
            </a:br>
            <a:r>
              <a:rPr lang="fr-FR" i="1" dirty="0"/>
              <a:t>Triste, et le jour pour moi sera comme la nuit.</a:t>
            </a:r>
            <a:br>
              <a:rPr lang="fr-FR" sz="2000" dirty="0"/>
            </a:br>
            <a:br>
              <a:rPr lang="fr-FR" sz="2000" dirty="0"/>
            </a:br>
            <a:r>
              <a:rPr lang="fr-FR" i="1" dirty="0"/>
              <a:t>Je ne regarderai ni l'or du soir qui tombe,</a:t>
            </a:r>
            <a:br>
              <a:rPr lang="fr-FR" sz="2000" dirty="0"/>
            </a:br>
            <a:r>
              <a:rPr lang="fr-FR" i="1" dirty="0"/>
              <a:t>Ni les voiles au loin descendant vers Harfleur,</a:t>
            </a:r>
            <a:br>
              <a:rPr lang="fr-FR" sz="2000" dirty="0"/>
            </a:br>
            <a:r>
              <a:rPr lang="fr-FR" i="1" dirty="0"/>
              <a:t>Et, quand j'arriverai, je mettrai sur ta tombe</a:t>
            </a:r>
            <a:br>
              <a:rPr lang="fr-FR" sz="2000" dirty="0"/>
            </a:br>
            <a:r>
              <a:rPr lang="fr-FR" i="1" dirty="0"/>
              <a:t>Un bouquet de houx vert et de bruyère en fleur.</a:t>
            </a:r>
            <a:endParaRPr lang="en-GB" sz="2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978EFC75-EC50-45A2-AF34-BD3704400BB2}" type="slidenum">
              <a:rPr lang="en-GB" smtClean="0"/>
              <a:t>11</a:t>
            </a:fld>
            <a:endParaRPr lang="en-GB"/>
          </a:p>
        </p:txBody>
      </p:sp>
    </p:spTree>
    <p:extLst>
      <p:ext uri="{BB962C8B-B14F-4D97-AF65-F5344CB8AC3E}">
        <p14:creationId xmlns:p14="http://schemas.microsoft.com/office/powerpoint/2010/main" val="243063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55221"/>
          </a:xfrm>
        </p:spPr>
        <p:txBody>
          <a:bodyPr>
            <a:normAutofit fontScale="90000"/>
          </a:bodyPr>
          <a:lstStyle/>
          <a:p>
            <a:pPr algn="ctr"/>
            <a:r>
              <a:rPr lang="en-GB" b="1" dirty="0"/>
              <a:t>Quiz</a:t>
            </a:r>
          </a:p>
        </p:txBody>
      </p:sp>
      <p:sp>
        <p:nvSpPr>
          <p:cNvPr id="3" name="Content Placeholder 2"/>
          <p:cNvSpPr>
            <a:spLocks noGrp="1"/>
          </p:cNvSpPr>
          <p:nvPr>
            <p:ph idx="1"/>
          </p:nvPr>
        </p:nvSpPr>
        <p:spPr>
          <a:xfrm>
            <a:off x="0" y="555221"/>
            <a:ext cx="12070080" cy="5935731"/>
          </a:xfrm>
        </p:spPr>
        <p:txBody>
          <a:bodyPr>
            <a:normAutofit fontScale="40000" lnSpcReduction="20000"/>
          </a:bodyPr>
          <a:lstStyle/>
          <a:p>
            <a:pPr marL="0" indent="0">
              <a:buNone/>
            </a:pPr>
            <a:r>
              <a:rPr lang="fr-FR" sz="7200" dirty="0"/>
              <a:t>1. Regardez ces verbes - C’est quel temps (i, ii, iii)?</a:t>
            </a:r>
          </a:p>
          <a:p>
            <a:pPr marL="0" indent="0" algn="ctr">
              <a:buNone/>
            </a:pPr>
            <a:r>
              <a:rPr lang="fr-FR" sz="7200" b="1" i="1" dirty="0"/>
              <a:t>Je partirai</a:t>
            </a:r>
            <a:r>
              <a:rPr lang="fr-FR" sz="7200" b="1" dirty="0"/>
              <a:t>	             J’ </a:t>
            </a:r>
            <a:r>
              <a:rPr lang="fr-FR" sz="7200" b="1" i="1" dirty="0"/>
              <a:t>irai</a:t>
            </a:r>
            <a:r>
              <a:rPr lang="fr-FR" sz="7200" dirty="0"/>
              <a:t>	</a:t>
            </a:r>
            <a:endParaRPr lang="fr-FR" sz="7200" i="1" dirty="0"/>
          </a:p>
          <a:p>
            <a:pPr marL="0" indent="0">
              <a:buNone/>
            </a:pPr>
            <a:r>
              <a:rPr lang="fr-FR" sz="7200" i="1" dirty="0">
                <a:solidFill>
                  <a:srgbClr val="FF0000"/>
                </a:solidFill>
              </a:rPr>
              <a:t>i) Le passé composé  ii) Le présent iii) Le futur    </a:t>
            </a:r>
          </a:p>
          <a:p>
            <a:pPr marL="0" indent="0">
              <a:buNone/>
            </a:pPr>
            <a:endParaRPr lang="fr-FR" sz="7200" dirty="0"/>
          </a:p>
          <a:p>
            <a:pPr marL="0" indent="0">
              <a:buNone/>
            </a:pPr>
            <a:r>
              <a:rPr lang="fr-FR" sz="7200" dirty="0"/>
              <a:t>2. Regardez ces phrases  et choisissez la bonne réponse (i, ii, iii)</a:t>
            </a:r>
          </a:p>
          <a:p>
            <a:pPr marL="0" indent="0" algn="ctr">
              <a:buNone/>
            </a:pPr>
            <a:r>
              <a:rPr lang="fr-FR" sz="7200" dirty="0"/>
              <a:t> </a:t>
            </a:r>
            <a:r>
              <a:rPr lang="fr-FR" sz="7200" b="1" i="1" dirty="0"/>
              <a:t>Je ne vois rien </a:t>
            </a:r>
          </a:p>
          <a:p>
            <a:pPr marL="0" indent="0" algn="ctr">
              <a:buNone/>
            </a:pPr>
            <a:r>
              <a:rPr lang="fr-FR" sz="7200" b="1" i="1" dirty="0"/>
              <a:t>Il est parti sans me regarder </a:t>
            </a:r>
          </a:p>
          <a:p>
            <a:pPr marL="0" indent="0" algn="ctr">
              <a:buNone/>
            </a:pPr>
            <a:r>
              <a:rPr lang="fr-FR" sz="7200" b="1" i="1" dirty="0"/>
              <a:t>Je n’aime ni le </a:t>
            </a:r>
            <a:r>
              <a:rPr lang="fr-FR" sz="7200" b="1" dirty="0"/>
              <a:t>théâtre </a:t>
            </a:r>
            <a:r>
              <a:rPr lang="fr-FR" sz="7200" b="1" i="1" dirty="0"/>
              <a:t>ni le</a:t>
            </a:r>
            <a:br>
              <a:rPr lang="fr-FR" sz="7200" b="1" i="1" dirty="0"/>
            </a:br>
            <a:r>
              <a:rPr lang="fr-FR" sz="7200" b="1" i="1" dirty="0"/>
              <a:t>cinéma  </a:t>
            </a:r>
          </a:p>
          <a:p>
            <a:pPr marL="0" indent="0" algn="ctr">
              <a:buNone/>
            </a:pPr>
            <a:r>
              <a:rPr lang="fr-FR" sz="7200" b="1" i="1" dirty="0"/>
              <a:t>Je n’ai aucun argent</a:t>
            </a:r>
          </a:p>
          <a:p>
            <a:pPr marL="0" indent="0" algn="ctr">
              <a:buNone/>
            </a:pPr>
            <a:endParaRPr lang="fr-FR" sz="7200" b="1" i="1" dirty="0"/>
          </a:p>
          <a:p>
            <a:pPr marL="0" indent="0">
              <a:buNone/>
            </a:pPr>
            <a:r>
              <a:rPr lang="fr-FR" sz="7200" b="1" dirty="0"/>
              <a:t> </a:t>
            </a:r>
            <a:r>
              <a:rPr lang="fr-FR" sz="7200" dirty="0">
                <a:solidFill>
                  <a:srgbClr val="FF0000"/>
                </a:solidFill>
              </a:rPr>
              <a:t>Ce sont des: i) verbes irréguliers ii) expressions de négation iii) infinitifs</a:t>
            </a:r>
          </a:p>
          <a:p>
            <a:pPr marL="0" indent="0">
              <a:buNone/>
            </a:pPr>
            <a:endParaRPr lang="fr-FR" sz="2600" dirty="0"/>
          </a:p>
          <a:p>
            <a:pPr marL="0" indent="0">
              <a:buNone/>
            </a:pPr>
            <a:endParaRPr lang="fr-FR" sz="2000" i="1" dirty="0"/>
          </a:p>
          <a:p>
            <a:pPr marL="3200400" lvl="7" indent="0">
              <a:buNone/>
            </a:pPr>
            <a:endParaRPr lang="fr-FR" sz="2000" i="1" dirty="0"/>
          </a:p>
          <a:p>
            <a:pPr marL="3200400" lvl="7" indent="0">
              <a:buNone/>
            </a:pPr>
            <a:endParaRPr lang="en-GB" sz="2000" i="1" dirty="0"/>
          </a:p>
          <a:p>
            <a:pPr marL="0" indent="0">
              <a:buNone/>
            </a:pPr>
            <a:endParaRPr lang="en-GB" sz="2000" dirty="0"/>
          </a:p>
        </p:txBody>
      </p:sp>
      <p:sp>
        <p:nvSpPr>
          <p:cNvPr id="4" name="Slide Number Placeholder 3"/>
          <p:cNvSpPr>
            <a:spLocks noGrp="1"/>
          </p:cNvSpPr>
          <p:nvPr>
            <p:ph type="sldNum" sz="quarter" idx="12"/>
          </p:nvPr>
        </p:nvSpPr>
        <p:spPr/>
        <p:txBody>
          <a:bodyPr/>
          <a:lstStyle/>
          <a:p>
            <a:fld id="{978EFC75-EC50-45A2-AF34-BD3704400BB2}" type="slidenum">
              <a:rPr lang="en-GB" smtClean="0"/>
              <a:t>12</a:t>
            </a:fld>
            <a:endParaRPr lang="en-GB"/>
          </a:p>
        </p:txBody>
      </p:sp>
    </p:spTree>
    <p:extLst>
      <p:ext uri="{BB962C8B-B14F-4D97-AF65-F5344CB8AC3E}">
        <p14:creationId xmlns:p14="http://schemas.microsoft.com/office/powerpoint/2010/main" val="375888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55221"/>
          </a:xfrm>
        </p:spPr>
        <p:txBody>
          <a:bodyPr>
            <a:normAutofit fontScale="90000"/>
          </a:bodyPr>
          <a:lstStyle/>
          <a:p>
            <a:pPr algn="ctr"/>
            <a:r>
              <a:rPr lang="en-GB" b="1" dirty="0"/>
              <a:t>Quiz</a:t>
            </a:r>
          </a:p>
        </p:txBody>
      </p:sp>
      <p:sp>
        <p:nvSpPr>
          <p:cNvPr id="3" name="Content Placeholder 2"/>
          <p:cNvSpPr>
            <a:spLocks noGrp="1"/>
          </p:cNvSpPr>
          <p:nvPr>
            <p:ph idx="1"/>
          </p:nvPr>
        </p:nvSpPr>
        <p:spPr>
          <a:xfrm>
            <a:off x="0" y="555221"/>
            <a:ext cx="12070080" cy="5935731"/>
          </a:xfrm>
        </p:spPr>
        <p:txBody>
          <a:bodyPr>
            <a:normAutofit fontScale="40000" lnSpcReduction="20000"/>
          </a:bodyPr>
          <a:lstStyle/>
          <a:p>
            <a:pPr marL="0" indent="0">
              <a:buNone/>
            </a:pPr>
            <a:r>
              <a:rPr lang="fr-FR" sz="7200" dirty="0"/>
              <a:t>1. Regardez ces verbes - C’est quel temps (i, ii, iii)?</a:t>
            </a:r>
          </a:p>
          <a:p>
            <a:pPr marL="0" indent="0" algn="ctr">
              <a:buNone/>
            </a:pPr>
            <a:r>
              <a:rPr lang="fr-FR" sz="7200" b="1" i="1" dirty="0"/>
              <a:t>Je partirai</a:t>
            </a:r>
            <a:r>
              <a:rPr lang="fr-FR" sz="7200" b="1" dirty="0"/>
              <a:t>	             J’ </a:t>
            </a:r>
            <a:r>
              <a:rPr lang="fr-FR" sz="7200" b="1" i="1" dirty="0"/>
              <a:t>irai</a:t>
            </a:r>
            <a:r>
              <a:rPr lang="fr-FR" sz="7200" dirty="0"/>
              <a:t>	</a:t>
            </a:r>
            <a:endParaRPr lang="fr-FR" sz="7200" i="1" dirty="0"/>
          </a:p>
          <a:p>
            <a:pPr marL="0" indent="0">
              <a:buNone/>
            </a:pPr>
            <a:r>
              <a:rPr lang="fr-FR" sz="7200" i="1" dirty="0">
                <a:solidFill>
                  <a:srgbClr val="FF0000"/>
                </a:solidFill>
              </a:rPr>
              <a:t>iii) Le futur    </a:t>
            </a:r>
          </a:p>
          <a:p>
            <a:pPr marL="0" indent="0">
              <a:buNone/>
            </a:pPr>
            <a:endParaRPr lang="fr-FR" sz="7200" dirty="0"/>
          </a:p>
          <a:p>
            <a:pPr marL="0" indent="0">
              <a:buNone/>
            </a:pPr>
            <a:r>
              <a:rPr lang="fr-FR" sz="7200" dirty="0"/>
              <a:t>2. Regardez ces phrases  et choisissez la bonne réponse (i, ii, iii)</a:t>
            </a:r>
          </a:p>
          <a:p>
            <a:pPr marL="0" indent="0" algn="ctr">
              <a:buNone/>
            </a:pPr>
            <a:r>
              <a:rPr lang="fr-FR" sz="7200" dirty="0"/>
              <a:t> </a:t>
            </a:r>
            <a:r>
              <a:rPr lang="fr-FR" sz="7200" b="1" i="1" dirty="0"/>
              <a:t>Je ne vois rien </a:t>
            </a:r>
          </a:p>
          <a:p>
            <a:pPr marL="0" indent="0" algn="ctr">
              <a:buNone/>
            </a:pPr>
            <a:r>
              <a:rPr lang="fr-FR" sz="7200" b="1" i="1" dirty="0"/>
              <a:t>Il est parti sans me regarder </a:t>
            </a:r>
          </a:p>
          <a:p>
            <a:pPr marL="0" indent="0" algn="ctr">
              <a:buNone/>
            </a:pPr>
            <a:r>
              <a:rPr lang="fr-FR" sz="7200" b="1" i="1" dirty="0"/>
              <a:t>Je n’aime ni le </a:t>
            </a:r>
            <a:r>
              <a:rPr lang="fr-FR" sz="7200" b="1" dirty="0"/>
              <a:t>théâtre </a:t>
            </a:r>
            <a:r>
              <a:rPr lang="fr-FR" sz="7200" b="1" i="1" dirty="0"/>
              <a:t>ni le</a:t>
            </a:r>
            <a:br>
              <a:rPr lang="fr-FR" sz="7200" b="1" i="1" dirty="0"/>
            </a:br>
            <a:r>
              <a:rPr lang="fr-FR" sz="7200" b="1" i="1" dirty="0"/>
              <a:t>cinéma  </a:t>
            </a:r>
          </a:p>
          <a:p>
            <a:pPr marL="0" indent="0" algn="ctr">
              <a:buNone/>
            </a:pPr>
            <a:r>
              <a:rPr lang="fr-FR" sz="7200" b="1" i="1" dirty="0"/>
              <a:t>Je n’ai aucun argent</a:t>
            </a:r>
          </a:p>
          <a:p>
            <a:pPr marL="0" indent="0" algn="ctr">
              <a:buNone/>
            </a:pPr>
            <a:endParaRPr lang="fr-FR" sz="7200" b="1" i="1" dirty="0"/>
          </a:p>
          <a:p>
            <a:pPr marL="0" indent="0">
              <a:buNone/>
            </a:pPr>
            <a:r>
              <a:rPr lang="fr-FR" sz="7200" dirty="0">
                <a:solidFill>
                  <a:srgbClr val="FF0000"/>
                </a:solidFill>
              </a:rPr>
              <a:t>ii) expressions de négation</a:t>
            </a:r>
            <a:endParaRPr lang="fr-FR" sz="2600" dirty="0"/>
          </a:p>
          <a:p>
            <a:pPr marL="0" indent="0">
              <a:buNone/>
            </a:pPr>
            <a:endParaRPr lang="fr-FR" sz="2000" i="1" dirty="0"/>
          </a:p>
          <a:p>
            <a:pPr marL="3200400" lvl="7" indent="0">
              <a:buNone/>
            </a:pPr>
            <a:endParaRPr lang="fr-FR" sz="2000" i="1" dirty="0"/>
          </a:p>
          <a:p>
            <a:pPr marL="3200400" lvl="7" indent="0">
              <a:buNone/>
            </a:pPr>
            <a:endParaRPr lang="en-GB" sz="2000" i="1" dirty="0"/>
          </a:p>
          <a:p>
            <a:pPr marL="0" indent="0">
              <a:buNone/>
            </a:pPr>
            <a:endParaRPr lang="en-GB" sz="2000" dirty="0"/>
          </a:p>
        </p:txBody>
      </p:sp>
      <p:sp>
        <p:nvSpPr>
          <p:cNvPr id="4" name="Slide Number Placeholder 3"/>
          <p:cNvSpPr>
            <a:spLocks noGrp="1"/>
          </p:cNvSpPr>
          <p:nvPr>
            <p:ph type="sldNum" sz="quarter" idx="12"/>
          </p:nvPr>
        </p:nvSpPr>
        <p:spPr/>
        <p:txBody>
          <a:bodyPr/>
          <a:lstStyle/>
          <a:p>
            <a:fld id="{978EFC75-EC50-45A2-AF34-BD3704400BB2}" type="slidenum">
              <a:rPr lang="en-GB" smtClean="0"/>
              <a:t>13</a:t>
            </a:fld>
            <a:endParaRPr lang="en-GB"/>
          </a:p>
        </p:txBody>
      </p:sp>
    </p:spTree>
    <p:extLst>
      <p:ext uri="{BB962C8B-B14F-4D97-AF65-F5344CB8AC3E}">
        <p14:creationId xmlns:p14="http://schemas.microsoft.com/office/powerpoint/2010/main" val="344199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253218"/>
            <a:ext cx="11121044" cy="1289832"/>
          </a:xfrm>
        </p:spPr>
        <p:txBody>
          <a:bodyPr>
            <a:normAutofit fontScale="90000"/>
          </a:bodyPr>
          <a:lstStyle/>
          <a:p>
            <a:r>
              <a:rPr lang="en-GB" dirty="0" err="1"/>
              <a:t>Lisez</a:t>
            </a:r>
            <a:r>
              <a:rPr lang="en-GB" dirty="0"/>
              <a:t> le </a:t>
            </a:r>
            <a:r>
              <a:rPr lang="en-GB" dirty="0" err="1"/>
              <a:t>po</a:t>
            </a:r>
            <a:r>
              <a:rPr lang="fr-FR" dirty="0" err="1"/>
              <a:t>ème</a:t>
            </a:r>
            <a:r>
              <a:rPr lang="fr-FR" dirty="0"/>
              <a:t> et trouvez d’autres exemples!</a:t>
            </a:r>
            <a:endParaRPr lang="en-GB" dirty="0"/>
          </a:p>
        </p:txBody>
      </p:sp>
      <p:sp>
        <p:nvSpPr>
          <p:cNvPr id="3" name="Content Placeholder 2"/>
          <p:cNvSpPr>
            <a:spLocks noGrp="1"/>
          </p:cNvSpPr>
          <p:nvPr>
            <p:ph idx="1"/>
          </p:nvPr>
        </p:nvSpPr>
        <p:spPr>
          <a:xfrm>
            <a:off x="628650" y="886264"/>
            <a:ext cx="10725150" cy="5842143"/>
          </a:xfrm>
        </p:spPr>
        <p:txBody>
          <a:bodyPr/>
          <a:lstStyle/>
          <a:p>
            <a:pPr marL="0" indent="0">
              <a:buNone/>
            </a:pPr>
            <a:endParaRPr lang="en-GB" dirty="0"/>
          </a:p>
          <a:p>
            <a:pPr marL="0" indent="0">
              <a:buNone/>
            </a:pPr>
            <a:endParaRPr lang="en-GB" dirty="0"/>
          </a:p>
        </p:txBody>
      </p:sp>
      <p:graphicFrame>
        <p:nvGraphicFramePr>
          <p:cNvPr id="4" name="Table 3"/>
          <p:cNvGraphicFramePr>
            <a:graphicFrameLocks noGrp="1"/>
          </p:cNvGraphicFramePr>
          <p:nvPr/>
        </p:nvGraphicFramePr>
        <p:xfrm>
          <a:off x="735503" y="1772691"/>
          <a:ext cx="10115550" cy="3842627"/>
        </p:xfrm>
        <a:graphic>
          <a:graphicData uri="http://schemas.openxmlformats.org/drawingml/2006/table">
            <a:tbl>
              <a:tblPr firstRow="1" bandRow="1">
                <a:tableStyleId>{5C22544A-7EE6-4342-B048-85BDC9FD1C3A}</a:tableStyleId>
              </a:tblPr>
              <a:tblGrid>
                <a:gridCol w="5057775">
                  <a:extLst>
                    <a:ext uri="{9D8B030D-6E8A-4147-A177-3AD203B41FA5}">
                      <a16:colId xmlns:a16="http://schemas.microsoft.com/office/drawing/2014/main" val="20000"/>
                    </a:ext>
                  </a:extLst>
                </a:gridCol>
                <a:gridCol w="5057775">
                  <a:extLst>
                    <a:ext uri="{9D8B030D-6E8A-4147-A177-3AD203B41FA5}">
                      <a16:colId xmlns:a16="http://schemas.microsoft.com/office/drawing/2014/main" val="20001"/>
                    </a:ext>
                  </a:extLst>
                </a:gridCol>
              </a:tblGrid>
              <a:tr h="487253">
                <a:tc>
                  <a:txBody>
                    <a:bodyPr/>
                    <a:lstStyle/>
                    <a:p>
                      <a:pPr algn="ctr"/>
                      <a:endParaRPr lang="en-GB" sz="2400" dirty="0"/>
                    </a:p>
                  </a:txBody>
                  <a:tcPr/>
                </a:tc>
                <a:tc>
                  <a:txBody>
                    <a:bodyPr/>
                    <a:lstStyle/>
                    <a:p>
                      <a:pPr algn="ctr"/>
                      <a:r>
                        <a:rPr lang="en-GB" sz="2400" dirty="0"/>
                        <a:t>Mots/phrases</a:t>
                      </a:r>
                    </a:p>
                  </a:txBody>
                  <a:tcPr/>
                </a:tc>
                <a:extLst>
                  <a:ext uri="{0D108BD9-81ED-4DB2-BD59-A6C34878D82A}">
                    <a16:rowId xmlns:a16="http://schemas.microsoft.com/office/drawing/2014/main" val="10000"/>
                  </a:ext>
                </a:extLst>
              </a:tr>
              <a:tr h="896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noProof="0" dirty="0"/>
                        <a:t>Le</a:t>
                      </a:r>
                      <a:r>
                        <a:rPr lang="fr-FR" sz="2400" b="1" baseline="0" noProof="0" dirty="0"/>
                        <a:t> futur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400" b="1" noProof="0" dirty="0"/>
                    </a:p>
                  </a:txBody>
                  <a:tcPr/>
                </a:tc>
                <a:tc>
                  <a:txBody>
                    <a:bodyPr/>
                    <a:lstStyle/>
                    <a:p>
                      <a:r>
                        <a:rPr lang="fr-FR" sz="2400" i="1" dirty="0">
                          <a:latin typeface="Calibri" panose="020F0502020204030204" pitchFamily="34" charset="0"/>
                          <a:cs typeface="Calibri" panose="020F0502020204030204" pitchFamily="34" charset="0"/>
                        </a:rPr>
                        <a:t>Je partirai; </a:t>
                      </a:r>
                    </a:p>
                    <a:p>
                      <a:endParaRPr lang="en-GB" sz="2400" i="1" dirty="0">
                        <a:latin typeface="Calibri" panose="020F0502020204030204" pitchFamily="34" charset="0"/>
                      </a:endParaRPr>
                    </a:p>
                    <a:p>
                      <a:endParaRPr lang="en-GB" sz="2400" i="1" dirty="0"/>
                    </a:p>
                  </a:txBody>
                  <a:tcPr/>
                </a:tc>
                <a:extLst>
                  <a:ext uri="{0D108BD9-81ED-4DB2-BD59-A6C34878D82A}">
                    <a16:rowId xmlns:a16="http://schemas.microsoft.com/office/drawing/2014/main" val="10001"/>
                  </a:ext>
                </a:extLst>
              </a:tr>
              <a:tr h="1435134">
                <a:tc>
                  <a:txBody>
                    <a:bodyPr/>
                    <a:lstStyle/>
                    <a:p>
                      <a:r>
                        <a:rPr lang="fr-FR" sz="2400" b="1" noProof="0" dirty="0"/>
                        <a:t>Les</a:t>
                      </a:r>
                      <a:r>
                        <a:rPr lang="fr-FR" sz="2400" b="1" baseline="0" noProof="0" dirty="0"/>
                        <a:t> expressions de négation</a:t>
                      </a:r>
                      <a:endParaRPr lang="fr-FR" sz="2400" b="1" noProof="0" dirty="0"/>
                    </a:p>
                  </a:txBody>
                  <a:tcPr/>
                </a:tc>
                <a:tc>
                  <a:txBody>
                    <a:bodyPr/>
                    <a:lstStyle/>
                    <a:p>
                      <a:pPr marL="0" indent="0">
                        <a:buNone/>
                      </a:pPr>
                      <a:r>
                        <a:rPr lang="fr-FR" sz="2400" i="1" dirty="0">
                          <a:latin typeface="Calibri" panose="020F0502020204030204" pitchFamily="34" charset="0"/>
                          <a:cs typeface="Calibri" panose="020F0502020204030204" pitchFamily="34" charset="0"/>
                        </a:rPr>
                        <a:t>Sans rien voir au dehors</a:t>
                      </a:r>
                      <a:endParaRPr lang="en-GB" sz="2400" i="1"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978EFC75-EC50-45A2-AF34-BD3704400BB2}" type="slidenum">
              <a:rPr lang="en-GB" smtClean="0"/>
              <a:t>14</a:t>
            </a:fld>
            <a:endParaRPr lang="en-GB"/>
          </a:p>
        </p:txBody>
      </p:sp>
    </p:spTree>
    <p:extLst>
      <p:ext uri="{BB962C8B-B14F-4D97-AF65-F5344CB8AC3E}">
        <p14:creationId xmlns:p14="http://schemas.microsoft.com/office/powerpoint/2010/main" val="106933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218"/>
            <a:ext cx="10515600" cy="1289832"/>
          </a:xfrm>
        </p:spPr>
        <p:txBody>
          <a:bodyPr>
            <a:normAutofit/>
          </a:bodyPr>
          <a:lstStyle/>
          <a:p>
            <a:r>
              <a:rPr lang="en-GB" dirty="0"/>
              <a:t>Solution</a:t>
            </a:r>
          </a:p>
        </p:txBody>
      </p:sp>
      <p:sp>
        <p:nvSpPr>
          <p:cNvPr id="3" name="Content Placeholder 2"/>
          <p:cNvSpPr>
            <a:spLocks noGrp="1"/>
          </p:cNvSpPr>
          <p:nvPr>
            <p:ph idx="1"/>
          </p:nvPr>
        </p:nvSpPr>
        <p:spPr>
          <a:xfrm>
            <a:off x="628650" y="886264"/>
            <a:ext cx="10725150" cy="5842143"/>
          </a:xfrm>
        </p:spPr>
        <p:txBody>
          <a:bodyPr/>
          <a:lstStyle/>
          <a:p>
            <a:pPr marL="0" indent="0">
              <a:buNone/>
            </a:pPr>
            <a:endParaRPr lang="en-GB" dirty="0"/>
          </a:p>
          <a:p>
            <a:pPr marL="0" indent="0">
              <a:buNone/>
            </a:pPr>
            <a:endParaRPr lang="en-GB" dirty="0"/>
          </a:p>
        </p:txBody>
      </p:sp>
      <p:graphicFrame>
        <p:nvGraphicFramePr>
          <p:cNvPr id="4" name="Table 3"/>
          <p:cNvGraphicFramePr>
            <a:graphicFrameLocks noGrp="1"/>
          </p:cNvGraphicFramePr>
          <p:nvPr/>
        </p:nvGraphicFramePr>
        <p:xfrm>
          <a:off x="628650" y="1298866"/>
          <a:ext cx="10115550" cy="5059253"/>
        </p:xfrm>
        <a:graphic>
          <a:graphicData uri="http://schemas.openxmlformats.org/drawingml/2006/table">
            <a:tbl>
              <a:tblPr firstRow="1" bandRow="1">
                <a:tableStyleId>{5C22544A-7EE6-4342-B048-85BDC9FD1C3A}</a:tableStyleId>
              </a:tblPr>
              <a:tblGrid>
                <a:gridCol w="5057775">
                  <a:extLst>
                    <a:ext uri="{9D8B030D-6E8A-4147-A177-3AD203B41FA5}">
                      <a16:colId xmlns:a16="http://schemas.microsoft.com/office/drawing/2014/main" val="20000"/>
                    </a:ext>
                  </a:extLst>
                </a:gridCol>
                <a:gridCol w="5057775">
                  <a:extLst>
                    <a:ext uri="{9D8B030D-6E8A-4147-A177-3AD203B41FA5}">
                      <a16:colId xmlns:a16="http://schemas.microsoft.com/office/drawing/2014/main" val="20001"/>
                    </a:ext>
                  </a:extLst>
                </a:gridCol>
              </a:tblGrid>
              <a:tr h="487253">
                <a:tc>
                  <a:txBody>
                    <a:bodyPr/>
                    <a:lstStyle/>
                    <a:p>
                      <a:pPr algn="ctr"/>
                      <a:endParaRPr lang="en-GB" sz="2000" dirty="0"/>
                    </a:p>
                  </a:txBody>
                  <a:tcPr/>
                </a:tc>
                <a:tc>
                  <a:txBody>
                    <a:bodyPr/>
                    <a:lstStyle/>
                    <a:p>
                      <a:pPr algn="ctr"/>
                      <a:r>
                        <a:rPr lang="en-GB" sz="2000" dirty="0"/>
                        <a:t>Mots/phrases</a:t>
                      </a:r>
                    </a:p>
                  </a:txBody>
                  <a:tcPr/>
                </a:tc>
                <a:extLst>
                  <a:ext uri="{0D108BD9-81ED-4DB2-BD59-A6C34878D82A}">
                    <a16:rowId xmlns:a16="http://schemas.microsoft.com/office/drawing/2014/main" val="10000"/>
                  </a:ext>
                </a:extLst>
              </a:tr>
              <a:tr h="896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Le</a:t>
                      </a:r>
                      <a:r>
                        <a:rPr lang="en-GB" sz="2400" b="1" baseline="0" dirty="0"/>
                        <a:t> </a:t>
                      </a:r>
                      <a:r>
                        <a:rPr lang="en-GB" sz="2400" b="1" baseline="0" dirty="0" err="1"/>
                        <a:t>futur</a:t>
                      </a:r>
                      <a:endParaRPr lang="en-GB" sz="2400" b="1" dirty="0"/>
                    </a:p>
                  </a:txBody>
                  <a:tcPr/>
                </a:tc>
                <a:tc>
                  <a:txBody>
                    <a:bodyPr/>
                    <a:lstStyle/>
                    <a:p>
                      <a:r>
                        <a:rPr lang="fr-FR" sz="2400" i="1" dirty="0">
                          <a:latin typeface="Calibri" panose="020F0502020204030204" pitchFamily="34" charset="0"/>
                          <a:cs typeface="Calibri" panose="020F0502020204030204" pitchFamily="34" charset="0"/>
                        </a:rPr>
                        <a:t>Je partirai; </a:t>
                      </a:r>
                      <a:r>
                        <a:rPr lang="fr-FR" sz="2400" dirty="0">
                          <a:latin typeface="Calibri" panose="020F0502020204030204" pitchFamily="34" charset="0"/>
                          <a:cs typeface="Calibri" panose="020F0502020204030204" pitchFamily="34" charset="0"/>
                        </a:rPr>
                        <a:t>J'irai par la forêt, j'irai par la montagne; je marcherai; le jour pour moi sera comme la nuit; </a:t>
                      </a:r>
                      <a:r>
                        <a:rPr lang="fr-FR" sz="2400" i="0" dirty="0">
                          <a:latin typeface="Calibri" panose="020F0502020204030204" pitchFamily="34" charset="0"/>
                          <a:cs typeface="Calibri" panose="020F0502020204030204" pitchFamily="34" charset="0"/>
                        </a:rPr>
                        <a:t>quand j'arriverai</a:t>
                      </a:r>
                      <a:r>
                        <a:rPr lang="fr-FR" sz="2400" i="1" dirty="0">
                          <a:latin typeface="Calibri" panose="020F0502020204030204" pitchFamily="34" charset="0"/>
                          <a:cs typeface="Calibri" panose="020F0502020204030204" pitchFamily="34" charset="0"/>
                        </a:rPr>
                        <a:t>;</a:t>
                      </a:r>
                      <a:r>
                        <a:rPr lang="fr-FR" sz="2400" dirty="0">
                          <a:latin typeface="Calibri" panose="020F0502020204030204" pitchFamily="34" charset="0"/>
                          <a:cs typeface="Calibri" panose="020F0502020204030204" pitchFamily="34" charset="0"/>
                        </a:rPr>
                        <a:t> je mettrai</a:t>
                      </a:r>
                    </a:p>
                    <a:p>
                      <a:endParaRPr lang="en-GB" sz="2400" i="1" dirty="0">
                        <a:latin typeface="Calibri" panose="020F0502020204030204" pitchFamily="34" charset="0"/>
                      </a:endParaRPr>
                    </a:p>
                    <a:p>
                      <a:endParaRPr lang="en-GB" sz="2400" i="1" dirty="0">
                        <a:latin typeface="Calibri" panose="020F0502020204030204" pitchFamily="34" charset="0"/>
                      </a:endParaRPr>
                    </a:p>
                    <a:p>
                      <a:endParaRPr lang="en-GB" sz="2400" i="1" dirty="0"/>
                    </a:p>
                  </a:txBody>
                  <a:tcPr/>
                </a:tc>
                <a:extLst>
                  <a:ext uri="{0D108BD9-81ED-4DB2-BD59-A6C34878D82A}">
                    <a16:rowId xmlns:a16="http://schemas.microsoft.com/office/drawing/2014/main" val="10001"/>
                  </a:ext>
                </a:extLst>
              </a:tr>
              <a:tr h="1435134">
                <a:tc>
                  <a:txBody>
                    <a:bodyPr/>
                    <a:lstStyle/>
                    <a:p>
                      <a:r>
                        <a:rPr lang="en-GB" sz="2400" b="1" dirty="0"/>
                        <a:t>Les</a:t>
                      </a:r>
                      <a:r>
                        <a:rPr lang="en-GB" sz="2400" b="1" baseline="0" dirty="0"/>
                        <a:t> expressions de </a:t>
                      </a:r>
                      <a:r>
                        <a:rPr lang="en-GB" sz="2400" b="1" baseline="0" dirty="0" err="1"/>
                        <a:t>négation</a:t>
                      </a:r>
                      <a:endParaRPr lang="en-GB" sz="2400" b="1" dirty="0"/>
                    </a:p>
                  </a:txBody>
                  <a:tcPr/>
                </a:tc>
                <a:tc>
                  <a:txBody>
                    <a:bodyPr/>
                    <a:lstStyle/>
                    <a:p>
                      <a:pPr marL="0" indent="0">
                        <a:buNone/>
                      </a:pPr>
                      <a:r>
                        <a:rPr lang="fr-FR" sz="2400" i="1" dirty="0">
                          <a:latin typeface="Calibri" panose="020F0502020204030204" pitchFamily="34" charset="0"/>
                          <a:cs typeface="Calibri" panose="020F0502020204030204" pitchFamily="34" charset="0"/>
                        </a:rPr>
                        <a:t>Sans rien voir au dehors</a:t>
                      </a:r>
                      <a:r>
                        <a:rPr lang="fr-FR" sz="2400" dirty="0">
                          <a:latin typeface="Calibri" panose="020F0502020204030204" pitchFamily="34" charset="0"/>
                          <a:cs typeface="Calibri" panose="020F0502020204030204" pitchFamily="34" charset="0"/>
                        </a:rPr>
                        <a:t>, sans entendre aucun bruit; Je ne regarderai ni l'or du soir qui tombe;</a:t>
                      </a:r>
                      <a:r>
                        <a:rPr lang="fr-FR" sz="2400" baseline="0"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Ni les voiles au loin descendant vers Harfleur</a:t>
                      </a:r>
                    </a:p>
                    <a:p>
                      <a:endParaRPr lang="en-GB" sz="2400" i="1" dirty="0"/>
                    </a:p>
                  </a:txBody>
                  <a:tcPr/>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978EFC75-EC50-45A2-AF34-BD3704400BB2}" type="slidenum">
              <a:rPr lang="en-GB" smtClean="0"/>
              <a:t>15</a:t>
            </a:fld>
            <a:endParaRPr lang="en-GB"/>
          </a:p>
        </p:txBody>
      </p:sp>
    </p:spTree>
    <p:extLst>
      <p:ext uri="{BB962C8B-B14F-4D97-AF65-F5344CB8AC3E}">
        <p14:creationId xmlns:p14="http://schemas.microsoft.com/office/powerpoint/2010/main" val="163040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6265"/>
            <a:ext cx="10515600" cy="5290698"/>
          </a:xfrm>
        </p:spPr>
        <p:txBody>
          <a:bodyPr/>
          <a:lstStyle/>
          <a:p>
            <a:r>
              <a:rPr lang="fr-FR" dirty="0"/>
              <a:t>Le poète exprime plusieurs émotions différentes dans le poème.  Trouvez des mots ou des phrases qui communiquent chaque émotion</a:t>
            </a:r>
            <a:r>
              <a:rPr lang="en-GB" dirty="0"/>
              <a:t>:</a:t>
            </a:r>
          </a:p>
          <a:p>
            <a:pPr marL="0" indent="0">
              <a:buNone/>
            </a:pPr>
            <a:endParaRPr lang="en-GB" dirty="0"/>
          </a:p>
        </p:txBody>
      </p:sp>
      <p:sp>
        <p:nvSpPr>
          <p:cNvPr id="2" name="Title 1"/>
          <p:cNvSpPr>
            <a:spLocks noGrp="1"/>
          </p:cNvSpPr>
          <p:nvPr>
            <p:ph type="title"/>
          </p:nvPr>
        </p:nvSpPr>
        <p:spPr>
          <a:xfrm>
            <a:off x="838200" y="253218"/>
            <a:ext cx="10515600" cy="373561"/>
          </a:xfrm>
        </p:spPr>
        <p:txBody>
          <a:bodyPr>
            <a:normAutofit fontScale="90000"/>
          </a:bodyPr>
          <a:lstStyle/>
          <a:p>
            <a:r>
              <a:rPr lang="en-GB" dirty="0" err="1"/>
              <a:t>Interpr</a:t>
            </a:r>
            <a:r>
              <a:rPr lang="fr-FR" dirty="0"/>
              <a:t>é</a:t>
            </a:r>
            <a:r>
              <a:rPr lang="en-GB" dirty="0" err="1"/>
              <a:t>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03043401"/>
              </p:ext>
            </p:extLst>
          </p:nvPr>
        </p:nvGraphicFramePr>
        <p:xfrm>
          <a:off x="1162636" y="2448514"/>
          <a:ext cx="8978314" cy="3181308"/>
        </p:xfrm>
        <a:graphic>
          <a:graphicData uri="http://schemas.openxmlformats.org/drawingml/2006/table">
            <a:tbl>
              <a:tblPr firstRow="1" bandRow="1">
                <a:tableStyleId>{5C22544A-7EE6-4342-B048-85BDC9FD1C3A}</a:tableStyleId>
              </a:tblPr>
              <a:tblGrid>
                <a:gridCol w="4489157">
                  <a:extLst>
                    <a:ext uri="{9D8B030D-6E8A-4147-A177-3AD203B41FA5}">
                      <a16:colId xmlns:a16="http://schemas.microsoft.com/office/drawing/2014/main" val="20000"/>
                    </a:ext>
                  </a:extLst>
                </a:gridCol>
                <a:gridCol w="4489157">
                  <a:extLst>
                    <a:ext uri="{9D8B030D-6E8A-4147-A177-3AD203B41FA5}">
                      <a16:colId xmlns:a16="http://schemas.microsoft.com/office/drawing/2014/main" val="20001"/>
                    </a:ext>
                  </a:extLst>
                </a:gridCol>
              </a:tblGrid>
              <a:tr h="620988">
                <a:tc>
                  <a:txBody>
                    <a:bodyPr/>
                    <a:lstStyle/>
                    <a:p>
                      <a:pPr algn="ctr"/>
                      <a:r>
                        <a:rPr lang="en-GB" sz="2400" dirty="0"/>
                        <a:t>Emotions</a:t>
                      </a:r>
                    </a:p>
                  </a:txBody>
                  <a:tcPr/>
                </a:tc>
                <a:tc>
                  <a:txBody>
                    <a:bodyPr/>
                    <a:lstStyle/>
                    <a:p>
                      <a:pPr algn="ctr"/>
                      <a:r>
                        <a:rPr lang="en-GB" sz="2400" dirty="0"/>
                        <a:t>Mots/phrases</a:t>
                      </a:r>
                    </a:p>
                  </a:txBody>
                  <a:tcPr/>
                </a:tc>
                <a:extLst>
                  <a:ext uri="{0D108BD9-81ED-4DB2-BD59-A6C34878D82A}">
                    <a16:rowId xmlns:a16="http://schemas.microsoft.com/office/drawing/2014/main" val="10000"/>
                  </a:ext>
                </a:extLst>
              </a:tr>
              <a:tr h="62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La détermination </a:t>
                      </a:r>
                    </a:p>
                    <a:p>
                      <a:endParaRPr lang="fr-FR" b="1" noProof="0" dirty="0"/>
                    </a:p>
                  </a:txBody>
                  <a:tcPr/>
                </a:tc>
                <a:tc>
                  <a:txBody>
                    <a:bodyPr/>
                    <a:lstStyle/>
                    <a:p>
                      <a:r>
                        <a:rPr lang="fr-FR" i="1" dirty="0">
                          <a:latin typeface="Calibri" panose="020F0502020204030204" pitchFamily="34" charset="0"/>
                          <a:cs typeface="Calibri" panose="020F0502020204030204" pitchFamily="34" charset="0"/>
                        </a:rPr>
                        <a:t>Je partirai</a:t>
                      </a:r>
                      <a:endParaRPr lang="en-GB" i="1" dirty="0"/>
                    </a:p>
                  </a:txBody>
                  <a:tcPr/>
                </a:tc>
                <a:extLst>
                  <a:ext uri="{0D108BD9-81ED-4DB2-BD59-A6C34878D82A}">
                    <a16:rowId xmlns:a16="http://schemas.microsoft.com/office/drawing/2014/main" val="10001"/>
                  </a:ext>
                </a:extLst>
              </a:tr>
              <a:tr h="62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L’indifférence au monde extérieur</a:t>
                      </a:r>
                    </a:p>
                    <a:p>
                      <a:endParaRPr lang="fr-FR" b="1" noProof="0" dirty="0"/>
                    </a:p>
                  </a:txBody>
                  <a:tcPr/>
                </a:tc>
                <a:tc>
                  <a:txBody>
                    <a:bodyPr/>
                    <a:lstStyle/>
                    <a:p>
                      <a:r>
                        <a:rPr lang="fr-FR" i="1" dirty="0">
                          <a:latin typeface="Calibri" panose="020F0502020204030204" pitchFamily="34" charset="0"/>
                          <a:cs typeface="Calibri" panose="020F0502020204030204" pitchFamily="34" charset="0"/>
                        </a:rPr>
                        <a:t>les yeux fixés sur mes pensées</a:t>
                      </a:r>
                      <a:endParaRPr lang="en-GB" i="1" dirty="0"/>
                    </a:p>
                  </a:txBody>
                  <a:tcPr/>
                </a:tc>
                <a:extLst>
                  <a:ext uri="{0D108BD9-81ED-4DB2-BD59-A6C34878D82A}">
                    <a16:rowId xmlns:a16="http://schemas.microsoft.com/office/drawing/2014/main" val="10003"/>
                  </a:ext>
                </a:extLst>
              </a:tr>
              <a:tr h="62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Le désespoir</a:t>
                      </a:r>
                    </a:p>
                    <a:p>
                      <a:endParaRPr lang="fr-FR" b="1" noProof="0" dirty="0"/>
                    </a:p>
                  </a:txBody>
                  <a:tcPr/>
                </a:tc>
                <a:tc>
                  <a:txBody>
                    <a:bodyPr/>
                    <a:lstStyle/>
                    <a:p>
                      <a:r>
                        <a:rPr lang="fr-FR" i="1" dirty="0">
                          <a:latin typeface="Calibri" panose="020F0502020204030204" pitchFamily="34" charset="0"/>
                          <a:cs typeface="Calibri" panose="020F0502020204030204" pitchFamily="34" charset="0"/>
                        </a:rPr>
                        <a:t>le dos courbé</a:t>
                      </a:r>
                      <a:endParaRPr lang="en-GB" i="1" dirty="0"/>
                    </a:p>
                  </a:txBody>
                  <a:tcPr/>
                </a:tc>
                <a:extLst>
                  <a:ext uri="{0D108BD9-81ED-4DB2-BD59-A6C34878D82A}">
                    <a16:rowId xmlns:a16="http://schemas.microsoft.com/office/drawing/2014/main" val="10004"/>
                  </a:ext>
                </a:extLst>
              </a:tr>
              <a:tr h="620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noProof="0" dirty="0"/>
                        <a:t>L’espoir (la croyance en l’immortalité)</a:t>
                      </a:r>
                    </a:p>
                    <a:p>
                      <a:endParaRPr lang="fr-FR" b="1" noProof="0" dirty="0"/>
                    </a:p>
                  </a:txBody>
                  <a:tcPr/>
                </a:tc>
                <a:tc>
                  <a:txBody>
                    <a:bodyPr/>
                    <a:lstStyle/>
                    <a:p>
                      <a:r>
                        <a:rPr lang="fr-FR" i="1" dirty="0">
                          <a:latin typeface="Calibri" panose="020F0502020204030204" pitchFamily="34" charset="0"/>
                          <a:cs typeface="Calibri" panose="020F0502020204030204" pitchFamily="34" charset="0"/>
                        </a:rPr>
                        <a:t>quand j'arriverai</a:t>
                      </a:r>
                      <a:endParaRPr lang="en-GB" i="1" dirty="0"/>
                    </a:p>
                  </a:txBody>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BDF75E94-FA44-493C-A56F-64E880F84396}"/>
              </a:ext>
            </a:extLst>
          </p:cNvPr>
          <p:cNvSpPr>
            <a:spLocks noGrp="1"/>
          </p:cNvSpPr>
          <p:nvPr>
            <p:ph type="sldNum" sz="quarter" idx="12"/>
          </p:nvPr>
        </p:nvSpPr>
        <p:spPr/>
        <p:txBody>
          <a:bodyPr/>
          <a:lstStyle/>
          <a:p>
            <a:fld id="{978EFC75-EC50-45A2-AF34-BD3704400BB2}" type="slidenum">
              <a:rPr lang="en-GB" smtClean="0"/>
              <a:t>16</a:t>
            </a:fld>
            <a:endParaRPr lang="en-GB"/>
          </a:p>
        </p:txBody>
      </p:sp>
    </p:spTree>
    <p:extLst>
      <p:ext uri="{BB962C8B-B14F-4D97-AF65-F5344CB8AC3E}">
        <p14:creationId xmlns:p14="http://schemas.microsoft.com/office/powerpoint/2010/main" val="143687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6265"/>
            <a:ext cx="10515600" cy="5290698"/>
          </a:xfrm>
        </p:spPr>
        <p:txBody>
          <a:bodyPr/>
          <a:lstStyle/>
          <a:p>
            <a:pPr marL="0" indent="0">
              <a:buNone/>
            </a:pPr>
            <a:endParaRPr lang="en-GB" dirty="0"/>
          </a:p>
        </p:txBody>
      </p:sp>
      <p:sp>
        <p:nvSpPr>
          <p:cNvPr id="2" name="Title 1"/>
          <p:cNvSpPr>
            <a:spLocks noGrp="1"/>
          </p:cNvSpPr>
          <p:nvPr>
            <p:ph type="title"/>
          </p:nvPr>
        </p:nvSpPr>
        <p:spPr>
          <a:xfrm>
            <a:off x="838200" y="253218"/>
            <a:ext cx="10515600" cy="373561"/>
          </a:xfrm>
        </p:spPr>
        <p:txBody>
          <a:bodyPr>
            <a:normAutofit fontScale="90000"/>
          </a:bodyPr>
          <a:lstStyle/>
          <a:p>
            <a:r>
              <a:rPr lang="en-GB" dirty="0" err="1"/>
              <a:t>Interpr</a:t>
            </a:r>
            <a:r>
              <a:rPr lang="fr-FR" dirty="0"/>
              <a:t>é</a:t>
            </a:r>
            <a:r>
              <a:rPr lang="en-GB" dirty="0" err="1"/>
              <a:t>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25061953"/>
              </p:ext>
            </p:extLst>
          </p:nvPr>
        </p:nvGraphicFramePr>
        <p:xfrm>
          <a:off x="419101" y="740229"/>
          <a:ext cx="10934700" cy="5436734"/>
        </p:xfrm>
        <a:graphic>
          <a:graphicData uri="http://schemas.openxmlformats.org/drawingml/2006/table">
            <a:tbl>
              <a:tblPr firstRow="1" bandRow="1">
                <a:tableStyleId>{5C22544A-7EE6-4342-B048-85BDC9FD1C3A}</a:tableStyleId>
              </a:tblPr>
              <a:tblGrid>
                <a:gridCol w="4066645">
                  <a:extLst>
                    <a:ext uri="{9D8B030D-6E8A-4147-A177-3AD203B41FA5}">
                      <a16:colId xmlns:a16="http://schemas.microsoft.com/office/drawing/2014/main" val="20000"/>
                    </a:ext>
                  </a:extLst>
                </a:gridCol>
                <a:gridCol w="6868055">
                  <a:extLst>
                    <a:ext uri="{9D8B030D-6E8A-4147-A177-3AD203B41FA5}">
                      <a16:colId xmlns:a16="http://schemas.microsoft.com/office/drawing/2014/main" val="20001"/>
                    </a:ext>
                  </a:extLst>
                </a:gridCol>
              </a:tblGrid>
              <a:tr h="494249">
                <a:tc>
                  <a:txBody>
                    <a:bodyPr/>
                    <a:lstStyle/>
                    <a:p>
                      <a:pPr algn="ctr"/>
                      <a:r>
                        <a:rPr lang="en-GB" sz="2400" dirty="0"/>
                        <a:t>Emotions</a:t>
                      </a:r>
                    </a:p>
                  </a:txBody>
                  <a:tcPr/>
                </a:tc>
                <a:tc>
                  <a:txBody>
                    <a:bodyPr/>
                    <a:lstStyle/>
                    <a:p>
                      <a:pPr algn="ctr"/>
                      <a:r>
                        <a:rPr lang="en-GB" sz="2400" dirty="0"/>
                        <a:t>Mots/phrases</a:t>
                      </a:r>
                    </a:p>
                  </a:txBody>
                  <a:tcPr/>
                </a:tc>
                <a:extLst>
                  <a:ext uri="{0D108BD9-81ED-4DB2-BD59-A6C34878D82A}">
                    <a16:rowId xmlns:a16="http://schemas.microsoft.com/office/drawing/2014/main" val="10000"/>
                  </a:ext>
                </a:extLst>
              </a:tr>
              <a:tr h="691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 </a:t>
                      </a:r>
                      <a:r>
                        <a:rPr lang="fr-FR" b="1" dirty="0"/>
                        <a:t>détermination </a:t>
                      </a:r>
                    </a:p>
                    <a:p>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latin typeface="Calibri" panose="020F0502020204030204" pitchFamily="34" charset="0"/>
                          <a:cs typeface="Calibri" panose="020F0502020204030204" pitchFamily="34" charset="0"/>
                        </a:rPr>
                        <a:t>Je partirai; </a:t>
                      </a:r>
                      <a:r>
                        <a:rPr lang="fr-FR" dirty="0">
                          <a:latin typeface="Calibri" panose="020F0502020204030204" pitchFamily="34" charset="0"/>
                          <a:cs typeface="Calibri" panose="020F0502020204030204" pitchFamily="34" charset="0"/>
                        </a:rPr>
                        <a:t>J'irai par la forêt, j'irai par la montagne; je marcherai; quand j'arriverai, je mettrai sur ta tombe</a:t>
                      </a:r>
                    </a:p>
                  </a:txBody>
                  <a:tcPr/>
                </a:tc>
                <a:extLst>
                  <a:ext uri="{0D108BD9-81ED-4DB2-BD59-A6C34878D82A}">
                    <a16:rowId xmlns:a16="http://schemas.microsoft.com/office/drawing/2014/main" val="10001"/>
                  </a:ext>
                </a:extLst>
              </a:tr>
              <a:tr h="98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L’indifférence au monde extérieur</a:t>
                      </a:r>
                    </a:p>
                    <a:p>
                      <a:endParaRPr lang="en-GB" b="1" dirty="0"/>
                    </a:p>
                  </a:txBody>
                  <a:tcPr/>
                </a:tc>
                <a:tc>
                  <a:txBody>
                    <a:bodyPr/>
                    <a:lstStyle/>
                    <a:p>
                      <a:pPr marL="0" indent="0">
                        <a:buNone/>
                      </a:pPr>
                      <a:r>
                        <a:rPr lang="fr-FR" i="1" dirty="0">
                          <a:latin typeface="Calibri" panose="020F0502020204030204" pitchFamily="34" charset="0"/>
                          <a:cs typeface="Calibri" panose="020F0502020204030204" pitchFamily="34" charset="0"/>
                        </a:rPr>
                        <a:t>les yeux fixés sur mes pensées;</a:t>
                      </a:r>
                      <a:r>
                        <a:rPr lang="fr-FR" dirty="0">
                          <a:latin typeface="Calibri" panose="020F0502020204030204" pitchFamily="34" charset="0"/>
                          <a:cs typeface="Calibri" panose="020F0502020204030204" pitchFamily="34" charset="0"/>
                        </a:rPr>
                        <a:t> Sans rien voir au dehors, sans entendre aucun bruit; Je ne regarderai ni l'or du soir qui tombe,</a:t>
                      </a:r>
                    </a:p>
                    <a:p>
                      <a:pPr marL="0" indent="0">
                        <a:buNone/>
                      </a:pPr>
                      <a:r>
                        <a:rPr lang="fr-FR" dirty="0">
                          <a:latin typeface="Calibri" panose="020F0502020204030204" pitchFamily="34" charset="0"/>
                          <a:cs typeface="Calibri" panose="020F0502020204030204" pitchFamily="34" charset="0"/>
                        </a:rPr>
                        <a:t>Ni les voiles au loin descendant vers Harfleur</a:t>
                      </a:r>
                      <a:endParaRPr lang="en-GB" i="1" dirty="0"/>
                    </a:p>
                  </a:txBody>
                  <a:tcPr/>
                </a:tc>
                <a:extLst>
                  <a:ext uri="{0D108BD9-81ED-4DB2-BD59-A6C34878D82A}">
                    <a16:rowId xmlns:a16="http://schemas.microsoft.com/office/drawing/2014/main" val="10003"/>
                  </a:ext>
                </a:extLst>
              </a:tr>
              <a:tr h="691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 désespoir</a:t>
                      </a:r>
                    </a:p>
                    <a:p>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latin typeface="Calibri" panose="020F0502020204030204" pitchFamily="34" charset="0"/>
                          <a:cs typeface="Calibri" panose="020F0502020204030204" pitchFamily="34" charset="0"/>
                        </a:rPr>
                        <a:t>le dos courbé;</a:t>
                      </a:r>
                      <a:r>
                        <a:rPr lang="fr-FR" dirty="0">
                          <a:latin typeface="Calibri" panose="020F0502020204030204" pitchFamily="34" charset="0"/>
                          <a:cs typeface="Calibri" panose="020F0502020204030204" pitchFamily="34" charset="0"/>
                        </a:rPr>
                        <a:t> Seul, inconnu, le dos courbé, les mains croisées; Triste, et le jour pour moi sera comme la nuit.</a:t>
                      </a:r>
                    </a:p>
                  </a:txBody>
                  <a:tcPr/>
                </a:tc>
                <a:extLst>
                  <a:ext uri="{0D108BD9-81ED-4DB2-BD59-A6C34878D82A}">
                    <a16:rowId xmlns:a16="http://schemas.microsoft.com/office/drawing/2014/main" val="10004"/>
                  </a:ext>
                </a:extLst>
              </a:tr>
              <a:tr h="98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L’espoir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(la croyance en l’immortalité)</a:t>
                      </a:r>
                    </a:p>
                    <a:p>
                      <a:endParaRPr lang="en-GB" b="1" dirty="0"/>
                    </a:p>
                  </a:txBody>
                  <a:tcPr/>
                </a:tc>
                <a:tc>
                  <a:txBody>
                    <a:bodyPr/>
                    <a:lstStyle/>
                    <a:p>
                      <a:pPr marL="0" indent="0">
                        <a:buNone/>
                      </a:pPr>
                      <a:r>
                        <a:rPr lang="fr-FR" i="1" dirty="0">
                          <a:latin typeface="Calibri" panose="020F0502020204030204" pitchFamily="34" charset="0"/>
                          <a:cs typeface="Calibri" panose="020F0502020204030204" pitchFamily="34" charset="0"/>
                        </a:rPr>
                        <a:t>quand j'arriverai;</a:t>
                      </a:r>
                      <a:r>
                        <a:rPr lang="fr-FR" dirty="0">
                          <a:latin typeface="Calibri" panose="020F0502020204030204" pitchFamily="34" charset="0"/>
                          <a:cs typeface="Calibri" panose="020F0502020204030204" pitchFamily="34" charset="0"/>
                        </a:rPr>
                        <a:t> je mettrai sur ta tombe</a:t>
                      </a:r>
                    </a:p>
                    <a:p>
                      <a:pPr marL="0" indent="0">
                        <a:buNone/>
                      </a:pPr>
                      <a:r>
                        <a:rPr lang="fr-FR" dirty="0">
                          <a:latin typeface="Calibri" panose="020F0502020204030204" pitchFamily="34" charset="0"/>
                          <a:cs typeface="Calibri" panose="020F0502020204030204" pitchFamily="34" charset="0"/>
                        </a:rPr>
                        <a:t>Un bouquet de houx vert et de bruyère en fleur</a:t>
                      </a:r>
                      <a:endParaRPr lang="en-GB" dirty="0"/>
                    </a:p>
                  </a:txBody>
                  <a:tcPr/>
                </a:tc>
                <a:extLst>
                  <a:ext uri="{0D108BD9-81ED-4DB2-BD59-A6C34878D82A}">
                    <a16:rowId xmlns:a16="http://schemas.microsoft.com/office/drawing/2014/main" val="10005"/>
                  </a:ext>
                </a:extLst>
              </a:tr>
              <a:tr h="1581595">
                <a:tc gridSpan="2">
                  <a:txBody>
                    <a:bodyPr/>
                    <a:lstStyle/>
                    <a:p>
                      <a:pPr marL="0" indent="0">
                        <a:buNone/>
                      </a:pPr>
                      <a:r>
                        <a:rPr lang="fr-FR" sz="2400" noProof="0" dirty="0"/>
                        <a:t>Le poème parle d’un voyage qui représente……?</a:t>
                      </a:r>
                    </a:p>
                    <a:p>
                      <a:pPr marL="0" indent="0">
                        <a:buNone/>
                      </a:pPr>
                      <a:r>
                        <a:rPr lang="fr-FR" sz="2400" noProof="0" dirty="0"/>
                        <a:t>Quelle est la phrase la plus </a:t>
                      </a:r>
                      <a:r>
                        <a:rPr kumimoji="0" lang="fr-FR" sz="2400" kern="1200" noProof="0" dirty="0">
                          <a:solidFill>
                            <a:schemeClr val="dk1"/>
                          </a:solidFill>
                          <a:latin typeface="+mn-lt"/>
                          <a:ea typeface="+mn-ea"/>
                          <a:cs typeface="+mn-cs"/>
                        </a:rPr>
                        <a:t>importante à votre avis? </a:t>
                      </a:r>
                      <a:r>
                        <a:rPr lang="fr-FR" sz="2400" noProof="0" dirty="0"/>
                        <a:t>Pourquoi?</a:t>
                      </a:r>
                    </a:p>
                    <a:p>
                      <a:pPr marL="0" indent="0">
                        <a:buNone/>
                      </a:pPr>
                      <a:r>
                        <a:rPr lang="fr-FR" sz="2400" i="1" noProof="0" dirty="0"/>
                        <a:t>Elle montre….elle signifie…</a:t>
                      </a:r>
                    </a:p>
                    <a:p>
                      <a:endParaRPr lang="en-GB" b="1" dirty="0"/>
                    </a:p>
                  </a:txBody>
                  <a:tcPr/>
                </a:tc>
                <a:tc hMerge="1">
                  <a:txBody>
                    <a:bodyPr/>
                    <a:lstStyle/>
                    <a:p>
                      <a:endParaRPr lang="en-GB" i="1" dirty="0"/>
                    </a:p>
                  </a:txBody>
                  <a:tcPr/>
                </a:tc>
                <a:extLst>
                  <a:ext uri="{0D108BD9-81ED-4DB2-BD59-A6C34878D82A}">
                    <a16:rowId xmlns:a16="http://schemas.microsoft.com/office/drawing/2014/main" val="10006"/>
                  </a:ext>
                </a:extLst>
              </a:tr>
            </a:tbl>
          </a:graphicData>
        </a:graphic>
      </p:graphicFrame>
      <p:sp>
        <p:nvSpPr>
          <p:cNvPr id="5" name="Slide Number Placeholder 4">
            <a:extLst>
              <a:ext uri="{FF2B5EF4-FFF2-40B4-BE49-F238E27FC236}">
                <a16:creationId xmlns:a16="http://schemas.microsoft.com/office/drawing/2014/main" id="{0AE1588D-16C1-4BCD-8BA0-58D597B0C72E}"/>
              </a:ext>
            </a:extLst>
          </p:cNvPr>
          <p:cNvSpPr>
            <a:spLocks noGrp="1"/>
          </p:cNvSpPr>
          <p:nvPr>
            <p:ph type="sldNum" sz="quarter" idx="12"/>
          </p:nvPr>
        </p:nvSpPr>
        <p:spPr/>
        <p:txBody>
          <a:bodyPr/>
          <a:lstStyle/>
          <a:p>
            <a:fld id="{978EFC75-EC50-45A2-AF34-BD3704400BB2}" type="slidenum">
              <a:rPr lang="en-GB" smtClean="0"/>
              <a:t>17</a:t>
            </a:fld>
            <a:endParaRPr lang="en-GB"/>
          </a:p>
        </p:txBody>
      </p:sp>
    </p:spTree>
    <p:extLst>
      <p:ext uri="{BB962C8B-B14F-4D97-AF65-F5344CB8AC3E}">
        <p14:creationId xmlns:p14="http://schemas.microsoft.com/office/powerpoint/2010/main" val="52108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199" y="0"/>
            <a:ext cx="11391363" cy="6490952"/>
          </a:xfrm>
        </p:spPr>
        <p:txBody>
          <a:bodyPr>
            <a:normAutofit fontScale="25000" lnSpcReduction="20000"/>
          </a:bodyPr>
          <a:lstStyle/>
          <a:p>
            <a:pPr algn="ctr" eaLnBrk="1" hangingPunct="1">
              <a:buFontTx/>
              <a:buNone/>
            </a:pPr>
            <a:endParaRPr lang="en-GB" altLang="en-US" sz="900" b="1" dirty="0">
              <a:latin typeface="Tahoma" panose="020B0604030504040204" pitchFamily="34" charset="0"/>
            </a:endParaRPr>
          </a:p>
          <a:p>
            <a:pPr algn="ctr" eaLnBrk="1" hangingPunct="1">
              <a:buFontTx/>
              <a:buNone/>
            </a:pPr>
            <a:r>
              <a:rPr lang="en-GB" altLang="en-US" dirty="0">
                <a:solidFill>
                  <a:srgbClr val="CC0000"/>
                </a:solidFill>
                <a:latin typeface="Tahoma" panose="020B0604030504040204" pitchFamily="34" charset="0"/>
              </a:rPr>
              <a:t>*</a:t>
            </a:r>
          </a:p>
          <a:p>
            <a:pPr algn="ctr">
              <a:buNone/>
            </a:pPr>
            <a:r>
              <a:rPr lang="en-GB" sz="11200" b="1" dirty="0" err="1"/>
              <a:t>Quelques</a:t>
            </a:r>
            <a:r>
              <a:rPr lang="en-GB" sz="11200" b="1" dirty="0"/>
              <a:t> sons </a:t>
            </a:r>
            <a:r>
              <a:rPr lang="en-GB" sz="11200" b="1" dirty="0" err="1"/>
              <a:t>importants</a:t>
            </a:r>
            <a:r>
              <a:rPr lang="en-GB" sz="11200" b="1" dirty="0"/>
              <a:t> </a:t>
            </a:r>
            <a:r>
              <a:rPr lang="en-GB" sz="11200" b="1" dirty="0" err="1"/>
              <a:t>dans</a:t>
            </a:r>
            <a:r>
              <a:rPr lang="en-GB" sz="11200" b="1" dirty="0"/>
              <a:t> le </a:t>
            </a:r>
            <a:r>
              <a:rPr lang="en-GB" sz="11200" b="1" dirty="0" err="1"/>
              <a:t>po</a:t>
            </a:r>
            <a:r>
              <a:rPr lang="fr-FR" sz="11200" b="1" dirty="0" err="1"/>
              <a:t>ème</a:t>
            </a:r>
            <a:r>
              <a:rPr lang="fr-FR" sz="11200" b="1" dirty="0"/>
              <a:t> </a:t>
            </a:r>
            <a:endParaRPr lang="en-GB" altLang="en-US" sz="11200" dirty="0">
              <a:latin typeface="Tahoma" panose="020B0604030504040204" pitchFamily="34" charset="0"/>
            </a:endParaRPr>
          </a:p>
          <a:p>
            <a:pPr eaLnBrk="1" hangingPunct="1">
              <a:lnSpc>
                <a:spcPct val="120000"/>
              </a:lnSpc>
              <a:spcBef>
                <a:spcPct val="50000"/>
              </a:spcBef>
              <a:buFontTx/>
              <a:buNone/>
            </a:pPr>
            <a:r>
              <a:rPr lang="en-GB" altLang="en-US" sz="8000" b="1" dirty="0">
                <a:solidFill>
                  <a:srgbClr val="6600FF"/>
                </a:solidFill>
                <a:latin typeface="Tahoma" panose="020B0604030504040204" pitchFamily="34" charset="0"/>
              </a:rPr>
              <a:t>-an/-en/-</a:t>
            </a:r>
            <a:r>
              <a:rPr lang="en-GB" altLang="en-US" sz="8000" b="1" dirty="0" err="1">
                <a:solidFill>
                  <a:srgbClr val="6600FF"/>
                </a:solidFill>
                <a:latin typeface="Tahoma" panose="020B0604030504040204" pitchFamily="34" charset="0"/>
              </a:rPr>
              <a:t>em</a:t>
            </a:r>
            <a:r>
              <a:rPr lang="en-GB" altLang="en-US" sz="8000" b="1" dirty="0">
                <a:solidFill>
                  <a:srgbClr val="6600FF"/>
                </a:solidFill>
                <a:latin typeface="Tahoma" panose="020B0604030504040204" pitchFamily="34" charset="0"/>
              </a:rPr>
              <a:t>:	</a:t>
            </a:r>
            <a:r>
              <a:rPr lang="fr-FR" altLang="en-US" sz="8000" b="1" dirty="0">
                <a:solidFill>
                  <a:srgbClr val="6600FF"/>
                </a:solidFill>
                <a:latin typeface="Tahoma" panose="020B0604030504040204" pitchFamily="34" charset="0"/>
              </a:rPr>
              <a:t>un </a:t>
            </a:r>
            <a:r>
              <a:rPr lang="fr-FR" altLang="en-US" sz="8000" b="1" dirty="0">
                <a:solidFill>
                  <a:srgbClr val="FF0000"/>
                </a:solidFill>
                <a:latin typeface="Tahoma" panose="020B0604030504040204" pitchFamily="34" charset="0"/>
              </a:rPr>
              <a:t>an</a:t>
            </a:r>
            <a:r>
              <a:rPr lang="fr-FR" altLang="en-US" sz="8000" b="1" dirty="0">
                <a:solidFill>
                  <a:srgbClr val="6600FF"/>
                </a:solidFill>
                <a:latin typeface="Tahoma" panose="020B0604030504040204" pitchFamily="34" charset="0"/>
              </a:rPr>
              <a:t> /un </a:t>
            </a:r>
            <a:r>
              <a:rPr lang="fr-FR" altLang="en-US" sz="8000" b="1" dirty="0">
                <a:solidFill>
                  <a:srgbClr val="FF0000"/>
                </a:solidFill>
                <a:latin typeface="Tahoma" panose="020B0604030504040204" pitchFamily="34" charset="0"/>
              </a:rPr>
              <a:t>en</a:t>
            </a:r>
            <a:r>
              <a:rPr lang="fr-FR" altLang="en-US" sz="8000" b="1" dirty="0">
                <a:solidFill>
                  <a:srgbClr val="6600FF"/>
                </a:solidFill>
                <a:latin typeface="Tahoma" panose="020B0604030504040204" pitchFamily="34" charset="0"/>
              </a:rPr>
              <a:t>f</a:t>
            </a:r>
            <a:r>
              <a:rPr lang="fr-FR" altLang="en-US" sz="8000" b="1" dirty="0">
                <a:solidFill>
                  <a:srgbClr val="FF0000"/>
                </a:solidFill>
                <a:latin typeface="Tahoma" panose="020B0604030504040204" pitchFamily="34" charset="0"/>
              </a:rPr>
              <a:t>an</a:t>
            </a:r>
            <a:r>
              <a:rPr lang="fr-FR" altLang="en-US" sz="8000" b="1" dirty="0">
                <a:solidFill>
                  <a:srgbClr val="6600FF"/>
                </a:solidFill>
                <a:latin typeface="Tahoma" panose="020B0604030504040204" pitchFamily="34" charset="0"/>
              </a:rPr>
              <a:t>t / l’</a:t>
            </a:r>
            <a:r>
              <a:rPr lang="fr-FR" altLang="en-US" sz="8000" b="1" dirty="0">
                <a:solidFill>
                  <a:srgbClr val="FF0000"/>
                </a:solidFill>
                <a:latin typeface="Tahoma" panose="020B0604030504040204" pitchFamily="34" charset="0"/>
              </a:rPr>
              <a:t>em</a:t>
            </a:r>
            <a:r>
              <a:rPr lang="fr-FR" altLang="en-US" sz="8000" b="1" dirty="0">
                <a:solidFill>
                  <a:srgbClr val="6600FF"/>
                </a:solidFill>
                <a:latin typeface="Tahoma" panose="020B0604030504040204" pitchFamily="34" charset="0"/>
              </a:rPr>
              <a:t>ploi du t</a:t>
            </a:r>
            <a:r>
              <a:rPr lang="fr-FR" altLang="en-US" sz="8000" b="1" dirty="0">
                <a:solidFill>
                  <a:srgbClr val="FF0000"/>
                </a:solidFill>
                <a:latin typeface="Tahoma" panose="020B0604030504040204" pitchFamily="34" charset="0"/>
              </a:rPr>
              <a:t>em</a:t>
            </a:r>
            <a:r>
              <a:rPr lang="fr-FR" altLang="en-US" sz="8000" b="1" dirty="0">
                <a:solidFill>
                  <a:srgbClr val="6600FF"/>
                </a:solidFill>
                <a:latin typeface="Tahoma" panose="020B0604030504040204" pitchFamily="34" charset="0"/>
              </a:rPr>
              <a:t>ps</a:t>
            </a:r>
          </a:p>
          <a:p>
            <a:pPr>
              <a:lnSpc>
                <a:spcPct val="120000"/>
              </a:lnSpc>
              <a:spcBef>
                <a:spcPct val="50000"/>
              </a:spcBef>
              <a:buNone/>
            </a:pPr>
            <a:r>
              <a:rPr lang="fr-FR" sz="8000" dirty="0"/>
              <a:t>-</a:t>
            </a:r>
            <a:r>
              <a:rPr lang="fr-FR" sz="8000" b="1" dirty="0">
                <a:solidFill>
                  <a:srgbClr val="6600FF"/>
                </a:solidFill>
                <a:latin typeface="Tahoma" panose="020B0604030504040204" pitchFamily="34" charset="0"/>
              </a:rPr>
              <a:t>ain/-in:</a:t>
            </a:r>
            <a:r>
              <a:rPr lang="fr-FR" altLang="en-US" sz="8000" b="1" dirty="0">
                <a:solidFill>
                  <a:srgbClr val="6600FF"/>
                </a:solidFill>
                <a:latin typeface="Tahoma" panose="020B0604030504040204" pitchFamily="34" charset="0"/>
              </a:rPr>
              <a:t>  		du p</a:t>
            </a:r>
            <a:r>
              <a:rPr lang="fr-FR" altLang="en-US" sz="8000" b="1" dirty="0">
                <a:solidFill>
                  <a:srgbClr val="FF0000"/>
                </a:solidFill>
                <a:latin typeface="Tahoma" panose="020B0604030504040204" pitchFamily="34" charset="0"/>
              </a:rPr>
              <a:t>ain </a:t>
            </a:r>
            <a:r>
              <a:rPr lang="fr-FR" altLang="en-US" sz="8000" b="1" dirty="0">
                <a:solidFill>
                  <a:srgbClr val="6600FF"/>
                </a:solidFill>
                <a:latin typeface="Tahoma" panose="020B0604030504040204" pitchFamily="34" charset="0"/>
              </a:rPr>
              <a:t>/ </a:t>
            </a:r>
            <a:r>
              <a:rPr lang="fr-FR" altLang="en-US" sz="8000" b="1" dirty="0">
                <a:solidFill>
                  <a:srgbClr val="FF0000"/>
                </a:solidFill>
                <a:latin typeface="Tahoma" panose="020B0604030504040204" pitchFamily="34" charset="0"/>
              </a:rPr>
              <a:t>in</a:t>
            </a:r>
            <a:r>
              <a:rPr lang="fr-FR" altLang="en-US" sz="8000" b="1" dirty="0">
                <a:solidFill>
                  <a:srgbClr val="6600FF"/>
                </a:solidFill>
                <a:latin typeface="Tahoma" panose="020B0604030504040204" pitchFamily="34" charset="0"/>
              </a:rPr>
              <a:t>t</a:t>
            </a:r>
            <a:r>
              <a:rPr lang="fr-FR" sz="8000" b="1" dirty="0">
                <a:solidFill>
                  <a:srgbClr val="6600FF"/>
                </a:solidFill>
                <a:latin typeface="Tahoma" panose="020B0604030504040204" pitchFamily="34" charset="0"/>
              </a:rPr>
              <a:t>éressant</a:t>
            </a:r>
            <a:r>
              <a:rPr lang="fr-FR" altLang="en-US" sz="8000" b="1" dirty="0">
                <a:solidFill>
                  <a:srgbClr val="6600FF"/>
                </a:solidFill>
                <a:latin typeface="Tahoma" panose="020B0604030504040204" pitchFamily="34" charset="0"/>
              </a:rPr>
              <a:t>		</a:t>
            </a:r>
          </a:p>
          <a:p>
            <a:pPr>
              <a:lnSpc>
                <a:spcPct val="120000"/>
              </a:lnSpc>
              <a:spcBef>
                <a:spcPct val="50000"/>
              </a:spcBef>
              <a:buNone/>
            </a:pPr>
            <a:r>
              <a:rPr lang="fr-FR" altLang="en-US" sz="8000" b="1" dirty="0">
                <a:solidFill>
                  <a:srgbClr val="6600FF"/>
                </a:solidFill>
                <a:latin typeface="Tahoma" panose="020B0604030504040204" pitchFamily="34" charset="0"/>
              </a:rPr>
              <a:t>-on/om:		le garçon</a:t>
            </a:r>
            <a:r>
              <a:rPr lang="fr-FR" altLang="en-US" sz="8000" b="1" dirty="0">
                <a:solidFill>
                  <a:srgbClr val="FF0000"/>
                </a:solidFill>
                <a:latin typeface="Tahoma" panose="020B0604030504040204" pitchFamily="34" charset="0"/>
              </a:rPr>
              <a:t> </a:t>
            </a:r>
            <a:r>
              <a:rPr lang="fr-FR" altLang="en-US" sz="8000" b="1" dirty="0">
                <a:solidFill>
                  <a:srgbClr val="6600FF"/>
                </a:solidFill>
                <a:latin typeface="Tahoma" panose="020B0604030504040204" pitchFamily="34" charset="0"/>
              </a:rPr>
              <a:t>/</a:t>
            </a:r>
            <a:r>
              <a:rPr lang="fr-FR" altLang="en-US" sz="8000" b="1" dirty="0">
                <a:solidFill>
                  <a:srgbClr val="FF0000"/>
                </a:solidFill>
                <a:latin typeface="Tahoma" panose="020B0604030504040204" pitchFamily="34" charset="0"/>
              </a:rPr>
              <a:t> </a:t>
            </a:r>
            <a:r>
              <a:rPr lang="fr-FR" altLang="en-US" sz="8000" b="1" dirty="0">
                <a:solidFill>
                  <a:srgbClr val="6600FF"/>
                </a:solidFill>
                <a:latin typeface="Tahoma" panose="020B0604030504040204" pitchFamily="34" charset="0"/>
              </a:rPr>
              <a:t>la t</a:t>
            </a:r>
            <a:r>
              <a:rPr lang="fr-FR" altLang="en-US" sz="8000" b="1" dirty="0">
                <a:solidFill>
                  <a:srgbClr val="FF0000"/>
                </a:solidFill>
                <a:latin typeface="Tahoma" panose="020B0604030504040204" pitchFamily="34" charset="0"/>
              </a:rPr>
              <a:t>om</a:t>
            </a:r>
            <a:r>
              <a:rPr lang="fr-FR" altLang="en-US" sz="8000" b="1" dirty="0">
                <a:solidFill>
                  <a:srgbClr val="6600FF"/>
                </a:solidFill>
                <a:latin typeface="Tahoma" panose="020B0604030504040204" pitchFamily="34" charset="0"/>
              </a:rPr>
              <a:t>ate</a:t>
            </a:r>
          </a:p>
          <a:p>
            <a:pPr>
              <a:lnSpc>
                <a:spcPct val="120000"/>
              </a:lnSpc>
              <a:spcBef>
                <a:spcPct val="50000"/>
              </a:spcBef>
              <a:buNone/>
            </a:pPr>
            <a:r>
              <a:rPr lang="fr-FR" altLang="en-US" sz="8000" b="1" dirty="0">
                <a:solidFill>
                  <a:srgbClr val="6600FF"/>
                </a:solidFill>
                <a:latin typeface="Tahoma" panose="020B0604030504040204" pitchFamily="34" charset="0"/>
              </a:rPr>
              <a:t>-un:			</a:t>
            </a:r>
            <a:r>
              <a:rPr lang="fr-FR" altLang="en-US" sz="8000" b="1" dirty="0">
                <a:solidFill>
                  <a:srgbClr val="FF0000"/>
                </a:solidFill>
                <a:latin typeface="Tahoma" panose="020B0604030504040204" pitchFamily="34" charset="0"/>
              </a:rPr>
              <a:t>un</a:t>
            </a:r>
            <a:r>
              <a:rPr lang="fr-FR" altLang="en-US" sz="8000" b="1" dirty="0">
                <a:solidFill>
                  <a:srgbClr val="6600FF"/>
                </a:solidFill>
                <a:latin typeface="Tahoma" panose="020B0604030504040204" pitchFamily="34" charset="0"/>
              </a:rPr>
              <a:t> éléphant</a:t>
            </a:r>
          </a:p>
          <a:p>
            <a:pPr>
              <a:lnSpc>
                <a:spcPct val="120000"/>
              </a:lnSpc>
              <a:spcBef>
                <a:spcPct val="50000"/>
              </a:spcBef>
              <a:buNone/>
            </a:pPr>
            <a:r>
              <a:rPr lang="fr-FR" altLang="en-US" sz="8000" b="1" dirty="0">
                <a:solidFill>
                  <a:srgbClr val="6600FF"/>
                </a:solidFill>
                <a:latin typeface="Tahoma" panose="020B0604030504040204" pitchFamily="34" charset="0"/>
              </a:rPr>
              <a:t>-ien:			un ch</a:t>
            </a:r>
            <a:r>
              <a:rPr lang="fr-FR" altLang="en-US" sz="8000" b="1" dirty="0">
                <a:solidFill>
                  <a:srgbClr val="FF0000"/>
                </a:solidFill>
                <a:latin typeface="Tahoma" panose="020B0604030504040204" pitchFamily="34" charset="0"/>
              </a:rPr>
              <a:t>ien</a:t>
            </a:r>
          </a:p>
          <a:p>
            <a:pPr>
              <a:lnSpc>
                <a:spcPct val="120000"/>
              </a:lnSpc>
              <a:spcBef>
                <a:spcPct val="50000"/>
              </a:spcBef>
              <a:buNone/>
            </a:pPr>
            <a:r>
              <a:rPr lang="fr-FR" altLang="en-US" sz="8000" b="1" dirty="0">
                <a:solidFill>
                  <a:srgbClr val="6600FF"/>
                </a:solidFill>
                <a:latin typeface="Tahoma" panose="020B0604030504040204" pitchFamily="34" charset="0"/>
              </a:rPr>
              <a:t>-gn:			la campa</a:t>
            </a:r>
            <a:r>
              <a:rPr lang="fr-FR" altLang="en-US" sz="8000" b="1" dirty="0">
                <a:solidFill>
                  <a:srgbClr val="FF0000"/>
                </a:solidFill>
                <a:latin typeface="Tahoma" panose="020B0604030504040204" pitchFamily="34" charset="0"/>
              </a:rPr>
              <a:t>gn</a:t>
            </a:r>
            <a:r>
              <a:rPr lang="fr-FR" altLang="en-US" sz="8000" b="1" dirty="0">
                <a:solidFill>
                  <a:srgbClr val="6600FF"/>
                </a:solidFill>
                <a:latin typeface="Tahoma" panose="020B0604030504040204" pitchFamily="34" charset="0"/>
              </a:rPr>
              <a:t>e</a:t>
            </a:r>
          </a:p>
          <a:p>
            <a:pPr>
              <a:lnSpc>
                <a:spcPct val="120000"/>
              </a:lnSpc>
              <a:spcBef>
                <a:spcPct val="50000"/>
              </a:spcBef>
              <a:buNone/>
            </a:pPr>
            <a:r>
              <a:rPr lang="fr-FR" altLang="en-US" sz="8000" b="1" dirty="0">
                <a:solidFill>
                  <a:srgbClr val="6600FF"/>
                </a:solidFill>
                <a:latin typeface="Tahoma" panose="020B0604030504040204" pitchFamily="34" charset="0"/>
              </a:rPr>
              <a:t>-ou: 			s</a:t>
            </a:r>
            <a:r>
              <a:rPr lang="fr-FR" altLang="en-US" sz="8000" b="1" dirty="0">
                <a:solidFill>
                  <a:srgbClr val="FF0000"/>
                </a:solidFill>
                <a:latin typeface="Tahoma" panose="020B0604030504040204" pitchFamily="34" charset="0"/>
              </a:rPr>
              <a:t>ou</a:t>
            </a:r>
            <a:r>
              <a:rPr lang="fr-FR" altLang="en-US" sz="8000" b="1" dirty="0">
                <a:solidFill>
                  <a:srgbClr val="6600FF"/>
                </a:solidFill>
                <a:latin typeface="Tahoma" panose="020B0604030504040204" pitchFamily="34" charset="0"/>
              </a:rPr>
              <a:t>vent</a:t>
            </a:r>
          </a:p>
          <a:p>
            <a:pPr eaLnBrk="1" hangingPunct="1">
              <a:lnSpc>
                <a:spcPct val="120000"/>
              </a:lnSpc>
              <a:spcBef>
                <a:spcPct val="50000"/>
              </a:spcBef>
              <a:buFontTx/>
              <a:buNone/>
            </a:pPr>
            <a:r>
              <a:rPr lang="fr-FR" altLang="en-US" sz="8000" b="1" dirty="0">
                <a:solidFill>
                  <a:srgbClr val="6600FF"/>
                </a:solidFill>
                <a:latin typeface="Tahoma" panose="020B0604030504040204" pitchFamily="34" charset="0"/>
              </a:rPr>
              <a:t>-eu:			d</a:t>
            </a:r>
            <a:r>
              <a:rPr lang="fr-FR" altLang="en-US" sz="8000" b="1" dirty="0">
                <a:solidFill>
                  <a:srgbClr val="FF0000"/>
                </a:solidFill>
                <a:latin typeface="Tahoma" panose="020B0604030504040204" pitchFamily="34" charset="0"/>
              </a:rPr>
              <a:t>eu</a:t>
            </a:r>
            <a:r>
              <a:rPr lang="fr-FR" altLang="en-US" sz="8000" b="1" dirty="0">
                <a:solidFill>
                  <a:srgbClr val="6600FF"/>
                </a:solidFill>
                <a:latin typeface="Tahoma" panose="020B0604030504040204" pitchFamily="34" charset="0"/>
              </a:rPr>
              <a:t>x	         </a:t>
            </a:r>
          </a:p>
          <a:p>
            <a:pPr eaLnBrk="1" hangingPunct="1">
              <a:lnSpc>
                <a:spcPct val="120000"/>
              </a:lnSpc>
              <a:spcBef>
                <a:spcPct val="50000"/>
              </a:spcBef>
              <a:buFontTx/>
              <a:buNone/>
            </a:pPr>
            <a:r>
              <a:rPr lang="fr-FR" altLang="en-US" sz="8000" b="1" dirty="0">
                <a:solidFill>
                  <a:srgbClr val="6600FF"/>
                </a:solidFill>
                <a:latin typeface="Tahoma" panose="020B0604030504040204" pitchFamily="34" charset="0"/>
              </a:rPr>
              <a:t>-oi:			m</a:t>
            </a:r>
            <a:r>
              <a:rPr lang="fr-FR" altLang="en-US" sz="8000" b="1" dirty="0">
                <a:solidFill>
                  <a:srgbClr val="FF0000"/>
                </a:solidFill>
                <a:latin typeface="Tahoma" panose="020B0604030504040204" pitchFamily="34" charset="0"/>
              </a:rPr>
              <a:t>oi</a:t>
            </a:r>
          </a:p>
          <a:p>
            <a:pPr eaLnBrk="1" hangingPunct="1">
              <a:spcBef>
                <a:spcPct val="50000"/>
              </a:spcBef>
              <a:buFontTx/>
              <a:buNone/>
            </a:pPr>
            <a:r>
              <a:rPr lang="fr-FR" altLang="en-US" sz="8000" b="1" dirty="0">
                <a:solidFill>
                  <a:srgbClr val="6600FF"/>
                </a:solidFill>
                <a:latin typeface="Tahoma" panose="020B0604030504040204" pitchFamily="34" charset="0"/>
              </a:rPr>
              <a:t>-ui:			les prod</a:t>
            </a:r>
            <a:r>
              <a:rPr lang="fr-FR" altLang="en-US" sz="8000" b="1" dirty="0">
                <a:solidFill>
                  <a:srgbClr val="FF0000"/>
                </a:solidFill>
                <a:latin typeface="Tahoma" panose="020B0604030504040204" pitchFamily="34" charset="0"/>
              </a:rPr>
              <a:t>ui</a:t>
            </a:r>
            <a:r>
              <a:rPr lang="fr-FR" altLang="en-US" sz="8000" b="1" dirty="0">
                <a:solidFill>
                  <a:srgbClr val="6600FF"/>
                </a:solidFill>
                <a:latin typeface="Tahoma" panose="020B0604030504040204" pitchFamily="34" charset="0"/>
              </a:rPr>
              <a:t>ts</a:t>
            </a:r>
          </a:p>
          <a:p>
            <a:pPr eaLnBrk="1" hangingPunct="1">
              <a:spcBef>
                <a:spcPct val="50000"/>
              </a:spcBef>
              <a:buFontTx/>
              <a:buNone/>
            </a:pPr>
            <a:r>
              <a:rPr lang="fr-FR" altLang="en-US" sz="8000" b="1" dirty="0">
                <a:solidFill>
                  <a:srgbClr val="6600FF"/>
                </a:solidFill>
                <a:latin typeface="Tahoma" panose="020B0604030504040204" pitchFamily="34" charset="0"/>
              </a:rPr>
              <a:t>-ai:			je mettr</a:t>
            </a:r>
            <a:r>
              <a:rPr lang="fr-FR" altLang="en-US" sz="8000" b="1" dirty="0">
                <a:solidFill>
                  <a:srgbClr val="FF0000"/>
                </a:solidFill>
                <a:latin typeface="Tahoma" panose="020B0604030504040204" pitchFamily="34" charset="0"/>
              </a:rPr>
              <a:t>ai</a:t>
            </a:r>
          </a:p>
          <a:p>
            <a:pPr>
              <a:spcBef>
                <a:spcPct val="50000"/>
              </a:spcBef>
              <a:buNone/>
            </a:pPr>
            <a:endParaRPr lang="en-GB" sz="9600" dirty="0">
              <a:solidFill>
                <a:srgbClr val="CC0000"/>
              </a:solidFill>
              <a:latin typeface="Tahoma" panose="020B0604030504040204" pitchFamily="34" charset="0"/>
            </a:endParaRPr>
          </a:p>
          <a:p>
            <a:pPr algn="ctr">
              <a:spcBef>
                <a:spcPct val="50000"/>
              </a:spcBef>
              <a:buNone/>
            </a:pPr>
            <a:r>
              <a:rPr lang="en-GB" sz="9600" dirty="0">
                <a:solidFill>
                  <a:srgbClr val="CC0000"/>
                </a:solidFill>
                <a:latin typeface="Tahoma" panose="020B0604030504040204" pitchFamily="34" charset="0"/>
              </a:rPr>
              <a:t>           </a:t>
            </a:r>
            <a:endParaRPr lang="en-GB" dirty="0">
              <a:solidFill>
                <a:srgbClr val="CC0000"/>
              </a:solidFill>
              <a:latin typeface="Tahoma" panose="020B0604030504040204" pitchFamily="34" charset="0"/>
            </a:endParaRPr>
          </a:p>
          <a:p>
            <a:pPr eaLnBrk="1" hangingPunct="1">
              <a:spcBef>
                <a:spcPct val="50000"/>
              </a:spcBef>
              <a:buFontTx/>
              <a:buNone/>
            </a:pPr>
            <a:r>
              <a:rPr lang="en-GB" altLang="en-US" b="1" dirty="0">
                <a:solidFill>
                  <a:srgbClr val="6600FF"/>
                </a:solidFill>
                <a:latin typeface="Tahoma" panose="020B0604030504040204" pitchFamily="34" charset="0"/>
              </a:rPr>
              <a:t>	 	</a:t>
            </a:r>
          </a:p>
          <a:p>
            <a:pPr eaLnBrk="1" hangingPunct="1">
              <a:spcBef>
                <a:spcPct val="50000"/>
              </a:spcBef>
              <a:buFontTx/>
              <a:buNone/>
            </a:pPr>
            <a:r>
              <a:rPr lang="en-GB" altLang="en-US" b="1" dirty="0">
                <a:solidFill>
                  <a:srgbClr val="6600FF"/>
                </a:solidFill>
                <a:latin typeface="Tahoma" panose="020B0604030504040204" pitchFamily="34" charset="0"/>
              </a:rPr>
              <a:t>	</a:t>
            </a:r>
          </a:p>
        </p:txBody>
      </p:sp>
      <p:sp>
        <p:nvSpPr>
          <p:cNvPr id="2" name="TextBox 1"/>
          <p:cNvSpPr txBox="1"/>
          <p:nvPr/>
        </p:nvSpPr>
        <p:spPr>
          <a:xfrm>
            <a:off x="5769032" y="4196968"/>
            <a:ext cx="5802284" cy="2677656"/>
          </a:xfrm>
          <a:prstGeom prst="rect">
            <a:avLst/>
          </a:prstGeom>
          <a:noFill/>
        </p:spPr>
        <p:txBody>
          <a:bodyPr wrap="square" rtlCol="0">
            <a:spAutoFit/>
          </a:bodyPr>
          <a:lstStyle/>
          <a:p>
            <a:pPr>
              <a:spcBef>
                <a:spcPct val="50000"/>
              </a:spcBef>
              <a:buNone/>
            </a:pPr>
            <a:r>
              <a:rPr lang="fr-FR" altLang="en-US" sz="2400" dirty="0">
                <a:solidFill>
                  <a:srgbClr val="CC0000"/>
                </a:solidFill>
                <a:latin typeface="Tahoma" panose="020B0604030504040204" pitchFamily="34" charset="0"/>
              </a:rPr>
              <a:t>Attention – </a:t>
            </a:r>
            <a:r>
              <a:rPr lang="fr-FR" altLang="en-US" sz="2400" dirty="0">
                <a:latin typeface="Tahoma" panose="020B0604030504040204" pitchFamily="34" charset="0"/>
              </a:rPr>
              <a:t>normalement on ne prononce pas la derni</a:t>
            </a:r>
            <a:r>
              <a:rPr lang="fr-FR" sz="2400" dirty="0">
                <a:latin typeface="Tahoma" panose="020B0604030504040204" pitchFamily="34" charset="0"/>
              </a:rPr>
              <a:t>ère lettre d’un mot</a:t>
            </a:r>
          </a:p>
          <a:p>
            <a:pPr>
              <a:spcBef>
                <a:spcPct val="50000"/>
              </a:spcBef>
              <a:buNone/>
            </a:pPr>
            <a:r>
              <a:rPr lang="fr-FR" sz="2400" dirty="0">
                <a:solidFill>
                  <a:srgbClr val="CC0000"/>
                </a:solidFill>
                <a:latin typeface="Tahoma" panose="020B0604030504040204" pitchFamily="34" charset="0"/>
              </a:rPr>
              <a:t>Exception: </a:t>
            </a:r>
            <a:r>
              <a:rPr lang="fr-FR" sz="2400" dirty="0">
                <a:latin typeface="Tahoma" panose="020B0604030504040204" pitchFamily="34" charset="0"/>
              </a:rPr>
              <a:t>la liaison entre une consonne et une voyelle</a:t>
            </a:r>
          </a:p>
          <a:p>
            <a:pPr>
              <a:spcBef>
                <a:spcPct val="50000"/>
              </a:spcBef>
              <a:buNone/>
            </a:pPr>
            <a:r>
              <a:rPr lang="fr-FR" sz="2400" dirty="0">
                <a:solidFill>
                  <a:srgbClr val="CC0000"/>
                </a:solidFill>
                <a:latin typeface="Tahoma" panose="020B0604030504040204" pitchFamily="34" charset="0"/>
              </a:rPr>
              <a:t>Deux ͜</a:t>
            </a:r>
            <a:r>
              <a:rPr lang="fr-FR" sz="2400" dirty="0"/>
              <a:t> </a:t>
            </a:r>
            <a:r>
              <a:rPr lang="fr-FR" sz="2400" dirty="0">
                <a:solidFill>
                  <a:srgbClr val="CC0000"/>
                </a:solidFill>
                <a:latin typeface="Tahoma" panose="020B0604030504040204" pitchFamily="34" charset="0"/>
              </a:rPr>
              <a:t>ans; les ͜animaux</a:t>
            </a:r>
          </a:p>
          <a:p>
            <a:endParaRPr lang="en-GB" sz="2400" dirty="0"/>
          </a:p>
        </p:txBody>
      </p:sp>
      <p:sp>
        <p:nvSpPr>
          <p:cNvPr id="3" name="Slide Number Placeholder 2"/>
          <p:cNvSpPr>
            <a:spLocks noGrp="1"/>
          </p:cNvSpPr>
          <p:nvPr>
            <p:ph type="sldNum" sz="quarter" idx="12"/>
          </p:nvPr>
        </p:nvSpPr>
        <p:spPr/>
        <p:txBody>
          <a:bodyPr/>
          <a:lstStyle/>
          <a:p>
            <a:fld id="{978EFC75-EC50-45A2-AF34-BD3704400BB2}" type="slidenum">
              <a:rPr lang="en-GB" smtClean="0"/>
              <a:t>18</a:t>
            </a:fld>
            <a:endParaRPr lang="en-GB"/>
          </a:p>
        </p:txBody>
      </p:sp>
    </p:spTree>
    <p:extLst>
      <p:ext uri="{BB962C8B-B14F-4D97-AF65-F5344CB8AC3E}">
        <p14:creationId xmlns:p14="http://schemas.microsoft.com/office/powerpoint/2010/main" val="378647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1504"/>
          </a:xfrm>
        </p:spPr>
        <p:txBody>
          <a:bodyPr/>
          <a:lstStyle/>
          <a:p>
            <a:r>
              <a:rPr lang="en-GB" dirty="0"/>
              <a:t>Exploitation</a:t>
            </a:r>
          </a:p>
        </p:txBody>
      </p:sp>
      <p:sp>
        <p:nvSpPr>
          <p:cNvPr id="3" name="Content Placeholder 2"/>
          <p:cNvSpPr>
            <a:spLocks noGrp="1"/>
          </p:cNvSpPr>
          <p:nvPr>
            <p:ph idx="1"/>
          </p:nvPr>
        </p:nvSpPr>
        <p:spPr>
          <a:xfrm>
            <a:off x="315884" y="1509486"/>
            <a:ext cx="11037916" cy="4667477"/>
          </a:xfrm>
        </p:spPr>
        <p:txBody>
          <a:bodyPr>
            <a:normAutofit/>
          </a:bodyPr>
          <a:lstStyle/>
          <a:p>
            <a:r>
              <a:rPr lang="fr-FR" dirty="0"/>
              <a:t>Ecoutez le poème une deuxième fois et lisez le texte</a:t>
            </a:r>
          </a:p>
          <a:p>
            <a:r>
              <a:rPr lang="fr-FR" dirty="0"/>
              <a:t>Levez la main quand vous entendez un des sons importants, ou une liaison</a:t>
            </a:r>
          </a:p>
          <a:p>
            <a:r>
              <a:rPr lang="fr-FR" dirty="0"/>
              <a:t>Travaillez</a:t>
            </a:r>
            <a:r>
              <a:rPr lang="fr-FR" dirty="0">
                <a:cs typeface="Calibri" panose="020F0502020204030204" pitchFamily="34" charset="0"/>
              </a:rPr>
              <a:t> à trois: chaque personne lis une strophe pour pratiquer les sons importants. Faites attention à la bonne prononciation!</a:t>
            </a:r>
          </a:p>
          <a:p>
            <a:r>
              <a:rPr lang="fr-FR" dirty="0">
                <a:cs typeface="Calibri" panose="020F0502020204030204" pitchFamily="34" charset="0"/>
              </a:rPr>
              <a:t>Est-ce qu’il y a des sons difficiles à prononcer?</a:t>
            </a:r>
          </a:p>
          <a:p>
            <a:pPr marL="0" indent="0">
              <a:buNone/>
            </a:pPr>
            <a:endParaRPr lang="en-GB" dirty="0"/>
          </a:p>
        </p:txBody>
      </p:sp>
      <p:sp>
        <p:nvSpPr>
          <p:cNvPr id="4" name="Slide Number Placeholder 3"/>
          <p:cNvSpPr>
            <a:spLocks noGrp="1"/>
          </p:cNvSpPr>
          <p:nvPr>
            <p:ph type="sldNum" sz="quarter" idx="12"/>
          </p:nvPr>
        </p:nvSpPr>
        <p:spPr/>
        <p:txBody>
          <a:bodyPr/>
          <a:lstStyle/>
          <a:p>
            <a:fld id="{978EFC75-EC50-45A2-AF34-BD3704400BB2}" type="slidenum">
              <a:rPr lang="en-GB" smtClean="0"/>
              <a:t>19</a:t>
            </a:fld>
            <a:endParaRPr lang="en-GB"/>
          </a:p>
        </p:txBody>
      </p:sp>
    </p:spTree>
    <p:extLst>
      <p:ext uri="{BB962C8B-B14F-4D97-AF65-F5344CB8AC3E}">
        <p14:creationId xmlns:p14="http://schemas.microsoft.com/office/powerpoint/2010/main" val="375087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94" y="1"/>
            <a:ext cx="10837906" cy="1297857"/>
          </a:xfrm>
        </p:spPr>
        <p:style>
          <a:lnRef idx="2">
            <a:schemeClr val="dk1"/>
          </a:lnRef>
          <a:fillRef idx="1">
            <a:schemeClr val="lt1"/>
          </a:fillRef>
          <a:effectRef idx="0">
            <a:schemeClr val="dk1"/>
          </a:effectRef>
          <a:fontRef idx="minor">
            <a:schemeClr val="dk1"/>
          </a:fontRef>
        </p:style>
        <p:txBody>
          <a:bodyPr>
            <a:normAutofit fontScale="90000"/>
          </a:bodyPr>
          <a:lstStyle/>
          <a:p>
            <a:br>
              <a:rPr lang="en-GB" dirty="0"/>
            </a:br>
            <a:r>
              <a:rPr lang="en-GB" dirty="0"/>
              <a:t>				Victor Hugo </a:t>
            </a:r>
            <a:br>
              <a:rPr lang="en-GB" dirty="0"/>
            </a:br>
            <a:endParaRPr lang="en-GB" dirty="0"/>
          </a:p>
        </p:txBody>
      </p:sp>
      <p:sp>
        <p:nvSpPr>
          <p:cNvPr id="8" name="AutoShape 4" descr="Image result for léopoldine hugo accid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8910606" y="3063583"/>
            <a:ext cx="2360771" cy="1596981"/>
          </a:xfrm>
          <a:prstGeom prst="rect">
            <a:avLst/>
          </a:prstGeom>
        </p:spPr>
      </p:pic>
      <p:pic>
        <p:nvPicPr>
          <p:cNvPr id="11" name="Picture 10"/>
          <p:cNvPicPr>
            <a:picLocks noChangeAspect="1"/>
          </p:cNvPicPr>
          <p:nvPr/>
        </p:nvPicPr>
        <p:blipFill>
          <a:blip r:embed="rId3"/>
          <a:stretch>
            <a:fillRect/>
          </a:stretch>
        </p:blipFill>
        <p:spPr>
          <a:xfrm>
            <a:off x="8936616" y="5034444"/>
            <a:ext cx="2360771" cy="1513840"/>
          </a:xfrm>
          <a:prstGeom prst="rect">
            <a:avLst/>
          </a:prstGeom>
        </p:spPr>
      </p:pic>
      <p:sp>
        <p:nvSpPr>
          <p:cNvPr id="4" name="TextBox 3"/>
          <p:cNvSpPr txBox="1"/>
          <p:nvPr/>
        </p:nvSpPr>
        <p:spPr>
          <a:xfrm>
            <a:off x="515894" y="1424375"/>
            <a:ext cx="8261711" cy="5262979"/>
          </a:xfrm>
          <a:prstGeom prst="rect">
            <a:avLst/>
          </a:prstGeom>
          <a:noFill/>
          <a:ln w="6350">
            <a:solidFill>
              <a:schemeClr val="tx1"/>
            </a:solidFill>
          </a:ln>
        </p:spPr>
        <p:txBody>
          <a:bodyPr wrap="square" rtlCol="0">
            <a:spAutoFit/>
          </a:bodyPr>
          <a:lstStyle/>
          <a:p>
            <a:pPr marL="342900" indent="-342900">
              <a:buFont typeface="Arial" pitchFamily="34" charset="0"/>
              <a:buChar char="•"/>
            </a:pPr>
            <a:r>
              <a:rPr lang="fr-FR" sz="2400" dirty="0"/>
              <a:t>Il est né le 26 février 1802 à Besançon et il est mort le 22 mai 1885 à Paris. </a:t>
            </a:r>
          </a:p>
          <a:p>
            <a:endParaRPr lang="fr-FR" sz="2400" dirty="0"/>
          </a:p>
          <a:p>
            <a:pPr marL="342900" indent="-342900">
              <a:buFont typeface="Arial" pitchFamily="34" charset="0"/>
              <a:buChar char="•"/>
            </a:pPr>
            <a:r>
              <a:rPr lang="fr-FR" sz="2400" dirty="0"/>
              <a:t>Il était poète, écrivain et homme politique</a:t>
            </a:r>
          </a:p>
          <a:p>
            <a:endParaRPr lang="fr-FR" sz="2400" dirty="0"/>
          </a:p>
          <a:p>
            <a:pPr marL="342900" indent="-342900">
              <a:buFont typeface="Arial" pitchFamily="34" charset="0"/>
              <a:buChar char="•"/>
            </a:pPr>
            <a:r>
              <a:rPr lang="fr-FR" sz="2400" dirty="0"/>
              <a:t>Ses œuvres sont très diverses : romans, poésie et pièces de théâtre. Il a écrit </a:t>
            </a:r>
            <a:r>
              <a:rPr lang="fr-FR" sz="2400" i="1" dirty="0"/>
              <a:t>Les Mis</a:t>
            </a:r>
            <a:r>
              <a:rPr lang="fr-FR" sz="2400" dirty="0"/>
              <a:t>é</a:t>
            </a:r>
            <a:r>
              <a:rPr lang="fr-FR" sz="2400" i="1" dirty="0"/>
              <a:t>rables </a:t>
            </a:r>
            <a:r>
              <a:rPr lang="fr-FR" sz="2400" dirty="0"/>
              <a:t>(1862) </a:t>
            </a:r>
            <a:r>
              <a:rPr lang="fr-FR" sz="2400" i="1" dirty="0"/>
              <a:t>Notre-Dame de Paris </a:t>
            </a:r>
            <a:r>
              <a:rPr lang="fr-FR" sz="2400" dirty="0"/>
              <a:t>(1831). </a:t>
            </a:r>
          </a:p>
          <a:p>
            <a:endParaRPr lang="fr-FR" sz="2400" dirty="0"/>
          </a:p>
          <a:p>
            <a:pPr marL="342900" indent="-342900">
              <a:buFont typeface="Arial" pitchFamily="34" charset="0"/>
              <a:buChar char="•"/>
            </a:pPr>
            <a:r>
              <a:rPr lang="fr-FR" sz="2400" dirty="0"/>
              <a:t>En 1843, Léopoldine, la fille de Victor Hugo, est morte à l’âge de 19 dans un accident de canot sur la Seine.  </a:t>
            </a:r>
          </a:p>
          <a:p>
            <a:pPr marL="342900" indent="-342900">
              <a:buFont typeface="Arial" pitchFamily="34" charset="0"/>
              <a:buChar char="•"/>
            </a:pPr>
            <a:endParaRPr lang="en-GB" sz="2400" dirty="0"/>
          </a:p>
          <a:p>
            <a:pPr marL="342900" indent="-342900">
              <a:buFont typeface="Arial" pitchFamily="34" charset="0"/>
              <a:buChar char="•"/>
            </a:pPr>
            <a:endParaRPr lang="en-GB" sz="2400" dirty="0"/>
          </a:p>
        </p:txBody>
      </p:sp>
      <p:sp>
        <p:nvSpPr>
          <p:cNvPr id="3" name="Slide Number Placeholder 2">
            <a:extLst>
              <a:ext uri="{FF2B5EF4-FFF2-40B4-BE49-F238E27FC236}">
                <a16:creationId xmlns:a16="http://schemas.microsoft.com/office/drawing/2014/main" id="{2BAEEFE0-BFF1-47E0-9421-55CC3A454ED0}"/>
              </a:ext>
            </a:extLst>
          </p:cNvPr>
          <p:cNvSpPr>
            <a:spLocks noGrp="1"/>
          </p:cNvSpPr>
          <p:nvPr>
            <p:ph type="sldNum" sz="quarter" idx="12"/>
          </p:nvPr>
        </p:nvSpPr>
        <p:spPr/>
        <p:txBody>
          <a:bodyPr/>
          <a:lstStyle/>
          <a:p>
            <a:fld id="{978EFC75-EC50-45A2-AF34-BD3704400BB2}" type="slidenum">
              <a:rPr lang="en-GB" smtClean="0"/>
              <a:t>2</a:t>
            </a:fld>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0606" y="1424375"/>
            <a:ext cx="2360771" cy="1355594"/>
          </a:xfrm>
          <a:prstGeom prst="rect">
            <a:avLst/>
          </a:prstGeom>
        </p:spPr>
      </p:pic>
      <p:sp>
        <p:nvSpPr>
          <p:cNvPr id="10" name="TextBox 9"/>
          <p:cNvSpPr txBox="1"/>
          <p:nvPr/>
        </p:nvSpPr>
        <p:spPr>
          <a:xfrm>
            <a:off x="8936616" y="2779969"/>
            <a:ext cx="2171500" cy="246221"/>
          </a:xfrm>
          <a:prstGeom prst="rect">
            <a:avLst/>
          </a:prstGeom>
          <a:noFill/>
        </p:spPr>
        <p:txBody>
          <a:bodyPr wrap="square" rtlCol="0">
            <a:spAutoFit/>
          </a:bodyPr>
          <a:lstStyle/>
          <a:p>
            <a:r>
              <a:rPr lang="fr-FR" sz="1000" dirty="0"/>
              <a:t>1</a:t>
            </a:r>
          </a:p>
        </p:txBody>
      </p:sp>
      <p:sp>
        <p:nvSpPr>
          <p:cNvPr id="12" name="TextBox 11"/>
          <p:cNvSpPr txBox="1"/>
          <p:nvPr/>
        </p:nvSpPr>
        <p:spPr>
          <a:xfrm>
            <a:off x="8936616" y="4764447"/>
            <a:ext cx="2171500" cy="246221"/>
          </a:xfrm>
          <a:prstGeom prst="rect">
            <a:avLst/>
          </a:prstGeom>
          <a:noFill/>
        </p:spPr>
        <p:txBody>
          <a:bodyPr wrap="square" rtlCol="0">
            <a:spAutoFit/>
          </a:bodyPr>
          <a:lstStyle/>
          <a:p>
            <a:r>
              <a:rPr lang="fr-FR" sz="1000" dirty="0"/>
              <a:t>2</a:t>
            </a:r>
          </a:p>
        </p:txBody>
      </p:sp>
      <p:sp>
        <p:nvSpPr>
          <p:cNvPr id="13" name="TextBox 12"/>
          <p:cNvSpPr txBox="1"/>
          <p:nvPr/>
        </p:nvSpPr>
        <p:spPr>
          <a:xfrm>
            <a:off x="8980861" y="6572060"/>
            <a:ext cx="2360771" cy="246221"/>
          </a:xfrm>
          <a:prstGeom prst="rect">
            <a:avLst/>
          </a:prstGeom>
          <a:noFill/>
        </p:spPr>
        <p:txBody>
          <a:bodyPr wrap="square" rtlCol="0">
            <a:spAutoFit/>
          </a:bodyPr>
          <a:lstStyle/>
          <a:p>
            <a:r>
              <a:rPr lang="fr-FR" sz="1000" dirty="0"/>
              <a:t>3</a:t>
            </a:r>
          </a:p>
        </p:txBody>
      </p:sp>
    </p:spTree>
    <p:extLst>
      <p:ext uri="{BB962C8B-B14F-4D97-AF65-F5344CB8AC3E}">
        <p14:creationId xmlns:p14="http://schemas.microsoft.com/office/powerpoint/2010/main" val="264598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1509486"/>
            <a:ext cx="11104418" cy="4667477"/>
          </a:xfrm>
        </p:spPr>
        <p:txBody>
          <a:bodyPr>
            <a:normAutofit/>
          </a:bodyPr>
          <a:lstStyle/>
          <a:p>
            <a:r>
              <a:rPr lang="fr-FR" dirty="0"/>
              <a:t>Ecoutez le poème une deuxième fois et lisez le texte</a:t>
            </a:r>
          </a:p>
          <a:p>
            <a:r>
              <a:rPr lang="fr-FR" dirty="0"/>
              <a:t>Le ton change pendant le poème. Levez la main quand vous entendez un changement</a:t>
            </a:r>
          </a:p>
          <a:p>
            <a:r>
              <a:rPr lang="fr-FR" dirty="0"/>
              <a:t>Travaillez à trois: chaque personne lis une strophe (</a:t>
            </a:r>
            <a:r>
              <a:rPr lang="fr-FR" i="1" dirty="0"/>
              <a:t>verse</a:t>
            </a:r>
            <a:r>
              <a:rPr lang="fr-FR" dirty="0"/>
              <a:t>) pour communiquer les émotions qu’elle exprime:</a:t>
            </a:r>
          </a:p>
          <a:p>
            <a:pPr marL="109728" indent="0">
              <a:buNone/>
            </a:pPr>
            <a:endParaRPr lang="fr-FR" dirty="0">
              <a:latin typeface="Calibri" panose="020F0502020204030204" pitchFamily="34" charset="0"/>
            </a:endParaRPr>
          </a:p>
          <a:p>
            <a:pPr marL="109728" indent="0">
              <a:buNone/>
            </a:pPr>
            <a:r>
              <a:rPr lang="fr-FR" dirty="0">
                <a:latin typeface="Calibri" panose="020F0502020204030204" pitchFamily="34" charset="0"/>
              </a:rPr>
              <a:t> </a:t>
            </a:r>
            <a:r>
              <a:rPr lang="fr-FR" b="1" dirty="0"/>
              <a:t>La détermination, l’amour pour sa fille</a:t>
            </a:r>
            <a:r>
              <a:rPr lang="fr-FR" dirty="0"/>
              <a:t>, </a:t>
            </a:r>
            <a:r>
              <a:rPr lang="fr-FR" b="1" dirty="0"/>
              <a:t>l’indifférence au monde extérieur</a:t>
            </a:r>
            <a:r>
              <a:rPr lang="fr-FR" dirty="0"/>
              <a:t>, </a:t>
            </a:r>
            <a:r>
              <a:rPr lang="fr-FR" b="1" dirty="0"/>
              <a:t>le désespoir</a:t>
            </a:r>
            <a:r>
              <a:rPr lang="fr-FR" dirty="0"/>
              <a:t>, </a:t>
            </a:r>
            <a:r>
              <a:rPr lang="fr-FR" b="1" dirty="0"/>
              <a:t>l’espoir</a:t>
            </a:r>
          </a:p>
          <a:p>
            <a:pPr marL="0" indent="0">
              <a:buNone/>
            </a:pPr>
            <a:endParaRPr lang="fr-FR"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8200" y="365126"/>
            <a:ext cx="10515600" cy="781504"/>
          </a:xfrm>
        </p:spPr>
        <p:txBody>
          <a:bodyPr/>
          <a:lstStyle/>
          <a:p>
            <a:r>
              <a:rPr lang="en-GB" dirty="0"/>
              <a:t>Exploitation</a:t>
            </a:r>
          </a:p>
        </p:txBody>
      </p:sp>
      <p:sp>
        <p:nvSpPr>
          <p:cNvPr id="4" name="Slide Number Placeholder 3">
            <a:extLst>
              <a:ext uri="{FF2B5EF4-FFF2-40B4-BE49-F238E27FC236}">
                <a16:creationId xmlns:a16="http://schemas.microsoft.com/office/drawing/2014/main" id="{5C8E2795-B482-4BC1-9CDC-E2726FF3C73E}"/>
              </a:ext>
            </a:extLst>
          </p:cNvPr>
          <p:cNvSpPr>
            <a:spLocks noGrp="1"/>
          </p:cNvSpPr>
          <p:nvPr>
            <p:ph type="sldNum" sz="quarter" idx="12"/>
          </p:nvPr>
        </p:nvSpPr>
        <p:spPr/>
        <p:txBody>
          <a:bodyPr/>
          <a:lstStyle/>
          <a:p>
            <a:fld id="{978EFC75-EC50-45A2-AF34-BD3704400BB2}" type="slidenum">
              <a:rPr lang="en-GB" smtClean="0"/>
              <a:t>20</a:t>
            </a:fld>
            <a:endParaRPr lang="en-GB"/>
          </a:p>
        </p:txBody>
      </p:sp>
    </p:spTree>
    <p:extLst>
      <p:ext uri="{BB962C8B-B14F-4D97-AF65-F5344CB8AC3E}">
        <p14:creationId xmlns:p14="http://schemas.microsoft.com/office/powerpoint/2010/main" val="1199547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FR" sz="3600" dirty="0"/>
              <a:t>Regardez les phrases suivantes. Choisissez une phrase et préparez une réponse. </a:t>
            </a:r>
          </a:p>
        </p:txBody>
      </p:sp>
      <p:sp>
        <p:nvSpPr>
          <p:cNvPr id="2" name="Title 1"/>
          <p:cNvSpPr>
            <a:spLocks noGrp="1"/>
          </p:cNvSpPr>
          <p:nvPr>
            <p:ph type="title"/>
          </p:nvPr>
        </p:nvSpPr>
        <p:spPr/>
        <p:txBody>
          <a:bodyPr/>
          <a:lstStyle/>
          <a:p>
            <a:r>
              <a:rPr lang="en-GB" dirty="0"/>
              <a:t>Plenary: </a:t>
            </a:r>
            <a:r>
              <a:rPr lang="en-GB" dirty="0" err="1"/>
              <a:t>vos</a:t>
            </a:r>
            <a:r>
              <a:rPr lang="en-GB" dirty="0"/>
              <a:t> impressions du </a:t>
            </a:r>
            <a:r>
              <a:rPr lang="en-GB" dirty="0" err="1"/>
              <a:t>poème</a:t>
            </a:r>
            <a:endParaRPr lang="en-GB" dirty="0"/>
          </a:p>
        </p:txBody>
      </p:sp>
      <p:sp>
        <p:nvSpPr>
          <p:cNvPr id="4" name="Slide Number Placeholder 3">
            <a:extLst>
              <a:ext uri="{FF2B5EF4-FFF2-40B4-BE49-F238E27FC236}">
                <a16:creationId xmlns:a16="http://schemas.microsoft.com/office/drawing/2014/main" id="{CF7EF99E-72E4-44CC-ADDA-235FD9868CD5}"/>
              </a:ext>
            </a:extLst>
          </p:cNvPr>
          <p:cNvSpPr>
            <a:spLocks noGrp="1"/>
          </p:cNvSpPr>
          <p:nvPr>
            <p:ph type="sldNum" sz="quarter" idx="12"/>
          </p:nvPr>
        </p:nvSpPr>
        <p:spPr/>
        <p:txBody>
          <a:bodyPr/>
          <a:lstStyle/>
          <a:p>
            <a:fld id="{978EFC75-EC50-45A2-AF34-BD3704400BB2}" type="slidenum">
              <a:rPr lang="en-GB" smtClean="0"/>
              <a:t>21</a:t>
            </a:fld>
            <a:endParaRPr lang="en-GB"/>
          </a:p>
        </p:txBody>
      </p:sp>
    </p:spTree>
    <p:extLst>
      <p:ext uri="{BB962C8B-B14F-4D97-AF65-F5344CB8AC3E}">
        <p14:creationId xmlns:p14="http://schemas.microsoft.com/office/powerpoint/2010/main" val="112260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8707" y="296214"/>
            <a:ext cx="3760631" cy="646331"/>
          </a:xfrm>
          <a:prstGeom prst="rect">
            <a:avLst/>
          </a:prstGeom>
          <a:noFill/>
        </p:spPr>
        <p:txBody>
          <a:bodyPr wrap="square" rtlCol="0">
            <a:spAutoFit/>
          </a:bodyPr>
          <a:lstStyle/>
          <a:p>
            <a:r>
              <a:rPr lang="en-GB" b="1" dirty="0" err="1"/>
              <a:t>Je</a:t>
            </a:r>
            <a:r>
              <a:rPr lang="en-GB" b="1" dirty="0"/>
              <a:t> </a:t>
            </a:r>
            <a:r>
              <a:rPr lang="en-GB" b="1" dirty="0" err="1"/>
              <a:t>trouve</a:t>
            </a:r>
            <a:r>
              <a:rPr lang="en-GB" b="1" dirty="0"/>
              <a:t> le </a:t>
            </a:r>
            <a:r>
              <a:rPr lang="en-GB" b="1" dirty="0" err="1"/>
              <a:t>poème</a:t>
            </a:r>
            <a:r>
              <a:rPr lang="en-GB" b="1" dirty="0"/>
              <a:t> </a:t>
            </a:r>
            <a:r>
              <a:rPr lang="en-GB" b="1" i="1" dirty="0"/>
              <a:t>….</a:t>
            </a:r>
          </a:p>
          <a:p>
            <a:r>
              <a:rPr lang="en-GB" dirty="0"/>
              <a:t>I find the poem….</a:t>
            </a:r>
          </a:p>
        </p:txBody>
      </p:sp>
      <p:sp>
        <p:nvSpPr>
          <p:cNvPr id="5" name="TextBox 4"/>
          <p:cNvSpPr txBox="1"/>
          <p:nvPr/>
        </p:nvSpPr>
        <p:spPr>
          <a:xfrm>
            <a:off x="1942564" y="954437"/>
            <a:ext cx="3760631" cy="646331"/>
          </a:xfrm>
          <a:prstGeom prst="rect">
            <a:avLst/>
          </a:prstGeom>
          <a:noFill/>
        </p:spPr>
        <p:txBody>
          <a:bodyPr wrap="square" rtlCol="0">
            <a:spAutoFit/>
          </a:bodyPr>
          <a:lstStyle/>
          <a:p>
            <a:r>
              <a:rPr lang="en-GB" b="1" dirty="0"/>
              <a:t>Le </a:t>
            </a:r>
            <a:r>
              <a:rPr lang="en-GB" b="1" dirty="0" err="1"/>
              <a:t>poème</a:t>
            </a:r>
            <a:r>
              <a:rPr lang="en-GB" b="1" dirty="0"/>
              <a:t> </a:t>
            </a:r>
            <a:r>
              <a:rPr lang="en-GB" b="1" dirty="0" err="1"/>
              <a:t>traite</a:t>
            </a:r>
            <a:r>
              <a:rPr lang="en-GB" b="1" dirty="0"/>
              <a:t> de….</a:t>
            </a:r>
          </a:p>
          <a:p>
            <a:r>
              <a:rPr lang="en-GB" dirty="0"/>
              <a:t>The poem is about….</a:t>
            </a:r>
          </a:p>
        </p:txBody>
      </p:sp>
      <p:sp>
        <p:nvSpPr>
          <p:cNvPr id="6" name="TextBox 5"/>
          <p:cNvSpPr txBox="1"/>
          <p:nvPr/>
        </p:nvSpPr>
        <p:spPr>
          <a:xfrm>
            <a:off x="5703195" y="228724"/>
            <a:ext cx="4119093" cy="923330"/>
          </a:xfrm>
          <a:prstGeom prst="rect">
            <a:avLst/>
          </a:prstGeom>
          <a:noFill/>
        </p:spPr>
        <p:txBody>
          <a:bodyPr wrap="square" rtlCol="0">
            <a:spAutoFit/>
          </a:bodyPr>
          <a:lstStyle/>
          <a:p>
            <a:r>
              <a:rPr lang="en-GB" b="1" dirty="0" err="1"/>
              <a:t>L’ambiance</a:t>
            </a:r>
            <a:r>
              <a:rPr lang="en-GB" b="1" dirty="0"/>
              <a:t> </a:t>
            </a:r>
            <a:r>
              <a:rPr lang="en-GB" b="1" dirty="0" err="1"/>
              <a:t>est</a:t>
            </a:r>
            <a:r>
              <a:rPr lang="en-GB" b="1" dirty="0"/>
              <a:t>….</a:t>
            </a:r>
          </a:p>
          <a:p>
            <a:r>
              <a:rPr lang="en-GB" dirty="0"/>
              <a:t>The mood/atmosphere of the poem is….</a:t>
            </a:r>
          </a:p>
        </p:txBody>
      </p:sp>
      <p:sp>
        <p:nvSpPr>
          <p:cNvPr id="7" name="TextBox 6"/>
          <p:cNvSpPr txBox="1"/>
          <p:nvPr/>
        </p:nvSpPr>
        <p:spPr>
          <a:xfrm>
            <a:off x="995593" y="1855305"/>
            <a:ext cx="4494727" cy="646331"/>
          </a:xfrm>
          <a:prstGeom prst="rect">
            <a:avLst/>
          </a:prstGeom>
          <a:noFill/>
        </p:spPr>
        <p:txBody>
          <a:bodyPr wrap="square" rtlCol="0">
            <a:spAutoFit/>
          </a:bodyPr>
          <a:lstStyle/>
          <a:p>
            <a:r>
              <a:rPr lang="en-GB" b="1" dirty="0" err="1"/>
              <a:t>En</a:t>
            </a:r>
            <a:r>
              <a:rPr lang="en-GB" b="1" dirty="0"/>
              <a:t> </a:t>
            </a:r>
            <a:r>
              <a:rPr lang="en-GB" b="1" dirty="0" err="1"/>
              <a:t>lisant</a:t>
            </a:r>
            <a:r>
              <a:rPr lang="en-GB" b="1" dirty="0"/>
              <a:t> le </a:t>
            </a:r>
            <a:r>
              <a:rPr lang="en-GB" b="1" dirty="0" err="1"/>
              <a:t>poème</a:t>
            </a:r>
            <a:r>
              <a:rPr lang="en-GB" b="1" dirty="0"/>
              <a:t>  je me </a:t>
            </a:r>
            <a:r>
              <a:rPr lang="en-GB" b="1" dirty="0" err="1"/>
              <a:t>sens</a:t>
            </a:r>
            <a:r>
              <a:rPr lang="en-GB" b="1" dirty="0"/>
              <a:t>….</a:t>
            </a:r>
            <a:r>
              <a:rPr lang="en-GB" dirty="0"/>
              <a:t>on reading the poem I feel… </a:t>
            </a:r>
          </a:p>
        </p:txBody>
      </p:sp>
      <p:sp>
        <p:nvSpPr>
          <p:cNvPr id="8" name="TextBox 7"/>
          <p:cNvSpPr txBox="1"/>
          <p:nvPr/>
        </p:nvSpPr>
        <p:spPr>
          <a:xfrm>
            <a:off x="3242955" y="2569444"/>
            <a:ext cx="4848099" cy="923330"/>
          </a:xfrm>
          <a:prstGeom prst="rect">
            <a:avLst/>
          </a:prstGeom>
          <a:noFill/>
        </p:spPr>
        <p:txBody>
          <a:bodyPr wrap="square" rtlCol="0">
            <a:spAutoFit/>
          </a:bodyPr>
          <a:lstStyle/>
          <a:p>
            <a:r>
              <a:rPr lang="en-GB" b="1" dirty="0" err="1"/>
              <a:t>Une</a:t>
            </a:r>
            <a:r>
              <a:rPr lang="en-GB" b="1" dirty="0"/>
              <a:t> phrase </a:t>
            </a:r>
            <a:r>
              <a:rPr lang="en-GB" b="1" dirty="0" err="1"/>
              <a:t>importante</a:t>
            </a:r>
            <a:r>
              <a:rPr lang="en-GB" b="1" dirty="0"/>
              <a:t> </a:t>
            </a:r>
            <a:r>
              <a:rPr lang="en-GB" b="1" dirty="0" err="1"/>
              <a:t>est</a:t>
            </a:r>
            <a:r>
              <a:rPr lang="en-GB" b="1" dirty="0"/>
              <a:t>…. </a:t>
            </a:r>
            <a:r>
              <a:rPr lang="en-GB" b="1" dirty="0" err="1"/>
              <a:t>parce</a:t>
            </a:r>
            <a:r>
              <a:rPr lang="en-GB" b="1" dirty="0"/>
              <a:t> que…</a:t>
            </a:r>
          </a:p>
          <a:p>
            <a:r>
              <a:rPr lang="en-GB" dirty="0"/>
              <a:t>An important line in the poem is….because…</a:t>
            </a:r>
          </a:p>
        </p:txBody>
      </p:sp>
      <p:sp>
        <p:nvSpPr>
          <p:cNvPr id="9" name="TextBox 8"/>
          <p:cNvSpPr txBox="1"/>
          <p:nvPr/>
        </p:nvSpPr>
        <p:spPr>
          <a:xfrm>
            <a:off x="6787166" y="1301307"/>
            <a:ext cx="3874815" cy="1200329"/>
          </a:xfrm>
          <a:prstGeom prst="rect">
            <a:avLst/>
          </a:prstGeom>
          <a:noFill/>
        </p:spPr>
        <p:txBody>
          <a:bodyPr wrap="square" rtlCol="0">
            <a:spAutoFit/>
          </a:bodyPr>
          <a:lstStyle/>
          <a:p>
            <a:r>
              <a:rPr lang="en-GB" b="1" dirty="0"/>
              <a:t>Je</a:t>
            </a:r>
            <a:r>
              <a:rPr lang="en-GB" b="1" i="1" dirty="0"/>
              <a:t> </a:t>
            </a:r>
            <a:r>
              <a:rPr lang="en-GB" b="1" dirty="0" err="1"/>
              <a:t>pense</a:t>
            </a:r>
            <a:r>
              <a:rPr lang="en-GB" b="1" dirty="0"/>
              <a:t> que </a:t>
            </a:r>
            <a:r>
              <a:rPr lang="en-GB" b="1" dirty="0" err="1"/>
              <a:t>ce</a:t>
            </a:r>
            <a:r>
              <a:rPr lang="en-GB" b="1" dirty="0"/>
              <a:t> que le </a:t>
            </a:r>
            <a:r>
              <a:rPr lang="en-GB" b="1" dirty="0" err="1"/>
              <a:t>poète</a:t>
            </a:r>
            <a:r>
              <a:rPr lang="en-GB" b="1" dirty="0"/>
              <a:t> </a:t>
            </a:r>
            <a:r>
              <a:rPr lang="en-GB" b="1" dirty="0" err="1"/>
              <a:t>voudrait</a:t>
            </a:r>
            <a:r>
              <a:rPr lang="en-GB" b="1" dirty="0"/>
              <a:t> </a:t>
            </a:r>
            <a:r>
              <a:rPr lang="en-GB" b="1" dirty="0" err="1"/>
              <a:t>exprimer</a:t>
            </a:r>
            <a:r>
              <a:rPr lang="en-GB" b="1" dirty="0"/>
              <a:t>, </a:t>
            </a:r>
            <a:r>
              <a:rPr lang="en-GB" b="1" dirty="0" err="1"/>
              <a:t>c’est</a:t>
            </a:r>
            <a:r>
              <a:rPr lang="en-GB" b="1" dirty="0"/>
              <a:t> que…..</a:t>
            </a:r>
          </a:p>
          <a:p>
            <a:r>
              <a:rPr lang="en-GB" dirty="0"/>
              <a:t>I think the poet would like to say that….</a:t>
            </a:r>
          </a:p>
        </p:txBody>
      </p:sp>
      <p:sp>
        <p:nvSpPr>
          <p:cNvPr id="11" name="Rectangle 10"/>
          <p:cNvSpPr/>
          <p:nvPr/>
        </p:nvSpPr>
        <p:spPr>
          <a:xfrm>
            <a:off x="321972" y="3756822"/>
            <a:ext cx="11201400" cy="31011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poétique		triste	 	 la mortalité              l’immortalité 	la tristesse	</a:t>
            </a:r>
          </a:p>
          <a:p>
            <a:pPr algn="ctr"/>
            <a:endParaRPr lang="fr-FR" dirty="0"/>
          </a:p>
          <a:p>
            <a:pPr algn="ctr"/>
            <a:r>
              <a:rPr lang="fr-FR" dirty="0"/>
              <a:t>les pensées</a:t>
            </a:r>
          </a:p>
          <a:p>
            <a:pPr algn="ctr"/>
            <a:r>
              <a:rPr lang="fr-FR" dirty="0"/>
              <a:t>déprimant     seul				il ne peut pas oublier    un voyage</a:t>
            </a:r>
          </a:p>
          <a:p>
            <a:pPr algn="ctr"/>
            <a:endParaRPr lang="fr-FR" dirty="0"/>
          </a:p>
          <a:p>
            <a:pPr algn="ctr"/>
            <a:r>
              <a:rPr lang="fr-FR" dirty="0"/>
              <a:t>limité	 mélancolique           la mélancolie 		fatigué		rythmique          </a:t>
            </a:r>
          </a:p>
          <a:p>
            <a:pPr algn="ctr"/>
            <a:r>
              <a:rPr lang="fr-FR" dirty="0"/>
              <a:t>                     le désespoir </a:t>
            </a:r>
          </a:p>
          <a:p>
            <a:pPr algn="ctr"/>
            <a:r>
              <a:rPr lang="fr-FR" dirty="0"/>
              <a:t>	</a:t>
            </a:r>
          </a:p>
          <a:p>
            <a:pPr algn="ctr"/>
            <a:endParaRPr lang="fr-FR" dirty="0"/>
          </a:p>
          <a:p>
            <a:pPr algn="ctr"/>
            <a:r>
              <a:rPr lang="fr-FR" dirty="0"/>
              <a:t>impressionnant		le ton 		le mot signifie/représente    l’amour</a:t>
            </a:r>
          </a:p>
          <a:p>
            <a:pPr algn="ctr"/>
            <a:endParaRPr lang="en-GB" dirty="0"/>
          </a:p>
        </p:txBody>
      </p:sp>
      <p:sp>
        <p:nvSpPr>
          <p:cNvPr id="2" name="Slide Number Placeholder 1">
            <a:extLst>
              <a:ext uri="{FF2B5EF4-FFF2-40B4-BE49-F238E27FC236}">
                <a16:creationId xmlns:a16="http://schemas.microsoft.com/office/drawing/2014/main" id="{4BCAC792-BE57-4FE4-8AF1-233D3006F7BC}"/>
              </a:ext>
            </a:extLst>
          </p:cNvPr>
          <p:cNvSpPr>
            <a:spLocks noGrp="1"/>
          </p:cNvSpPr>
          <p:nvPr>
            <p:ph type="sldNum" sz="quarter" idx="12"/>
          </p:nvPr>
        </p:nvSpPr>
        <p:spPr/>
        <p:txBody>
          <a:bodyPr/>
          <a:lstStyle/>
          <a:p>
            <a:fld id="{978EFC75-EC50-45A2-AF34-BD3704400BB2}" type="slidenum">
              <a:rPr lang="en-GB" smtClean="0"/>
              <a:t>22</a:t>
            </a:fld>
            <a:endParaRPr lang="en-GB"/>
          </a:p>
        </p:txBody>
      </p:sp>
    </p:spTree>
    <p:extLst>
      <p:ext uri="{BB962C8B-B14F-4D97-AF65-F5344CB8AC3E}">
        <p14:creationId xmlns:p14="http://schemas.microsoft.com/office/powerpoint/2010/main" val="140276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490" y="1069929"/>
            <a:ext cx="11483109" cy="5605323"/>
          </a:xfrm>
        </p:spPr>
        <p:txBody>
          <a:bodyPr>
            <a:normAutofit/>
          </a:bodyPr>
          <a:lstStyle/>
          <a:p>
            <a:pPr marL="0" indent="0">
              <a:buNone/>
            </a:pPr>
            <a:r>
              <a:rPr lang="fr-FR" sz="2400"/>
              <a:t>1. Imaginez </a:t>
            </a:r>
            <a:r>
              <a:rPr lang="fr-FR" sz="2400" dirty="0"/>
              <a:t>que vous </a:t>
            </a:r>
            <a:r>
              <a:rPr lang="en-GB" sz="2400" dirty="0" err="1"/>
              <a:t>êtes</a:t>
            </a:r>
            <a:r>
              <a:rPr lang="fr-FR" sz="2400" dirty="0"/>
              <a:t> voyageur dans le temps (</a:t>
            </a:r>
            <a:r>
              <a:rPr lang="fr-FR" sz="2400" i="1" dirty="0"/>
              <a:t>time traveller</a:t>
            </a:r>
            <a:r>
              <a:rPr lang="fr-FR" sz="2400" dirty="0"/>
              <a:t>) et que vous rencontrez Victor Hugo en 1847  (date de publication du poème).</a:t>
            </a:r>
          </a:p>
          <a:p>
            <a:pPr marL="0" indent="0">
              <a:buNone/>
            </a:pPr>
            <a:endParaRPr lang="fr-FR" sz="2400" dirty="0"/>
          </a:p>
          <a:p>
            <a:r>
              <a:rPr lang="fr-FR" sz="2400" dirty="0"/>
              <a:t>Ecrivez un dialogue: Posez 3-5 questions à Victor Hugo  pour bien comprendre ses sentiments. Imaginez ses réponses.</a:t>
            </a:r>
          </a:p>
          <a:p>
            <a:pPr marL="0" indent="0">
              <a:buNone/>
            </a:pPr>
            <a:endParaRPr lang="fr-FR" sz="2400" b="1" dirty="0"/>
          </a:p>
          <a:p>
            <a:pPr marL="0" indent="0">
              <a:buNone/>
            </a:pPr>
            <a:r>
              <a:rPr lang="fr-FR" sz="2400" b="1" dirty="0"/>
              <a:t>Par exemple</a:t>
            </a:r>
            <a:r>
              <a:rPr lang="fr-FR" sz="2400" dirty="0"/>
              <a:t>: </a:t>
            </a:r>
          </a:p>
          <a:p>
            <a:pPr marL="0" indent="0">
              <a:buNone/>
            </a:pPr>
            <a:r>
              <a:rPr lang="fr-FR" sz="2400" i="1" dirty="0"/>
              <a:t>		Pourquoi avez-vous ….?  </a:t>
            </a:r>
          </a:p>
          <a:p>
            <a:pPr marL="0" indent="0">
              <a:buNone/>
            </a:pPr>
            <a:r>
              <a:rPr lang="fr-FR" sz="2400" i="1" dirty="0"/>
              <a:t>                  Comment avez-vous réagi à…? </a:t>
            </a:r>
          </a:p>
          <a:p>
            <a:pPr marL="0" indent="0">
              <a:buNone/>
            </a:pPr>
            <a:r>
              <a:rPr lang="en-GB" sz="2400" i="1" dirty="0"/>
              <a:t>	        </a:t>
            </a:r>
            <a:r>
              <a:rPr lang="en-GB" sz="2400" i="1" dirty="0" err="1"/>
              <a:t>Où</a:t>
            </a:r>
            <a:r>
              <a:rPr lang="en-GB" sz="2400" i="1" dirty="0"/>
              <a:t> </a:t>
            </a:r>
            <a:r>
              <a:rPr lang="en-GB" sz="2400" i="1" dirty="0" err="1"/>
              <a:t>irez-vous</a:t>
            </a:r>
            <a:r>
              <a:rPr lang="en-GB" sz="2400" i="1" dirty="0"/>
              <a:t>……?</a:t>
            </a:r>
            <a:endParaRPr lang="fr-FR" sz="2400" i="1" dirty="0"/>
          </a:p>
          <a:p>
            <a:pPr marL="0" indent="0">
              <a:buNone/>
            </a:pPr>
            <a:r>
              <a:rPr lang="en-GB" sz="2400" i="1" dirty="0"/>
              <a:t>		</a:t>
            </a:r>
            <a:endParaRPr lang="fr-FR" sz="2400" i="1" dirty="0"/>
          </a:p>
          <a:p>
            <a:pPr marL="0" indent="0">
              <a:buNone/>
            </a:pPr>
            <a:endParaRPr lang="en-GB" sz="2400" b="1" dirty="0"/>
          </a:p>
        </p:txBody>
      </p:sp>
      <p:sp>
        <p:nvSpPr>
          <p:cNvPr id="2" name="Title 1"/>
          <p:cNvSpPr>
            <a:spLocks noGrp="1"/>
          </p:cNvSpPr>
          <p:nvPr>
            <p:ph type="title"/>
          </p:nvPr>
        </p:nvSpPr>
        <p:spPr>
          <a:xfrm>
            <a:off x="838200" y="232390"/>
            <a:ext cx="10515600" cy="505030"/>
          </a:xfrm>
        </p:spPr>
        <p:txBody>
          <a:bodyPr>
            <a:normAutofit fontScale="90000"/>
          </a:bodyPr>
          <a:lstStyle/>
          <a:p>
            <a:r>
              <a:rPr lang="en-GB" dirty="0"/>
              <a:t>Devoirs: au </a:t>
            </a:r>
            <a:r>
              <a:rPr lang="en-GB" dirty="0" err="1"/>
              <a:t>choix</a:t>
            </a:r>
            <a:r>
              <a:rPr lang="en-GB" dirty="0"/>
              <a:t> (1)</a:t>
            </a:r>
          </a:p>
        </p:txBody>
      </p:sp>
      <p:sp>
        <p:nvSpPr>
          <p:cNvPr id="4" name="Slide Number Placeholder 3">
            <a:extLst>
              <a:ext uri="{FF2B5EF4-FFF2-40B4-BE49-F238E27FC236}">
                <a16:creationId xmlns:a16="http://schemas.microsoft.com/office/drawing/2014/main" id="{B0F864C4-E6A2-4EDF-9E3B-34ED5DB6D73D}"/>
              </a:ext>
            </a:extLst>
          </p:cNvPr>
          <p:cNvSpPr>
            <a:spLocks noGrp="1"/>
          </p:cNvSpPr>
          <p:nvPr>
            <p:ph type="sldNum" sz="quarter" idx="12"/>
          </p:nvPr>
        </p:nvSpPr>
        <p:spPr/>
        <p:txBody>
          <a:bodyPr/>
          <a:lstStyle/>
          <a:p>
            <a:fld id="{978EFC75-EC50-45A2-AF34-BD3704400BB2}" type="slidenum">
              <a:rPr lang="en-GB" smtClean="0"/>
              <a:t>23</a:t>
            </a:fld>
            <a:endParaRPr lang="en-GB"/>
          </a:p>
        </p:txBody>
      </p:sp>
    </p:spTree>
    <p:extLst>
      <p:ext uri="{BB962C8B-B14F-4D97-AF65-F5344CB8AC3E}">
        <p14:creationId xmlns:p14="http://schemas.microsoft.com/office/powerpoint/2010/main" val="15510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342" y="914400"/>
            <a:ext cx="10515600" cy="5297714"/>
          </a:xfrm>
        </p:spPr>
        <p:txBody>
          <a:bodyPr>
            <a:normAutofit/>
          </a:bodyPr>
          <a:lstStyle/>
          <a:p>
            <a:pPr marL="0" indent="0">
              <a:buNone/>
            </a:pPr>
            <a:r>
              <a:rPr lang="en-GB" sz="2400" dirty="0"/>
              <a:t>2. </a:t>
            </a:r>
            <a:r>
              <a:rPr lang="fr-FR" sz="2400" dirty="0"/>
              <a:t>Dans le poème la tristesse est comme un voyage long et difficile, où le poète passe par plusieurs émotions différentes. Choisissez une image pour symboliser chaque étape de ce voyage et expliquez votre choix, si possible:</a:t>
            </a:r>
          </a:p>
          <a:p>
            <a:pPr marL="0" indent="0">
              <a:buNone/>
            </a:pPr>
            <a:endParaRPr lang="en-GB" sz="2400" dirty="0"/>
          </a:p>
          <a:p>
            <a:pPr marL="0" indent="0">
              <a:buNone/>
            </a:pPr>
            <a:r>
              <a:rPr lang="en-GB" sz="2400" dirty="0"/>
              <a:t> </a:t>
            </a:r>
          </a:p>
          <a:p>
            <a:pPr marL="0" indent="0">
              <a:buNone/>
            </a:pPr>
            <a:endParaRPr lang="en-GB" sz="2400" dirty="0"/>
          </a:p>
        </p:txBody>
      </p:sp>
      <p:sp>
        <p:nvSpPr>
          <p:cNvPr id="2" name="Title 1"/>
          <p:cNvSpPr>
            <a:spLocks noGrp="1"/>
          </p:cNvSpPr>
          <p:nvPr>
            <p:ph type="title"/>
          </p:nvPr>
        </p:nvSpPr>
        <p:spPr>
          <a:xfrm>
            <a:off x="838200" y="232390"/>
            <a:ext cx="10515600" cy="505030"/>
          </a:xfrm>
        </p:spPr>
        <p:txBody>
          <a:bodyPr>
            <a:normAutofit fontScale="90000"/>
          </a:bodyPr>
          <a:lstStyle/>
          <a:p>
            <a:r>
              <a:rPr lang="en-GB" dirty="0"/>
              <a:t>Devoirs: au </a:t>
            </a:r>
            <a:r>
              <a:rPr lang="en-GB" dirty="0" err="1"/>
              <a:t>choix</a:t>
            </a:r>
            <a:r>
              <a:rPr lang="en-GB" dirty="0"/>
              <a:t> (2)</a:t>
            </a:r>
          </a:p>
        </p:txBody>
      </p:sp>
      <p:graphicFrame>
        <p:nvGraphicFramePr>
          <p:cNvPr id="4" name="Table 3"/>
          <p:cNvGraphicFramePr>
            <a:graphicFrameLocks noGrp="1"/>
          </p:cNvGraphicFramePr>
          <p:nvPr>
            <p:extLst>
              <p:ext uri="{D42A27DB-BD31-4B8C-83A1-F6EECF244321}">
                <p14:modId xmlns:p14="http://schemas.microsoft.com/office/powerpoint/2010/main" val="3422698536"/>
              </p:ext>
            </p:extLst>
          </p:nvPr>
        </p:nvGraphicFramePr>
        <p:xfrm>
          <a:off x="653142" y="2560367"/>
          <a:ext cx="9895588" cy="2377440"/>
        </p:xfrm>
        <a:graphic>
          <a:graphicData uri="http://schemas.openxmlformats.org/drawingml/2006/table">
            <a:tbl>
              <a:tblPr firstRow="1" bandRow="1">
                <a:tableStyleId>{5C22544A-7EE6-4342-B048-85BDC9FD1C3A}</a:tableStyleId>
              </a:tblPr>
              <a:tblGrid>
                <a:gridCol w="3481891">
                  <a:extLst>
                    <a:ext uri="{9D8B030D-6E8A-4147-A177-3AD203B41FA5}">
                      <a16:colId xmlns:a16="http://schemas.microsoft.com/office/drawing/2014/main" val="20000"/>
                    </a:ext>
                  </a:extLst>
                </a:gridCol>
                <a:gridCol w="3115168">
                  <a:extLst>
                    <a:ext uri="{9D8B030D-6E8A-4147-A177-3AD203B41FA5}">
                      <a16:colId xmlns:a16="http://schemas.microsoft.com/office/drawing/2014/main" val="20001"/>
                    </a:ext>
                  </a:extLst>
                </a:gridCol>
                <a:gridCol w="3298529">
                  <a:extLst>
                    <a:ext uri="{9D8B030D-6E8A-4147-A177-3AD203B41FA5}">
                      <a16:colId xmlns:a16="http://schemas.microsoft.com/office/drawing/2014/main" val="20002"/>
                    </a:ext>
                  </a:extLst>
                </a:gridCol>
              </a:tblGrid>
              <a:tr h="0">
                <a:tc>
                  <a:txBody>
                    <a:bodyPr/>
                    <a:lstStyle/>
                    <a:p>
                      <a:r>
                        <a:rPr lang="en-GB" dirty="0"/>
                        <a:t>Emotions</a:t>
                      </a:r>
                    </a:p>
                  </a:txBody>
                  <a:tcPr/>
                </a:tc>
                <a:tc>
                  <a:txBody>
                    <a:bodyPr/>
                    <a:lstStyle/>
                    <a:p>
                      <a:r>
                        <a:rPr lang="en-GB" dirty="0"/>
                        <a:t>Images</a:t>
                      </a:r>
                    </a:p>
                  </a:txBody>
                  <a:tcPr/>
                </a:tc>
                <a:tc>
                  <a:txBody>
                    <a:bodyPr/>
                    <a:lstStyle/>
                    <a:p>
                      <a:r>
                        <a:rPr lang="en-GB" dirty="0"/>
                        <a:t>Explanation</a:t>
                      </a:r>
                    </a:p>
                  </a:txBody>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 </a:t>
                      </a:r>
                      <a:r>
                        <a:rPr lang="fr-FR" b="1" dirty="0"/>
                        <a:t>détermination </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L’indifférence au monde extérieur</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Le désespoir</a:t>
                      </a:r>
                    </a:p>
                  </a:txBody>
                  <a:tcPr/>
                </a:tc>
                <a:tc>
                  <a:txBody>
                    <a:bodyPr/>
                    <a:lstStyle/>
                    <a:p>
                      <a:r>
                        <a:rPr lang="en-GB" dirty="0"/>
                        <a:t>Il</a:t>
                      </a:r>
                      <a:r>
                        <a:rPr lang="en-GB" baseline="0" dirty="0"/>
                        <a:t> y a du</a:t>
                      </a:r>
                      <a:r>
                        <a:rPr lang="en-GB" dirty="0"/>
                        <a:t> </a:t>
                      </a:r>
                      <a:r>
                        <a:rPr lang="en-GB" dirty="0" err="1"/>
                        <a:t>brouillard</a:t>
                      </a:r>
                      <a:r>
                        <a:rPr lang="en-GB" dirty="0"/>
                        <a:t>.</a:t>
                      </a:r>
                    </a:p>
                  </a:txBody>
                  <a:tcPr/>
                </a:tc>
                <a:tc>
                  <a:txBody>
                    <a:bodyPr/>
                    <a:lstStyle/>
                    <a:p>
                      <a:r>
                        <a:rPr lang="en-GB" dirty="0"/>
                        <a:t>On</a:t>
                      </a:r>
                      <a:r>
                        <a:rPr lang="en-GB" baseline="0" dirty="0"/>
                        <a:t> ne </a:t>
                      </a:r>
                      <a:r>
                        <a:rPr lang="en-GB" baseline="0" dirty="0" err="1"/>
                        <a:t>voit</a:t>
                      </a:r>
                      <a:r>
                        <a:rPr lang="en-GB" baseline="0" dirty="0"/>
                        <a:t> </a:t>
                      </a:r>
                      <a:r>
                        <a:rPr lang="en-GB" baseline="0" dirty="0" err="1"/>
                        <a:t>aucune</a:t>
                      </a:r>
                      <a:r>
                        <a:rPr lang="en-GB" baseline="0" dirty="0"/>
                        <a:t> solution.</a:t>
                      </a:r>
                      <a:endParaRPr lang="en-GB" dirty="0"/>
                    </a:p>
                  </a:txBody>
                  <a:tcPr/>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a:t>L’espoir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a:t>(</a:t>
                      </a:r>
                      <a:r>
                        <a:rPr lang="fr-FR" b="1" dirty="0"/>
                        <a:t>la croyance en l’immortalité)</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5" name="Slide Number Placeholder 4">
            <a:extLst>
              <a:ext uri="{FF2B5EF4-FFF2-40B4-BE49-F238E27FC236}">
                <a16:creationId xmlns:a16="http://schemas.microsoft.com/office/drawing/2014/main" id="{22F5D92C-1468-4E5E-AFFE-880D758DBC6D}"/>
              </a:ext>
            </a:extLst>
          </p:cNvPr>
          <p:cNvSpPr>
            <a:spLocks noGrp="1"/>
          </p:cNvSpPr>
          <p:nvPr>
            <p:ph type="sldNum" sz="quarter" idx="12"/>
          </p:nvPr>
        </p:nvSpPr>
        <p:spPr/>
        <p:txBody>
          <a:bodyPr/>
          <a:lstStyle/>
          <a:p>
            <a:fld id="{978EFC75-EC50-45A2-AF34-BD3704400BB2}" type="slidenum">
              <a:rPr lang="en-GB" smtClean="0"/>
              <a:t>24</a:t>
            </a:fld>
            <a:endParaRPr lang="en-GB"/>
          </a:p>
        </p:txBody>
      </p:sp>
    </p:spTree>
    <p:extLst>
      <p:ext uri="{BB962C8B-B14F-4D97-AF65-F5344CB8AC3E}">
        <p14:creationId xmlns:p14="http://schemas.microsoft.com/office/powerpoint/2010/main" val="133886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390"/>
            <a:ext cx="10515600" cy="505030"/>
          </a:xfrm>
        </p:spPr>
        <p:txBody>
          <a:bodyPr>
            <a:normAutofit fontScale="90000"/>
          </a:bodyPr>
          <a:lstStyle/>
          <a:p>
            <a:r>
              <a:rPr lang="en-GB" dirty="0"/>
              <a:t>Devoirs: au </a:t>
            </a:r>
            <a:r>
              <a:rPr lang="en-GB" dirty="0" err="1"/>
              <a:t>choix</a:t>
            </a:r>
            <a:r>
              <a:rPr lang="en-GB" dirty="0"/>
              <a:t> (3-5)</a:t>
            </a:r>
          </a:p>
        </p:txBody>
      </p:sp>
      <p:sp>
        <p:nvSpPr>
          <p:cNvPr id="3" name="Content Placeholder 2"/>
          <p:cNvSpPr>
            <a:spLocks noGrp="1"/>
          </p:cNvSpPr>
          <p:nvPr>
            <p:ph idx="1"/>
          </p:nvPr>
        </p:nvSpPr>
        <p:spPr>
          <a:xfrm>
            <a:off x="216131" y="1438102"/>
            <a:ext cx="11137669" cy="5419898"/>
          </a:xfrm>
        </p:spPr>
        <p:txBody>
          <a:bodyPr>
            <a:normAutofit/>
          </a:bodyPr>
          <a:lstStyle/>
          <a:p>
            <a:pPr marL="0" indent="0">
              <a:buNone/>
            </a:pPr>
            <a:r>
              <a:rPr lang="fr-FR" sz="2400" dirty="0"/>
              <a:t>3. Faites des recherches sur l’internet  sur la mort de Léopoldine.  Comme préparation, écrivez au moins 5 questions que vous pouvez utiliser comme termes de recherche (</a:t>
            </a:r>
            <a:r>
              <a:rPr lang="fr-FR" sz="2400" i="1" dirty="0"/>
              <a:t>search terms</a:t>
            </a:r>
            <a:r>
              <a:rPr lang="fr-FR" sz="2400" dirty="0"/>
              <a:t>) pour bien comprendre ce qui s’est passé. Puis écrivez les réponses aussi.</a:t>
            </a:r>
          </a:p>
          <a:p>
            <a:pPr marL="0" indent="0">
              <a:buNone/>
            </a:pPr>
            <a:endParaRPr lang="fr-FR" sz="2400" dirty="0">
              <a:latin typeface="Calibri" panose="020F0502020204030204" pitchFamily="34" charset="0"/>
              <a:cs typeface="Calibri" panose="020F0502020204030204" pitchFamily="34" charset="0"/>
            </a:endParaRPr>
          </a:p>
          <a:p>
            <a:pPr marL="0" indent="0">
              <a:buNone/>
            </a:pPr>
            <a:r>
              <a:rPr lang="fr-FR" sz="2400" b="1" dirty="0"/>
              <a:t>Par exemple: </a:t>
            </a:r>
            <a:r>
              <a:rPr lang="fr-FR" sz="2400" i="1" dirty="0"/>
              <a:t>Léopoldine est morte à quel âge?  Comment est-elle…? Pourquoi a-t-elle/est-elle….?  Quand est-elle/a-t-elle…? Où a-t-elle/était-elle quand…</a:t>
            </a:r>
          </a:p>
          <a:p>
            <a:pPr marL="0" indent="0">
              <a:buNone/>
            </a:pPr>
            <a:endParaRPr lang="fr-FR" sz="2400" b="1" dirty="0">
              <a:latin typeface="Calibri" panose="020F0502020204030204" pitchFamily="34" charset="0"/>
              <a:cs typeface="Calibri" panose="020F0502020204030204" pitchFamily="34" charset="0"/>
            </a:endParaRPr>
          </a:p>
          <a:p>
            <a:pPr marL="0" indent="0">
              <a:buNone/>
            </a:pPr>
            <a:r>
              <a:rPr lang="fr-FR" sz="2400" dirty="0"/>
              <a:t>4. Récrivez le poème au passé.</a:t>
            </a:r>
          </a:p>
          <a:p>
            <a:pPr marL="0" indent="0">
              <a:buNone/>
            </a:pPr>
            <a:endParaRPr lang="fr-FR" sz="2400" dirty="0"/>
          </a:p>
          <a:p>
            <a:pPr marL="0" indent="0">
              <a:buNone/>
            </a:pPr>
            <a:r>
              <a:rPr lang="fr-FR" sz="2400" dirty="0"/>
              <a:t>5. Faites une carte mentale (</a:t>
            </a:r>
            <a:r>
              <a:rPr lang="fr-FR" sz="2400" i="1" dirty="0"/>
              <a:t>mind map</a:t>
            </a:r>
            <a:r>
              <a:rPr lang="fr-FR" sz="2400" dirty="0"/>
              <a:t>) du voyage d</a:t>
            </a:r>
            <a:r>
              <a:rPr lang="fr-FR" sz="2400" dirty="0">
                <a:latin typeface="Calibri" panose="020F0502020204030204" pitchFamily="34" charset="0"/>
                <a:cs typeface="Calibri" panose="020F0502020204030204" pitchFamily="34" charset="0"/>
              </a:rPr>
              <a:t>écrit </a:t>
            </a:r>
            <a:r>
              <a:rPr lang="fr-FR" sz="2400" dirty="0"/>
              <a:t>dans le poème. Montrez la route suivie par le poète et ce qu’il a fait.</a:t>
            </a:r>
          </a:p>
        </p:txBody>
      </p:sp>
      <p:sp>
        <p:nvSpPr>
          <p:cNvPr id="4" name="Slide Number Placeholder 3"/>
          <p:cNvSpPr>
            <a:spLocks noGrp="1"/>
          </p:cNvSpPr>
          <p:nvPr>
            <p:ph type="sldNum" sz="quarter" idx="12"/>
          </p:nvPr>
        </p:nvSpPr>
        <p:spPr/>
        <p:txBody>
          <a:bodyPr/>
          <a:lstStyle/>
          <a:p>
            <a:fld id="{978EFC75-EC50-45A2-AF34-BD3704400BB2}" type="slidenum">
              <a:rPr lang="en-GB" smtClean="0"/>
              <a:t>25</a:t>
            </a:fld>
            <a:endParaRPr lang="en-GB"/>
          </a:p>
        </p:txBody>
      </p:sp>
    </p:spTree>
    <p:extLst>
      <p:ext uri="{BB962C8B-B14F-4D97-AF65-F5344CB8AC3E}">
        <p14:creationId xmlns:p14="http://schemas.microsoft.com/office/powerpoint/2010/main" val="355088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fr-FR" sz="1800" b="1" dirty="0"/>
              <a:t>Slide 2</a:t>
            </a:r>
            <a:r>
              <a:rPr lang="fr-FR" sz="1800" dirty="0"/>
              <a:t>: (1) By les musées de la ville de paris - http://parismuseescollections.paris.fr/fr/maison-de-victor-hugo/oeuvres/leopoldine-lisant#infos-principales, CC BY-SA 4.0, https://commons.wikimedia.org/w/index.php?curid=57784022</a:t>
            </a:r>
            <a:endParaRPr lang="en-GB" sz="1800" dirty="0"/>
          </a:p>
          <a:p>
            <a:pPr marL="109728" indent="0">
              <a:buNone/>
            </a:pPr>
            <a:r>
              <a:rPr lang="en-GB" sz="1800" dirty="0"/>
              <a:t>(2) </a:t>
            </a:r>
            <a:r>
              <a:rPr lang="fr-FR" sz="1800" b="1" dirty="0"/>
              <a:t>Français :</a:t>
            </a:r>
            <a:r>
              <a:rPr lang="fr-FR" sz="1800" dirty="0"/>
              <a:t> Sépultures de la famille Vacquerie-Hugo by </a:t>
            </a:r>
            <a:r>
              <a:rPr lang="fr-FR" sz="1800" u="sng" dirty="0">
                <a:hlinkClick r:id="rId2" tooltip="User:Paubry76 (page does not exist)"/>
              </a:rPr>
              <a:t>Paubry76</a:t>
            </a:r>
            <a:r>
              <a:rPr lang="en-GB" sz="1800" dirty="0"/>
              <a:t> is licensed under the </a:t>
            </a:r>
            <a:r>
              <a:rPr lang="en-GB" sz="1800" dirty="0">
                <a:hlinkClick r:id="rId3" tooltip="w:en:Creative Commons"/>
              </a:rPr>
              <a:t>Creative Commons</a:t>
            </a:r>
            <a:r>
              <a:rPr lang="en-GB" sz="1800" dirty="0"/>
              <a:t> </a:t>
            </a:r>
            <a:r>
              <a:rPr lang="en-GB" sz="1800" dirty="0">
                <a:hlinkClick r:id="rId4"/>
              </a:rPr>
              <a:t>Attribution-Share Alike 4.0 International</a:t>
            </a:r>
            <a:r>
              <a:rPr lang="en-GB" sz="1800" dirty="0"/>
              <a:t> license.</a:t>
            </a:r>
          </a:p>
          <a:p>
            <a:pPr marL="109728" indent="0">
              <a:buNone/>
            </a:pPr>
            <a:r>
              <a:rPr lang="en-GB" sz="1800" dirty="0"/>
              <a:t>(3) Boats photo by </a:t>
            </a:r>
            <a:r>
              <a:rPr lang="en-GB" sz="1800" dirty="0">
                <a:hlinkClick r:id="rId5"/>
              </a:rPr>
              <a:t>Andrew Montgomery</a:t>
            </a:r>
            <a:r>
              <a:rPr lang="en-GB" sz="1800" dirty="0"/>
              <a:t> on </a:t>
            </a:r>
            <a:r>
              <a:rPr lang="en-GB" sz="1800" dirty="0" err="1">
                <a:hlinkClick r:id="rId6"/>
              </a:rPr>
              <a:t>Unsplash</a:t>
            </a:r>
            <a:r>
              <a:rPr lang="en-GB" sz="1800" dirty="0"/>
              <a:t> </a:t>
            </a:r>
            <a:r>
              <a:rPr lang="en-GB" sz="1800" dirty="0">
                <a:hlinkClick r:id="rId7"/>
              </a:rPr>
              <a:t>https://unsplash.com/photos/QndJcW1KTUg</a:t>
            </a:r>
            <a:endParaRPr lang="en-GB" sz="1800" dirty="0"/>
          </a:p>
          <a:p>
            <a:pPr marL="109728" indent="0">
              <a:buNone/>
            </a:pPr>
            <a:r>
              <a:rPr lang="en-GB" sz="1800" b="1" dirty="0"/>
              <a:t>Slide 3</a:t>
            </a:r>
            <a:r>
              <a:rPr lang="en-GB" sz="1800" b="1" dirty="0">
                <a:sym typeface="Wingdings" panose="05000000000000000000" pitchFamily="2" charset="2"/>
              </a:rPr>
              <a:t>(1</a:t>
            </a:r>
            <a:r>
              <a:rPr lang="en-GB" sz="1800" dirty="0">
                <a:sym typeface="Wingdings" panose="05000000000000000000" pitchFamily="2" charset="2"/>
              </a:rPr>
              <a:t>) </a:t>
            </a:r>
            <a:r>
              <a:rPr lang="en-GB" sz="1800" dirty="0"/>
              <a:t>By Étienne </a:t>
            </a:r>
            <a:r>
              <a:rPr lang="en-GB" sz="1800" dirty="0" err="1"/>
              <a:t>Carjat</a:t>
            </a:r>
            <a:r>
              <a:rPr lang="en-GB" sz="1800" dirty="0"/>
              <a:t> 1876 - full.jpg – Victor Hugo. </a:t>
            </a:r>
            <a:r>
              <a:rPr lang="fr-FR" sz="1800" dirty="0"/>
              <a:t>Bibliothèque nationale de France [Public </a:t>
            </a:r>
            <a:r>
              <a:rPr lang="fr-FR" sz="1800" dirty="0" err="1"/>
              <a:t>domain</a:t>
            </a:r>
            <a:r>
              <a:rPr lang="fr-FR" sz="1800" dirty="0"/>
              <a:t>] </a:t>
            </a:r>
            <a:r>
              <a:rPr lang="en-GB" sz="1800" dirty="0">
                <a:hlinkClick r:id="rId8"/>
              </a:rPr>
              <a:t>https://commons.wikimedia.org/wiki/File:Victor_Hugo_by_%C3%89tienne_Carjat_1876_-_full.jpg</a:t>
            </a:r>
            <a:endParaRPr lang="en-GB" sz="1800" dirty="0"/>
          </a:p>
          <a:p>
            <a:pPr>
              <a:buFont typeface="+mj-lt"/>
              <a:buAutoNum type="arabicPeriod"/>
            </a:pPr>
            <a:endParaRPr lang="en-GB" sz="1800" dirty="0"/>
          </a:p>
          <a:p>
            <a:pPr marL="109728" indent="0">
              <a:buNone/>
            </a:pPr>
            <a:r>
              <a:rPr lang="fr-FR" sz="1800" dirty="0"/>
              <a:t>(2) By</a:t>
            </a:r>
            <a:r>
              <a:rPr lang="fr-FR" sz="1800" u="sng" dirty="0"/>
              <a:t> </a:t>
            </a:r>
            <a:r>
              <a:rPr lang="fr-FR" sz="1800" dirty="0"/>
              <a:t>Photomaton Archives </a:t>
            </a:r>
            <a:r>
              <a:rPr lang="fr-FR" sz="1800" dirty="0" err="1"/>
              <a:t>Cohérie</a:t>
            </a:r>
            <a:r>
              <a:rPr lang="fr-FR" sz="1800" dirty="0"/>
              <a:t> Boris Vian" (propriétaire du cliché) - Archives de la </a:t>
            </a:r>
            <a:r>
              <a:rPr lang="fr-FR" sz="1800" dirty="0" err="1"/>
              <a:t>Cohérie</a:t>
            </a:r>
            <a:r>
              <a:rPr lang="fr-FR" sz="1800" dirty="0"/>
              <a:t> Boris Vian </a:t>
            </a:r>
            <a:r>
              <a:rPr lang="fr-FR" sz="1800" u="sng" dirty="0">
                <a:hlinkClick r:id="rId9"/>
              </a:rPr>
              <a:t>CC BY-SA 3.0</a:t>
            </a:r>
            <a:endParaRPr lang="fr-FR" sz="1800" u="sng" dirty="0"/>
          </a:p>
          <a:p>
            <a:pPr marL="109728" indent="0">
              <a:buNone/>
            </a:pPr>
            <a:r>
              <a:rPr lang="fr-FR" sz="1800" dirty="0"/>
              <a:t>(3) By </a:t>
            </a:r>
            <a:r>
              <a:rPr lang="fr-FR" sz="1800" dirty="0" err="1"/>
              <a:t>BalanceUT</a:t>
            </a:r>
            <a:r>
              <a:rPr lang="fr-FR" sz="1800" dirty="0"/>
              <a:t> - </a:t>
            </a:r>
            <a:r>
              <a:rPr lang="en-GB" sz="1800" dirty="0"/>
              <a:t>Crop of photo on Wikipedia to better represent Harpo Marx </a:t>
            </a:r>
            <a:r>
              <a:rPr lang="fr-FR" sz="1800" u="sng" dirty="0">
                <a:hlinkClick r:id="rId10"/>
              </a:rPr>
              <a:t>CC BY-SA 4.0</a:t>
            </a:r>
            <a:endParaRPr lang="fr-FR" sz="1800" u="sng" dirty="0"/>
          </a:p>
          <a:p>
            <a:pPr>
              <a:buFont typeface="+mj-lt"/>
              <a:buAutoNum type="arabicPeriod"/>
            </a:pPr>
            <a:endParaRPr lang="fr-FR" sz="1800" u="sng" dirty="0"/>
          </a:p>
          <a:p>
            <a:pPr marL="109728" indent="0">
              <a:buNone/>
            </a:pPr>
            <a:r>
              <a:rPr lang="fr-FR" sz="1800" dirty="0"/>
              <a:t>Slides 7-8: </a:t>
            </a:r>
            <a:r>
              <a:rPr lang="fr-FR" sz="1800" dirty="0" err="1"/>
              <a:t>From</a:t>
            </a:r>
            <a:r>
              <a:rPr lang="fr-FR" sz="1800" dirty="0"/>
              <a:t> by Wiko - Le poème en bande-dessinée. </a:t>
            </a:r>
            <a:r>
              <a:rPr lang="fr-FR" sz="1800" b="1" dirty="0">
                <a:hlinkClick r:id="rId11"/>
              </a:rPr>
              <a:t>http://www.ornitho.org/ornitho/terrain1.html</a:t>
            </a:r>
            <a:endParaRPr lang="fr-FR" sz="1800" dirty="0"/>
          </a:p>
          <a:p>
            <a:endParaRPr lang="fr-FR" sz="1000" dirty="0"/>
          </a:p>
          <a:p>
            <a:endParaRPr lang="fr-FR" sz="1000" dirty="0"/>
          </a:p>
          <a:p>
            <a:pPr marL="109728" indent="0">
              <a:buNone/>
            </a:pPr>
            <a:endParaRPr lang="fr-FR" dirty="0"/>
          </a:p>
        </p:txBody>
      </p:sp>
      <p:sp>
        <p:nvSpPr>
          <p:cNvPr id="3" name="Slide Number Placeholder 2"/>
          <p:cNvSpPr>
            <a:spLocks noGrp="1"/>
          </p:cNvSpPr>
          <p:nvPr>
            <p:ph type="sldNum" sz="quarter" idx="12"/>
          </p:nvPr>
        </p:nvSpPr>
        <p:spPr/>
        <p:txBody>
          <a:bodyPr/>
          <a:lstStyle/>
          <a:p>
            <a:fld id="{978EFC75-EC50-45A2-AF34-BD3704400BB2}" type="slidenum">
              <a:rPr lang="en-GB" smtClean="0"/>
              <a:t>26</a:t>
            </a:fld>
            <a:endParaRPr lang="en-GB"/>
          </a:p>
        </p:txBody>
      </p:sp>
      <p:sp>
        <p:nvSpPr>
          <p:cNvPr id="4" name="Title 3"/>
          <p:cNvSpPr>
            <a:spLocks noGrp="1"/>
          </p:cNvSpPr>
          <p:nvPr>
            <p:ph type="title"/>
          </p:nvPr>
        </p:nvSpPr>
        <p:spPr/>
        <p:txBody>
          <a:bodyPr/>
          <a:lstStyle/>
          <a:p>
            <a:r>
              <a:rPr lang="fr-FR" dirty="0"/>
              <a:t>Images</a:t>
            </a:r>
          </a:p>
        </p:txBody>
      </p:sp>
    </p:spTree>
    <p:extLst>
      <p:ext uri="{BB962C8B-B14F-4D97-AF65-F5344CB8AC3E}">
        <p14:creationId xmlns:p14="http://schemas.microsoft.com/office/powerpoint/2010/main" val="4213593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205" y="974554"/>
            <a:ext cx="11741425" cy="5433391"/>
          </a:xfrm>
        </p:spPr>
        <p:txBody>
          <a:bodyPr>
            <a:normAutofit fontScale="85000" lnSpcReduction="20000"/>
          </a:bodyPr>
          <a:lstStyle/>
          <a:p>
            <a:pPr marL="109728" indent="0">
              <a:buNone/>
            </a:pPr>
            <a:r>
              <a:rPr lang="fr-FR" dirty="0"/>
              <a:t>Quelle image montre notre </a:t>
            </a:r>
            <a:r>
              <a:rPr lang="en-GB" dirty="0" err="1"/>
              <a:t>poète</a:t>
            </a:r>
            <a:r>
              <a:rPr lang="fr-FR" dirty="0"/>
              <a:t>? Pourquoi?</a:t>
            </a:r>
          </a:p>
          <a:p>
            <a:endParaRPr lang="fr-FR" dirty="0"/>
          </a:p>
          <a:p>
            <a:pPr marL="0" indent="0">
              <a:buNone/>
            </a:pPr>
            <a:r>
              <a:rPr lang="fr-FR" dirty="0"/>
              <a:t>1.				2.					3.</a:t>
            </a:r>
          </a:p>
          <a:p>
            <a:endParaRPr lang="fr-FR" dirty="0"/>
          </a:p>
          <a:p>
            <a:endParaRPr lang="fr-FR" dirty="0"/>
          </a:p>
          <a:p>
            <a:endParaRPr lang="fr-FR" dirty="0"/>
          </a:p>
          <a:p>
            <a:endParaRPr lang="fr-FR" dirty="0"/>
          </a:p>
          <a:p>
            <a:endParaRPr lang="fr-FR" dirty="0"/>
          </a:p>
          <a:p>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Il est trop….il n’est pas assez…il semble…</a:t>
            </a:r>
          </a:p>
          <a:p>
            <a:pPr marL="0" indent="0">
              <a:buNone/>
            </a:pPr>
            <a:r>
              <a:rPr lang="en-GB" dirty="0"/>
              <a:t>					</a:t>
            </a:r>
            <a:r>
              <a:rPr lang="en-GB" i="1" dirty="0"/>
              <a:t>triste, content, </a:t>
            </a:r>
            <a:r>
              <a:rPr lang="en-GB" i="1" dirty="0" err="1"/>
              <a:t>jeune</a:t>
            </a:r>
            <a:r>
              <a:rPr lang="en-GB" i="1" dirty="0"/>
              <a:t>, </a:t>
            </a:r>
            <a:r>
              <a:rPr lang="en-GB" i="1" dirty="0" err="1"/>
              <a:t>vieux</a:t>
            </a:r>
            <a:r>
              <a:rPr lang="en-GB" i="1" dirty="0"/>
              <a:t>, s</a:t>
            </a:r>
            <a:r>
              <a:rPr lang="fr-FR" i="1" dirty="0" err="1"/>
              <a:t>érieux</a:t>
            </a:r>
            <a:r>
              <a:rPr lang="fr-FR" i="1" dirty="0"/>
              <a:t>, </a:t>
            </a:r>
            <a:r>
              <a:rPr lang="fr-FR" sz="2800" i="1" dirty="0" err="1"/>
              <a:t>etc</a:t>
            </a:r>
            <a:endParaRPr lang="fr-FR" dirty="0"/>
          </a:p>
        </p:txBody>
      </p:sp>
      <p:sp>
        <p:nvSpPr>
          <p:cNvPr id="2" name="Title 1"/>
          <p:cNvSpPr>
            <a:spLocks noGrp="1"/>
          </p:cNvSpPr>
          <p:nvPr>
            <p:ph type="title"/>
          </p:nvPr>
        </p:nvSpPr>
        <p:spPr>
          <a:xfrm>
            <a:off x="122583" y="1"/>
            <a:ext cx="10515600" cy="914400"/>
          </a:xfrm>
        </p:spPr>
        <p:txBody>
          <a:bodyPr>
            <a:normAutofit/>
          </a:bodyPr>
          <a:lstStyle/>
          <a:p>
            <a:r>
              <a:rPr lang="en-GB" sz="3200" b="1" dirty="0"/>
              <a:t>Victor Hugo</a:t>
            </a:r>
          </a:p>
        </p:txBody>
      </p:sp>
      <p:pic>
        <p:nvPicPr>
          <p:cNvPr id="1030" name="Picture 6" descr="https://encrypted-tbn0.gstatic.com/images?q=tbn:ANd9GcS9wAJEYj-sYiW41D7j54EO4rNIJnBHxbs0BEKmg2EDuQoosmCuTC5liS_r6PE_-oFdt6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792" y="1926741"/>
            <a:ext cx="2952750" cy="3238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C039CD4-5997-4949-B9D2-97FC032F9200}"/>
              </a:ext>
            </a:extLst>
          </p:cNvPr>
          <p:cNvSpPr>
            <a:spLocks noGrp="1"/>
          </p:cNvSpPr>
          <p:nvPr>
            <p:ph type="sldNum" sz="quarter" idx="12"/>
          </p:nvPr>
        </p:nvSpPr>
        <p:spPr/>
        <p:txBody>
          <a:bodyPr/>
          <a:lstStyle/>
          <a:p>
            <a:fld id="{978EFC75-EC50-45A2-AF34-BD3704400BB2}" type="slidenum">
              <a:rPr lang="en-GB" smtClean="0"/>
              <a:t>3</a:t>
            </a:fld>
            <a:endParaRPr lang="en-GB"/>
          </a:p>
        </p:txBody>
      </p:sp>
      <p:pic>
        <p:nvPicPr>
          <p:cNvPr id="5" name="Picture 4" descr="https://upload.wikimedia.org/wikipedia/commons/thumb/e/e6/Victor_Hugo_by_%C3%89tienne_Carjat_1876_-_full.jpg/128px-Victor_Hugo_by_%C3%89tienne_Carjat_1876_-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06" y="1814053"/>
            <a:ext cx="2621864" cy="33866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rotWithShape="1">
          <a:blip r:embed="rId4"/>
          <a:srcRect l="42809" t="33813" r="43630" b="34738"/>
          <a:stretch/>
        </p:blipFill>
        <p:spPr bwMode="auto">
          <a:xfrm>
            <a:off x="9133346" y="1926741"/>
            <a:ext cx="2532628" cy="3238500"/>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855406" y="5283434"/>
            <a:ext cx="2171500" cy="215444"/>
          </a:xfrm>
          <a:prstGeom prst="rect">
            <a:avLst/>
          </a:prstGeom>
          <a:noFill/>
        </p:spPr>
        <p:txBody>
          <a:bodyPr wrap="square" rtlCol="0">
            <a:spAutoFit/>
          </a:bodyPr>
          <a:lstStyle/>
          <a:p>
            <a:r>
              <a:rPr lang="fr-FR" sz="800" dirty="0"/>
              <a:t>4</a:t>
            </a:r>
          </a:p>
        </p:txBody>
      </p:sp>
      <p:sp>
        <p:nvSpPr>
          <p:cNvPr id="9" name="TextBox 8"/>
          <p:cNvSpPr txBox="1"/>
          <p:nvPr/>
        </p:nvSpPr>
        <p:spPr>
          <a:xfrm>
            <a:off x="4781792" y="5283434"/>
            <a:ext cx="2843124" cy="215444"/>
          </a:xfrm>
          <a:prstGeom prst="rect">
            <a:avLst/>
          </a:prstGeom>
          <a:noFill/>
        </p:spPr>
        <p:txBody>
          <a:bodyPr wrap="square" rtlCol="0">
            <a:spAutoFit/>
          </a:bodyPr>
          <a:lstStyle/>
          <a:p>
            <a:r>
              <a:rPr lang="fr-FR" sz="800" dirty="0"/>
              <a:t>5</a:t>
            </a:r>
          </a:p>
        </p:txBody>
      </p:sp>
      <p:sp>
        <p:nvSpPr>
          <p:cNvPr id="10" name="TextBox 9"/>
          <p:cNvSpPr txBox="1"/>
          <p:nvPr/>
        </p:nvSpPr>
        <p:spPr>
          <a:xfrm>
            <a:off x="9133346" y="5283435"/>
            <a:ext cx="2171500" cy="215444"/>
          </a:xfrm>
          <a:prstGeom prst="rect">
            <a:avLst/>
          </a:prstGeom>
          <a:noFill/>
        </p:spPr>
        <p:txBody>
          <a:bodyPr wrap="square" rtlCol="0">
            <a:spAutoFit/>
          </a:bodyPr>
          <a:lstStyle/>
          <a:p>
            <a:r>
              <a:rPr lang="fr-FR" sz="800" dirty="0"/>
              <a:t>6</a:t>
            </a:r>
          </a:p>
        </p:txBody>
      </p:sp>
    </p:spTree>
    <p:extLst>
      <p:ext uri="{BB962C8B-B14F-4D97-AF65-F5344CB8AC3E}">
        <p14:creationId xmlns:p14="http://schemas.microsoft.com/office/powerpoint/2010/main" val="233852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CALzedgQ8w"/>
          <p:cNvPicPr>
            <a:picLocks noGrp="1" noRot="1" noChangeAspect="1"/>
          </p:cNvPicPr>
          <p:nvPr>
            <p:ph idx="1"/>
            <a:videoFile r:link="rId1"/>
          </p:nvPr>
        </p:nvPicPr>
        <p:blipFill>
          <a:blip r:embed="rId4"/>
          <a:stretch>
            <a:fillRect/>
          </a:stretch>
        </p:blipFill>
        <p:spPr>
          <a:xfrm>
            <a:off x="7098840" y="1047402"/>
            <a:ext cx="2319910" cy="1525224"/>
          </a:xfrm>
          <a:prstGeom prst="rect">
            <a:avLst/>
          </a:prstGeom>
        </p:spPr>
      </p:pic>
      <p:sp>
        <p:nvSpPr>
          <p:cNvPr id="2" name="Title 1"/>
          <p:cNvSpPr>
            <a:spLocks noGrp="1"/>
          </p:cNvSpPr>
          <p:nvPr>
            <p:ph type="title"/>
          </p:nvPr>
        </p:nvSpPr>
        <p:spPr>
          <a:xfrm>
            <a:off x="213106" y="182798"/>
            <a:ext cx="11520409" cy="675249"/>
          </a:xfrm>
        </p:spPr>
        <p:txBody>
          <a:bodyPr>
            <a:normAutofit/>
          </a:bodyPr>
          <a:lstStyle/>
          <a:p>
            <a:r>
              <a:rPr lang="en-GB" sz="2400" dirty="0"/>
              <a:t>On </a:t>
            </a:r>
            <a:r>
              <a:rPr lang="en-GB" sz="2400" dirty="0" err="1"/>
              <a:t>va</a:t>
            </a:r>
            <a:r>
              <a:rPr lang="en-GB" sz="2400" dirty="0"/>
              <a:t> lire un </a:t>
            </a:r>
            <a:r>
              <a:rPr lang="en-GB" sz="2400" dirty="0" err="1"/>
              <a:t>po</a:t>
            </a:r>
            <a:r>
              <a:rPr lang="fr-FR" sz="2400" dirty="0" err="1"/>
              <a:t>ème</a:t>
            </a:r>
            <a:r>
              <a:rPr lang="fr-FR" sz="2400" dirty="0"/>
              <a:t> dédié à </a:t>
            </a:r>
            <a:r>
              <a:rPr lang="en-US" sz="2400" dirty="0" err="1"/>
              <a:t>Léopoldine</a:t>
            </a:r>
            <a:r>
              <a:rPr lang="en-US" sz="2400" dirty="0"/>
              <a:t>: </a:t>
            </a:r>
            <a:r>
              <a:rPr lang="en-US" sz="2400" dirty="0" err="1"/>
              <a:t>d’abord</a:t>
            </a:r>
            <a:r>
              <a:rPr lang="en-US" sz="2400" dirty="0"/>
              <a:t>, </a:t>
            </a:r>
            <a:r>
              <a:rPr lang="en-US" sz="2400" dirty="0" err="1"/>
              <a:t>regardez</a:t>
            </a:r>
            <a:r>
              <a:rPr lang="en-US" sz="2400" dirty="0"/>
              <a:t> </a:t>
            </a:r>
            <a:r>
              <a:rPr lang="en-US" sz="2400" dirty="0" err="1"/>
              <a:t>ces</a:t>
            </a:r>
            <a:r>
              <a:rPr lang="en-US" sz="2400" dirty="0"/>
              <a:t> images:</a:t>
            </a:r>
            <a:endParaRPr lang="en-GB" sz="2400" dirty="0"/>
          </a:p>
        </p:txBody>
      </p:sp>
      <p:pic>
        <p:nvPicPr>
          <p:cNvPr id="6" name="Picture 5"/>
          <p:cNvPicPr>
            <a:picLocks noChangeAspect="1"/>
          </p:cNvPicPr>
          <p:nvPr/>
        </p:nvPicPr>
        <p:blipFill>
          <a:blip r:embed="rId5"/>
          <a:stretch>
            <a:fillRect/>
          </a:stretch>
        </p:blipFill>
        <p:spPr>
          <a:xfrm>
            <a:off x="7098840" y="2572625"/>
            <a:ext cx="2329595" cy="1493649"/>
          </a:xfrm>
          <a:prstGeom prst="rect">
            <a:avLst/>
          </a:prstGeom>
        </p:spPr>
      </p:pic>
      <p:pic>
        <p:nvPicPr>
          <p:cNvPr id="7" name="Picture 6"/>
          <p:cNvPicPr>
            <a:picLocks noChangeAspect="1"/>
          </p:cNvPicPr>
          <p:nvPr/>
        </p:nvPicPr>
        <p:blipFill>
          <a:blip r:embed="rId6"/>
          <a:stretch>
            <a:fillRect/>
          </a:stretch>
        </p:blipFill>
        <p:spPr>
          <a:xfrm>
            <a:off x="9439767" y="2572625"/>
            <a:ext cx="2099703" cy="1493649"/>
          </a:xfrm>
          <a:prstGeom prst="rect">
            <a:avLst/>
          </a:prstGeom>
        </p:spPr>
      </p:pic>
      <p:sp>
        <p:nvSpPr>
          <p:cNvPr id="9" name="TextBox 8"/>
          <p:cNvSpPr txBox="1"/>
          <p:nvPr/>
        </p:nvSpPr>
        <p:spPr>
          <a:xfrm>
            <a:off x="213106" y="976962"/>
            <a:ext cx="5670364" cy="1323439"/>
          </a:xfrm>
          <a:prstGeom prst="rect">
            <a:avLst/>
          </a:prstGeom>
          <a:noFill/>
        </p:spPr>
        <p:txBody>
          <a:bodyPr wrap="square" rtlCol="0">
            <a:spAutoFit/>
          </a:bodyPr>
          <a:lstStyle/>
          <a:p>
            <a:r>
              <a:rPr lang="fr-FR" sz="2000" b="1" dirty="0"/>
              <a:t>Prédictions</a:t>
            </a:r>
            <a:r>
              <a:rPr lang="fr-FR" sz="2000" dirty="0"/>
              <a:t>:</a:t>
            </a:r>
            <a:endParaRPr lang="fr-FR" sz="2000" b="1" dirty="0"/>
          </a:p>
          <a:p>
            <a:pPr marL="457200" indent="-457200">
              <a:buFont typeface="+mj-lt"/>
              <a:buAutoNum type="arabicPeriod"/>
            </a:pPr>
            <a:r>
              <a:rPr lang="fr-FR" sz="2000" b="1" dirty="0"/>
              <a:t>Les protagonistes du poème:…</a:t>
            </a:r>
          </a:p>
          <a:p>
            <a:pPr marL="457200" indent="-457200">
              <a:buFont typeface="+mj-lt"/>
              <a:buAutoNum type="arabicPeriod"/>
            </a:pPr>
            <a:r>
              <a:rPr lang="fr-FR" sz="2000" b="1" dirty="0"/>
              <a:t>L’ambiance du poème:…</a:t>
            </a:r>
          </a:p>
          <a:p>
            <a:pPr marL="457200" indent="-457200">
              <a:buFont typeface="+mj-lt"/>
              <a:buAutoNum type="arabicPeriod"/>
            </a:pPr>
            <a:r>
              <a:rPr lang="fr-FR" sz="2000" b="1" dirty="0"/>
              <a:t>Le sujet du poème:…</a:t>
            </a:r>
          </a:p>
        </p:txBody>
      </p:sp>
      <p:sp>
        <p:nvSpPr>
          <p:cNvPr id="16" name="TextBox 15"/>
          <p:cNvSpPr txBox="1"/>
          <p:nvPr/>
        </p:nvSpPr>
        <p:spPr>
          <a:xfrm>
            <a:off x="6591144" y="4517096"/>
            <a:ext cx="3657327" cy="1200329"/>
          </a:xfrm>
          <a:prstGeom prst="rect">
            <a:avLst/>
          </a:prstGeom>
          <a:noFill/>
          <a:ln w="76200">
            <a:solidFill>
              <a:schemeClr val="tx1"/>
            </a:solidFill>
          </a:ln>
        </p:spPr>
        <p:txBody>
          <a:bodyPr wrap="square" rtlCol="0">
            <a:spAutoFit/>
          </a:bodyPr>
          <a:lstStyle/>
          <a:p>
            <a:r>
              <a:rPr lang="en-GB" dirty="0"/>
              <a:t>A mon </a:t>
            </a:r>
            <a:r>
              <a:rPr lang="en-GB" dirty="0" err="1"/>
              <a:t>avis</a:t>
            </a:r>
            <a:r>
              <a:rPr lang="en-GB" dirty="0"/>
              <a:t>…</a:t>
            </a:r>
          </a:p>
          <a:p>
            <a:r>
              <a:rPr lang="en-GB" dirty="0"/>
              <a:t>Je </a:t>
            </a:r>
            <a:r>
              <a:rPr lang="en-GB" dirty="0" err="1"/>
              <a:t>dirais</a:t>
            </a:r>
            <a:r>
              <a:rPr lang="en-GB" dirty="0"/>
              <a:t> que..</a:t>
            </a:r>
          </a:p>
          <a:p>
            <a:r>
              <a:rPr lang="en-GB" dirty="0"/>
              <a:t>On </a:t>
            </a:r>
            <a:r>
              <a:rPr lang="en-GB" dirty="0" err="1"/>
              <a:t>va</a:t>
            </a:r>
            <a:r>
              <a:rPr lang="en-GB" dirty="0"/>
              <a:t> </a:t>
            </a:r>
            <a:r>
              <a:rPr lang="en-GB" dirty="0" err="1"/>
              <a:t>parler</a:t>
            </a:r>
            <a:r>
              <a:rPr lang="en-GB" dirty="0"/>
              <a:t> de…</a:t>
            </a:r>
          </a:p>
          <a:p>
            <a:r>
              <a:rPr lang="en-GB" dirty="0" err="1"/>
              <a:t>L’ambiance</a:t>
            </a:r>
            <a:r>
              <a:rPr lang="en-GB" dirty="0"/>
              <a:t> sera…</a:t>
            </a:r>
          </a:p>
        </p:txBody>
      </p:sp>
      <p:sp>
        <p:nvSpPr>
          <p:cNvPr id="17" name="Content Placeholder 3"/>
          <p:cNvSpPr txBox="1">
            <a:spLocks/>
          </p:cNvSpPr>
          <p:nvPr/>
        </p:nvSpPr>
        <p:spPr>
          <a:xfrm>
            <a:off x="213106" y="2925344"/>
            <a:ext cx="6222038" cy="1826141"/>
          </a:xfrm>
          <a:prstGeom prst="rect">
            <a:avLst/>
          </a:prstGeom>
          <a:noFill/>
        </p:spPr>
        <p:txBody>
          <a:bodyPr vert="horz" wrap="square" rtlCol="0">
            <a:sp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GB" sz="1600" b="1" dirty="0"/>
              <a:t>Mots/phrases </a:t>
            </a:r>
            <a:r>
              <a:rPr lang="en-GB" sz="1600" b="1" dirty="0" err="1"/>
              <a:t>utiles</a:t>
            </a:r>
            <a:r>
              <a:rPr lang="en-GB" sz="1600" dirty="0"/>
              <a:t>:</a:t>
            </a:r>
          </a:p>
          <a:p>
            <a:pPr algn="ctr">
              <a:buFont typeface="Wingdings" pitchFamily="2" charset="2"/>
              <a:buChar char="§"/>
            </a:pPr>
            <a:endParaRPr lang="en-GB" sz="1600" dirty="0"/>
          </a:p>
          <a:p>
            <a:pPr marL="342900" indent="-342900">
              <a:buFont typeface="Wingdings" pitchFamily="2" charset="2"/>
              <a:buChar char="§"/>
            </a:pPr>
            <a:r>
              <a:rPr lang="fr-FR" sz="1600" dirty="0"/>
              <a:t>triste	</a:t>
            </a:r>
          </a:p>
          <a:p>
            <a:pPr marL="342900" indent="-342900">
              <a:buFont typeface="Wingdings" pitchFamily="2" charset="2"/>
              <a:buChar char="§"/>
            </a:pPr>
            <a:r>
              <a:rPr lang="fr-FR" sz="1600" dirty="0"/>
              <a:t>déprimant</a:t>
            </a:r>
          </a:p>
          <a:p>
            <a:pPr marL="342900" indent="-342900">
              <a:buFont typeface="Wingdings" pitchFamily="2" charset="2"/>
              <a:buChar char="§"/>
            </a:pPr>
            <a:r>
              <a:rPr lang="fr-FR" sz="1600" dirty="0"/>
              <a:t>optimiste</a:t>
            </a:r>
          </a:p>
          <a:p>
            <a:pPr marL="109728" indent="0">
              <a:buNone/>
            </a:pPr>
            <a:endParaRPr lang="en-GB" sz="1600" dirty="0"/>
          </a:p>
        </p:txBody>
      </p:sp>
      <p:sp>
        <p:nvSpPr>
          <p:cNvPr id="19" name="TextBox 18"/>
          <p:cNvSpPr txBox="1"/>
          <p:nvPr/>
        </p:nvSpPr>
        <p:spPr>
          <a:xfrm>
            <a:off x="2514599" y="3429000"/>
            <a:ext cx="2160607" cy="1624197"/>
          </a:xfrm>
          <a:prstGeom prst="rect">
            <a:avLst/>
          </a:prstGeom>
          <a:noFill/>
        </p:spPr>
        <p:txBody>
          <a:bodyPr wrap="square" rtlCol="0">
            <a:spAutoFit/>
          </a:bodyPr>
          <a:lstStyle/>
          <a:p>
            <a:pPr marL="342900" indent="-342900">
              <a:buClr>
                <a:schemeClr val="accent1"/>
              </a:buClr>
              <a:buSzPct val="68000"/>
              <a:buFont typeface="Wingdings" pitchFamily="2" charset="2"/>
              <a:buChar char="§"/>
            </a:pPr>
            <a:r>
              <a:rPr lang="fr-FR" sz="1600" dirty="0"/>
              <a:t>la vie et la mort</a:t>
            </a:r>
          </a:p>
          <a:p>
            <a:pPr marL="342900" indent="-342900">
              <a:buClr>
                <a:schemeClr val="accent1"/>
              </a:buClr>
              <a:buSzPct val="68000"/>
              <a:buFont typeface="Wingdings" pitchFamily="2" charset="2"/>
              <a:buChar char="§"/>
            </a:pPr>
            <a:r>
              <a:rPr lang="fr-FR" sz="1600" dirty="0"/>
              <a:t>l’espoir</a:t>
            </a:r>
          </a:p>
          <a:p>
            <a:pPr marL="342900" indent="-342900">
              <a:buClr>
                <a:schemeClr val="accent1"/>
              </a:buClr>
              <a:buSzPct val="68000"/>
              <a:buFont typeface="Wingdings" pitchFamily="2" charset="2"/>
              <a:buChar char="§"/>
            </a:pPr>
            <a:r>
              <a:rPr lang="fr-FR" sz="1600" dirty="0"/>
              <a:t>la mortalité</a:t>
            </a:r>
          </a:p>
          <a:p>
            <a:pPr marL="342900" indent="-342900">
              <a:buClr>
                <a:schemeClr val="accent1"/>
              </a:buClr>
              <a:buSzPct val="68000"/>
              <a:buFont typeface="Wingdings" pitchFamily="2" charset="2"/>
              <a:buChar char="§"/>
            </a:pPr>
            <a:r>
              <a:rPr lang="fr-FR" sz="1600" dirty="0"/>
              <a:t>la tristesse</a:t>
            </a:r>
          </a:p>
          <a:p>
            <a:pPr>
              <a:buClr>
                <a:schemeClr val="accent1"/>
              </a:buClr>
              <a:buSzPct val="68000"/>
            </a:pPr>
            <a:endParaRPr lang="en-GB" sz="1600" dirty="0"/>
          </a:p>
          <a:p>
            <a:pPr marL="342900" indent="-342900">
              <a:buClr>
                <a:schemeClr val="accent1"/>
              </a:buClr>
              <a:buSzPct val="68000"/>
              <a:buFont typeface="Wingdings" pitchFamily="2" charset="2"/>
              <a:buChar char="§"/>
            </a:pPr>
            <a:endParaRPr lang="en-GB" sz="1600" dirty="0"/>
          </a:p>
        </p:txBody>
      </p:sp>
      <p:sp>
        <p:nvSpPr>
          <p:cNvPr id="3" name="Slide Number Placeholder 2">
            <a:extLst>
              <a:ext uri="{FF2B5EF4-FFF2-40B4-BE49-F238E27FC236}">
                <a16:creationId xmlns:a16="http://schemas.microsoft.com/office/drawing/2014/main" id="{56F56D3E-8B9F-4276-AA2E-AC97BD674288}"/>
              </a:ext>
            </a:extLst>
          </p:cNvPr>
          <p:cNvSpPr>
            <a:spLocks noGrp="1"/>
          </p:cNvSpPr>
          <p:nvPr>
            <p:ph type="sldNum" sz="quarter" idx="12"/>
          </p:nvPr>
        </p:nvSpPr>
        <p:spPr/>
        <p:txBody>
          <a:bodyPr/>
          <a:lstStyle/>
          <a:p>
            <a:fld id="{978EFC75-EC50-45A2-AF34-BD3704400BB2}" type="slidenum">
              <a:rPr lang="en-GB" smtClean="0"/>
              <a:t>4</a:t>
            </a:fld>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9767" y="1047403"/>
            <a:ext cx="2099703" cy="1525222"/>
          </a:xfrm>
          <a:prstGeom prst="rect">
            <a:avLst/>
          </a:prstGeom>
        </p:spPr>
      </p:pic>
      <p:pic>
        <p:nvPicPr>
          <p:cNvPr id="20" name="Picture 19" descr="https://upload.wikimedia.org/wikipedia/commons/thumb/e/e6/Victor_Hugo_by_%C3%89tienne_Carjat_1876_-_full.jpg/128px-Victor_Hugo_by_%C3%89tienne_Carjat_1876_-_fu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89618" y="4433449"/>
            <a:ext cx="1451957" cy="187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07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57444606"/>
              </p:ext>
            </p:extLst>
          </p:nvPr>
        </p:nvGraphicFramePr>
        <p:xfrm>
          <a:off x="618185" y="927279"/>
          <a:ext cx="10496280" cy="5035635"/>
        </p:xfrm>
        <a:graphic>
          <a:graphicData uri="http://schemas.openxmlformats.org/drawingml/2006/table">
            <a:tbl>
              <a:tblPr firstRow="1" bandRow="1">
                <a:tableStyleId>{5940675A-B579-460E-94D1-54222C63F5DA}</a:tableStyleId>
              </a:tblPr>
              <a:tblGrid>
                <a:gridCol w="2866096">
                  <a:extLst>
                    <a:ext uri="{9D8B030D-6E8A-4147-A177-3AD203B41FA5}">
                      <a16:colId xmlns:a16="http://schemas.microsoft.com/office/drawing/2014/main" val="587014936"/>
                    </a:ext>
                  </a:extLst>
                </a:gridCol>
                <a:gridCol w="2764190">
                  <a:extLst>
                    <a:ext uri="{9D8B030D-6E8A-4147-A177-3AD203B41FA5}">
                      <a16:colId xmlns:a16="http://schemas.microsoft.com/office/drawing/2014/main" val="422596422"/>
                    </a:ext>
                  </a:extLst>
                </a:gridCol>
                <a:gridCol w="2263611">
                  <a:extLst>
                    <a:ext uri="{9D8B030D-6E8A-4147-A177-3AD203B41FA5}">
                      <a16:colId xmlns:a16="http://schemas.microsoft.com/office/drawing/2014/main" val="20002"/>
                    </a:ext>
                  </a:extLst>
                </a:gridCol>
                <a:gridCol w="2602383">
                  <a:extLst>
                    <a:ext uri="{9D8B030D-6E8A-4147-A177-3AD203B41FA5}">
                      <a16:colId xmlns:a16="http://schemas.microsoft.com/office/drawing/2014/main" val="20003"/>
                    </a:ext>
                  </a:extLst>
                </a:gridCol>
              </a:tblGrid>
              <a:tr h="710475">
                <a:tc>
                  <a:txBody>
                    <a:bodyPr/>
                    <a:lstStyle/>
                    <a:p>
                      <a:pPr marL="0" algn="l" defTabSz="914400" rtl="0" eaLnBrk="1" latinLnBrk="0" hangingPunct="1"/>
                      <a:r>
                        <a:rPr lang="en-GB" sz="3200" b="1" kern="1200" dirty="0" err="1"/>
                        <a:t>Français</a:t>
                      </a:r>
                      <a:endParaRPr lang="en-GB" sz="3200" b="1" kern="1200" dirty="0">
                        <a:solidFill>
                          <a:schemeClr val="tx1"/>
                        </a:solidFill>
                        <a:latin typeface="+mn-lt"/>
                        <a:ea typeface="+mn-ea"/>
                        <a:cs typeface="+mn-cs"/>
                      </a:endParaRPr>
                    </a:p>
                  </a:txBody>
                  <a:tcPr/>
                </a:tc>
                <a:tc>
                  <a:txBody>
                    <a:bodyPr/>
                    <a:lstStyle/>
                    <a:p>
                      <a:r>
                        <a:rPr lang="en-GB" sz="3200" b="1" dirty="0" err="1"/>
                        <a:t>Anglais</a:t>
                      </a:r>
                      <a:endParaRPr lang="en-GB" sz="3200" b="1" dirty="0">
                        <a:solidFill>
                          <a:schemeClr val="tx1"/>
                        </a:solidFill>
                      </a:endParaRPr>
                    </a:p>
                  </a:txBody>
                  <a:tcPr/>
                </a:tc>
                <a:tc>
                  <a:txBody>
                    <a:bodyPr/>
                    <a:lstStyle/>
                    <a:p>
                      <a:pPr marL="0" algn="l" defTabSz="914400" rtl="0" eaLnBrk="1" latinLnBrk="0" hangingPunct="1"/>
                      <a:r>
                        <a:rPr lang="en-GB" sz="3200" b="1" kern="1200" dirty="0" err="1"/>
                        <a:t>Français</a:t>
                      </a:r>
                      <a:endParaRPr lang="en-GB" sz="3200" b="1" kern="1200" dirty="0">
                        <a:solidFill>
                          <a:schemeClr val="tx1"/>
                        </a:solidFill>
                        <a:latin typeface="+mn-lt"/>
                        <a:ea typeface="+mn-ea"/>
                        <a:cs typeface="+mn-cs"/>
                      </a:endParaRPr>
                    </a:p>
                  </a:txBody>
                  <a:tcPr/>
                </a:tc>
                <a:tc>
                  <a:txBody>
                    <a:bodyPr/>
                    <a:lstStyle/>
                    <a:p>
                      <a:r>
                        <a:rPr lang="en-GB" sz="3200" b="1" dirty="0" err="1"/>
                        <a:t>Anglais</a:t>
                      </a:r>
                      <a:endParaRPr lang="en-GB" sz="3200" b="1" dirty="0">
                        <a:solidFill>
                          <a:schemeClr val="tx1"/>
                        </a:solidFill>
                      </a:endParaRPr>
                    </a:p>
                  </a:txBody>
                  <a:tcPr/>
                </a:tc>
                <a:extLst>
                  <a:ext uri="{0D108BD9-81ED-4DB2-BD59-A6C34878D82A}">
                    <a16:rowId xmlns:a16="http://schemas.microsoft.com/office/drawing/2014/main" val="3989603118"/>
                  </a:ext>
                </a:extLst>
              </a:tr>
              <a:tr h="540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kern="1200" dirty="0">
                          <a:solidFill>
                            <a:schemeClr val="tx1"/>
                          </a:solidFill>
                          <a:latin typeface="+mn-lt"/>
                          <a:ea typeface="+mn-ea"/>
                          <a:cs typeface="+mn-cs"/>
                        </a:rPr>
                        <a:t>blanchir</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whiten</a:t>
                      </a:r>
                      <a:endParaRPr lang="fr-FR" dirty="0">
                        <a:solidFill>
                          <a:srgbClr val="FF0000"/>
                        </a:solidFill>
                      </a:endParaRPr>
                    </a:p>
                  </a:txBody>
                  <a:tcPr/>
                </a:tc>
                <a:tc>
                  <a:txBody>
                    <a:bodyPr/>
                    <a:lstStyle/>
                    <a:p>
                      <a:pPr marL="0" algn="l" rtl="0" eaLnBrk="1" latinLnBrk="0" hangingPunct="1"/>
                      <a:r>
                        <a:rPr kumimoji="0" lang="en-GB" kern="1200" dirty="0">
                          <a:solidFill>
                            <a:schemeClr val="tx1"/>
                          </a:solidFill>
                          <a:latin typeface="+mn-lt"/>
                          <a:ea typeface="+mn-ea"/>
                          <a:cs typeface="+mn-cs"/>
                        </a:rPr>
                        <a:t>la </a:t>
                      </a:r>
                      <a:r>
                        <a:rPr kumimoji="0" lang="en-GB" kern="1200" dirty="0" err="1">
                          <a:solidFill>
                            <a:schemeClr val="tx1"/>
                          </a:solidFill>
                          <a:latin typeface="+mn-lt"/>
                          <a:ea typeface="+mn-ea"/>
                          <a:cs typeface="+mn-cs"/>
                        </a:rPr>
                        <a:t>tombe</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grave, tomb</a:t>
                      </a:r>
                      <a:endParaRPr lang="fr-FR" dirty="0">
                        <a:solidFill>
                          <a:srgbClr val="FF0000"/>
                        </a:solidFill>
                      </a:endParaRPr>
                    </a:p>
                  </a:txBody>
                  <a:tcPr/>
                </a:tc>
                <a:extLst>
                  <a:ext uri="{0D108BD9-81ED-4DB2-BD59-A6C34878D82A}">
                    <a16:rowId xmlns:a16="http://schemas.microsoft.com/office/drawing/2014/main" val="3611783955"/>
                  </a:ext>
                </a:extLst>
              </a:tr>
              <a:tr h="540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kern="1200" dirty="0">
                          <a:solidFill>
                            <a:schemeClr val="tx1"/>
                          </a:solidFill>
                          <a:latin typeface="+mn-lt"/>
                          <a:ea typeface="+mn-ea"/>
                          <a:cs typeface="+mn-cs"/>
                        </a:rPr>
                        <a:t>d</a:t>
                      </a:r>
                      <a:r>
                        <a:rPr kumimoji="0" lang="fr-FR" kern="1200" dirty="0">
                          <a:solidFill>
                            <a:schemeClr val="tx1"/>
                          </a:solidFill>
                          <a:latin typeface="+mn-lt"/>
                          <a:ea typeface="+mn-ea"/>
                          <a:cs typeface="+mn-cs"/>
                        </a:rPr>
                        <a:t>ès </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after, from...</a:t>
                      </a:r>
                      <a:endParaRPr lang="fr-FR" dirty="0">
                        <a:solidFill>
                          <a:srgbClr val="FF0000"/>
                        </a:solidFill>
                      </a:endParaRPr>
                    </a:p>
                  </a:txBody>
                  <a:tcPr/>
                </a:tc>
                <a:tc>
                  <a:txBody>
                    <a:bodyPr/>
                    <a:lstStyle/>
                    <a:p>
                      <a:r>
                        <a:rPr kumimoji="0" lang="fr-FR" kern="1200" dirty="0">
                          <a:solidFill>
                            <a:schemeClr val="tx1"/>
                          </a:solidFill>
                          <a:latin typeface="+mn-lt"/>
                          <a:ea typeface="+mn-ea"/>
                          <a:cs typeface="+mn-cs"/>
                        </a:rPr>
                        <a:t>les yeux fixés </a:t>
                      </a:r>
                    </a:p>
                  </a:txBody>
                  <a:tcPr/>
                </a:tc>
                <a:tc>
                  <a:txBody>
                    <a:bodyPr/>
                    <a:lstStyle/>
                    <a:p>
                      <a:r>
                        <a:rPr lang="en-GB" dirty="0">
                          <a:solidFill>
                            <a:srgbClr val="FF0000"/>
                          </a:solidFill>
                        </a:rPr>
                        <a:t>(with) eyes fixed</a:t>
                      </a:r>
                      <a:endParaRPr lang="fr-FR" dirty="0">
                        <a:solidFill>
                          <a:srgbClr val="FF0000"/>
                        </a:solidFill>
                      </a:endParaRPr>
                    </a:p>
                  </a:txBody>
                  <a:tcPr/>
                </a:tc>
                <a:extLst>
                  <a:ext uri="{0D108BD9-81ED-4DB2-BD59-A6C34878D82A}">
                    <a16:rowId xmlns:a16="http://schemas.microsoft.com/office/drawing/2014/main" val="3309358814"/>
                  </a:ext>
                </a:extLst>
              </a:tr>
              <a:tr h="540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kern="1200" dirty="0" err="1">
                          <a:solidFill>
                            <a:schemeClr val="tx1"/>
                          </a:solidFill>
                          <a:latin typeface="+mn-lt"/>
                          <a:ea typeface="+mn-ea"/>
                          <a:cs typeface="+mn-cs"/>
                        </a:rPr>
                        <a:t>l’aube</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dawn</a:t>
                      </a:r>
                      <a:endParaRPr lang="fr-FR" dirty="0">
                        <a:solidFill>
                          <a:srgbClr val="FF0000"/>
                        </a:solidFill>
                      </a:endParaRPr>
                    </a:p>
                  </a:txBody>
                  <a:tcPr/>
                </a:tc>
                <a:tc>
                  <a:txBody>
                    <a:bodyPr/>
                    <a:lstStyle/>
                    <a:p>
                      <a:r>
                        <a:rPr kumimoji="0" lang="fr-FR" kern="1200" dirty="0">
                          <a:solidFill>
                            <a:schemeClr val="tx1"/>
                          </a:solidFill>
                          <a:latin typeface="+mn-lt"/>
                          <a:ea typeface="+mn-ea"/>
                          <a:cs typeface="+mn-cs"/>
                        </a:rPr>
                        <a:t>le désespoir </a:t>
                      </a:r>
                    </a:p>
                  </a:txBody>
                  <a:tcPr/>
                </a:tc>
                <a:tc>
                  <a:txBody>
                    <a:bodyPr/>
                    <a:lstStyle/>
                    <a:p>
                      <a:r>
                        <a:rPr lang="en-GB" dirty="0">
                          <a:solidFill>
                            <a:srgbClr val="FF0000"/>
                          </a:solidFill>
                        </a:rPr>
                        <a:t>despair</a:t>
                      </a:r>
                      <a:endParaRPr lang="fr-FR" dirty="0">
                        <a:solidFill>
                          <a:srgbClr val="FF0000"/>
                        </a:solidFill>
                      </a:endParaRPr>
                    </a:p>
                  </a:txBody>
                  <a:tcPr/>
                </a:tc>
                <a:extLst>
                  <a:ext uri="{0D108BD9-81ED-4DB2-BD59-A6C34878D82A}">
                    <a16:rowId xmlns:a16="http://schemas.microsoft.com/office/drawing/2014/main" val="3555524609"/>
                  </a:ext>
                </a:extLst>
              </a:tr>
              <a:tr h="540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kern="1200" dirty="0" err="1">
                          <a:solidFill>
                            <a:schemeClr val="tx1"/>
                          </a:solidFill>
                          <a:latin typeface="+mn-lt"/>
                          <a:ea typeface="+mn-ea"/>
                          <a:cs typeface="+mn-cs"/>
                        </a:rPr>
                        <a:t>attendre</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to wait</a:t>
                      </a:r>
                      <a:endParaRPr lang="fr-FR" dirty="0">
                        <a:solidFill>
                          <a:srgbClr val="FF0000"/>
                        </a:solidFill>
                      </a:endParaRPr>
                    </a:p>
                  </a:txBody>
                  <a:tcPr/>
                </a:tc>
                <a:tc>
                  <a:txBody>
                    <a:bodyPr/>
                    <a:lstStyle/>
                    <a:p>
                      <a:r>
                        <a:rPr kumimoji="0" lang="fr-FR" kern="1200" dirty="0">
                          <a:solidFill>
                            <a:schemeClr val="tx1"/>
                          </a:solidFill>
                          <a:latin typeface="+mn-lt"/>
                          <a:ea typeface="+mn-ea"/>
                          <a:cs typeface="+mn-cs"/>
                        </a:rPr>
                        <a:t>les pensées </a:t>
                      </a:r>
                    </a:p>
                  </a:txBody>
                  <a:tcPr/>
                </a:tc>
                <a:tc>
                  <a:txBody>
                    <a:bodyPr/>
                    <a:lstStyle/>
                    <a:p>
                      <a:r>
                        <a:rPr lang="en-GB" dirty="0">
                          <a:solidFill>
                            <a:srgbClr val="FF0000"/>
                          </a:solidFill>
                        </a:rPr>
                        <a:t>thoughts</a:t>
                      </a:r>
                      <a:endParaRPr lang="fr-FR" dirty="0">
                        <a:solidFill>
                          <a:srgbClr val="FF0000"/>
                        </a:solidFill>
                      </a:endParaRPr>
                    </a:p>
                  </a:txBody>
                  <a:tcPr/>
                </a:tc>
                <a:extLst>
                  <a:ext uri="{0D108BD9-81ED-4DB2-BD59-A6C34878D82A}">
                    <a16:rowId xmlns:a16="http://schemas.microsoft.com/office/drawing/2014/main" val="2659773558"/>
                  </a:ext>
                </a:extLst>
              </a:tr>
              <a:tr h="540645">
                <a:tc>
                  <a:txBody>
                    <a:bodyPr/>
                    <a:lstStyle/>
                    <a:p>
                      <a:pPr marL="0" algn="l" defTabSz="914400" rtl="0" eaLnBrk="1" latinLnBrk="0" hangingPunct="1"/>
                      <a:r>
                        <a:rPr kumimoji="0" lang="en-GB" kern="1200" dirty="0">
                          <a:solidFill>
                            <a:schemeClr val="tx1"/>
                          </a:solidFill>
                          <a:latin typeface="+mn-lt"/>
                          <a:ea typeface="+mn-ea"/>
                          <a:cs typeface="+mn-cs"/>
                        </a:rPr>
                        <a:t>la </a:t>
                      </a:r>
                      <a:r>
                        <a:rPr kumimoji="0" lang="en-GB" kern="1200" dirty="0" err="1">
                          <a:solidFill>
                            <a:schemeClr val="tx1"/>
                          </a:solidFill>
                          <a:latin typeface="+mn-lt"/>
                          <a:ea typeface="+mn-ea"/>
                          <a:cs typeface="+mn-cs"/>
                        </a:rPr>
                        <a:t>campagne</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the countryside</a:t>
                      </a:r>
                      <a:endParaRPr lang="fr-FR" dirty="0">
                        <a:solidFill>
                          <a:srgbClr val="FF0000"/>
                        </a:solidFill>
                      </a:endParaRPr>
                    </a:p>
                  </a:txBody>
                  <a:tcPr/>
                </a:tc>
                <a:tc>
                  <a:txBody>
                    <a:bodyPr/>
                    <a:lstStyle/>
                    <a:p>
                      <a:r>
                        <a:rPr kumimoji="0" lang="en-GB" kern="1200" dirty="0">
                          <a:solidFill>
                            <a:schemeClr val="tx1"/>
                          </a:solidFill>
                          <a:latin typeface="+mn-lt"/>
                          <a:ea typeface="+mn-ea"/>
                          <a:cs typeface="+mn-cs"/>
                        </a:rPr>
                        <a:t>le </a:t>
                      </a:r>
                      <a:r>
                        <a:rPr kumimoji="0" lang="en-GB" kern="1200" dirty="0" err="1">
                          <a:solidFill>
                            <a:schemeClr val="tx1"/>
                          </a:solidFill>
                          <a:latin typeface="+mn-lt"/>
                          <a:ea typeface="+mn-ea"/>
                          <a:cs typeface="+mn-cs"/>
                        </a:rPr>
                        <a:t>houx</a:t>
                      </a:r>
                      <a:endParaRPr kumimoji="0" lang="fr-FR" kern="1200" dirty="0">
                        <a:solidFill>
                          <a:schemeClr val="tx1"/>
                        </a:solidFill>
                        <a:latin typeface="+mn-lt"/>
                        <a:ea typeface="+mn-ea"/>
                        <a:cs typeface="+mn-cs"/>
                      </a:endParaRPr>
                    </a:p>
                  </a:txBody>
                  <a:tcPr/>
                </a:tc>
                <a:tc>
                  <a:txBody>
                    <a:bodyPr/>
                    <a:lstStyle/>
                    <a:p>
                      <a:r>
                        <a:rPr lang="en-GB" dirty="0">
                          <a:solidFill>
                            <a:srgbClr val="FF0000"/>
                          </a:solidFill>
                        </a:rPr>
                        <a:t>holly</a:t>
                      </a:r>
                      <a:endParaRPr lang="fr-FR" dirty="0">
                        <a:solidFill>
                          <a:srgbClr val="FF0000"/>
                        </a:solidFill>
                      </a:endParaRPr>
                    </a:p>
                  </a:txBody>
                  <a:tcPr/>
                </a:tc>
                <a:extLst>
                  <a:ext uri="{0D108BD9-81ED-4DB2-BD59-A6C34878D82A}">
                    <a16:rowId xmlns:a16="http://schemas.microsoft.com/office/drawing/2014/main" val="503384489"/>
                  </a:ext>
                </a:extLst>
              </a:tr>
              <a:tr h="540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kern="1200" dirty="0">
                          <a:solidFill>
                            <a:schemeClr val="tx1"/>
                          </a:solidFill>
                          <a:latin typeface="+mn-lt"/>
                          <a:ea typeface="+mn-ea"/>
                          <a:cs typeface="+mn-cs"/>
                        </a:rPr>
                        <a:t>marcher</a:t>
                      </a:r>
                    </a:p>
                  </a:txBody>
                  <a:tcPr/>
                </a:tc>
                <a:tc>
                  <a:txBody>
                    <a:bodyPr/>
                    <a:lstStyle/>
                    <a:p>
                      <a:r>
                        <a:rPr lang="en-GB" dirty="0">
                          <a:solidFill>
                            <a:srgbClr val="FF0000"/>
                          </a:solidFill>
                        </a:rPr>
                        <a:t>to</a:t>
                      </a:r>
                      <a:r>
                        <a:rPr lang="en-GB" baseline="0" dirty="0">
                          <a:solidFill>
                            <a:srgbClr val="FF0000"/>
                          </a:solidFill>
                        </a:rPr>
                        <a:t> walk</a:t>
                      </a:r>
                      <a:endParaRPr lang="fr-FR" dirty="0">
                        <a:solidFill>
                          <a:srgbClr val="FF0000"/>
                        </a:solidFill>
                      </a:endParaRPr>
                    </a:p>
                  </a:txBody>
                  <a:tcPr/>
                </a:tc>
                <a:tc>
                  <a:txBody>
                    <a:bodyPr/>
                    <a:lstStyle/>
                    <a:p>
                      <a:r>
                        <a:rPr kumimoji="0" lang="fr-FR" kern="1200" dirty="0">
                          <a:solidFill>
                            <a:schemeClr val="tx1"/>
                          </a:solidFill>
                          <a:latin typeface="+mn-lt"/>
                          <a:ea typeface="+mn-ea"/>
                          <a:cs typeface="+mn-cs"/>
                        </a:rPr>
                        <a:t>la bruyère </a:t>
                      </a:r>
                    </a:p>
                  </a:txBody>
                  <a:tcPr/>
                </a:tc>
                <a:tc>
                  <a:txBody>
                    <a:bodyPr/>
                    <a:lstStyle/>
                    <a:p>
                      <a:r>
                        <a:rPr lang="en-GB" dirty="0">
                          <a:solidFill>
                            <a:srgbClr val="FF0000"/>
                          </a:solidFill>
                        </a:rPr>
                        <a:t>heather</a:t>
                      </a:r>
                      <a:endParaRPr lang="fr-FR" dirty="0">
                        <a:solidFill>
                          <a:srgbClr val="FF0000"/>
                        </a:solidFill>
                      </a:endParaRPr>
                    </a:p>
                  </a:txBody>
                  <a:tcPr/>
                </a:tc>
                <a:extLst>
                  <a:ext uri="{0D108BD9-81ED-4DB2-BD59-A6C34878D82A}">
                    <a16:rowId xmlns:a16="http://schemas.microsoft.com/office/drawing/2014/main" val="1327847569"/>
                  </a:ext>
                </a:extLst>
              </a:tr>
              <a:tr h="540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kern="1200" dirty="0" err="1">
                          <a:solidFill>
                            <a:schemeClr val="tx1"/>
                          </a:solidFill>
                          <a:latin typeface="+mn-lt"/>
                          <a:ea typeface="+mn-ea"/>
                          <a:cs typeface="+mn-cs"/>
                        </a:rPr>
                        <a:t>rien</a:t>
                      </a:r>
                      <a:endParaRPr kumimoji="0" lang="en-GB" kern="1200" dirty="0">
                        <a:solidFill>
                          <a:schemeClr val="tx1"/>
                        </a:solidFill>
                        <a:latin typeface="+mn-lt"/>
                        <a:ea typeface="+mn-ea"/>
                        <a:cs typeface="+mn-cs"/>
                      </a:endParaRPr>
                    </a:p>
                  </a:txBody>
                  <a:tcPr/>
                </a:tc>
                <a:tc>
                  <a:txBody>
                    <a:bodyPr/>
                    <a:lstStyle/>
                    <a:p>
                      <a:r>
                        <a:rPr lang="en-GB" dirty="0">
                          <a:solidFill>
                            <a:srgbClr val="FF0000"/>
                          </a:solidFill>
                        </a:rPr>
                        <a:t>nothing</a:t>
                      </a:r>
                      <a:endParaRPr lang="fr-FR" dirty="0">
                        <a:solidFill>
                          <a:srgbClr val="FF0000"/>
                        </a:solidFill>
                      </a:endParaRPr>
                    </a:p>
                  </a:txBody>
                  <a:tcPr/>
                </a:tc>
                <a:tc>
                  <a:txBody>
                    <a:bodyPr/>
                    <a:lstStyle/>
                    <a:p>
                      <a:r>
                        <a:rPr kumimoji="0" lang="en-GB" kern="1200" dirty="0">
                          <a:solidFill>
                            <a:schemeClr val="tx1"/>
                          </a:solidFill>
                          <a:latin typeface="+mn-lt"/>
                          <a:ea typeface="+mn-ea"/>
                          <a:cs typeface="+mn-cs"/>
                        </a:rPr>
                        <a:t>se </a:t>
                      </a:r>
                      <a:r>
                        <a:rPr kumimoji="0" lang="en-GB" kern="1200" dirty="0" err="1">
                          <a:solidFill>
                            <a:schemeClr val="tx1"/>
                          </a:solidFill>
                          <a:latin typeface="+mn-lt"/>
                          <a:ea typeface="+mn-ea"/>
                          <a:cs typeface="+mn-cs"/>
                        </a:rPr>
                        <a:t>sentir</a:t>
                      </a:r>
                      <a:endParaRPr kumimoji="0" lang="fr-FR" kern="1200" dirty="0">
                        <a:solidFill>
                          <a:schemeClr val="tx1"/>
                        </a:solidFill>
                        <a:latin typeface="+mn-lt"/>
                        <a:ea typeface="+mn-ea"/>
                        <a:cs typeface="+mn-cs"/>
                      </a:endParaRPr>
                    </a:p>
                  </a:txBody>
                  <a:tcPr/>
                </a:tc>
                <a:tc>
                  <a:txBody>
                    <a:bodyPr/>
                    <a:lstStyle/>
                    <a:p>
                      <a:r>
                        <a:rPr lang="en-GB" dirty="0">
                          <a:solidFill>
                            <a:srgbClr val="FF0000"/>
                          </a:solidFill>
                        </a:rPr>
                        <a:t>to feel</a:t>
                      </a:r>
                      <a:endParaRPr lang="fr-FR" dirty="0">
                        <a:solidFill>
                          <a:srgbClr val="FF0000"/>
                        </a:solidFill>
                      </a:endParaRPr>
                    </a:p>
                  </a:txBody>
                  <a:tcPr/>
                </a:tc>
                <a:extLst>
                  <a:ext uri="{0D108BD9-81ED-4DB2-BD59-A6C34878D82A}">
                    <a16:rowId xmlns:a16="http://schemas.microsoft.com/office/drawing/2014/main" val="451205128"/>
                  </a:ext>
                </a:extLst>
              </a:tr>
              <a:tr h="540645">
                <a:tc>
                  <a:txBody>
                    <a:bodyPr/>
                    <a:lstStyle/>
                    <a:p>
                      <a:pPr marL="0" algn="l" rtl="0" eaLnBrk="1" latinLnBrk="0" hangingPunct="1"/>
                      <a:r>
                        <a:rPr kumimoji="0" lang="en-GB" kern="1200" dirty="0">
                          <a:solidFill>
                            <a:schemeClr val="tx1"/>
                          </a:solidFill>
                          <a:latin typeface="+mn-lt"/>
                          <a:ea typeface="+mn-ea"/>
                          <a:cs typeface="+mn-cs"/>
                        </a:rPr>
                        <a:t>sans</a:t>
                      </a:r>
                    </a:p>
                  </a:txBody>
                  <a:tcPr/>
                </a:tc>
                <a:tc>
                  <a:txBody>
                    <a:bodyPr/>
                    <a:lstStyle/>
                    <a:p>
                      <a:r>
                        <a:rPr lang="en-GB" dirty="0">
                          <a:solidFill>
                            <a:srgbClr val="FF0000"/>
                          </a:solidFill>
                        </a:rPr>
                        <a:t>without</a:t>
                      </a:r>
                      <a:endParaRPr lang="fr-FR" dirty="0">
                        <a:solidFill>
                          <a:srgbClr val="FF0000"/>
                        </a:solidFill>
                      </a:endParaRPr>
                    </a:p>
                  </a:txBody>
                  <a:tcPr/>
                </a:tc>
                <a:tc>
                  <a:txBody>
                    <a:bodyPr/>
                    <a:lstStyle/>
                    <a:p>
                      <a:r>
                        <a:rPr kumimoji="0" lang="en-GB" kern="1200" dirty="0">
                          <a:solidFill>
                            <a:schemeClr val="tx1"/>
                          </a:solidFill>
                          <a:latin typeface="+mn-lt"/>
                          <a:ea typeface="+mn-ea"/>
                          <a:cs typeface="+mn-cs"/>
                        </a:rPr>
                        <a:t>la </a:t>
                      </a:r>
                      <a:r>
                        <a:rPr kumimoji="0" lang="en-GB" kern="1200" dirty="0" err="1">
                          <a:solidFill>
                            <a:schemeClr val="tx1"/>
                          </a:solidFill>
                          <a:latin typeface="+mn-lt"/>
                          <a:ea typeface="+mn-ea"/>
                          <a:cs typeface="+mn-cs"/>
                        </a:rPr>
                        <a:t>tristesse</a:t>
                      </a:r>
                      <a:endParaRPr kumimoji="0" lang="fr-FR" kern="1200" dirty="0">
                        <a:solidFill>
                          <a:schemeClr val="tx1"/>
                        </a:solidFill>
                        <a:latin typeface="+mn-lt"/>
                        <a:ea typeface="+mn-ea"/>
                        <a:cs typeface="+mn-cs"/>
                      </a:endParaRPr>
                    </a:p>
                  </a:txBody>
                  <a:tcPr/>
                </a:tc>
                <a:tc>
                  <a:txBody>
                    <a:bodyPr/>
                    <a:lstStyle/>
                    <a:p>
                      <a:r>
                        <a:rPr lang="en-GB" dirty="0">
                          <a:solidFill>
                            <a:srgbClr val="FF0000"/>
                          </a:solidFill>
                        </a:rPr>
                        <a:t>sadness</a:t>
                      </a:r>
                      <a:endParaRPr lang="fr-FR" dirty="0">
                        <a:solidFill>
                          <a:srgbClr val="FF0000"/>
                        </a:solidFill>
                      </a:endParaRPr>
                    </a:p>
                  </a:txBody>
                  <a:tcPr/>
                </a:tc>
                <a:extLst>
                  <a:ext uri="{0D108BD9-81ED-4DB2-BD59-A6C34878D82A}">
                    <a16:rowId xmlns:a16="http://schemas.microsoft.com/office/drawing/2014/main" val="264340530"/>
                  </a:ext>
                </a:extLst>
              </a:tr>
            </a:tbl>
          </a:graphicData>
        </a:graphic>
      </p:graphicFrame>
      <p:sp>
        <p:nvSpPr>
          <p:cNvPr id="2" name="TextBox 1">
            <a:extLst>
              <a:ext uri="{FF2B5EF4-FFF2-40B4-BE49-F238E27FC236}">
                <a16:creationId xmlns:a16="http://schemas.microsoft.com/office/drawing/2014/main" id="{F0923FE6-8E30-4A61-B254-B7C85164CDB8}"/>
              </a:ext>
            </a:extLst>
          </p:cNvPr>
          <p:cNvSpPr txBox="1"/>
          <p:nvPr/>
        </p:nvSpPr>
        <p:spPr>
          <a:xfrm>
            <a:off x="1687132" y="193557"/>
            <a:ext cx="8945217" cy="584775"/>
          </a:xfrm>
          <a:prstGeom prst="rect">
            <a:avLst/>
          </a:prstGeom>
          <a:noFill/>
        </p:spPr>
        <p:txBody>
          <a:bodyPr wrap="square" rtlCol="0">
            <a:spAutoFit/>
          </a:bodyPr>
          <a:lstStyle/>
          <a:p>
            <a:r>
              <a:rPr lang="en-GB" sz="3200" b="1" dirty="0"/>
              <a:t>Mots </a:t>
            </a:r>
            <a:r>
              <a:rPr lang="en-GB" sz="3200" b="1" dirty="0" err="1"/>
              <a:t>importants</a:t>
            </a:r>
            <a:endParaRPr lang="en-GB" sz="3200" b="1" dirty="0"/>
          </a:p>
        </p:txBody>
      </p:sp>
    </p:spTree>
    <p:extLst>
      <p:ext uri="{BB962C8B-B14F-4D97-AF65-F5344CB8AC3E}">
        <p14:creationId xmlns:p14="http://schemas.microsoft.com/office/powerpoint/2010/main" val="3742431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15414"/>
            <a:ext cx="12192000" cy="3172406"/>
          </a:xfrm>
        </p:spPr>
        <p:txBody>
          <a:bodyPr>
            <a:normAutofit/>
          </a:bodyPr>
          <a:lstStyle/>
          <a:p>
            <a:pPr marL="109728" lvl="0" indent="0">
              <a:buNone/>
            </a:pPr>
            <a:r>
              <a:rPr lang="fr-FR" dirty="0"/>
              <a:t>Maintenant, écoutez le poème, regardez les images et vérifiez vos </a:t>
            </a:r>
          </a:p>
          <a:p>
            <a:pPr marL="0" lvl="0" indent="0">
              <a:buNone/>
            </a:pPr>
            <a:r>
              <a:rPr lang="fr-FR" dirty="0"/>
              <a:t>réponses! </a:t>
            </a:r>
            <a:r>
              <a:rPr lang="en-GB" u="sng" dirty="0">
                <a:hlinkClick r:id="rId3"/>
              </a:rPr>
              <a:t>https://www.youtube.com/watch?v=lvuy4wCSHUA</a:t>
            </a:r>
            <a:endParaRPr lang="en-GB" u="sng" dirty="0"/>
          </a:p>
          <a:p>
            <a:pPr marL="0" lvl="0" indent="0">
              <a:buNone/>
            </a:pPr>
            <a:endParaRPr lang="en-GB" u="sng" dirty="0"/>
          </a:p>
          <a:p>
            <a:pPr marL="0" lvl="0" indent="0">
              <a:buNone/>
            </a:pPr>
            <a:r>
              <a:rPr lang="fr-FR" dirty="0">
                <a:hlinkClick r:id="rId4"/>
              </a:rPr>
              <a:t>http://ecolechataigniers.cattenieres.pagesperso-orange.fr/poesies/vhugo/HugoBD.htm</a:t>
            </a:r>
            <a:endParaRPr lang="fr-FR" dirty="0"/>
          </a:p>
          <a:p>
            <a:pPr marL="0" lvl="0" indent="0">
              <a:buNone/>
            </a:pPr>
            <a:endParaRPr lang="fr-FR" dirty="0"/>
          </a:p>
          <a:p>
            <a:pPr marL="0" lvl="0" indent="0">
              <a:buNone/>
            </a:pPr>
            <a:r>
              <a:rPr lang="fr-FR" sz="1000" dirty="0"/>
              <a:t>Images </a:t>
            </a:r>
            <a:r>
              <a:rPr lang="fr-FR" sz="1000" dirty="0" err="1"/>
              <a:t>adapted</a:t>
            </a:r>
            <a:r>
              <a:rPr lang="fr-FR" sz="1000" dirty="0"/>
              <a:t> </a:t>
            </a:r>
            <a:r>
              <a:rPr lang="fr-FR" sz="1000" dirty="0" err="1"/>
              <a:t>from</a:t>
            </a:r>
            <a:r>
              <a:rPr lang="fr-FR" sz="1000" dirty="0"/>
              <a:t> </a:t>
            </a:r>
            <a:r>
              <a:rPr lang="en-GB" sz="1000" dirty="0">
                <a:hlinkClick r:id="rId5"/>
              </a:rPr>
              <a:t>http://springhs.rockyview.ab.ca/Members/icomba/french-30/unite-2/Demain%20des%20laube.doc</a:t>
            </a:r>
            <a:endParaRPr lang="fr-FR" sz="1000" dirty="0"/>
          </a:p>
          <a:p>
            <a:pPr marL="0" lvl="0" indent="0">
              <a:buNone/>
            </a:pPr>
            <a:endParaRPr lang="en-GB" i="1" dirty="0"/>
          </a:p>
        </p:txBody>
      </p:sp>
      <p:sp>
        <p:nvSpPr>
          <p:cNvPr id="2" name="Title 1"/>
          <p:cNvSpPr>
            <a:spLocks noGrp="1"/>
          </p:cNvSpPr>
          <p:nvPr>
            <p:ph type="title"/>
          </p:nvPr>
        </p:nvSpPr>
        <p:spPr>
          <a:xfrm>
            <a:off x="120073" y="423927"/>
            <a:ext cx="11794836" cy="1330227"/>
          </a:xfrm>
        </p:spPr>
        <p:txBody>
          <a:bodyPr>
            <a:normAutofit fontScale="90000"/>
          </a:bodyPr>
          <a:lstStyle/>
          <a:p>
            <a:r>
              <a:rPr lang="fr-FR" dirty="0"/>
              <a:t>Le poème: </a:t>
            </a:r>
            <a:r>
              <a:rPr lang="fr-FR" i="1" dirty="0"/>
              <a:t>Demain dès l’aube </a:t>
            </a:r>
            <a:br>
              <a:rPr lang="fr-FR" i="1" dirty="0"/>
            </a:br>
            <a:r>
              <a:rPr lang="fr-FR" dirty="0"/>
              <a:t>(écrit en 1847, 4 ans après la mort de Léopoldine)  </a:t>
            </a:r>
          </a:p>
        </p:txBody>
      </p:sp>
      <p:sp>
        <p:nvSpPr>
          <p:cNvPr id="5" name="Slide Number Placeholder 4">
            <a:extLst>
              <a:ext uri="{FF2B5EF4-FFF2-40B4-BE49-F238E27FC236}">
                <a16:creationId xmlns:a16="http://schemas.microsoft.com/office/drawing/2014/main" id="{847F152B-87CD-4F25-BE5D-D43F9BD7BBD8}"/>
              </a:ext>
            </a:extLst>
          </p:cNvPr>
          <p:cNvSpPr>
            <a:spLocks noGrp="1"/>
          </p:cNvSpPr>
          <p:nvPr>
            <p:ph type="sldNum" sz="quarter" idx="12"/>
          </p:nvPr>
        </p:nvSpPr>
        <p:spPr/>
        <p:txBody>
          <a:bodyPr/>
          <a:lstStyle/>
          <a:p>
            <a:fld id="{978EFC75-EC50-45A2-AF34-BD3704400BB2}" type="slidenum">
              <a:rPr lang="en-GB" smtClean="0"/>
              <a:t>6</a:t>
            </a:fld>
            <a:endParaRPr lang="en-GB"/>
          </a:p>
        </p:txBody>
      </p:sp>
      <p:sp>
        <p:nvSpPr>
          <p:cNvPr id="4" name="TextBox 3"/>
          <p:cNvSpPr txBox="1"/>
          <p:nvPr/>
        </p:nvSpPr>
        <p:spPr>
          <a:xfrm>
            <a:off x="6096000" y="5250426"/>
            <a:ext cx="5433696" cy="1200329"/>
          </a:xfrm>
          <a:prstGeom prst="rect">
            <a:avLst/>
          </a:prstGeom>
          <a:noFill/>
        </p:spPr>
        <p:txBody>
          <a:bodyPr wrap="square" rtlCol="0">
            <a:spAutoFit/>
          </a:bodyPr>
          <a:lstStyle/>
          <a:p>
            <a:r>
              <a:rPr lang="en-GB" dirty="0"/>
              <a:t>(reading by </a:t>
            </a:r>
            <a:r>
              <a:rPr lang="fr-FR" dirty="0">
                <a:hlinkClick r:id="rId6"/>
              </a:rPr>
              <a:t>Gilles-Claude Thériault</a:t>
            </a:r>
            <a:br>
              <a:rPr lang="fr-FR" dirty="0"/>
            </a:br>
            <a:r>
              <a:rPr lang="fr-FR" dirty="0"/>
              <a:t>Ambiance musicale : "Demain dès l'aube", </a:t>
            </a:r>
            <a:r>
              <a:rPr lang="fr-FR" dirty="0">
                <a:hlinkClick r:id="rId7"/>
              </a:rPr>
              <a:t>improvisation sur le poème de Victor Hugo. © Bruno </a:t>
            </a:r>
            <a:r>
              <a:rPr lang="fr-FR" dirty="0" err="1">
                <a:hlinkClick r:id="rId7"/>
              </a:rPr>
              <a:t>Garbay</a:t>
            </a:r>
            <a:r>
              <a:rPr lang="fr-FR" dirty="0">
                <a:hlinkClick r:id="rId7"/>
              </a:rPr>
              <a:t> 2013</a:t>
            </a:r>
            <a:endParaRPr lang="fr-FR" dirty="0"/>
          </a:p>
        </p:txBody>
      </p:sp>
    </p:spTree>
    <p:extLst>
      <p:ext uri="{BB962C8B-B14F-4D97-AF65-F5344CB8AC3E}">
        <p14:creationId xmlns:p14="http://schemas.microsoft.com/office/powerpoint/2010/main" val="221712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5005" y="0"/>
            <a:ext cx="7590085" cy="461665"/>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Demain, dès l'aube, à l'heure où blanchit la campagne,</a:t>
            </a:r>
          </a:p>
        </p:txBody>
      </p:sp>
      <p:sp>
        <p:nvSpPr>
          <p:cNvPr id="9" name="TextBox 8"/>
          <p:cNvSpPr txBox="1"/>
          <p:nvPr/>
        </p:nvSpPr>
        <p:spPr>
          <a:xfrm>
            <a:off x="1724449" y="2177230"/>
            <a:ext cx="7590085" cy="461665"/>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Je partirai. Vois-tu, je sais que tu m'attends.</a:t>
            </a:r>
          </a:p>
        </p:txBody>
      </p:sp>
      <p:pic>
        <p:nvPicPr>
          <p:cNvPr id="1026" name="Picture 2" descr="img_2"/>
          <p:cNvPicPr>
            <a:picLocks noChangeAspect="1" noChangeArrowheads="1"/>
          </p:cNvPicPr>
          <p:nvPr/>
        </p:nvPicPr>
        <p:blipFill rotWithShape="1">
          <a:blip r:embed="rId3">
            <a:extLst>
              <a:ext uri="{28A0092B-C50C-407E-A947-70E740481C1C}">
                <a14:useLocalDpi xmlns:a14="http://schemas.microsoft.com/office/drawing/2010/main" val="0"/>
              </a:ext>
            </a:extLst>
          </a:blip>
          <a:srcRect b="12094"/>
          <a:stretch/>
        </p:blipFill>
        <p:spPr bwMode="auto">
          <a:xfrm>
            <a:off x="840658" y="461666"/>
            <a:ext cx="9910916" cy="15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g_4"/>
          <p:cNvPicPr>
            <a:picLocks noChangeAspect="1" noChangeArrowheads="1"/>
          </p:cNvPicPr>
          <p:nvPr/>
        </p:nvPicPr>
        <p:blipFill rotWithShape="1">
          <a:blip r:embed="rId4">
            <a:extLst>
              <a:ext uri="{28A0092B-C50C-407E-A947-70E740481C1C}">
                <a14:useLocalDpi xmlns:a14="http://schemas.microsoft.com/office/drawing/2010/main" val="0"/>
              </a:ext>
            </a:extLst>
          </a:blip>
          <a:srcRect b="11726"/>
          <a:stretch/>
        </p:blipFill>
        <p:spPr bwMode="auto">
          <a:xfrm>
            <a:off x="840658" y="2594455"/>
            <a:ext cx="9910916" cy="17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194C9DD-F60E-4857-B087-3C603846D57F}"/>
              </a:ext>
            </a:extLst>
          </p:cNvPr>
          <p:cNvSpPr>
            <a:spLocks noGrp="1"/>
          </p:cNvSpPr>
          <p:nvPr>
            <p:ph type="sldNum" sz="quarter" idx="12"/>
          </p:nvPr>
        </p:nvSpPr>
        <p:spPr/>
        <p:txBody>
          <a:bodyPr/>
          <a:lstStyle/>
          <a:p>
            <a:fld id="{978EFC75-EC50-45A2-AF34-BD3704400BB2}" type="slidenum">
              <a:rPr lang="en-GB" smtClean="0"/>
              <a:t>7</a:t>
            </a:fld>
            <a:endParaRPr lang="en-GB"/>
          </a:p>
        </p:txBody>
      </p:sp>
      <p:pic>
        <p:nvPicPr>
          <p:cNvPr id="7" name="Picture 4"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658" y="4773336"/>
            <a:ext cx="9719187" cy="197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50492" y="4311671"/>
            <a:ext cx="7537997" cy="461665"/>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J'irai par la forêt, j'irai par la montagne,</a:t>
            </a:r>
          </a:p>
        </p:txBody>
      </p:sp>
    </p:spTree>
    <p:extLst>
      <p:ext uri="{BB962C8B-B14F-4D97-AF65-F5344CB8AC3E}">
        <p14:creationId xmlns:p14="http://schemas.microsoft.com/office/powerpoint/2010/main" val="65036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802" y="1850231"/>
            <a:ext cx="90233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27008" y="935220"/>
            <a:ext cx="7098780" cy="461665"/>
          </a:xfrm>
          <a:prstGeom prst="rect">
            <a:avLst/>
          </a:prstGeom>
        </p:spPr>
        <p:txBody>
          <a:bodyPr wrap="square">
            <a:spAutoFit/>
          </a:bodyPr>
          <a:lstStyle/>
          <a:p>
            <a:r>
              <a:rPr lang="fr-FR"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Un bouquet de houx vert et de bruyère en fleur</a:t>
            </a:r>
            <a:endParaRPr lang="en-GB" sz="2400" dirty="0"/>
          </a:p>
        </p:txBody>
      </p:sp>
      <p:sp>
        <p:nvSpPr>
          <p:cNvPr id="6" name="Slide Number Placeholder 5">
            <a:extLst>
              <a:ext uri="{FF2B5EF4-FFF2-40B4-BE49-F238E27FC236}">
                <a16:creationId xmlns:a16="http://schemas.microsoft.com/office/drawing/2014/main" id="{8BF7AF6A-9517-4C7B-95FA-F0CA5C3B483B}"/>
              </a:ext>
            </a:extLst>
          </p:cNvPr>
          <p:cNvSpPr>
            <a:spLocks noGrp="1"/>
          </p:cNvSpPr>
          <p:nvPr>
            <p:ph type="sldNum" sz="quarter" idx="12"/>
          </p:nvPr>
        </p:nvSpPr>
        <p:spPr/>
        <p:txBody>
          <a:bodyPr/>
          <a:lstStyle/>
          <a:p>
            <a:fld id="{978EFC75-EC50-45A2-AF34-BD3704400BB2}" type="slidenum">
              <a:rPr lang="en-GB" smtClean="0"/>
              <a:t>8</a:t>
            </a:fld>
            <a:endParaRPr lang="en-GB"/>
          </a:p>
        </p:txBody>
      </p:sp>
    </p:spTree>
    <p:extLst>
      <p:ext uri="{BB962C8B-B14F-4D97-AF65-F5344CB8AC3E}">
        <p14:creationId xmlns:p14="http://schemas.microsoft.com/office/powerpoint/2010/main" val="807846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945"/>
            <a:ext cx="12053455" cy="5227781"/>
          </a:xfrm>
        </p:spPr>
        <p:txBody>
          <a:bodyPr>
            <a:normAutofit/>
          </a:bodyPr>
          <a:lstStyle/>
          <a:p>
            <a:pPr marL="109728" indent="0">
              <a:buNone/>
            </a:pPr>
            <a:r>
              <a:rPr lang="fr-FR" sz="3000" dirty="0"/>
              <a:t>Regardez vos prédictions. </a:t>
            </a:r>
          </a:p>
          <a:p>
            <a:pPr marL="109728" indent="0">
              <a:buNone/>
            </a:pPr>
            <a:r>
              <a:rPr lang="fr-FR" sz="3000" dirty="0"/>
              <a:t>Sont-elles correctes?  Corrigez-les!</a:t>
            </a:r>
          </a:p>
          <a:p>
            <a:pPr lvl="0"/>
            <a:endParaRPr lang="fr-FR" dirty="0"/>
          </a:p>
          <a:p>
            <a:pPr marL="457200" indent="-457200">
              <a:buFont typeface="+mj-lt"/>
              <a:buAutoNum type="arabicPeriod"/>
            </a:pPr>
            <a:r>
              <a:rPr lang="fr-FR" sz="2800" b="1" dirty="0"/>
              <a:t>Les protagonistes du poème sont …</a:t>
            </a:r>
          </a:p>
          <a:p>
            <a:pPr marL="457200" indent="-457200">
              <a:buFont typeface="+mj-lt"/>
              <a:buAutoNum type="arabicPeriod"/>
            </a:pPr>
            <a:r>
              <a:rPr lang="fr-FR" sz="2800" b="1" dirty="0"/>
              <a:t>L’ambiance du poème est …</a:t>
            </a:r>
          </a:p>
          <a:p>
            <a:pPr marL="457200" indent="-457200">
              <a:buFont typeface="+mj-lt"/>
              <a:buAutoNum type="arabicPeriod"/>
            </a:pPr>
            <a:r>
              <a:rPr lang="fr-FR" sz="2800" b="1" dirty="0"/>
              <a:t>Le sujet du poème est…</a:t>
            </a:r>
          </a:p>
          <a:p>
            <a:pPr algn="ctr">
              <a:buFont typeface="Wingdings" panose="05000000000000000000" pitchFamily="2" charset="2"/>
              <a:buChar char="Ø"/>
            </a:pPr>
            <a:endParaRPr lang="fr-FR" i="1" dirty="0"/>
          </a:p>
          <a:p>
            <a:pPr marL="109728" lvl="0" indent="0">
              <a:buNone/>
            </a:pPr>
            <a:r>
              <a:rPr lang="fr-FR" sz="3000" dirty="0"/>
              <a:t>Vous vous sentez comment, quand vous écoutez le poème? </a:t>
            </a:r>
            <a:r>
              <a:rPr lang="fr-FR" sz="3000" i="1" dirty="0"/>
              <a:t>Je me sens</a:t>
            </a:r>
            <a:r>
              <a:rPr lang="fr-FR" sz="3000" dirty="0"/>
              <a:t>…</a:t>
            </a:r>
          </a:p>
          <a:p>
            <a:pPr marL="109728" lvl="0" indent="0">
              <a:buNone/>
            </a:pPr>
            <a:r>
              <a:rPr lang="fr-FR" sz="3000" i="1" dirty="0"/>
              <a:t>Je trouve le poème…</a:t>
            </a:r>
          </a:p>
          <a:p>
            <a:pPr marL="0" lvl="0" indent="0">
              <a:buNone/>
            </a:pPr>
            <a:endParaRPr lang="en-GB" sz="3000" i="1" dirty="0"/>
          </a:p>
          <a:p>
            <a:pPr marL="0" lvl="0" indent="0">
              <a:buNone/>
            </a:pPr>
            <a:endParaRPr lang="en-GB" sz="5800" dirty="0"/>
          </a:p>
          <a:p>
            <a:pPr marL="0" indent="0">
              <a:buNone/>
            </a:pPr>
            <a:endParaRPr lang="en-GB" dirty="0"/>
          </a:p>
        </p:txBody>
      </p:sp>
      <p:sp>
        <p:nvSpPr>
          <p:cNvPr id="2" name="Title 1"/>
          <p:cNvSpPr>
            <a:spLocks noGrp="1"/>
          </p:cNvSpPr>
          <p:nvPr>
            <p:ph type="title"/>
          </p:nvPr>
        </p:nvSpPr>
        <p:spPr>
          <a:xfrm>
            <a:off x="73891" y="0"/>
            <a:ext cx="10972800" cy="1143000"/>
          </a:xfrm>
        </p:spPr>
        <p:txBody>
          <a:bodyPr>
            <a:normAutofit/>
          </a:bodyPr>
          <a:lstStyle/>
          <a:p>
            <a:r>
              <a:rPr lang="en-GB" sz="3200" dirty="0" err="1"/>
              <a:t>Vos</a:t>
            </a:r>
            <a:r>
              <a:rPr lang="en-GB" sz="3200" dirty="0"/>
              <a:t> r</a:t>
            </a:r>
            <a:r>
              <a:rPr lang="fr-FR" sz="3200" dirty="0" err="1"/>
              <a:t>éactions</a:t>
            </a:r>
            <a:endParaRPr lang="en-GB" sz="3200" dirty="0"/>
          </a:p>
        </p:txBody>
      </p:sp>
      <p:sp>
        <p:nvSpPr>
          <p:cNvPr id="4" name="Slide Number Placeholder 3">
            <a:extLst>
              <a:ext uri="{FF2B5EF4-FFF2-40B4-BE49-F238E27FC236}">
                <a16:creationId xmlns:a16="http://schemas.microsoft.com/office/drawing/2014/main" id="{A72139FD-3B5B-4782-BF10-C853AE40EB85}"/>
              </a:ext>
            </a:extLst>
          </p:cNvPr>
          <p:cNvSpPr>
            <a:spLocks noGrp="1"/>
          </p:cNvSpPr>
          <p:nvPr>
            <p:ph type="sldNum" sz="quarter" idx="12"/>
          </p:nvPr>
        </p:nvSpPr>
        <p:spPr/>
        <p:txBody>
          <a:bodyPr/>
          <a:lstStyle/>
          <a:p>
            <a:fld id="{978EFC75-EC50-45A2-AF34-BD3704400BB2}" type="slidenum">
              <a:rPr lang="en-GB" smtClean="0"/>
              <a:t>9</a:t>
            </a:fld>
            <a:endParaRPr lang="en-GB"/>
          </a:p>
        </p:txBody>
      </p:sp>
    </p:spTree>
    <p:extLst>
      <p:ext uri="{BB962C8B-B14F-4D97-AF65-F5344CB8AC3E}">
        <p14:creationId xmlns:p14="http://schemas.microsoft.com/office/powerpoint/2010/main" val="3062659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3355</TotalTime>
  <Words>2523</Words>
  <Application>Microsoft Office PowerPoint</Application>
  <PresentationFormat>Widescreen</PresentationFormat>
  <Paragraphs>334</Paragraphs>
  <Slides>26</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Lucida Sans Unicode</vt:lpstr>
      <vt:lpstr>Tahoma</vt:lpstr>
      <vt:lpstr>Verdana</vt:lpstr>
      <vt:lpstr>Wingdings</vt:lpstr>
      <vt:lpstr>Wingdings 2</vt:lpstr>
      <vt:lpstr>Wingdings 3</vt:lpstr>
      <vt:lpstr>Concourse</vt:lpstr>
      <vt:lpstr>Demain, dès l'aube  Victor Hugo </vt:lpstr>
      <vt:lpstr>     Victor Hugo  </vt:lpstr>
      <vt:lpstr>Victor Hugo</vt:lpstr>
      <vt:lpstr>On va lire un poème dédié à Léopoldine: d’abord, regardez ces images:</vt:lpstr>
      <vt:lpstr>PowerPoint Presentation</vt:lpstr>
      <vt:lpstr>Le poème: Demain dès l’aube  (écrit en 1847, 4 ans après la mort de Léopoldine)  </vt:lpstr>
      <vt:lpstr>PowerPoint Presentation</vt:lpstr>
      <vt:lpstr>PowerPoint Presentation</vt:lpstr>
      <vt:lpstr>Vos réactions</vt:lpstr>
      <vt:lpstr>Vous préférez quelle traduction?</vt:lpstr>
      <vt:lpstr>Demain dès l'aube (Victor Hugo) </vt:lpstr>
      <vt:lpstr>Quiz</vt:lpstr>
      <vt:lpstr>Quiz</vt:lpstr>
      <vt:lpstr>Lisez le poème et trouvez d’autres exemples!</vt:lpstr>
      <vt:lpstr>Solution</vt:lpstr>
      <vt:lpstr>Interprétation</vt:lpstr>
      <vt:lpstr>Interprétation</vt:lpstr>
      <vt:lpstr>PowerPoint Presentation</vt:lpstr>
      <vt:lpstr>Exploitation</vt:lpstr>
      <vt:lpstr>Exploitation</vt:lpstr>
      <vt:lpstr>Plenary: vos impressions du poème</vt:lpstr>
      <vt:lpstr>PowerPoint Presentation</vt:lpstr>
      <vt:lpstr>Devoirs: au choix (1)</vt:lpstr>
      <vt:lpstr>Devoirs: au choix (2)</vt:lpstr>
      <vt:lpstr>Devoirs: au choix (3-5)</vt:lpstr>
      <vt:lpstr>Images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Graham</dc:creator>
  <cp:lastModifiedBy>Suzanne Graham</cp:lastModifiedBy>
  <cp:revision>174</cp:revision>
  <cp:lastPrinted>2017-09-29T08:16:08Z</cp:lastPrinted>
  <dcterms:created xsi:type="dcterms:W3CDTF">2017-08-09T15:26:16Z</dcterms:created>
  <dcterms:modified xsi:type="dcterms:W3CDTF">2020-01-17T14:15:42Z</dcterms:modified>
</cp:coreProperties>
</file>