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1" r:id="rId3"/>
    <p:sldId id="280" r:id="rId4"/>
    <p:sldId id="265" r:id="rId5"/>
    <p:sldId id="312" r:id="rId6"/>
    <p:sldId id="270" r:id="rId7"/>
    <p:sldId id="298" r:id="rId8"/>
    <p:sldId id="299" r:id="rId9"/>
    <p:sldId id="300" r:id="rId10"/>
    <p:sldId id="308" r:id="rId11"/>
    <p:sldId id="331" r:id="rId12"/>
    <p:sldId id="370" r:id="rId13"/>
    <p:sldId id="301" r:id="rId14"/>
    <p:sldId id="302" r:id="rId15"/>
    <p:sldId id="311" r:id="rId16"/>
    <p:sldId id="325" r:id="rId17"/>
    <p:sldId id="289" r:id="rId18"/>
    <p:sldId id="303" r:id="rId19"/>
    <p:sldId id="307" r:id="rId20"/>
    <p:sldId id="326" r:id="rId21"/>
    <p:sldId id="328" r:id="rId22"/>
    <p:sldId id="329" r:id="rId23"/>
    <p:sldId id="319" r:id="rId24"/>
    <p:sldId id="310" r:id="rId25"/>
    <p:sldId id="28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644" y="52"/>
      </p:cViewPr>
      <p:guideLst>
        <p:guide orient="horz" pos="2160"/>
        <p:guide pos="3840"/>
      </p:guideLst>
    </p:cSldViewPr>
  </p:slideViewPr>
  <p:notesTextViewPr>
    <p:cViewPr>
      <p:scale>
        <a:sx n="1" d="1"/>
        <a:sy n="1" d="1"/>
      </p:scale>
      <p:origin x="0" y="0"/>
    </p:cViewPr>
  </p:notesTextViewPr>
  <p:sorterViewPr>
    <p:cViewPr>
      <p:scale>
        <a:sx n="100" d="100"/>
        <a:sy n="100" d="100"/>
      </p:scale>
      <p:origin x="0" y="-2310"/>
    </p:cViewPr>
  </p:sorterViewPr>
  <p:notesViewPr>
    <p:cSldViewPr snapToGrid="0">
      <p:cViewPr varScale="1">
        <p:scale>
          <a:sx n="58" d="100"/>
          <a:sy n="58" d="100"/>
        </p:scale>
        <p:origin x="188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0E0AC-D72F-436B-96C5-E7146B8CE89A}" type="datetimeFigureOut">
              <a:rPr lang="en-GB" smtClean="0"/>
              <a:t>15/01/2020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9BBE3-B1AA-4E52-B224-93ED68D2B3CA}" type="slidenum">
              <a:rPr lang="en-GB" smtClean="0"/>
              <a:t>‹#›</a:t>
            </a:fld>
            <a:endParaRPr lang="en-GB"/>
          </a:p>
        </p:txBody>
      </p:sp>
    </p:spTree>
    <p:extLst>
      <p:ext uri="{BB962C8B-B14F-4D97-AF65-F5344CB8AC3E}">
        <p14:creationId xmlns:p14="http://schemas.microsoft.com/office/powerpoint/2010/main" val="2681384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H9ZfhONl68s&amp;t=20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H9ZfhONl68s&amp;t=20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C9BBE3-B1AA-4E52-B224-93ED68D2B3CA}" type="slidenum">
              <a:rPr lang="en-GB" smtClean="0"/>
              <a:t>1</a:t>
            </a:fld>
            <a:endParaRPr lang="en-GB"/>
          </a:p>
        </p:txBody>
      </p:sp>
    </p:spTree>
    <p:extLst>
      <p:ext uri="{BB962C8B-B14F-4D97-AF65-F5344CB8AC3E}">
        <p14:creationId xmlns:p14="http://schemas.microsoft.com/office/powerpoint/2010/main" val="1209052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poem aloud or if you prefer play this version:</a:t>
            </a:r>
          </a:p>
          <a:p>
            <a:r>
              <a:rPr lang="en-GB" dirty="0">
                <a:hlinkClick r:id="rId3"/>
              </a:rPr>
              <a:t>https://www.youtube.com/watch?v=H9ZfhONl68s&amp;t=20s</a:t>
            </a:r>
            <a:endParaRPr lang="en-GB" dirty="0"/>
          </a:p>
          <a:p>
            <a:endParaRPr lang="en-GB" dirty="0"/>
          </a:p>
          <a:p>
            <a:r>
              <a:rPr lang="en-GB" dirty="0"/>
              <a:t>No absolute answers but students may be able to identify short lines repeating ‘</a:t>
            </a:r>
            <a:r>
              <a:rPr lang="en-GB" dirty="0" err="1"/>
              <a:t>il</a:t>
            </a:r>
            <a:r>
              <a:rPr lang="en-GB" dirty="0"/>
              <a:t> a mis’ etc as suggesting indifference, monotony and routine; sadness comes at the end with longer lines, ‘sans me </a:t>
            </a:r>
            <a:r>
              <a:rPr lang="en-GB" dirty="0" err="1"/>
              <a:t>parler</a:t>
            </a:r>
            <a:r>
              <a:rPr lang="en-GB" dirty="0"/>
              <a:t>’, ‘sans me </a:t>
            </a:r>
            <a:r>
              <a:rPr lang="en-GB" dirty="0" err="1"/>
              <a:t>regarder</a:t>
            </a:r>
            <a:r>
              <a:rPr lang="en-GB" dirty="0"/>
              <a:t>’, ‘Et </a:t>
            </a:r>
            <a:r>
              <a:rPr lang="en-GB" dirty="0" err="1"/>
              <a:t>j’ai</a:t>
            </a:r>
            <a:r>
              <a:rPr lang="en-GB" dirty="0"/>
              <a:t> </a:t>
            </a:r>
            <a:r>
              <a:rPr lang="en-GB" b="0" dirty="0" err="1"/>
              <a:t>pleur</a:t>
            </a:r>
            <a:r>
              <a:rPr lang="en-GB" sz="1200" b="0" dirty="0" err="1">
                <a:solidFill>
                  <a:schemeClr val="accent6"/>
                </a:solidFill>
                <a:latin typeface="Century Gothic" panose="020B0502020202020204" pitchFamily="34" charset="0"/>
              </a:rPr>
              <a:t>é</a:t>
            </a:r>
            <a:r>
              <a:rPr lang="en-GB" sz="1200" b="0" dirty="0">
                <a:solidFill>
                  <a:schemeClr val="accent6"/>
                </a:solidFill>
                <a:latin typeface="Century Gothic" panose="020B0502020202020204" pitchFamily="34" charset="0"/>
              </a:rPr>
              <a:t>’</a:t>
            </a:r>
            <a:r>
              <a:rPr lang="en-GB" dirty="0"/>
              <a: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Students then read out, in pairs, the phrases they have identified (or possibly the whole poem) trying to express the appropriate sentiments in their reading.</a:t>
            </a:r>
          </a:p>
          <a:p>
            <a:endParaRPr lang="en-GB" dirty="0"/>
          </a:p>
          <a:p>
            <a:endParaRPr lang="en-GB" dirty="0"/>
          </a:p>
          <a:p>
            <a:r>
              <a:rPr lang="en-GB" dirty="0"/>
              <a:t>This slide is also provided in an alternative form, with an optional extra task</a:t>
            </a:r>
          </a:p>
        </p:txBody>
      </p:sp>
      <p:sp>
        <p:nvSpPr>
          <p:cNvPr id="4" name="Slide Number Placeholder 3"/>
          <p:cNvSpPr>
            <a:spLocks noGrp="1"/>
          </p:cNvSpPr>
          <p:nvPr>
            <p:ph type="sldNum" sz="quarter" idx="5"/>
          </p:nvPr>
        </p:nvSpPr>
        <p:spPr/>
        <p:txBody>
          <a:bodyPr/>
          <a:lstStyle/>
          <a:p>
            <a:fld id="{672843D9-4757-4631-B0CD-BAA271821DF5}" type="slidenum">
              <a:rPr lang="en-GB" smtClean="0"/>
              <a:t>11</a:t>
            </a:fld>
            <a:endParaRPr lang="en-GB"/>
          </a:p>
        </p:txBody>
      </p:sp>
    </p:spTree>
    <p:extLst>
      <p:ext uri="{BB962C8B-B14F-4D97-AF65-F5344CB8AC3E}">
        <p14:creationId xmlns:p14="http://schemas.microsoft.com/office/powerpoint/2010/main" val="1443099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poem aloud or if you prefer play this version:</a:t>
            </a:r>
          </a:p>
          <a:p>
            <a:r>
              <a:rPr lang="en-GB" dirty="0">
                <a:hlinkClick r:id="rId3"/>
              </a:rPr>
              <a:t>https://www.youtube.com/watch?v=H9ZfhONl68s&amp;t=20s</a:t>
            </a:r>
            <a:endParaRPr lang="en-GB" dirty="0"/>
          </a:p>
          <a:p>
            <a:endParaRPr lang="en-GB" dirty="0"/>
          </a:p>
          <a:p>
            <a:r>
              <a:rPr lang="en-GB" dirty="0"/>
              <a:t>As an optional task, ask students to try to identify the stylistic features that are used to convey indifference and sadness respectively.  Suggested answers are given but students may also have other suggestions.</a:t>
            </a:r>
          </a:p>
          <a:p>
            <a:endParaRPr lang="en-GB" dirty="0"/>
          </a:p>
          <a:p>
            <a:r>
              <a:rPr lang="en-GB" dirty="0"/>
              <a:t>Students then read out, in pairs, the phrases they have identified (or possibly the whole poem) trying to express the appropriate sentiments in their reading.</a:t>
            </a:r>
          </a:p>
          <a:p>
            <a:endParaRPr lang="en-GB" dirty="0"/>
          </a:p>
        </p:txBody>
      </p:sp>
      <p:sp>
        <p:nvSpPr>
          <p:cNvPr id="4" name="Slide Number Placeholder 3"/>
          <p:cNvSpPr>
            <a:spLocks noGrp="1"/>
          </p:cNvSpPr>
          <p:nvPr>
            <p:ph type="sldNum" sz="quarter" idx="5"/>
          </p:nvPr>
        </p:nvSpPr>
        <p:spPr/>
        <p:txBody>
          <a:bodyPr/>
          <a:lstStyle/>
          <a:p>
            <a:fld id="{672843D9-4757-4631-B0CD-BAA271821DF5}" type="slidenum">
              <a:rPr lang="en-GB" smtClean="0"/>
              <a:t>12</a:t>
            </a:fld>
            <a:endParaRPr lang="en-GB"/>
          </a:p>
        </p:txBody>
      </p:sp>
    </p:spTree>
    <p:extLst>
      <p:ext uri="{BB962C8B-B14F-4D97-AF65-F5344CB8AC3E}">
        <p14:creationId xmlns:p14="http://schemas.microsoft.com/office/powerpoint/2010/main" val="29367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C9BBE3-B1AA-4E52-B224-93ED68D2B3CA}" type="slidenum">
              <a:rPr lang="en-GB" smtClean="0"/>
              <a:t>2</a:t>
            </a:fld>
            <a:endParaRPr lang="en-GB"/>
          </a:p>
        </p:txBody>
      </p:sp>
    </p:spTree>
    <p:extLst>
      <p:ext uri="{BB962C8B-B14F-4D97-AF65-F5344CB8AC3E}">
        <p14:creationId xmlns:p14="http://schemas.microsoft.com/office/powerpoint/2010/main" val="999493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C9BBE3-B1AA-4E52-B224-93ED68D2B3CA}" type="slidenum">
              <a:rPr lang="en-GB" smtClean="0"/>
              <a:t>3</a:t>
            </a:fld>
            <a:endParaRPr lang="en-GB"/>
          </a:p>
        </p:txBody>
      </p:sp>
    </p:spTree>
    <p:extLst>
      <p:ext uri="{BB962C8B-B14F-4D97-AF65-F5344CB8AC3E}">
        <p14:creationId xmlns:p14="http://schemas.microsoft.com/office/powerpoint/2010/main" val="2518798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C9BBE3-B1AA-4E52-B224-93ED68D2B3CA}" type="slidenum">
              <a:rPr lang="en-GB" smtClean="0"/>
              <a:t>4</a:t>
            </a:fld>
            <a:endParaRPr lang="en-GB"/>
          </a:p>
        </p:txBody>
      </p:sp>
    </p:spTree>
    <p:extLst>
      <p:ext uri="{BB962C8B-B14F-4D97-AF65-F5344CB8AC3E}">
        <p14:creationId xmlns:p14="http://schemas.microsoft.com/office/powerpoint/2010/main" val="1863757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C9BBE3-B1AA-4E52-B224-93ED68D2B3CA}" type="slidenum">
              <a:rPr lang="en-GB" smtClean="0"/>
              <a:t>5</a:t>
            </a:fld>
            <a:endParaRPr lang="en-GB"/>
          </a:p>
        </p:txBody>
      </p:sp>
    </p:spTree>
    <p:extLst>
      <p:ext uri="{BB962C8B-B14F-4D97-AF65-F5344CB8AC3E}">
        <p14:creationId xmlns:p14="http://schemas.microsoft.com/office/powerpoint/2010/main" val="413033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C9BBE3-B1AA-4E52-B224-93ED68D2B3CA}" type="slidenum">
              <a:rPr lang="en-GB" smtClean="0"/>
              <a:t>6</a:t>
            </a:fld>
            <a:endParaRPr lang="en-GB"/>
          </a:p>
        </p:txBody>
      </p:sp>
    </p:spTree>
    <p:extLst>
      <p:ext uri="{BB962C8B-B14F-4D97-AF65-F5344CB8AC3E}">
        <p14:creationId xmlns:p14="http://schemas.microsoft.com/office/powerpoint/2010/main" val="4158426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Copyright restrictions do not allow us to reproduce the poem.  Please access your own copy (it can be found in many places online) and insert the full text, leaving gaps as suggested above.  The next slide should provide the answers (underlined) – again, please insert the full text yourself.</a:t>
            </a:r>
          </a:p>
        </p:txBody>
      </p:sp>
      <p:sp>
        <p:nvSpPr>
          <p:cNvPr id="4" name="Slide Number Placeholder 3"/>
          <p:cNvSpPr>
            <a:spLocks noGrp="1"/>
          </p:cNvSpPr>
          <p:nvPr>
            <p:ph type="sldNum" sz="quarter" idx="5"/>
          </p:nvPr>
        </p:nvSpPr>
        <p:spPr/>
        <p:txBody>
          <a:bodyPr/>
          <a:lstStyle/>
          <a:p>
            <a:fld id="{74C9BBE3-B1AA-4E52-B224-93ED68D2B3CA}" type="slidenum">
              <a:rPr lang="en-GB" smtClean="0"/>
              <a:t>7</a:t>
            </a:fld>
            <a:endParaRPr lang="en-GB"/>
          </a:p>
        </p:txBody>
      </p:sp>
    </p:spTree>
    <p:extLst>
      <p:ext uri="{BB962C8B-B14F-4D97-AF65-F5344CB8AC3E}">
        <p14:creationId xmlns:p14="http://schemas.microsoft.com/office/powerpoint/2010/main" val="234772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C9BBE3-B1AA-4E52-B224-93ED68D2B3CA}" type="slidenum">
              <a:rPr lang="en-GB" smtClean="0"/>
              <a:t>8</a:t>
            </a:fld>
            <a:endParaRPr lang="en-GB"/>
          </a:p>
        </p:txBody>
      </p:sp>
    </p:spTree>
    <p:extLst>
      <p:ext uri="{BB962C8B-B14F-4D97-AF65-F5344CB8AC3E}">
        <p14:creationId xmlns:p14="http://schemas.microsoft.com/office/powerpoint/2010/main" val="2621927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before, please insert the missing lines onto the slide above and the following slide (answers)</a:t>
            </a:r>
          </a:p>
        </p:txBody>
      </p:sp>
      <p:sp>
        <p:nvSpPr>
          <p:cNvPr id="4" name="Slide Number Placeholder 3"/>
          <p:cNvSpPr>
            <a:spLocks noGrp="1"/>
          </p:cNvSpPr>
          <p:nvPr>
            <p:ph type="sldNum" sz="quarter" idx="5"/>
          </p:nvPr>
        </p:nvSpPr>
        <p:spPr/>
        <p:txBody>
          <a:bodyPr/>
          <a:lstStyle/>
          <a:p>
            <a:fld id="{74C9BBE3-B1AA-4E52-B224-93ED68D2B3CA}" type="slidenum">
              <a:rPr lang="en-GB" smtClean="0"/>
              <a:t>9</a:t>
            </a:fld>
            <a:endParaRPr lang="en-GB"/>
          </a:p>
        </p:txBody>
      </p:sp>
    </p:spTree>
    <p:extLst>
      <p:ext uri="{BB962C8B-B14F-4D97-AF65-F5344CB8AC3E}">
        <p14:creationId xmlns:p14="http://schemas.microsoft.com/office/powerpoint/2010/main" val="4012735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5DB4B00-2DF9-45D9-92AD-7FA5380FC030}" type="datetime1">
              <a:rPr lang="en-GB" smtClean="0"/>
              <a:t>15/01/2020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2483391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7E9053-CE10-4D82-9B3B-FB4F5FDEEA1C}" type="datetime1">
              <a:rPr lang="en-GB" smtClean="0"/>
              <a:t>15/01/2020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255841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7110F6-4D2B-4AFC-915D-F8EB64BA73A5}" type="datetime1">
              <a:rPr lang="en-GB" smtClean="0"/>
              <a:t>15/01/2020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616527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578937-2DB3-454A-8A48-99FB3447AF50}" type="datetime1">
              <a:rPr lang="en-GB" smtClean="0"/>
              <a:t>15/01/2020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604358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C8FC5B-9D6B-4A88-9A2F-F59AAC21C010}" type="datetime1">
              <a:rPr lang="en-GB" smtClean="0"/>
              <a:t>15/01/2020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2320193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BC19DEC-34F0-4F76-B2E5-757CABD82729}" type="datetime1">
              <a:rPr lang="en-GB" smtClean="0"/>
              <a:t>15/01/2020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2067990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C344AFD-806B-416B-A19B-89ACC643D288}" type="datetime1">
              <a:rPr lang="en-GB" smtClean="0"/>
              <a:t>15/01/2020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3510602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99329B9-DF10-48DC-AD5B-8831AE6865EB}" type="datetime1">
              <a:rPr lang="en-GB" smtClean="0"/>
              <a:t>15/01/2020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376231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57F612-C8EA-4AC6-89C6-F76D70DB699C}" type="datetime1">
              <a:rPr lang="en-GB" smtClean="0"/>
              <a:t>15/01/2020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3816006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D94776-E7F1-4922-BCC2-EAE21B780325}" type="datetime1">
              <a:rPr lang="en-GB" smtClean="0"/>
              <a:t>15/01/2020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2926189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E94141-6444-4094-83F4-47903CBDC369}" type="datetime1">
              <a:rPr lang="en-GB" smtClean="0"/>
              <a:t>15/01/2020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2177289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72F5E4-5037-4DEB-80AA-052D9608E643}" type="datetime1">
              <a:rPr lang="en-GB" smtClean="0"/>
              <a:t>15/01/2020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6FD67-0BA0-436D-B60D-4690F3A637D4}" type="slidenum">
              <a:rPr lang="en-GB" smtClean="0"/>
              <a:t>‹#›</a:t>
            </a:fld>
            <a:endParaRPr lang="en-GB"/>
          </a:p>
        </p:txBody>
      </p:sp>
    </p:spTree>
    <p:extLst>
      <p:ext uri="{BB962C8B-B14F-4D97-AF65-F5344CB8AC3E}">
        <p14:creationId xmlns:p14="http://schemas.microsoft.com/office/powerpoint/2010/main" val="1337002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2.0/" TargetMode="External"/><Relationship Id="rId4" Type="http://schemas.openxmlformats.org/officeDocument/2006/relationships/hyperlink" Target="https://www.flickr.com/photos/38315261@N00/3567005525/"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commons.wikimedia.org/wiki/File:Jacques_Pr%C3%A9vert_en_1961_dans_le_film_Mon_fr%C3%A8re_Jacques_par_Pierre_Pr%C3%A9vert.jp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9_FpZxao-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9_FpZxao-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Déjeuner du </a:t>
            </a:r>
            <a:r>
              <a:rPr lang="en-GB" b="1" dirty="0" err="1"/>
              <a:t>matin</a:t>
            </a:r>
            <a:br>
              <a:rPr lang="en-GB" b="1" dirty="0"/>
            </a:br>
            <a:r>
              <a:rPr lang="en-GB" dirty="0"/>
              <a:t>Jacques </a:t>
            </a:r>
            <a:r>
              <a:rPr lang="en-GB" dirty="0" err="1"/>
              <a:t>Prévert</a:t>
            </a:r>
            <a:endParaRPr lang="en-GB" dirty="0"/>
          </a:p>
        </p:txBody>
      </p:sp>
      <p:sp>
        <p:nvSpPr>
          <p:cNvPr id="4" name="Subtitle 3"/>
          <p:cNvSpPr>
            <a:spLocks noGrp="1"/>
          </p:cNvSpPr>
          <p:nvPr>
            <p:ph type="subTitle" idx="1"/>
          </p:nvPr>
        </p:nvSpPr>
        <p:spPr>
          <a:xfrm>
            <a:off x="9351707" y="4995452"/>
            <a:ext cx="2455980" cy="567148"/>
          </a:xfrm>
        </p:spPr>
        <p:txBody>
          <a:bodyPr/>
          <a:lstStyle/>
          <a:p>
            <a:r>
              <a:rPr lang="en-GB" dirty="0"/>
              <a:t>Jacques </a:t>
            </a:r>
            <a:r>
              <a:rPr lang="en-GB" dirty="0" err="1"/>
              <a:t>Prévert</a:t>
            </a:r>
            <a:endParaRPr lang="en-GB" dirty="0"/>
          </a:p>
        </p:txBody>
      </p:sp>
      <p:sp>
        <p:nvSpPr>
          <p:cNvPr id="3" name="Slide Number Placeholder 2">
            <a:extLst>
              <a:ext uri="{FF2B5EF4-FFF2-40B4-BE49-F238E27FC236}">
                <a16:creationId xmlns:a16="http://schemas.microsoft.com/office/drawing/2014/main" id="{A78C2FA5-9B86-4501-A311-C3AB5F0923BD}"/>
              </a:ext>
            </a:extLst>
          </p:cNvPr>
          <p:cNvSpPr>
            <a:spLocks noGrp="1"/>
          </p:cNvSpPr>
          <p:nvPr>
            <p:ph type="sldNum" sz="quarter" idx="12"/>
          </p:nvPr>
        </p:nvSpPr>
        <p:spPr/>
        <p:txBody>
          <a:bodyPr/>
          <a:lstStyle/>
          <a:p>
            <a:fld id="{A796FD67-0BA0-436D-B60D-4690F3A637D4}" type="slidenum">
              <a:rPr lang="en-GB" smtClean="0"/>
              <a:t>1</a:t>
            </a:fld>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673" y="3509963"/>
            <a:ext cx="3642853" cy="2486674"/>
          </a:xfrm>
          <a:prstGeom prst="rect">
            <a:avLst/>
          </a:prstGeom>
        </p:spPr>
      </p:pic>
      <p:sp>
        <p:nvSpPr>
          <p:cNvPr id="5" name="TextBox 4">
            <a:extLst>
              <a:ext uri="{FF2B5EF4-FFF2-40B4-BE49-F238E27FC236}">
                <a16:creationId xmlns:a16="http://schemas.microsoft.com/office/drawing/2014/main" id="{19408B3F-F078-48E8-8D60-06DB1FC328FD}"/>
              </a:ext>
            </a:extLst>
          </p:cNvPr>
          <p:cNvSpPr txBox="1"/>
          <p:nvPr/>
        </p:nvSpPr>
        <p:spPr>
          <a:xfrm>
            <a:off x="548640" y="6138645"/>
            <a:ext cx="5842535" cy="338554"/>
          </a:xfrm>
          <a:prstGeom prst="rect">
            <a:avLst/>
          </a:prstGeom>
          <a:noFill/>
        </p:spPr>
        <p:txBody>
          <a:bodyPr wrap="square" rtlCol="0">
            <a:spAutoFit/>
          </a:bodyPr>
          <a:lstStyle/>
          <a:p>
            <a:r>
              <a:rPr lang="en-GB" sz="800" dirty="0"/>
              <a:t>Petit D </a:t>
            </a:r>
            <a:r>
              <a:rPr lang="en-GB" sz="800" dirty="0" err="1"/>
              <a:t>ejeuner</a:t>
            </a:r>
            <a:r>
              <a:rPr lang="en-GB" sz="800" dirty="0"/>
              <a:t> by Sharon </a:t>
            </a:r>
            <a:r>
              <a:rPr lang="en-GB" sz="800" dirty="0" err="1"/>
              <a:t>Mollerus</a:t>
            </a:r>
            <a:r>
              <a:rPr lang="en-GB" sz="800" dirty="0"/>
              <a:t> (2009) </a:t>
            </a:r>
            <a:r>
              <a:rPr lang="en-GB" sz="800" dirty="0">
                <a:hlinkClick r:id="rId4"/>
              </a:rPr>
              <a:t>https://www.flickr.com/photos/38315261@N00/3567005525/</a:t>
            </a:r>
            <a:endParaRPr lang="en-GB" sz="800" dirty="0"/>
          </a:p>
          <a:p>
            <a:r>
              <a:rPr lang="en-GB" sz="800" dirty="0"/>
              <a:t>Is licensed under </a:t>
            </a:r>
            <a:r>
              <a:rPr lang="en-GB" sz="800" dirty="0">
                <a:hlinkClick r:id="rId5"/>
              </a:rPr>
              <a:t>https://creativecommons.org/licenses/by/2.0/</a:t>
            </a:r>
            <a:endParaRPr lang="en-GB" sz="800" dirty="0"/>
          </a:p>
        </p:txBody>
      </p:sp>
    </p:spTree>
    <p:extLst>
      <p:ext uri="{BB962C8B-B14F-4D97-AF65-F5344CB8AC3E}">
        <p14:creationId xmlns:p14="http://schemas.microsoft.com/office/powerpoint/2010/main" val="2837931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91109" y="865247"/>
            <a:ext cx="3126595" cy="5878532"/>
          </a:xfrm>
          <a:prstGeom prst="rect">
            <a:avLst/>
          </a:prstGeom>
        </p:spPr>
        <p:txBody>
          <a:bodyPr wrap="square">
            <a:spAutoFit/>
          </a:bodyPr>
          <a:lstStyle/>
          <a:p>
            <a:r>
              <a:rPr lang="en-GB" dirty="0">
                <a:solidFill>
                  <a:srgbClr val="FF0000"/>
                </a:solidFill>
                <a:latin typeface="Arial" panose="020B0604020202020204" pitchFamily="34" charset="0"/>
              </a:rPr>
              <a:t>He poured the coffee</a:t>
            </a:r>
          </a:p>
          <a:p>
            <a:r>
              <a:rPr lang="en-GB" dirty="0">
                <a:solidFill>
                  <a:srgbClr val="FF0000"/>
                </a:solidFill>
                <a:latin typeface="Arial" panose="020B0604020202020204" pitchFamily="34" charset="0"/>
              </a:rPr>
              <a:t>Into the cup</a:t>
            </a:r>
          </a:p>
          <a:p>
            <a:r>
              <a:rPr lang="en-GB" dirty="0">
                <a:solidFill>
                  <a:srgbClr val="FF0000"/>
                </a:solidFill>
                <a:latin typeface="Arial" panose="020B0604020202020204" pitchFamily="34" charset="0"/>
              </a:rPr>
              <a:t>He put the milk</a:t>
            </a:r>
          </a:p>
          <a:p>
            <a:r>
              <a:rPr lang="en-GB" u="sng" dirty="0">
                <a:solidFill>
                  <a:srgbClr val="FF0000"/>
                </a:solidFill>
                <a:latin typeface="Arial" panose="020B0604020202020204" pitchFamily="34" charset="0"/>
              </a:rPr>
              <a:t>(1) Into the cup of coffee</a:t>
            </a:r>
          </a:p>
          <a:p>
            <a:r>
              <a:rPr lang="en-GB" dirty="0">
                <a:solidFill>
                  <a:srgbClr val="FF0000"/>
                </a:solidFill>
                <a:latin typeface="Arial" panose="020B0604020202020204" pitchFamily="34" charset="0"/>
              </a:rPr>
              <a:t>He put the sugar</a:t>
            </a:r>
          </a:p>
          <a:p>
            <a:r>
              <a:rPr lang="en-GB" dirty="0">
                <a:solidFill>
                  <a:srgbClr val="FF0000"/>
                </a:solidFill>
                <a:latin typeface="Arial" panose="020B0604020202020204" pitchFamily="34" charset="0"/>
              </a:rPr>
              <a:t>Into the coffee with milk</a:t>
            </a:r>
          </a:p>
          <a:p>
            <a:r>
              <a:rPr lang="en-GB" dirty="0">
                <a:solidFill>
                  <a:srgbClr val="FF0000"/>
                </a:solidFill>
                <a:latin typeface="Arial" panose="020B0604020202020204" pitchFamily="34" charset="0"/>
              </a:rPr>
              <a:t>With a small spoon</a:t>
            </a:r>
          </a:p>
          <a:p>
            <a:r>
              <a:rPr lang="en-GB" dirty="0">
                <a:solidFill>
                  <a:srgbClr val="FF0000"/>
                </a:solidFill>
                <a:latin typeface="Arial" panose="020B0604020202020204" pitchFamily="34" charset="0"/>
              </a:rPr>
              <a:t>He stirred</a:t>
            </a:r>
          </a:p>
          <a:p>
            <a:r>
              <a:rPr lang="en-GB" dirty="0">
                <a:solidFill>
                  <a:srgbClr val="FF0000"/>
                </a:solidFill>
                <a:latin typeface="Arial" panose="020B0604020202020204" pitchFamily="34" charset="0"/>
              </a:rPr>
              <a:t>He drank the coffee with milk</a:t>
            </a:r>
          </a:p>
          <a:p>
            <a:r>
              <a:rPr lang="en-GB" dirty="0">
                <a:solidFill>
                  <a:srgbClr val="FF0000"/>
                </a:solidFill>
                <a:latin typeface="Arial" panose="020B0604020202020204" pitchFamily="34" charset="0"/>
              </a:rPr>
              <a:t>And he put down the cup</a:t>
            </a:r>
          </a:p>
          <a:p>
            <a:r>
              <a:rPr lang="en-GB" dirty="0">
                <a:solidFill>
                  <a:srgbClr val="FF0000"/>
                </a:solidFill>
                <a:latin typeface="Arial" panose="020B0604020202020204" pitchFamily="34" charset="0"/>
              </a:rPr>
              <a:t>Without (2) </a:t>
            </a:r>
            <a:r>
              <a:rPr lang="en-GB" u="sng" dirty="0">
                <a:solidFill>
                  <a:srgbClr val="FF0000"/>
                </a:solidFill>
                <a:latin typeface="Arial" panose="020B0604020202020204" pitchFamily="34" charset="0"/>
              </a:rPr>
              <a:t>speaking to me</a:t>
            </a:r>
          </a:p>
          <a:p>
            <a:endParaRPr lang="en-GB" dirty="0">
              <a:solidFill>
                <a:srgbClr val="FF0000"/>
              </a:solidFill>
              <a:latin typeface="Arial" panose="020B0604020202020204" pitchFamily="34" charset="0"/>
            </a:endParaRPr>
          </a:p>
          <a:p>
            <a:r>
              <a:rPr lang="en-GB" dirty="0">
                <a:solidFill>
                  <a:srgbClr val="FF0000"/>
                </a:solidFill>
                <a:latin typeface="Arial" panose="020B0604020202020204" pitchFamily="34" charset="0"/>
              </a:rPr>
              <a:t>He lit</a:t>
            </a:r>
          </a:p>
          <a:p>
            <a:r>
              <a:rPr lang="en-GB" dirty="0">
                <a:solidFill>
                  <a:srgbClr val="FF0000"/>
                </a:solidFill>
                <a:latin typeface="Arial" panose="020B0604020202020204" pitchFamily="34" charset="0"/>
              </a:rPr>
              <a:t>A cigarette</a:t>
            </a:r>
          </a:p>
          <a:p>
            <a:r>
              <a:rPr lang="en-GB" dirty="0">
                <a:solidFill>
                  <a:srgbClr val="FF0000"/>
                </a:solidFill>
                <a:latin typeface="Arial" panose="020B0604020202020204" pitchFamily="34" charset="0"/>
              </a:rPr>
              <a:t>He made circles</a:t>
            </a:r>
          </a:p>
          <a:p>
            <a:r>
              <a:rPr lang="en-GB" dirty="0">
                <a:solidFill>
                  <a:srgbClr val="FF0000"/>
                </a:solidFill>
                <a:latin typeface="Arial" panose="020B0604020202020204" pitchFamily="34" charset="0"/>
              </a:rPr>
              <a:t>With the smoke</a:t>
            </a:r>
          </a:p>
          <a:p>
            <a:r>
              <a:rPr lang="en-GB" dirty="0">
                <a:solidFill>
                  <a:srgbClr val="FF0000"/>
                </a:solidFill>
                <a:latin typeface="Arial" panose="020B0604020202020204" pitchFamily="34" charset="0"/>
              </a:rPr>
              <a:t>He shook off the ash</a:t>
            </a:r>
          </a:p>
          <a:p>
            <a:r>
              <a:rPr lang="en-GB" dirty="0">
                <a:solidFill>
                  <a:srgbClr val="FF0000"/>
                </a:solidFill>
                <a:latin typeface="Arial" panose="020B0604020202020204" pitchFamily="34" charset="0"/>
              </a:rPr>
              <a:t>Into the ashtray</a:t>
            </a:r>
          </a:p>
          <a:p>
            <a:r>
              <a:rPr lang="en-GB" dirty="0">
                <a:solidFill>
                  <a:srgbClr val="FF0000"/>
                </a:solidFill>
                <a:latin typeface="Arial" panose="020B0604020202020204" pitchFamily="34" charset="0"/>
              </a:rPr>
              <a:t>Without speaking to me</a:t>
            </a:r>
          </a:p>
          <a:p>
            <a:r>
              <a:rPr lang="en-GB" u="sng" dirty="0">
                <a:solidFill>
                  <a:srgbClr val="FF0000"/>
                </a:solidFill>
                <a:latin typeface="Arial" panose="020B0604020202020204" pitchFamily="34" charset="0"/>
              </a:rPr>
              <a:t>(3) Without looking at me</a:t>
            </a:r>
          </a:p>
          <a:p>
            <a:endParaRPr lang="en-GB" sz="1600" b="0" i="0" dirty="0">
              <a:solidFill>
                <a:srgbClr val="1A1A1A"/>
              </a:solidFill>
              <a:effectLst/>
              <a:latin typeface="Arial" panose="020B0604020202020204" pitchFamily="34" charset="0"/>
            </a:endParaRPr>
          </a:p>
        </p:txBody>
      </p:sp>
      <p:sp>
        <p:nvSpPr>
          <p:cNvPr id="5" name="Rectangle 4"/>
          <p:cNvSpPr/>
          <p:nvPr/>
        </p:nvSpPr>
        <p:spPr>
          <a:xfrm>
            <a:off x="8826390" y="865247"/>
            <a:ext cx="3101849" cy="3970318"/>
          </a:xfrm>
          <a:prstGeom prst="rect">
            <a:avLst/>
          </a:prstGeom>
        </p:spPr>
        <p:txBody>
          <a:bodyPr wrap="square">
            <a:spAutoFit/>
          </a:bodyPr>
          <a:lstStyle/>
          <a:p>
            <a:r>
              <a:rPr lang="en-GB" u="sng" dirty="0">
                <a:solidFill>
                  <a:srgbClr val="FF0000"/>
                </a:solidFill>
                <a:latin typeface="Arial" panose="020B0604020202020204" pitchFamily="34" charset="0"/>
              </a:rPr>
              <a:t>(4) He got up</a:t>
            </a:r>
          </a:p>
          <a:p>
            <a:r>
              <a:rPr lang="en-GB" dirty="0">
                <a:solidFill>
                  <a:srgbClr val="FF0000"/>
                </a:solidFill>
                <a:latin typeface="Arial" panose="020B0604020202020204" pitchFamily="34" charset="0"/>
              </a:rPr>
              <a:t>He put on</a:t>
            </a:r>
          </a:p>
          <a:p>
            <a:r>
              <a:rPr lang="en-GB" dirty="0">
                <a:solidFill>
                  <a:srgbClr val="FF0000"/>
                </a:solidFill>
                <a:latin typeface="Arial" panose="020B0604020202020204" pitchFamily="34" charset="0"/>
              </a:rPr>
              <a:t>His hat on his head</a:t>
            </a:r>
          </a:p>
          <a:p>
            <a:r>
              <a:rPr lang="en-GB" dirty="0">
                <a:solidFill>
                  <a:srgbClr val="FF0000"/>
                </a:solidFill>
                <a:latin typeface="Arial" panose="020B0604020202020204" pitchFamily="34" charset="0"/>
              </a:rPr>
              <a:t>He put on</a:t>
            </a:r>
          </a:p>
          <a:p>
            <a:r>
              <a:rPr lang="en-GB" dirty="0">
                <a:solidFill>
                  <a:srgbClr val="FF0000"/>
                </a:solidFill>
                <a:latin typeface="Arial" panose="020B0604020202020204" pitchFamily="34" charset="0"/>
              </a:rPr>
              <a:t>His raincoat</a:t>
            </a:r>
          </a:p>
          <a:p>
            <a:r>
              <a:rPr lang="en-GB" dirty="0">
                <a:solidFill>
                  <a:srgbClr val="FF0000"/>
                </a:solidFill>
                <a:latin typeface="Arial" panose="020B0604020202020204" pitchFamily="34" charset="0"/>
              </a:rPr>
              <a:t>Because it was raining</a:t>
            </a:r>
          </a:p>
          <a:p>
            <a:r>
              <a:rPr lang="en-GB" u="sng" dirty="0">
                <a:solidFill>
                  <a:srgbClr val="FF0000"/>
                </a:solidFill>
                <a:latin typeface="Arial" panose="020B0604020202020204" pitchFamily="34" charset="0"/>
              </a:rPr>
              <a:t>(5) And he left</a:t>
            </a:r>
          </a:p>
          <a:p>
            <a:r>
              <a:rPr lang="en-GB" dirty="0">
                <a:solidFill>
                  <a:srgbClr val="FF0000"/>
                </a:solidFill>
                <a:latin typeface="Arial" panose="020B0604020202020204" pitchFamily="34" charset="0"/>
              </a:rPr>
              <a:t>Under the rain</a:t>
            </a:r>
          </a:p>
          <a:p>
            <a:r>
              <a:rPr lang="en-GB" dirty="0">
                <a:solidFill>
                  <a:srgbClr val="FF0000"/>
                </a:solidFill>
                <a:latin typeface="Arial" panose="020B0604020202020204" pitchFamily="34" charset="0"/>
              </a:rPr>
              <a:t>Without saying a word</a:t>
            </a:r>
          </a:p>
          <a:p>
            <a:r>
              <a:rPr lang="en-GB" dirty="0">
                <a:solidFill>
                  <a:srgbClr val="FF0000"/>
                </a:solidFill>
                <a:latin typeface="Arial" panose="020B0604020202020204" pitchFamily="34" charset="0"/>
              </a:rPr>
              <a:t>Without looking at me</a:t>
            </a:r>
          </a:p>
          <a:p>
            <a:r>
              <a:rPr lang="en-GB" dirty="0">
                <a:solidFill>
                  <a:srgbClr val="FF0000"/>
                </a:solidFill>
                <a:latin typeface="Arial" panose="020B0604020202020204" pitchFamily="34" charset="0"/>
              </a:rPr>
              <a:t> </a:t>
            </a:r>
          </a:p>
          <a:p>
            <a:r>
              <a:rPr lang="en-GB" dirty="0">
                <a:solidFill>
                  <a:srgbClr val="FF0000"/>
                </a:solidFill>
                <a:latin typeface="Arial" panose="020B0604020202020204" pitchFamily="34" charset="0"/>
              </a:rPr>
              <a:t>And I buried</a:t>
            </a:r>
          </a:p>
          <a:p>
            <a:r>
              <a:rPr lang="en-GB" dirty="0">
                <a:solidFill>
                  <a:srgbClr val="FF0000"/>
                </a:solidFill>
                <a:latin typeface="Arial" panose="020B0604020202020204" pitchFamily="34" charset="0"/>
              </a:rPr>
              <a:t>My head in my hands</a:t>
            </a:r>
          </a:p>
          <a:p>
            <a:r>
              <a:rPr lang="en-GB" u="sng" dirty="0">
                <a:solidFill>
                  <a:srgbClr val="FF0000"/>
                </a:solidFill>
                <a:latin typeface="Arial" panose="020B0604020202020204" pitchFamily="34" charset="0"/>
              </a:rPr>
              <a:t>(6) And I cried</a:t>
            </a:r>
            <a:r>
              <a:rPr lang="en-GB" dirty="0">
                <a:solidFill>
                  <a:srgbClr val="FF0000"/>
                </a:solidFill>
                <a:latin typeface="Arial" panose="020B0604020202020204" pitchFamily="34" charset="0"/>
              </a:rPr>
              <a:t>.</a:t>
            </a:r>
            <a:endParaRPr lang="en-GB" dirty="0">
              <a:solidFill>
                <a:srgbClr val="FF0000"/>
              </a:solidFill>
            </a:endParaRPr>
          </a:p>
        </p:txBody>
      </p:sp>
      <p:sp>
        <p:nvSpPr>
          <p:cNvPr id="6" name="TextBox 5"/>
          <p:cNvSpPr txBox="1"/>
          <p:nvPr/>
        </p:nvSpPr>
        <p:spPr>
          <a:xfrm>
            <a:off x="2691109" y="245317"/>
            <a:ext cx="2160339" cy="369332"/>
          </a:xfrm>
          <a:prstGeom prst="rect">
            <a:avLst/>
          </a:prstGeom>
          <a:noFill/>
        </p:spPr>
        <p:txBody>
          <a:bodyPr wrap="square" rtlCol="0">
            <a:spAutoFit/>
          </a:bodyPr>
          <a:lstStyle/>
          <a:p>
            <a:r>
              <a:rPr lang="en-GB" b="1" dirty="0">
                <a:solidFill>
                  <a:srgbClr val="FF0000"/>
                </a:solidFill>
              </a:rPr>
              <a:t>Breakfast</a:t>
            </a:r>
          </a:p>
        </p:txBody>
      </p:sp>
      <p:sp>
        <p:nvSpPr>
          <p:cNvPr id="39" name="TextBox 38"/>
          <p:cNvSpPr txBox="1"/>
          <p:nvPr/>
        </p:nvSpPr>
        <p:spPr>
          <a:xfrm>
            <a:off x="211167" y="245317"/>
            <a:ext cx="2206992" cy="369332"/>
          </a:xfrm>
          <a:prstGeom prst="rect">
            <a:avLst/>
          </a:prstGeom>
          <a:noFill/>
        </p:spPr>
        <p:txBody>
          <a:bodyPr wrap="square" rtlCol="0">
            <a:spAutoFit/>
          </a:bodyPr>
          <a:lstStyle/>
          <a:p>
            <a:r>
              <a:rPr lang="en-GB" b="1" dirty="0" err="1"/>
              <a:t>D</a:t>
            </a:r>
            <a:r>
              <a:rPr lang="en-GB" b="1" dirty="0" err="1">
                <a:solidFill>
                  <a:srgbClr val="333333"/>
                </a:solidFill>
                <a:latin typeface="Arial" panose="020B0604020202020204" pitchFamily="34" charset="0"/>
              </a:rPr>
              <a:t>éjeuner</a:t>
            </a:r>
            <a:r>
              <a:rPr lang="en-GB" b="1" dirty="0">
                <a:solidFill>
                  <a:srgbClr val="333333"/>
                </a:solidFill>
                <a:latin typeface="Arial" panose="020B0604020202020204" pitchFamily="34" charset="0"/>
              </a:rPr>
              <a:t> du </a:t>
            </a:r>
            <a:r>
              <a:rPr lang="en-GB" b="1" dirty="0" err="1">
                <a:solidFill>
                  <a:srgbClr val="333333"/>
                </a:solidFill>
                <a:latin typeface="Arial" panose="020B0604020202020204" pitchFamily="34" charset="0"/>
              </a:rPr>
              <a:t>Matin</a:t>
            </a:r>
            <a:endParaRPr lang="en-GB" b="1" dirty="0"/>
          </a:p>
        </p:txBody>
      </p:sp>
      <p:sp>
        <p:nvSpPr>
          <p:cNvPr id="7" name="Slide Number Placeholder 6">
            <a:extLst>
              <a:ext uri="{FF2B5EF4-FFF2-40B4-BE49-F238E27FC236}">
                <a16:creationId xmlns:a16="http://schemas.microsoft.com/office/drawing/2014/main" id="{D7511738-5B6D-4FA8-844F-3C91940DAB16}"/>
              </a:ext>
            </a:extLst>
          </p:cNvPr>
          <p:cNvSpPr>
            <a:spLocks noGrp="1"/>
          </p:cNvSpPr>
          <p:nvPr>
            <p:ph type="sldNum" sz="quarter" idx="12"/>
          </p:nvPr>
        </p:nvSpPr>
        <p:spPr/>
        <p:txBody>
          <a:bodyPr/>
          <a:lstStyle/>
          <a:p>
            <a:fld id="{A796FD67-0BA0-436D-B60D-4690F3A637D4}" type="slidenum">
              <a:rPr lang="en-GB" smtClean="0"/>
              <a:t>10</a:t>
            </a:fld>
            <a:endParaRPr lang="en-GB"/>
          </a:p>
        </p:txBody>
      </p:sp>
      <p:sp>
        <p:nvSpPr>
          <p:cNvPr id="9" name="TextBox 8">
            <a:extLst>
              <a:ext uri="{FF2B5EF4-FFF2-40B4-BE49-F238E27FC236}">
                <a16:creationId xmlns:a16="http://schemas.microsoft.com/office/drawing/2014/main" id="{842E9727-0925-44B0-B242-ED0698A88AAD}"/>
              </a:ext>
            </a:extLst>
          </p:cNvPr>
          <p:cNvSpPr txBox="1"/>
          <p:nvPr/>
        </p:nvSpPr>
        <p:spPr>
          <a:xfrm>
            <a:off x="263761" y="1001038"/>
            <a:ext cx="2274585" cy="5355312"/>
          </a:xfrm>
          <a:prstGeom prst="rect">
            <a:avLst/>
          </a:prstGeom>
          <a:noFill/>
          <a:ln>
            <a:solidFill>
              <a:schemeClr val="tx1"/>
            </a:solidFill>
          </a:ln>
        </p:spPr>
        <p:txBody>
          <a:bodyPr wrap="square" rtlCol="0">
            <a:spAutoFit/>
          </a:bodyPr>
          <a:lstStyle/>
          <a:p>
            <a:endParaRPr lang="en-GB" dirty="0"/>
          </a:p>
        </p:txBody>
      </p:sp>
      <p:sp>
        <p:nvSpPr>
          <p:cNvPr id="10" name="TextBox 9">
            <a:extLst>
              <a:ext uri="{FF2B5EF4-FFF2-40B4-BE49-F238E27FC236}">
                <a16:creationId xmlns:a16="http://schemas.microsoft.com/office/drawing/2014/main" id="{F5D8E2DF-8BE6-4F8A-BE16-1469B4C0A20A}"/>
              </a:ext>
            </a:extLst>
          </p:cNvPr>
          <p:cNvSpPr txBox="1"/>
          <p:nvPr/>
        </p:nvSpPr>
        <p:spPr>
          <a:xfrm>
            <a:off x="6685280" y="1001038"/>
            <a:ext cx="1925320" cy="3881120"/>
          </a:xfrm>
          <a:prstGeom prst="rect">
            <a:avLst/>
          </a:prstGeom>
          <a:noFill/>
          <a:ln>
            <a:solidFill>
              <a:schemeClr val="tx1"/>
            </a:solidFill>
          </a:ln>
        </p:spPr>
        <p:txBody>
          <a:bodyPr wrap="square" rtlCol="0">
            <a:spAutoFit/>
          </a:bodyPr>
          <a:lstStyle/>
          <a:p>
            <a:endParaRPr lang="en-GB" dirty="0"/>
          </a:p>
        </p:txBody>
      </p:sp>
    </p:spTree>
    <p:extLst>
      <p:ext uri="{BB962C8B-B14F-4D97-AF65-F5344CB8AC3E}">
        <p14:creationId xmlns:p14="http://schemas.microsoft.com/office/powerpoint/2010/main" val="1156954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135" y="590524"/>
            <a:ext cx="10677939" cy="732126"/>
          </a:xfrm>
        </p:spPr>
        <p:txBody>
          <a:bodyPr>
            <a:normAutofit fontScale="90000"/>
          </a:bodyPr>
          <a:lstStyle/>
          <a:p>
            <a:r>
              <a:rPr lang="en-GB" sz="3200" b="1" dirty="0"/>
              <a:t>Le style: </a:t>
            </a:r>
            <a:r>
              <a:rPr lang="en-GB" sz="3200" b="1" dirty="0" err="1">
                <a:solidFill>
                  <a:srgbClr val="115076"/>
                </a:solidFill>
              </a:rPr>
              <a:t>Ecoute</a:t>
            </a:r>
            <a:r>
              <a:rPr lang="en-GB" sz="3200" b="1" dirty="0">
                <a:solidFill>
                  <a:srgbClr val="115076"/>
                </a:solidFill>
              </a:rPr>
              <a:t> le </a:t>
            </a:r>
            <a:r>
              <a:rPr lang="en-GB" sz="3200" b="1" dirty="0" err="1">
                <a:solidFill>
                  <a:srgbClr val="115076"/>
                </a:solidFill>
              </a:rPr>
              <a:t>poème</a:t>
            </a:r>
            <a:r>
              <a:rPr lang="en-GB" sz="3200" b="1" dirty="0">
                <a:solidFill>
                  <a:srgbClr val="115076"/>
                </a:solidFill>
              </a:rPr>
              <a:t>  et </a:t>
            </a:r>
            <a:r>
              <a:rPr lang="en-GB" sz="3200" b="1" dirty="0" err="1">
                <a:solidFill>
                  <a:srgbClr val="115076"/>
                </a:solidFill>
              </a:rPr>
              <a:t>lis</a:t>
            </a:r>
            <a:r>
              <a:rPr lang="en-GB" sz="3200" b="1" dirty="0">
                <a:solidFill>
                  <a:srgbClr val="115076"/>
                </a:solidFill>
              </a:rPr>
              <a:t> encore </a:t>
            </a:r>
            <a:r>
              <a:rPr lang="en-GB" sz="3200" b="1" dirty="0" err="1">
                <a:solidFill>
                  <a:srgbClr val="115076"/>
                </a:solidFill>
              </a:rPr>
              <a:t>une</a:t>
            </a:r>
            <a:r>
              <a:rPr lang="en-GB" sz="3200" b="1" dirty="0">
                <a:solidFill>
                  <a:srgbClr val="115076"/>
                </a:solidFill>
              </a:rPr>
              <a:t> </a:t>
            </a:r>
            <a:r>
              <a:rPr lang="en-GB" sz="3200" b="1" dirty="0" err="1">
                <a:solidFill>
                  <a:srgbClr val="115076"/>
                </a:solidFill>
              </a:rPr>
              <a:t>fois</a:t>
            </a:r>
            <a:br>
              <a:rPr lang="en-GB" sz="3200" b="1" dirty="0">
                <a:solidFill>
                  <a:srgbClr val="115076"/>
                </a:solidFill>
              </a:rPr>
            </a:br>
            <a:endParaRPr lang="en-GB" sz="3200" b="1" dirty="0"/>
          </a:p>
        </p:txBody>
      </p:sp>
      <p:sp>
        <p:nvSpPr>
          <p:cNvPr id="6" name="Slide Number Placeholder 5">
            <a:extLst>
              <a:ext uri="{FF2B5EF4-FFF2-40B4-BE49-F238E27FC236}">
                <a16:creationId xmlns:a16="http://schemas.microsoft.com/office/drawing/2014/main" id="{A36538D8-82C2-41BF-B6D8-6FC55CF552DE}"/>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96FD67-0BA0-436D-B60D-4690F3A637D4}" type="slidenum">
              <a:rPr lang="en-GB" smtClean="0"/>
              <a:pPr/>
              <a:t>11</a:t>
            </a:fld>
            <a:endParaRPr lang="en-GB"/>
          </a:p>
        </p:txBody>
      </p:sp>
      <p:sp>
        <p:nvSpPr>
          <p:cNvPr id="25" name="TextBox 24">
            <a:extLst>
              <a:ext uri="{FF2B5EF4-FFF2-40B4-BE49-F238E27FC236}">
                <a16:creationId xmlns:a16="http://schemas.microsoft.com/office/drawing/2014/main" id="{3A6A5B76-03EE-4B4C-8125-10BBC2CAB3ED}"/>
              </a:ext>
            </a:extLst>
          </p:cNvPr>
          <p:cNvSpPr txBox="1"/>
          <p:nvPr/>
        </p:nvSpPr>
        <p:spPr>
          <a:xfrm flipH="1">
            <a:off x="529388" y="1620760"/>
            <a:ext cx="10589735" cy="1323439"/>
          </a:xfrm>
          <a:prstGeom prst="rect">
            <a:avLst/>
          </a:prstGeom>
          <a:noFill/>
        </p:spPr>
        <p:txBody>
          <a:bodyPr wrap="square" rtlCol="0">
            <a:spAutoFit/>
          </a:bodyPr>
          <a:lstStyle/>
          <a:p>
            <a:endParaRPr lang="en-GB" b="1" dirty="0">
              <a:solidFill>
                <a:srgbClr val="115076"/>
              </a:solidFill>
              <a:latin typeface="Century Gothic" panose="020B0502020202020204" pitchFamily="34" charset="0"/>
            </a:endParaRPr>
          </a:p>
          <a:p>
            <a:r>
              <a:rPr lang="en-GB" sz="2000" b="1" dirty="0">
                <a:solidFill>
                  <a:srgbClr val="115076"/>
                </a:solidFill>
                <a:latin typeface="Century Gothic" panose="020B0502020202020204" pitchFamily="34" charset="0"/>
              </a:rPr>
              <a:t>Marque  </a:t>
            </a:r>
            <a:r>
              <a:rPr lang="en-GB" sz="2000" b="1" dirty="0" err="1">
                <a:solidFill>
                  <a:schemeClr val="accent6"/>
                </a:solidFill>
                <a:latin typeface="Century Gothic" panose="020B0502020202020204" pitchFamily="34" charset="0"/>
              </a:rPr>
              <a:t>l’indifférence</a:t>
            </a:r>
            <a:r>
              <a:rPr lang="en-GB" sz="2000" b="1" dirty="0">
                <a:solidFill>
                  <a:srgbClr val="FF0000"/>
                </a:solidFill>
                <a:latin typeface="Century Gothic" panose="020B0502020202020204" pitchFamily="34" charset="0"/>
              </a:rPr>
              <a:t> </a:t>
            </a:r>
            <a:r>
              <a:rPr lang="en-GB" sz="2000" b="1" dirty="0">
                <a:solidFill>
                  <a:srgbClr val="115076"/>
                </a:solidFill>
                <a:latin typeface="Century Gothic" panose="020B0502020202020204" pitchFamily="34" charset="0"/>
              </a:rPr>
              <a:t>avec ‘I’                         Marque </a:t>
            </a:r>
            <a:r>
              <a:rPr lang="en-GB" sz="2000" b="1" dirty="0">
                <a:solidFill>
                  <a:srgbClr val="FF0000"/>
                </a:solidFill>
                <a:latin typeface="Century Gothic" panose="020B0502020202020204" pitchFamily="34" charset="0"/>
              </a:rPr>
              <a:t>la </a:t>
            </a:r>
            <a:r>
              <a:rPr lang="en-GB" sz="2000" b="1" dirty="0" err="1">
                <a:solidFill>
                  <a:srgbClr val="FF0000"/>
                </a:solidFill>
                <a:latin typeface="Century Gothic" panose="020B0502020202020204" pitchFamily="34" charset="0"/>
              </a:rPr>
              <a:t>tristesse</a:t>
            </a:r>
            <a:r>
              <a:rPr lang="en-GB" sz="2000" b="1" dirty="0">
                <a:solidFill>
                  <a:srgbClr val="FF0000"/>
                </a:solidFill>
                <a:latin typeface="Century Gothic" panose="020B0502020202020204" pitchFamily="34" charset="0"/>
              </a:rPr>
              <a:t> </a:t>
            </a:r>
            <a:r>
              <a:rPr lang="en-GB" sz="2000" b="1" dirty="0"/>
              <a:t> </a:t>
            </a:r>
            <a:r>
              <a:rPr lang="en-GB" sz="2000" b="1" dirty="0">
                <a:solidFill>
                  <a:srgbClr val="115076"/>
                </a:solidFill>
                <a:latin typeface="Century Gothic" panose="020B0502020202020204" pitchFamily="34" charset="0"/>
              </a:rPr>
              <a:t>avec ‘T’</a:t>
            </a:r>
          </a:p>
          <a:p>
            <a:endParaRPr lang="en-GB" sz="2400" b="1" dirty="0">
              <a:solidFill>
                <a:srgbClr val="115076"/>
              </a:solidFill>
              <a:latin typeface="Century Gothic" panose="020B0502020202020204" pitchFamily="34" charset="0"/>
            </a:endParaRPr>
          </a:p>
          <a:p>
            <a:endParaRPr lang="en-GB" dirty="0"/>
          </a:p>
        </p:txBody>
      </p:sp>
      <p:sp>
        <p:nvSpPr>
          <p:cNvPr id="5" name="TextBox 4">
            <a:extLst>
              <a:ext uri="{FF2B5EF4-FFF2-40B4-BE49-F238E27FC236}">
                <a16:creationId xmlns:a16="http://schemas.microsoft.com/office/drawing/2014/main" id="{7B871C3C-B7F6-4346-9054-01674E9B8EFF}"/>
              </a:ext>
            </a:extLst>
          </p:cNvPr>
          <p:cNvSpPr txBox="1"/>
          <p:nvPr/>
        </p:nvSpPr>
        <p:spPr>
          <a:xfrm>
            <a:off x="529388" y="2498406"/>
            <a:ext cx="2993458" cy="2585323"/>
          </a:xfrm>
          <a:prstGeom prst="rect">
            <a:avLst/>
          </a:prstGeom>
          <a:noFill/>
        </p:spPr>
        <p:txBody>
          <a:bodyPr wrap="square" rtlCol="0">
            <a:spAutoFit/>
          </a:bodyPr>
          <a:lstStyle/>
          <a:p>
            <a:r>
              <a:rPr lang="fr-FR" dirty="0">
                <a:solidFill>
                  <a:srgbClr val="333333"/>
                </a:solidFill>
                <a:latin typeface="Arial" panose="020B0604020202020204" pitchFamily="34" charset="0"/>
              </a:rPr>
              <a:t>Il a mis le café</a:t>
            </a:r>
          </a:p>
          <a:p>
            <a:endParaRPr lang="fr-FR" dirty="0">
              <a:solidFill>
                <a:srgbClr val="333333"/>
              </a:solidFill>
              <a:latin typeface="Arial" panose="020B0604020202020204" pitchFamily="34" charset="0"/>
            </a:endParaRPr>
          </a:p>
          <a:p>
            <a:br>
              <a:rPr lang="fr-FR" dirty="0"/>
            </a:br>
            <a:br>
              <a:rPr lang="fr-FR" dirty="0"/>
            </a:br>
            <a:endParaRPr lang="fr-FR" dirty="0">
              <a:solidFill>
                <a:srgbClr val="333333"/>
              </a:solidFill>
              <a:latin typeface="Arial" panose="020B0604020202020204" pitchFamily="34" charset="0"/>
            </a:endParaRPr>
          </a:p>
          <a:p>
            <a:r>
              <a:rPr lang="fr-FR" dirty="0">
                <a:solidFill>
                  <a:srgbClr val="333333"/>
                </a:solidFill>
                <a:latin typeface="Arial" panose="020B0604020202020204" pitchFamily="34" charset="0"/>
              </a:rPr>
              <a:t>Etc….</a:t>
            </a:r>
          </a:p>
          <a:p>
            <a:endParaRPr lang="fr-FR" dirty="0">
              <a:solidFill>
                <a:srgbClr val="333333"/>
              </a:solidFill>
              <a:latin typeface="Arial" panose="020B0604020202020204" pitchFamily="34" charset="0"/>
            </a:endParaRPr>
          </a:p>
          <a:p>
            <a:endParaRPr lang="en-GB" dirty="0"/>
          </a:p>
          <a:p>
            <a:endParaRPr lang="en-GB" dirty="0"/>
          </a:p>
        </p:txBody>
      </p:sp>
      <p:sp>
        <p:nvSpPr>
          <p:cNvPr id="7" name="TextBox 6">
            <a:extLst>
              <a:ext uri="{FF2B5EF4-FFF2-40B4-BE49-F238E27FC236}">
                <a16:creationId xmlns:a16="http://schemas.microsoft.com/office/drawing/2014/main" id="{AD8E643A-7342-45CA-9952-522296D381A5}"/>
              </a:ext>
            </a:extLst>
          </p:cNvPr>
          <p:cNvSpPr txBox="1"/>
          <p:nvPr/>
        </p:nvSpPr>
        <p:spPr>
          <a:xfrm>
            <a:off x="6622181" y="2261937"/>
            <a:ext cx="4071219" cy="2031325"/>
          </a:xfrm>
          <a:prstGeom prst="rect">
            <a:avLst/>
          </a:prstGeom>
          <a:noFill/>
        </p:spPr>
        <p:txBody>
          <a:bodyPr wrap="square" rtlCol="0">
            <a:spAutoFit/>
          </a:bodyPr>
          <a:lstStyle/>
          <a:p>
            <a:br>
              <a:rPr lang="fr-FR" dirty="0"/>
            </a:br>
            <a:endParaRPr lang="fr-FR" dirty="0"/>
          </a:p>
          <a:p>
            <a:br>
              <a:rPr lang="fr-FR" dirty="0"/>
            </a:br>
            <a:r>
              <a:rPr lang="fr-FR" dirty="0">
                <a:solidFill>
                  <a:srgbClr val="333333"/>
                </a:solidFill>
                <a:latin typeface="Arial" panose="020B0604020202020204" pitchFamily="34" charset="0"/>
              </a:rPr>
              <a:t>Et j’ai pleuré</a:t>
            </a:r>
          </a:p>
          <a:p>
            <a:endParaRPr lang="fr-FR" dirty="0">
              <a:solidFill>
                <a:srgbClr val="333333"/>
              </a:solidFill>
              <a:latin typeface="Arial" panose="020B0604020202020204" pitchFamily="34" charset="0"/>
            </a:endParaRPr>
          </a:p>
          <a:p>
            <a:r>
              <a:rPr lang="fr-FR" dirty="0">
                <a:solidFill>
                  <a:srgbClr val="333333"/>
                </a:solidFill>
                <a:latin typeface="Arial" panose="020B0604020202020204" pitchFamily="34" charset="0"/>
              </a:rPr>
              <a:t>Etc…</a:t>
            </a:r>
            <a:endParaRPr lang="en-GB" dirty="0"/>
          </a:p>
          <a:p>
            <a:endParaRPr lang="en-GB" dirty="0"/>
          </a:p>
        </p:txBody>
      </p:sp>
    </p:spTree>
    <p:extLst>
      <p:ext uri="{BB962C8B-B14F-4D97-AF65-F5344CB8AC3E}">
        <p14:creationId xmlns:p14="http://schemas.microsoft.com/office/powerpoint/2010/main" val="424556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86" y="49753"/>
            <a:ext cx="10677939" cy="732126"/>
          </a:xfrm>
        </p:spPr>
        <p:txBody>
          <a:bodyPr>
            <a:normAutofit fontScale="90000"/>
          </a:bodyPr>
          <a:lstStyle/>
          <a:p>
            <a:r>
              <a:rPr lang="en-GB" sz="3200" b="1" dirty="0"/>
              <a:t>Le style: </a:t>
            </a:r>
            <a:r>
              <a:rPr lang="en-GB" sz="3200" b="1" dirty="0" err="1">
                <a:solidFill>
                  <a:srgbClr val="115076"/>
                </a:solidFill>
              </a:rPr>
              <a:t>Ecoute</a:t>
            </a:r>
            <a:r>
              <a:rPr lang="en-GB" sz="3200" b="1" dirty="0">
                <a:solidFill>
                  <a:srgbClr val="115076"/>
                </a:solidFill>
              </a:rPr>
              <a:t> le </a:t>
            </a:r>
            <a:r>
              <a:rPr lang="en-GB" sz="3200" b="1" dirty="0" err="1">
                <a:solidFill>
                  <a:srgbClr val="115076"/>
                </a:solidFill>
              </a:rPr>
              <a:t>poème</a:t>
            </a:r>
            <a:r>
              <a:rPr lang="en-GB" sz="3200" b="1" dirty="0">
                <a:solidFill>
                  <a:srgbClr val="115076"/>
                </a:solidFill>
              </a:rPr>
              <a:t>  et </a:t>
            </a:r>
            <a:r>
              <a:rPr lang="en-GB" sz="3200" b="1" dirty="0" err="1">
                <a:solidFill>
                  <a:srgbClr val="115076"/>
                </a:solidFill>
              </a:rPr>
              <a:t>lis</a:t>
            </a:r>
            <a:r>
              <a:rPr lang="en-GB" sz="3200" b="1" dirty="0">
                <a:solidFill>
                  <a:srgbClr val="115076"/>
                </a:solidFill>
              </a:rPr>
              <a:t> encore </a:t>
            </a:r>
            <a:r>
              <a:rPr lang="en-GB" sz="3200" b="1" dirty="0" err="1">
                <a:solidFill>
                  <a:srgbClr val="115076"/>
                </a:solidFill>
              </a:rPr>
              <a:t>une</a:t>
            </a:r>
            <a:r>
              <a:rPr lang="en-GB" sz="3200" b="1" dirty="0">
                <a:solidFill>
                  <a:srgbClr val="115076"/>
                </a:solidFill>
              </a:rPr>
              <a:t> </a:t>
            </a:r>
            <a:r>
              <a:rPr lang="en-GB" sz="3200" b="1" dirty="0" err="1">
                <a:solidFill>
                  <a:srgbClr val="115076"/>
                </a:solidFill>
              </a:rPr>
              <a:t>fois</a:t>
            </a:r>
            <a:br>
              <a:rPr lang="en-GB" sz="3200" b="1" dirty="0">
                <a:solidFill>
                  <a:srgbClr val="115076"/>
                </a:solidFill>
              </a:rPr>
            </a:br>
            <a:endParaRPr lang="en-GB" sz="3200" b="1" dirty="0"/>
          </a:p>
        </p:txBody>
      </p:sp>
      <p:sp>
        <p:nvSpPr>
          <p:cNvPr id="6" name="Slide Number Placeholder 5">
            <a:extLst>
              <a:ext uri="{FF2B5EF4-FFF2-40B4-BE49-F238E27FC236}">
                <a16:creationId xmlns:a16="http://schemas.microsoft.com/office/drawing/2014/main" id="{A36538D8-82C2-41BF-B6D8-6FC55CF552DE}"/>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96FD67-0BA0-436D-B60D-4690F3A637D4}" type="slidenum">
              <a:rPr lang="en-GB" smtClean="0"/>
              <a:pPr/>
              <a:t>12</a:t>
            </a:fld>
            <a:endParaRPr lang="en-GB" dirty="0"/>
          </a:p>
        </p:txBody>
      </p:sp>
      <p:sp>
        <p:nvSpPr>
          <p:cNvPr id="22" name="TextBox 21">
            <a:extLst>
              <a:ext uri="{FF2B5EF4-FFF2-40B4-BE49-F238E27FC236}">
                <a16:creationId xmlns:a16="http://schemas.microsoft.com/office/drawing/2014/main" id="{4C436E89-5ED7-46A4-8F04-1436E5791D7F}"/>
              </a:ext>
            </a:extLst>
          </p:cNvPr>
          <p:cNvSpPr txBox="1"/>
          <p:nvPr/>
        </p:nvSpPr>
        <p:spPr>
          <a:xfrm>
            <a:off x="571501" y="3119196"/>
            <a:ext cx="3759200" cy="923330"/>
          </a:xfrm>
          <a:prstGeom prst="rect">
            <a:avLst/>
          </a:prstGeom>
          <a:noFill/>
        </p:spPr>
        <p:txBody>
          <a:bodyPr wrap="square" rtlCol="0">
            <a:spAutoFit/>
          </a:bodyPr>
          <a:lstStyle/>
          <a:p>
            <a:endParaRPr lang="en-GB" b="1" dirty="0">
              <a:solidFill>
                <a:srgbClr val="115076"/>
              </a:solidFill>
              <a:latin typeface="Century Gothic" panose="020B0502020202020204" pitchFamily="34" charset="0"/>
            </a:endParaRPr>
          </a:p>
          <a:p>
            <a:r>
              <a:rPr lang="en-GB" b="1" dirty="0">
                <a:solidFill>
                  <a:srgbClr val="115076"/>
                </a:solidFill>
                <a:latin typeface="Century Gothic" panose="020B0502020202020204" pitchFamily="34" charset="0"/>
              </a:rPr>
              <a:t> </a:t>
            </a:r>
            <a:r>
              <a:rPr lang="en-GB" b="1" dirty="0">
                <a:solidFill>
                  <a:srgbClr val="FF0000"/>
                </a:solidFill>
                <a:latin typeface="Century Gothic" panose="020B0502020202020204" pitchFamily="34" charset="0"/>
              </a:rPr>
              <a:t> </a:t>
            </a:r>
          </a:p>
          <a:p>
            <a:endParaRPr lang="en-GB" b="1" dirty="0">
              <a:solidFill>
                <a:srgbClr val="FF0000"/>
              </a:solidFill>
              <a:latin typeface="Century Gothic" panose="020B0502020202020204" pitchFamily="34" charset="0"/>
            </a:endParaRPr>
          </a:p>
        </p:txBody>
      </p:sp>
      <p:sp>
        <p:nvSpPr>
          <p:cNvPr id="25" name="TextBox 24">
            <a:extLst>
              <a:ext uri="{FF2B5EF4-FFF2-40B4-BE49-F238E27FC236}">
                <a16:creationId xmlns:a16="http://schemas.microsoft.com/office/drawing/2014/main" id="{3A6A5B76-03EE-4B4C-8125-10BBC2CAB3ED}"/>
              </a:ext>
            </a:extLst>
          </p:cNvPr>
          <p:cNvSpPr txBox="1"/>
          <p:nvPr/>
        </p:nvSpPr>
        <p:spPr>
          <a:xfrm flipH="1">
            <a:off x="342898" y="706359"/>
            <a:ext cx="11328401" cy="1384995"/>
          </a:xfrm>
          <a:prstGeom prst="rect">
            <a:avLst/>
          </a:prstGeom>
          <a:noFill/>
        </p:spPr>
        <p:txBody>
          <a:bodyPr wrap="square" rtlCol="0">
            <a:spAutoFit/>
          </a:bodyPr>
          <a:lstStyle/>
          <a:p>
            <a:endParaRPr lang="en-GB" b="1" dirty="0">
              <a:solidFill>
                <a:srgbClr val="115076"/>
              </a:solidFill>
              <a:latin typeface="Century Gothic" panose="020B0502020202020204" pitchFamily="34" charset="0"/>
            </a:endParaRPr>
          </a:p>
          <a:p>
            <a:r>
              <a:rPr lang="en-GB" sz="2400" b="1" dirty="0">
                <a:solidFill>
                  <a:srgbClr val="115076"/>
                </a:solidFill>
                <a:latin typeface="Century Gothic" panose="020B0502020202020204" pitchFamily="34" charset="0"/>
              </a:rPr>
              <a:t>Marque  </a:t>
            </a:r>
            <a:r>
              <a:rPr lang="en-GB" sz="2400" b="1" dirty="0" err="1">
                <a:solidFill>
                  <a:schemeClr val="accent6"/>
                </a:solidFill>
                <a:latin typeface="Century Gothic" panose="020B0502020202020204" pitchFamily="34" charset="0"/>
              </a:rPr>
              <a:t>l’indifférence</a:t>
            </a:r>
            <a:r>
              <a:rPr lang="en-GB" sz="2400" b="1" dirty="0">
                <a:solidFill>
                  <a:srgbClr val="FF0000"/>
                </a:solidFill>
                <a:latin typeface="Century Gothic" panose="020B0502020202020204" pitchFamily="34" charset="0"/>
              </a:rPr>
              <a:t> </a:t>
            </a:r>
            <a:r>
              <a:rPr lang="en-GB" sz="2400" b="1" dirty="0">
                <a:solidFill>
                  <a:srgbClr val="115076"/>
                </a:solidFill>
                <a:latin typeface="Century Gothic" panose="020B0502020202020204" pitchFamily="34" charset="0"/>
              </a:rPr>
              <a:t>avec ‘I’                         Marque </a:t>
            </a:r>
            <a:r>
              <a:rPr lang="en-GB" sz="2400" b="1" dirty="0">
                <a:solidFill>
                  <a:srgbClr val="FF0000"/>
                </a:solidFill>
                <a:latin typeface="Century Gothic" panose="020B0502020202020204" pitchFamily="34" charset="0"/>
              </a:rPr>
              <a:t>la </a:t>
            </a:r>
            <a:r>
              <a:rPr lang="en-GB" sz="2400" b="1" dirty="0" err="1">
                <a:solidFill>
                  <a:srgbClr val="FF0000"/>
                </a:solidFill>
                <a:latin typeface="Century Gothic" panose="020B0502020202020204" pitchFamily="34" charset="0"/>
              </a:rPr>
              <a:t>tristesse</a:t>
            </a:r>
            <a:r>
              <a:rPr lang="en-GB" sz="2400" b="1" dirty="0">
                <a:solidFill>
                  <a:srgbClr val="FF0000"/>
                </a:solidFill>
                <a:latin typeface="Century Gothic" panose="020B0502020202020204" pitchFamily="34" charset="0"/>
              </a:rPr>
              <a:t> </a:t>
            </a:r>
            <a:r>
              <a:rPr lang="en-GB" sz="2400" b="1" dirty="0"/>
              <a:t> </a:t>
            </a:r>
            <a:r>
              <a:rPr lang="en-GB" sz="2400" b="1" dirty="0">
                <a:solidFill>
                  <a:srgbClr val="115076"/>
                </a:solidFill>
                <a:latin typeface="Century Gothic" panose="020B0502020202020204" pitchFamily="34" charset="0"/>
              </a:rPr>
              <a:t>avec ‘T’</a:t>
            </a:r>
          </a:p>
          <a:p>
            <a:endParaRPr lang="en-GB" sz="2400" b="1" dirty="0">
              <a:solidFill>
                <a:srgbClr val="115076"/>
              </a:solidFill>
              <a:latin typeface="Century Gothic" panose="020B0502020202020204" pitchFamily="34" charset="0"/>
            </a:endParaRPr>
          </a:p>
          <a:p>
            <a:endParaRPr lang="en-GB" dirty="0"/>
          </a:p>
        </p:txBody>
      </p:sp>
      <p:graphicFrame>
        <p:nvGraphicFramePr>
          <p:cNvPr id="33" name="Table 32">
            <a:extLst>
              <a:ext uri="{FF2B5EF4-FFF2-40B4-BE49-F238E27FC236}">
                <a16:creationId xmlns:a16="http://schemas.microsoft.com/office/drawing/2014/main" id="{8B438F47-7AD4-4CFC-97D2-B08A7A504D60}"/>
              </a:ext>
            </a:extLst>
          </p:cNvPr>
          <p:cNvGraphicFramePr>
            <a:graphicFrameLocks noGrp="1"/>
          </p:cNvGraphicFramePr>
          <p:nvPr/>
        </p:nvGraphicFramePr>
        <p:xfrm>
          <a:off x="382658" y="1812796"/>
          <a:ext cx="5130798" cy="3232407"/>
        </p:xfrm>
        <a:graphic>
          <a:graphicData uri="http://schemas.openxmlformats.org/drawingml/2006/table">
            <a:tbl>
              <a:tblPr firstRow="1" bandRow="1">
                <a:tableStyleId>{5C22544A-7EE6-4342-B048-85BDC9FD1C3A}</a:tableStyleId>
              </a:tblPr>
              <a:tblGrid>
                <a:gridCol w="2501898">
                  <a:extLst>
                    <a:ext uri="{9D8B030D-6E8A-4147-A177-3AD203B41FA5}">
                      <a16:colId xmlns:a16="http://schemas.microsoft.com/office/drawing/2014/main" val="3567342992"/>
                    </a:ext>
                  </a:extLst>
                </a:gridCol>
                <a:gridCol w="2628900">
                  <a:extLst>
                    <a:ext uri="{9D8B030D-6E8A-4147-A177-3AD203B41FA5}">
                      <a16:colId xmlns:a16="http://schemas.microsoft.com/office/drawing/2014/main" val="850786500"/>
                    </a:ext>
                  </a:extLst>
                </a:gridCol>
              </a:tblGrid>
              <a:tr h="783923">
                <a:tc>
                  <a:txBody>
                    <a:bodyPr/>
                    <a:lstStyle/>
                    <a:p>
                      <a:r>
                        <a:rPr lang="en-GB" sz="2400" b="1" dirty="0" err="1">
                          <a:solidFill>
                            <a:schemeClr val="bg1"/>
                          </a:solidFill>
                          <a:latin typeface="Century Gothic" panose="020B0502020202020204" pitchFamily="34" charset="0"/>
                        </a:rPr>
                        <a:t>L’indifférence</a:t>
                      </a:r>
                      <a:endParaRPr lang="en-GB" sz="2400" dirty="0">
                        <a:solidFill>
                          <a:schemeClr val="bg1"/>
                        </a:solidFill>
                      </a:endParaRPr>
                    </a:p>
                  </a:txBody>
                  <a:tcPr/>
                </a:tc>
                <a:tc>
                  <a:txBody>
                    <a:bodyPr/>
                    <a:lstStyle/>
                    <a:p>
                      <a:endParaRPr lang="en-GB" dirty="0"/>
                    </a:p>
                  </a:txBody>
                  <a:tcPr/>
                </a:tc>
                <a:extLst>
                  <a:ext uri="{0D108BD9-81ED-4DB2-BD59-A6C34878D82A}">
                    <a16:rowId xmlns:a16="http://schemas.microsoft.com/office/drawing/2014/main" val="1564256959"/>
                  </a:ext>
                </a:extLst>
              </a:tr>
              <a:tr h="500025">
                <a:tc>
                  <a:txBody>
                    <a:bodyPr/>
                    <a:lstStyle/>
                    <a:p>
                      <a:r>
                        <a:rPr lang="en-GB" sz="2400" dirty="0" err="1"/>
                        <a:t>Lignes</a:t>
                      </a:r>
                      <a:r>
                        <a:rPr lang="en-GB" sz="2400" dirty="0"/>
                        <a:t> </a:t>
                      </a:r>
                      <a:r>
                        <a:rPr lang="en-GB" sz="2400" dirty="0" err="1"/>
                        <a:t>courtes</a:t>
                      </a:r>
                      <a:endParaRPr lang="en-GB" sz="2400" dirty="0"/>
                    </a:p>
                  </a:txBody>
                  <a:tcPr/>
                </a:tc>
                <a:tc>
                  <a:txBody>
                    <a:bodyPr/>
                    <a:lstStyle/>
                    <a:p>
                      <a:endParaRPr lang="en-GB" dirty="0"/>
                    </a:p>
                  </a:txBody>
                  <a:tcPr/>
                </a:tc>
                <a:extLst>
                  <a:ext uri="{0D108BD9-81ED-4DB2-BD59-A6C34878D82A}">
                    <a16:rowId xmlns:a16="http://schemas.microsoft.com/office/drawing/2014/main" val="2244502102"/>
                  </a:ext>
                </a:extLst>
              </a:tr>
              <a:tr h="525154">
                <a:tc>
                  <a:txBody>
                    <a:bodyPr/>
                    <a:lstStyle/>
                    <a:p>
                      <a:r>
                        <a:rPr lang="en-GB" sz="2400" dirty="0" err="1"/>
                        <a:t>Lignes</a:t>
                      </a:r>
                      <a:r>
                        <a:rPr lang="en-GB" sz="2400" dirty="0"/>
                        <a:t> </a:t>
                      </a:r>
                      <a:r>
                        <a:rPr lang="en-GB" sz="2400" dirty="0" err="1"/>
                        <a:t>longues</a:t>
                      </a:r>
                      <a:endParaRPr lang="en-GB" sz="2400" dirty="0"/>
                    </a:p>
                  </a:txBody>
                  <a:tcPr/>
                </a:tc>
                <a:tc>
                  <a:txBody>
                    <a:bodyPr/>
                    <a:lstStyle/>
                    <a:p>
                      <a:endParaRPr lang="en-GB" dirty="0"/>
                    </a:p>
                  </a:txBody>
                  <a:tcPr/>
                </a:tc>
                <a:extLst>
                  <a:ext uri="{0D108BD9-81ED-4DB2-BD59-A6C34878D82A}">
                    <a16:rowId xmlns:a16="http://schemas.microsoft.com/office/drawing/2014/main" val="3077971940"/>
                  </a:ext>
                </a:extLst>
              </a:tr>
              <a:tr h="474435">
                <a:tc>
                  <a:txBody>
                    <a:bodyPr/>
                    <a:lstStyle/>
                    <a:p>
                      <a:r>
                        <a:rPr lang="en-GB" sz="2400" dirty="0"/>
                        <a:t>Rimes</a:t>
                      </a:r>
                    </a:p>
                  </a:txBody>
                  <a:tcPr/>
                </a:tc>
                <a:tc>
                  <a:txBody>
                    <a:bodyPr/>
                    <a:lstStyle/>
                    <a:p>
                      <a:r>
                        <a:rPr lang="en-GB" dirty="0"/>
                        <a:t>           </a:t>
                      </a:r>
                    </a:p>
                  </a:txBody>
                  <a:tcPr/>
                </a:tc>
                <a:extLst>
                  <a:ext uri="{0D108BD9-81ED-4DB2-BD59-A6C34878D82A}">
                    <a16:rowId xmlns:a16="http://schemas.microsoft.com/office/drawing/2014/main" val="3680566932"/>
                  </a:ext>
                </a:extLst>
              </a:tr>
              <a:tr h="4744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t>Répétition</a:t>
                      </a:r>
                      <a:endParaRPr lang="en-GB" sz="2400" dirty="0"/>
                    </a:p>
                  </a:txBody>
                  <a:tcPr/>
                </a:tc>
                <a:tc>
                  <a:txBody>
                    <a:bodyPr/>
                    <a:lstStyle/>
                    <a:p>
                      <a:endParaRPr lang="en-GB" dirty="0"/>
                    </a:p>
                  </a:txBody>
                  <a:tcPr/>
                </a:tc>
                <a:extLst>
                  <a:ext uri="{0D108BD9-81ED-4DB2-BD59-A6C34878D82A}">
                    <a16:rowId xmlns:a16="http://schemas.microsoft.com/office/drawing/2014/main" val="182927999"/>
                  </a:ext>
                </a:extLst>
              </a:tr>
              <a:tr h="4744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t>Autre</a:t>
                      </a:r>
                      <a:r>
                        <a:rPr lang="en-GB" sz="2400" dirty="0"/>
                        <a:t> chose?</a:t>
                      </a:r>
                    </a:p>
                  </a:txBody>
                  <a:tcPr/>
                </a:tc>
                <a:tc>
                  <a:txBody>
                    <a:bodyPr/>
                    <a:lstStyle/>
                    <a:p>
                      <a:endParaRPr lang="en-GB" dirty="0"/>
                    </a:p>
                  </a:txBody>
                  <a:tcPr/>
                </a:tc>
                <a:extLst>
                  <a:ext uri="{0D108BD9-81ED-4DB2-BD59-A6C34878D82A}">
                    <a16:rowId xmlns:a16="http://schemas.microsoft.com/office/drawing/2014/main" val="2301198030"/>
                  </a:ext>
                </a:extLst>
              </a:tr>
            </a:tbl>
          </a:graphicData>
        </a:graphic>
      </p:graphicFrame>
      <p:graphicFrame>
        <p:nvGraphicFramePr>
          <p:cNvPr id="36" name="Table 35">
            <a:extLst>
              <a:ext uri="{FF2B5EF4-FFF2-40B4-BE49-F238E27FC236}">
                <a16:creationId xmlns:a16="http://schemas.microsoft.com/office/drawing/2014/main" id="{21E0CC04-F48B-4FA9-86CF-7B670845DAAF}"/>
              </a:ext>
            </a:extLst>
          </p:cNvPr>
          <p:cNvGraphicFramePr>
            <a:graphicFrameLocks noGrp="1"/>
          </p:cNvGraphicFramePr>
          <p:nvPr/>
        </p:nvGraphicFramePr>
        <p:xfrm>
          <a:off x="6223002" y="1812796"/>
          <a:ext cx="5130798" cy="3232406"/>
        </p:xfrm>
        <a:graphic>
          <a:graphicData uri="http://schemas.openxmlformats.org/drawingml/2006/table">
            <a:tbl>
              <a:tblPr firstRow="1" bandRow="1">
                <a:tableStyleId>{5C22544A-7EE6-4342-B048-85BDC9FD1C3A}</a:tableStyleId>
              </a:tblPr>
              <a:tblGrid>
                <a:gridCol w="2565399">
                  <a:extLst>
                    <a:ext uri="{9D8B030D-6E8A-4147-A177-3AD203B41FA5}">
                      <a16:colId xmlns:a16="http://schemas.microsoft.com/office/drawing/2014/main" val="3567342992"/>
                    </a:ext>
                  </a:extLst>
                </a:gridCol>
                <a:gridCol w="2565399">
                  <a:extLst>
                    <a:ext uri="{9D8B030D-6E8A-4147-A177-3AD203B41FA5}">
                      <a16:colId xmlns:a16="http://schemas.microsoft.com/office/drawing/2014/main" val="850786500"/>
                    </a:ext>
                  </a:extLst>
                </a:gridCol>
              </a:tblGrid>
              <a:tr h="806329">
                <a:tc>
                  <a:txBody>
                    <a:bodyPr/>
                    <a:lstStyle/>
                    <a:p>
                      <a:pPr marL="0" algn="l" defTabSz="914400" rtl="0" eaLnBrk="1" latinLnBrk="0" hangingPunct="1"/>
                      <a:r>
                        <a:rPr lang="en-GB" sz="2400" b="1" kern="1200" dirty="0">
                          <a:solidFill>
                            <a:schemeClr val="bg1"/>
                          </a:solidFill>
                          <a:latin typeface="Century Gothic" panose="020B0502020202020204" pitchFamily="34" charset="0"/>
                          <a:ea typeface="+mn-ea"/>
                          <a:cs typeface="+mn-cs"/>
                        </a:rPr>
                        <a:t>La </a:t>
                      </a:r>
                      <a:r>
                        <a:rPr lang="en-GB" sz="2400" b="1" kern="1200" dirty="0" err="1">
                          <a:solidFill>
                            <a:schemeClr val="bg1"/>
                          </a:solidFill>
                          <a:latin typeface="Century Gothic" panose="020B0502020202020204" pitchFamily="34" charset="0"/>
                          <a:ea typeface="+mn-ea"/>
                          <a:cs typeface="+mn-cs"/>
                        </a:rPr>
                        <a:t>tristesse</a:t>
                      </a:r>
                      <a:endParaRPr lang="en-GB" sz="2400" b="1" kern="1200" dirty="0">
                        <a:solidFill>
                          <a:schemeClr val="bg1"/>
                        </a:solidFill>
                        <a:latin typeface="Century Gothic" panose="020B0502020202020204" pitchFamily="34" charset="0"/>
                        <a:ea typeface="+mn-ea"/>
                        <a:cs typeface="+mn-cs"/>
                      </a:endParaRPr>
                    </a:p>
                  </a:txBody>
                  <a:tcPr/>
                </a:tc>
                <a:tc>
                  <a:txBody>
                    <a:bodyPr/>
                    <a:lstStyle/>
                    <a:p>
                      <a:endParaRPr lang="en-GB" dirty="0"/>
                    </a:p>
                  </a:txBody>
                  <a:tcPr/>
                </a:tc>
                <a:extLst>
                  <a:ext uri="{0D108BD9-81ED-4DB2-BD59-A6C34878D82A}">
                    <a16:rowId xmlns:a16="http://schemas.microsoft.com/office/drawing/2014/main" val="1564256959"/>
                  </a:ext>
                </a:extLst>
              </a:tr>
              <a:tr h="514315">
                <a:tc>
                  <a:txBody>
                    <a:bodyPr/>
                    <a:lstStyle/>
                    <a:p>
                      <a:r>
                        <a:rPr lang="en-GB" sz="2400" dirty="0" err="1"/>
                        <a:t>Lignes</a:t>
                      </a:r>
                      <a:r>
                        <a:rPr lang="en-GB" sz="2400" dirty="0"/>
                        <a:t> </a:t>
                      </a:r>
                      <a:r>
                        <a:rPr lang="en-GB" sz="2400" dirty="0" err="1"/>
                        <a:t>courtes</a:t>
                      </a:r>
                      <a:endParaRPr lang="en-GB" sz="2400" dirty="0"/>
                    </a:p>
                  </a:txBody>
                  <a:tcPr/>
                </a:tc>
                <a:tc>
                  <a:txBody>
                    <a:bodyPr/>
                    <a:lstStyle/>
                    <a:p>
                      <a:endParaRPr lang="en-GB" dirty="0"/>
                    </a:p>
                  </a:txBody>
                  <a:tcPr/>
                </a:tc>
                <a:extLst>
                  <a:ext uri="{0D108BD9-81ED-4DB2-BD59-A6C34878D82A}">
                    <a16:rowId xmlns:a16="http://schemas.microsoft.com/office/drawing/2014/main" val="2244502102"/>
                  </a:ext>
                </a:extLst>
              </a:tr>
              <a:tr h="540162">
                <a:tc>
                  <a:txBody>
                    <a:bodyPr/>
                    <a:lstStyle/>
                    <a:p>
                      <a:r>
                        <a:rPr lang="en-GB" sz="2400" dirty="0" err="1"/>
                        <a:t>Lignes</a:t>
                      </a:r>
                      <a:r>
                        <a:rPr lang="en-GB" sz="2400" dirty="0"/>
                        <a:t> </a:t>
                      </a:r>
                      <a:r>
                        <a:rPr lang="en-GB" sz="2400" dirty="0" err="1"/>
                        <a:t>longues</a:t>
                      </a:r>
                      <a:endParaRPr lang="en-GB" sz="2400" dirty="0"/>
                    </a:p>
                  </a:txBody>
                  <a:tcPr/>
                </a:tc>
                <a:tc>
                  <a:txBody>
                    <a:bodyPr/>
                    <a:lstStyle/>
                    <a:p>
                      <a:endParaRPr lang="en-GB" dirty="0"/>
                    </a:p>
                  </a:txBody>
                  <a:tcPr/>
                </a:tc>
                <a:extLst>
                  <a:ext uri="{0D108BD9-81ED-4DB2-BD59-A6C34878D82A}">
                    <a16:rowId xmlns:a16="http://schemas.microsoft.com/office/drawing/2014/main" val="3077971940"/>
                  </a:ext>
                </a:extLst>
              </a:tr>
              <a:tr h="457200">
                <a:tc>
                  <a:txBody>
                    <a:bodyPr/>
                    <a:lstStyle/>
                    <a:p>
                      <a:r>
                        <a:rPr lang="en-GB" sz="2400" dirty="0"/>
                        <a:t>Rimes</a:t>
                      </a:r>
                    </a:p>
                  </a:txBody>
                  <a:tcPr/>
                </a:tc>
                <a:tc>
                  <a:txBody>
                    <a:bodyPr/>
                    <a:lstStyle/>
                    <a:p>
                      <a:endParaRPr lang="en-GB"/>
                    </a:p>
                  </a:txBody>
                  <a:tcPr/>
                </a:tc>
                <a:extLst>
                  <a:ext uri="{0D108BD9-81ED-4DB2-BD59-A6C34878D82A}">
                    <a16:rowId xmlns:a16="http://schemas.microsoft.com/office/drawing/2014/main" val="3680566932"/>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t>Répétition</a:t>
                      </a:r>
                      <a:endParaRPr lang="en-GB" sz="2400" dirty="0"/>
                    </a:p>
                  </a:txBody>
                  <a:tcPr/>
                </a:tc>
                <a:tc>
                  <a:txBody>
                    <a:bodyPr/>
                    <a:lstStyle/>
                    <a:p>
                      <a:endParaRPr lang="en-GB" dirty="0"/>
                    </a:p>
                  </a:txBody>
                  <a:tcPr/>
                </a:tc>
                <a:extLst>
                  <a:ext uri="{0D108BD9-81ED-4DB2-BD59-A6C34878D82A}">
                    <a16:rowId xmlns:a16="http://schemas.microsoft.com/office/drawing/2014/main" val="182927999"/>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t>Autre</a:t>
                      </a:r>
                      <a:r>
                        <a:rPr lang="en-GB" sz="2400" dirty="0"/>
                        <a:t> chose?</a:t>
                      </a:r>
                    </a:p>
                  </a:txBody>
                  <a:tcPr/>
                </a:tc>
                <a:tc>
                  <a:txBody>
                    <a:bodyPr/>
                    <a:lstStyle/>
                    <a:p>
                      <a:endParaRPr lang="en-GB" dirty="0"/>
                    </a:p>
                  </a:txBody>
                  <a:tcPr/>
                </a:tc>
                <a:extLst>
                  <a:ext uri="{0D108BD9-81ED-4DB2-BD59-A6C34878D82A}">
                    <a16:rowId xmlns:a16="http://schemas.microsoft.com/office/drawing/2014/main" val="1285122065"/>
                  </a:ext>
                </a:extLst>
              </a:tr>
            </a:tbl>
          </a:graphicData>
        </a:graphic>
      </p:graphicFrame>
      <p:pic>
        <p:nvPicPr>
          <p:cNvPr id="12" name="Picture 11" descr="Green Tick Clip Art">
            <a:extLst>
              <a:ext uri="{FF2B5EF4-FFF2-40B4-BE49-F238E27FC236}">
                <a16:creationId xmlns:a16="http://schemas.microsoft.com/office/drawing/2014/main" id="{D695FD08-E0F2-465A-ABAB-97EA7CAACA70}"/>
              </a:ext>
            </a:extLst>
          </p:cNvPr>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372126" y="2733933"/>
            <a:ext cx="330200" cy="330200"/>
          </a:xfrm>
          <a:prstGeom prst="rect">
            <a:avLst/>
          </a:prstGeom>
          <a:noFill/>
          <a:ln>
            <a:noFill/>
          </a:ln>
        </p:spPr>
      </p:pic>
      <p:pic>
        <p:nvPicPr>
          <p:cNvPr id="13" name="Picture 12" descr="Green Tick Clip Art">
            <a:extLst>
              <a:ext uri="{FF2B5EF4-FFF2-40B4-BE49-F238E27FC236}">
                <a16:creationId xmlns:a16="http://schemas.microsoft.com/office/drawing/2014/main" id="{550D0C5B-6446-4EF0-88D5-782C3DD3BE38}"/>
              </a:ext>
            </a:extLst>
          </p:cNvPr>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314701" y="3699499"/>
            <a:ext cx="330200" cy="330200"/>
          </a:xfrm>
          <a:prstGeom prst="rect">
            <a:avLst/>
          </a:prstGeom>
          <a:noFill/>
          <a:ln>
            <a:noFill/>
          </a:ln>
        </p:spPr>
      </p:pic>
      <p:pic>
        <p:nvPicPr>
          <p:cNvPr id="14" name="Picture 13" descr="Green Tick Clip Art">
            <a:extLst>
              <a:ext uri="{FF2B5EF4-FFF2-40B4-BE49-F238E27FC236}">
                <a16:creationId xmlns:a16="http://schemas.microsoft.com/office/drawing/2014/main" id="{C4FAD7CA-FB6B-4407-A6C5-673ED4D8397C}"/>
              </a:ext>
            </a:extLst>
          </p:cNvPr>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314701" y="4203578"/>
            <a:ext cx="330200" cy="330200"/>
          </a:xfrm>
          <a:prstGeom prst="rect">
            <a:avLst/>
          </a:prstGeom>
          <a:noFill/>
          <a:ln>
            <a:noFill/>
          </a:ln>
        </p:spPr>
      </p:pic>
      <p:pic>
        <p:nvPicPr>
          <p:cNvPr id="15" name="Picture 14" descr="Green Tick Clip Art">
            <a:extLst>
              <a:ext uri="{FF2B5EF4-FFF2-40B4-BE49-F238E27FC236}">
                <a16:creationId xmlns:a16="http://schemas.microsoft.com/office/drawing/2014/main" id="{87AD5219-7244-426C-A2E7-784D354C1CB3}"/>
              </a:ext>
            </a:extLst>
          </p:cNvPr>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442450" y="3247046"/>
            <a:ext cx="330200" cy="330200"/>
          </a:xfrm>
          <a:prstGeom prst="rect">
            <a:avLst/>
          </a:prstGeom>
          <a:noFill/>
          <a:ln>
            <a:noFill/>
          </a:ln>
        </p:spPr>
      </p:pic>
      <p:sp>
        <p:nvSpPr>
          <p:cNvPr id="3" name="TextBox 2">
            <a:extLst>
              <a:ext uri="{FF2B5EF4-FFF2-40B4-BE49-F238E27FC236}">
                <a16:creationId xmlns:a16="http://schemas.microsoft.com/office/drawing/2014/main" id="{04DEBD3C-A822-4450-B29E-C9A643AD0F72}"/>
              </a:ext>
            </a:extLst>
          </p:cNvPr>
          <p:cNvSpPr txBox="1"/>
          <p:nvPr/>
        </p:nvSpPr>
        <p:spPr>
          <a:xfrm>
            <a:off x="382659" y="5397576"/>
            <a:ext cx="11288640" cy="400110"/>
          </a:xfrm>
          <a:prstGeom prst="rect">
            <a:avLst/>
          </a:prstGeom>
          <a:noFill/>
        </p:spPr>
        <p:txBody>
          <a:bodyPr wrap="square" rtlCol="0">
            <a:spAutoFit/>
          </a:bodyPr>
          <a:lstStyle/>
          <a:p>
            <a:r>
              <a:rPr lang="en-GB" sz="2000" b="1" dirty="0">
                <a:solidFill>
                  <a:srgbClr val="115076"/>
                </a:solidFill>
                <a:latin typeface="Century Gothic" panose="020B0502020202020204" pitchFamily="34" charset="0"/>
              </a:rPr>
              <a:t>Avec un </a:t>
            </a:r>
            <a:r>
              <a:rPr lang="en-GB" sz="2000" b="1" dirty="0" err="1">
                <a:solidFill>
                  <a:srgbClr val="115076"/>
                </a:solidFill>
                <a:latin typeface="Century Gothic" panose="020B0502020202020204" pitchFamily="34" charset="0"/>
              </a:rPr>
              <a:t>partenaire</a:t>
            </a:r>
            <a:r>
              <a:rPr lang="en-GB" sz="2000" b="1" dirty="0">
                <a:solidFill>
                  <a:srgbClr val="115076"/>
                </a:solidFill>
                <a:latin typeface="Century Gothic" panose="020B0502020202020204" pitchFamily="34" charset="0"/>
              </a:rPr>
              <a:t>, </a:t>
            </a:r>
            <a:r>
              <a:rPr lang="en-GB" sz="2000" b="1" dirty="0" err="1">
                <a:solidFill>
                  <a:srgbClr val="115076"/>
                </a:solidFill>
                <a:latin typeface="Century Gothic" panose="020B0502020202020204" pitchFamily="34" charset="0"/>
              </a:rPr>
              <a:t>lis</a:t>
            </a:r>
            <a:r>
              <a:rPr lang="en-GB" sz="2000" b="1" dirty="0">
                <a:solidFill>
                  <a:srgbClr val="115076"/>
                </a:solidFill>
                <a:latin typeface="Century Gothic" panose="020B0502020202020204" pitchFamily="34" charset="0"/>
              </a:rPr>
              <a:t> les phrases  à haute </a:t>
            </a:r>
            <a:r>
              <a:rPr lang="en-GB" sz="2000" b="1" dirty="0" err="1">
                <a:solidFill>
                  <a:srgbClr val="115076"/>
                </a:solidFill>
                <a:latin typeface="Century Gothic" panose="020B0502020202020204" pitchFamily="34" charset="0"/>
              </a:rPr>
              <a:t>voix</a:t>
            </a:r>
            <a:r>
              <a:rPr lang="en-GB" sz="2000" b="1" dirty="0">
                <a:solidFill>
                  <a:srgbClr val="115076"/>
                </a:solidFill>
                <a:latin typeface="Century Gothic" panose="020B0502020202020204" pitchFamily="34" charset="0"/>
              </a:rPr>
              <a:t>  – </a:t>
            </a:r>
            <a:r>
              <a:rPr lang="en-GB" sz="2000" b="1" dirty="0" err="1">
                <a:solidFill>
                  <a:srgbClr val="115076"/>
                </a:solidFill>
                <a:latin typeface="Century Gothic" panose="020B0502020202020204" pitchFamily="34" charset="0"/>
              </a:rPr>
              <a:t>exprime</a:t>
            </a:r>
            <a:r>
              <a:rPr lang="en-GB" sz="2000" b="1" dirty="0">
                <a:solidFill>
                  <a:srgbClr val="115076"/>
                </a:solidFill>
                <a:latin typeface="Century Gothic" panose="020B0502020202020204" pitchFamily="34" charset="0"/>
              </a:rPr>
              <a:t> </a:t>
            </a:r>
            <a:r>
              <a:rPr lang="en-GB" sz="2000" b="1" dirty="0" err="1">
                <a:solidFill>
                  <a:schemeClr val="accent6"/>
                </a:solidFill>
                <a:latin typeface="Century Gothic" panose="020B0502020202020204" pitchFamily="34" charset="0"/>
              </a:rPr>
              <a:t>l’indifférence</a:t>
            </a:r>
            <a:r>
              <a:rPr lang="en-GB" sz="2000" b="1" dirty="0">
                <a:solidFill>
                  <a:srgbClr val="FF0000"/>
                </a:solidFill>
                <a:latin typeface="Century Gothic" panose="020B0502020202020204" pitchFamily="34" charset="0"/>
              </a:rPr>
              <a:t>  </a:t>
            </a:r>
            <a:r>
              <a:rPr lang="en-GB" sz="2000" b="1" dirty="0" err="1">
                <a:solidFill>
                  <a:srgbClr val="115076"/>
                </a:solidFill>
                <a:latin typeface="Century Gothic" panose="020B0502020202020204" pitchFamily="34" charset="0"/>
              </a:rPr>
              <a:t>ou</a:t>
            </a:r>
            <a:r>
              <a:rPr lang="en-GB" sz="2000" b="1" dirty="0">
                <a:solidFill>
                  <a:srgbClr val="115076"/>
                </a:solidFill>
                <a:latin typeface="Century Gothic" panose="020B0502020202020204" pitchFamily="34" charset="0"/>
              </a:rPr>
              <a:t> </a:t>
            </a:r>
            <a:r>
              <a:rPr lang="en-GB" sz="2000" b="1" dirty="0">
                <a:solidFill>
                  <a:srgbClr val="FF0000"/>
                </a:solidFill>
                <a:latin typeface="Century Gothic" panose="020B0502020202020204" pitchFamily="34" charset="0"/>
              </a:rPr>
              <a:t>la </a:t>
            </a:r>
            <a:r>
              <a:rPr lang="en-GB" sz="2000" b="1" dirty="0" err="1">
                <a:solidFill>
                  <a:srgbClr val="FF0000"/>
                </a:solidFill>
                <a:latin typeface="Century Gothic" panose="020B0502020202020204" pitchFamily="34" charset="0"/>
              </a:rPr>
              <a:t>tristesse</a:t>
            </a:r>
            <a:r>
              <a:rPr lang="en-GB" sz="2000" b="1" dirty="0">
                <a:solidFill>
                  <a:srgbClr val="FF0000"/>
                </a:solidFill>
                <a:latin typeface="Century Gothic" panose="020B0502020202020204" pitchFamily="34" charset="0"/>
              </a:rPr>
              <a:t> </a:t>
            </a:r>
            <a:endParaRPr lang="en-GB" sz="2000" b="1" dirty="0">
              <a:solidFill>
                <a:srgbClr val="115076"/>
              </a:solidFill>
              <a:latin typeface="Century Gothic" panose="020B0502020202020204" pitchFamily="34" charset="0"/>
            </a:endParaRPr>
          </a:p>
        </p:txBody>
      </p:sp>
      <p:pic>
        <p:nvPicPr>
          <p:cNvPr id="1026" name="Picture 2" descr="Checked Clip Art">
            <a:extLst>
              <a:ext uri="{FF2B5EF4-FFF2-40B4-BE49-F238E27FC236}">
                <a16:creationId xmlns:a16="http://schemas.microsoft.com/office/drawing/2014/main" id="{D80243FC-B2AB-4E5D-A251-42EF980C52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4901" y="1905514"/>
            <a:ext cx="441552" cy="4415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hecked Clip Art">
            <a:extLst>
              <a:ext uri="{FF2B5EF4-FFF2-40B4-BE49-F238E27FC236}">
                <a16:creationId xmlns:a16="http://schemas.microsoft.com/office/drawing/2014/main" id="{69983EB6-0253-4F68-8BD2-E94CD7AC10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1098" y="1987563"/>
            <a:ext cx="441552" cy="44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86" y="49753"/>
            <a:ext cx="10677939" cy="732126"/>
          </a:xfrm>
        </p:spPr>
        <p:txBody>
          <a:bodyPr>
            <a:normAutofit/>
          </a:bodyPr>
          <a:lstStyle/>
          <a:p>
            <a:r>
              <a:rPr lang="en-GB" sz="3200" b="1" dirty="0"/>
              <a:t>Focus on literary technique – </a:t>
            </a:r>
            <a:r>
              <a:rPr lang="en-GB" sz="3200" b="1" dirty="0" err="1"/>
              <a:t>L’enjambement</a:t>
            </a:r>
            <a:endParaRPr lang="en-GB" sz="3200" b="1" dirty="0"/>
          </a:p>
        </p:txBody>
      </p:sp>
      <p:sp>
        <p:nvSpPr>
          <p:cNvPr id="8" name="TextBox 7"/>
          <p:cNvSpPr txBox="1"/>
          <p:nvPr/>
        </p:nvSpPr>
        <p:spPr>
          <a:xfrm>
            <a:off x="149086" y="817977"/>
            <a:ext cx="11685105" cy="1200329"/>
          </a:xfrm>
          <a:prstGeom prst="rect">
            <a:avLst/>
          </a:prstGeom>
          <a:noFill/>
        </p:spPr>
        <p:txBody>
          <a:bodyPr wrap="square" rtlCol="0">
            <a:spAutoFit/>
          </a:bodyPr>
          <a:lstStyle/>
          <a:p>
            <a:pPr marL="342900" indent="-342900">
              <a:buFont typeface="Arial" panose="020B0604020202020204" pitchFamily="34" charset="0"/>
              <a:buChar char="•"/>
            </a:pPr>
            <a:r>
              <a:rPr lang="en-GB" sz="2400" b="1" dirty="0"/>
              <a:t>Origin</a:t>
            </a:r>
            <a:r>
              <a:rPr lang="en-GB" sz="2400" dirty="0"/>
              <a:t>: French word </a:t>
            </a:r>
            <a:r>
              <a:rPr lang="en-GB" sz="2400" i="1" dirty="0"/>
              <a:t>enjambment</a:t>
            </a:r>
            <a:r>
              <a:rPr lang="en-GB" sz="2400" dirty="0"/>
              <a:t> = to step over, or put legs across</a:t>
            </a:r>
          </a:p>
          <a:p>
            <a:pPr marL="342900" indent="-342900">
              <a:buFont typeface="Arial" panose="020B0604020202020204" pitchFamily="34" charset="0"/>
              <a:buChar char="•"/>
            </a:pPr>
            <a:r>
              <a:rPr lang="en-GB" sz="2400" b="1" dirty="0"/>
              <a:t>Poetry</a:t>
            </a:r>
            <a:r>
              <a:rPr lang="en-GB" sz="2400" dirty="0"/>
              <a:t>: moving over from one line to another without a terminating punctuation mark; line break does not coincide with sentence end -&gt; creates a “</a:t>
            </a:r>
            <a:r>
              <a:rPr lang="en-GB" sz="2400" b="1" dirty="0">
                <a:solidFill>
                  <a:srgbClr val="FF0000"/>
                </a:solidFill>
              </a:rPr>
              <a:t>flow</a:t>
            </a:r>
            <a:r>
              <a:rPr lang="en-GB" sz="2400" dirty="0"/>
              <a:t>” &amp; </a:t>
            </a:r>
            <a:r>
              <a:rPr lang="en-GB" sz="2400" b="1" dirty="0">
                <a:solidFill>
                  <a:srgbClr val="FF0000"/>
                </a:solidFill>
              </a:rPr>
              <a:t>musicality</a:t>
            </a:r>
            <a:endParaRPr lang="en-GB" b="1" dirty="0">
              <a:solidFill>
                <a:srgbClr val="FF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033910997"/>
              </p:ext>
            </p:extLst>
          </p:nvPr>
        </p:nvGraphicFramePr>
        <p:xfrm>
          <a:off x="441197" y="2031122"/>
          <a:ext cx="8128000" cy="118872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3977206773"/>
                    </a:ext>
                  </a:extLst>
                </a:gridCol>
                <a:gridCol w="4064000">
                  <a:extLst>
                    <a:ext uri="{9D8B030D-6E8A-4147-A177-3AD203B41FA5}">
                      <a16:colId xmlns:a16="http://schemas.microsoft.com/office/drawing/2014/main" val="254520608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Amongst the bushes and thorns			</a:t>
                      </a:r>
                      <a:br>
                        <a:rPr lang="en-GB" i="1" dirty="0"/>
                      </a:br>
                      <a:r>
                        <a:rPr lang="en-GB" i="1" dirty="0"/>
                        <a:t>Beautiful red rose blooms.</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think I had never seen</a:t>
                      </a:r>
                      <a:br>
                        <a:rPr lang="en-GB" dirty="0"/>
                      </a:b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t>A</a:t>
                      </a:r>
                      <a:r>
                        <a:rPr lang="en-GB" u="none" baseline="0" dirty="0"/>
                        <a:t> verse</a:t>
                      </a:r>
                      <a:r>
                        <a:rPr lang="en-GB" dirty="0"/>
                        <a:t> as beautiful as a flower.</a:t>
                      </a:r>
                    </a:p>
                    <a:p>
                      <a:endParaRPr lang="en-GB" dirty="0"/>
                    </a:p>
                  </a:txBody>
                  <a:tcPr/>
                </a:tc>
                <a:extLst>
                  <a:ext uri="{0D108BD9-81ED-4DB2-BD59-A6C34878D82A}">
                    <a16:rowId xmlns:a16="http://schemas.microsoft.com/office/drawing/2014/main" val="893705496"/>
                  </a:ext>
                </a:extLst>
              </a:tr>
            </a:tbl>
          </a:graphicData>
        </a:graphic>
      </p:graphicFrame>
      <p:sp>
        <p:nvSpPr>
          <p:cNvPr id="11" name="Freeform: Shape 10"/>
          <p:cNvSpPr/>
          <p:nvPr/>
        </p:nvSpPr>
        <p:spPr>
          <a:xfrm>
            <a:off x="3626692" y="2254421"/>
            <a:ext cx="477085" cy="569843"/>
          </a:xfrm>
          <a:custGeom>
            <a:avLst/>
            <a:gdLst>
              <a:gd name="connsiteX0" fmla="*/ 0 w 477085"/>
              <a:gd name="connsiteY0" fmla="*/ 0 h 569843"/>
              <a:gd name="connsiteX1" fmla="*/ 477078 w 477085"/>
              <a:gd name="connsiteY1" fmla="*/ 304800 h 569843"/>
              <a:gd name="connsiteX2" fmla="*/ 13252 w 477085"/>
              <a:gd name="connsiteY2" fmla="*/ 569843 h 569843"/>
              <a:gd name="connsiteX3" fmla="*/ 13252 w 477085"/>
              <a:gd name="connsiteY3" fmla="*/ 569843 h 569843"/>
              <a:gd name="connsiteX4" fmla="*/ 13252 w 477085"/>
              <a:gd name="connsiteY4" fmla="*/ 569843 h 569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085" h="569843">
                <a:moveTo>
                  <a:pt x="0" y="0"/>
                </a:moveTo>
                <a:cubicBezTo>
                  <a:pt x="237434" y="104913"/>
                  <a:pt x="474869" y="209826"/>
                  <a:pt x="477078" y="304800"/>
                </a:cubicBezTo>
                <a:cubicBezTo>
                  <a:pt x="479287" y="399774"/>
                  <a:pt x="13252" y="569843"/>
                  <a:pt x="13252" y="569843"/>
                </a:cubicBezTo>
                <a:lnTo>
                  <a:pt x="13252" y="569843"/>
                </a:lnTo>
                <a:lnTo>
                  <a:pt x="13252" y="569843"/>
                </a:lnTo>
              </a:path>
            </a:pathLst>
          </a:custGeom>
          <a:ln w="57150">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dirty="0"/>
          </a:p>
        </p:txBody>
      </p:sp>
      <p:sp>
        <p:nvSpPr>
          <p:cNvPr id="12" name="Freeform: Shape 11"/>
          <p:cNvSpPr/>
          <p:nvPr/>
        </p:nvSpPr>
        <p:spPr>
          <a:xfrm>
            <a:off x="7719393" y="2254421"/>
            <a:ext cx="477085" cy="569843"/>
          </a:xfrm>
          <a:custGeom>
            <a:avLst/>
            <a:gdLst>
              <a:gd name="connsiteX0" fmla="*/ 0 w 477085"/>
              <a:gd name="connsiteY0" fmla="*/ 0 h 569843"/>
              <a:gd name="connsiteX1" fmla="*/ 477078 w 477085"/>
              <a:gd name="connsiteY1" fmla="*/ 304800 h 569843"/>
              <a:gd name="connsiteX2" fmla="*/ 13252 w 477085"/>
              <a:gd name="connsiteY2" fmla="*/ 569843 h 569843"/>
              <a:gd name="connsiteX3" fmla="*/ 13252 w 477085"/>
              <a:gd name="connsiteY3" fmla="*/ 569843 h 569843"/>
              <a:gd name="connsiteX4" fmla="*/ 13252 w 477085"/>
              <a:gd name="connsiteY4" fmla="*/ 569843 h 569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085" h="569843">
                <a:moveTo>
                  <a:pt x="0" y="0"/>
                </a:moveTo>
                <a:cubicBezTo>
                  <a:pt x="237434" y="104913"/>
                  <a:pt x="474869" y="209826"/>
                  <a:pt x="477078" y="304800"/>
                </a:cubicBezTo>
                <a:cubicBezTo>
                  <a:pt x="479287" y="399774"/>
                  <a:pt x="13252" y="569843"/>
                  <a:pt x="13252" y="569843"/>
                </a:cubicBezTo>
                <a:lnTo>
                  <a:pt x="13252" y="569843"/>
                </a:lnTo>
                <a:lnTo>
                  <a:pt x="13252" y="569843"/>
                </a:lnTo>
              </a:path>
            </a:pathLst>
          </a:custGeom>
          <a:ln w="57150">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dirty="0"/>
          </a:p>
        </p:txBody>
      </p:sp>
      <p:sp>
        <p:nvSpPr>
          <p:cNvPr id="13" name="TextBox 12"/>
          <p:cNvSpPr txBox="1"/>
          <p:nvPr/>
        </p:nvSpPr>
        <p:spPr>
          <a:xfrm>
            <a:off x="149086" y="3223566"/>
            <a:ext cx="6384236" cy="523220"/>
          </a:xfrm>
          <a:prstGeom prst="rect">
            <a:avLst/>
          </a:prstGeom>
          <a:noFill/>
        </p:spPr>
        <p:txBody>
          <a:bodyPr wrap="square" rtlCol="0">
            <a:spAutoFit/>
          </a:bodyPr>
          <a:lstStyle/>
          <a:p>
            <a:r>
              <a:rPr lang="en-GB" sz="2800" b="1" dirty="0"/>
              <a:t>Marquez les </a:t>
            </a:r>
            <a:r>
              <a:rPr lang="en-GB" sz="2800" b="1" dirty="0" err="1"/>
              <a:t>enjambements</a:t>
            </a:r>
            <a:r>
              <a:rPr lang="en-GB" sz="2800" b="1" dirty="0"/>
              <a:t> </a:t>
            </a:r>
            <a:r>
              <a:rPr lang="en-GB" sz="2800" b="1" dirty="0" err="1"/>
              <a:t>dans</a:t>
            </a:r>
            <a:r>
              <a:rPr lang="en-GB" sz="2800" b="1" dirty="0"/>
              <a:t> le </a:t>
            </a:r>
            <a:r>
              <a:rPr lang="en-GB" sz="2800" b="1" dirty="0" err="1"/>
              <a:t>texte</a:t>
            </a:r>
            <a:r>
              <a:rPr lang="en-GB" sz="2800" b="1" dirty="0"/>
              <a:t>:</a:t>
            </a:r>
          </a:p>
        </p:txBody>
      </p:sp>
      <p:sp>
        <p:nvSpPr>
          <p:cNvPr id="16" name="Freeform: Shape 15"/>
          <p:cNvSpPr/>
          <p:nvPr/>
        </p:nvSpPr>
        <p:spPr>
          <a:xfrm>
            <a:off x="1872714" y="3965135"/>
            <a:ext cx="477085" cy="344557"/>
          </a:xfrm>
          <a:custGeom>
            <a:avLst/>
            <a:gdLst>
              <a:gd name="connsiteX0" fmla="*/ 0 w 477085"/>
              <a:gd name="connsiteY0" fmla="*/ 0 h 569843"/>
              <a:gd name="connsiteX1" fmla="*/ 477078 w 477085"/>
              <a:gd name="connsiteY1" fmla="*/ 304800 h 569843"/>
              <a:gd name="connsiteX2" fmla="*/ 13252 w 477085"/>
              <a:gd name="connsiteY2" fmla="*/ 569843 h 569843"/>
              <a:gd name="connsiteX3" fmla="*/ 13252 w 477085"/>
              <a:gd name="connsiteY3" fmla="*/ 569843 h 569843"/>
              <a:gd name="connsiteX4" fmla="*/ 13252 w 477085"/>
              <a:gd name="connsiteY4" fmla="*/ 569843 h 569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085" h="569843">
                <a:moveTo>
                  <a:pt x="0" y="0"/>
                </a:moveTo>
                <a:cubicBezTo>
                  <a:pt x="237434" y="104913"/>
                  <a:pt x="474869" y="209826"/>
                  <a:pt x="477078" y="304800"/>
                </a:cubicBezTo>
                <a:cubicBezTo>
                  <a:pt x="479287" y="399774"/>
                  <a:pt x="13252" y="569843"/>
                  <a:pt x="13252" y="569843"/>
                </a:cubicBezTo>
                <a:lnTo>
                  <a:pt x="13252" y="569843"/>
                </a:lnTo>
                <a:lnTo>
                  <a:pt x="13252" y="569843"/>
                </a:lnTo>
              </a:path>
            </a:pathLst>
          </a:custGeom>
          <a:ln w="57150">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dirty="0"/>
          </a:p>
        </p:txBody>
      </p:sp>
      <p:sp>
        <p:nvSpPr>
          <p:cNvPr id="3" name="Rectangle 2"/>
          <p:cNvSpPr/>
          <p:nvPr/>
        </p:nvSpPr>
        <p:spPr>
          <a:xfrm>
            <a:off x="149086" y="3718679"/>
            <a:ext cx="3262811" cy="923330"/>
          </a:xfrm>
          <a:prstGeom prst="rect">
            <a:avLst/>
          </a:prstGeom>
        </p:spPr>
        <p:txBody>
          <a:bodyPr wrap="square">
            <a:spAutoFit/>
          </a:bodyPr>
          <a:lstStyle/>
          <a:p>
            <a:r>
              <a:rPr lang="fr-FR" dirty="0">
                <a:solidFill>
                  <a:srgbClr val="333333"/>
                </a:solidFill>
                <a:latin typeface="Arial" panose="020B0604020202020204" pitchFamily="34" charset="0"/>
              </a:rPr>
              <a:t>Il a mis le café</a:t>
            </a:r>
            <a:br>
              <a:rPr lang="fr-FR" dirty="0"/>
            </a:br>
            <a:r>
              <a:rPr lang="fr-FR" dirty="0">
                <a:solidFill>
                  <a:srgbClr val="333333"/>
                </a:solidFill>
                <a:latin typeface="Arial" panose="020B0604020202020204" pitchFamily="34" charset="0"/>
              </a:rPr>
              <a:t>Dans la tasse</a:t>
            </a:r>
            <a:br>
              <a:rPr lang="fr-FR" dirty="0"/>
            </a:br>
            <a:endParaRPr lang="en-GB" dirty="0"/>
          </a:p>
        </p:txBody>
      </p:sp>
      <p:sp>
        <p:nvSpPr>
          <p:cNvPr id="7" name="TextBox 6"/>
          <p:cNvSpPr txBox="1"/>
          <p:nvPr/>
        </p:nvSpPr>
        <p:spPr>
          <a:xfrm>
            <a:off x="7440328" y="3965135"/>
            <a:ext cx="4592645" cy="1908215"/>
          </a:xfrm>
          <a:prstGeom prst="rect">
            <a:avLst/>
          </a:prstGeom>
          <a:noFill/>
        </p:spPr>
        <p:txBody>
          <a:bodyPr wrap="square" rtlCol="0">
            <a:spAutoFit/>
          </a:bodyPr>
          <a:lstStyle/>
          <a:p>
            <a:r>
              <a:rPr lang="en-GB" sz="2000" dirty="0" err="1"/>
              <a:t>Quel</a:t>
            </a:r>
            <a:r>
              <a:rPr lang="en-GB" sz="2000" dirty="0"/>
              <a:t> </a:t>
            </a:r>
            <a:r>
              <a:rPr lang="en-GB" sz="2000" dirty="0" err="1"/>
              <a:t>est</a:t>
            </a:r>
            <a:r>
              <a:rPr lang="en-GB" sz="2000" dirty="0"/>
              <a:t> </a:t>
            </a:r>
            <a:r>
              <a:rPr lang="en-GB" sz="2000" b="1" dirty="0" err="1"/>
              <a:t>l’effet</a:t>
            </a:r>
            <a:r>
              <a:rPr lang="en-GB" sz="2000" dirty="0"/>
              <a:t> de la </a:t>
            </a:r>
            <a:r>
              <a:rPr lang="en-GB" sz="2000" b="1" dirty="0" err="1"/>
              <a:t>pr</a:t>
            </a:r>
            <a:r>
              <a:rPr lang="fr-FR" sz="2000" b="1" dirty="0" err="1"/>
              <a:t>ésence</a:t>
            </a:r>
            <a:r>
              <a:rPr lang="fr-FR" sz="2000" dirty="0"/>
              <a:t> d’un enjambement?</a:t>
            </a:r>
          </a:p>
          <a:p>
            <a:endParaRPr lang="fr-FR" sz="2000" dirty="0"/>
          </a:p>
          <a:p>
            <a:r>
              <a:rPr lang="en-GB" sz="2000" dirty="0" err="1"/>
              <a:t>Quels</a:t>
            </a:r>
            <a:r>
              <a:rPr lang="en-GB" sz="2000" dirty="0"/>
              <a:t> </a:t>
            </a:r>
            <a:r>
              <a:rPr lang="en-GB" sz="2000" dirty="0" err="1"/>
              <a:t>est</a:t>
            </a:r>
            <a:r>
              <a:rPr lang="en-GB" sz="2000" dirty="0"/>
              <a:t> </a:t>
            </a:r>
            <a:r>
              <a:rPr lang="en-GB" sz="2000" b="1" dirty="0" err="1"/>
              <a:t>l’effet</a:t>
            </a:r>
            <a:r>
              <a:rPr lang="en-GB" sz="2000" dirty="0"/>
              <a:t> de </a:t>
            </a:r>
            <a:r>
              <a:rPr lang="en-GB" sz="2000" dirty="0" err="1"/>
              <a:t>l’</a:t>
            </a:r>
            <a:r>
              <a:rPr lang="en-GB" sz="2000" b="1" dirty="0" err="1"/>
              <a:t>absence</a:t>
            </a:r>
            <a:r>
              <a:rPr lang="fr-FR" sz="2000" dirty="0"/>
              <a:t> d’un l’enjambement?</a:t>
            </a:r>
            <a:endParaRPr lang="en-GB" sz="2000" dirty="0"/>
          </a:p>
          <a:p>
            <a:endParaRPr lang="en-GB" dirty="0"/>
          </a:p>
        </p:txBody>
      </p:sp>
      <p:sp>
        <p:nvSpPr>
          <p:cNvPr id="6" name="Slide Number Placeholder 5">
            <a:extLst>
              <a:ext uri="{FF2B5EF4-FFF2-40B4-BE49-F238E27FC236}">
                <a16:creationId xmlns:a16="http://schemas.microsoft.com/office/drawing/2014/main" id="{A36538D8-82C2-41BF-B6D8-6FC55CF552DE}"/>
              </a:ext>
            </a:extLst>
          </p:cNvPr>
          <p:cNvSpPr>
            <a:spLocks noGrp="1"/>
          </p:cNvSpPr>
          <p:nvPr>
            <p:ph type="sldNum" sz="quarter" idx="12"/>
          </p:nvPr>
        </p:nvSpPr>
        <p:spPr/>
        <p:txBody>
          <a:bodyPr/>
          <a:lstStyle/>
          <a:p>
            <a:fld id="{A796FD67-0BA0-436D-B60D-4690F3A637D4}" type="slidenum">
              <a:rPr lang="en-GB" smtClean="0"/>
              <a:t>13</a:t>
            </a:fld>
            <a:endParaRPr lang="en-GB"/>
          </a:p>
        </p:txBody>
      </p:sp>
    </p:spTree>
    <p:extLst>
      <p:ext uri="{BB962C8B-B14F-4D97-AF65-F5344CB8AC3E}">
        <p14:creationId xmlns:p14="http://schemas.microsoft.com/office/powerpoint/2010/main" val="3473493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86" y="49753"/>
            <a:ext cx="10677939" cy="732126"/>
          </a:xfrm>
        </p:spPr>
        <p:txBody>
          <a:bodyPr>
            <a:normAutofit/>
          </a:bodyPr>
          <a:lstStyle/>
          <a:p>
            <a:r>
              <a:rPr lang="en-GB" sz="3200" b="1" dirty="0"/>
              <a:t>Focus on literary technique – Le </a:t>
            </a:r>
            <a:r>
              <a:rPr lang="en-GB" sz="3200" b="1" dirty="0" err="1"/>
              <a:t>Parallélisme</a:t>
            </a:r>
            <a:endParaRPr lang="en-GB" sz="3200" b="1" dirty="0"/>
          </a:p>
        </p:txBody>
      </p:sp>
      <p:sp>
        <p:nvSpPr>
          <p:cNvPr id="8" name="TextBox 7"/>
          <p:cNvSpPr txBox="1"/>
          <p:nvPr/>
        </p:nvSpPr>
        <p:spPr>
          <a:xfrm>
            <a:off x="149086" y="817977"/>
            <a:ext cx="11685105" cy="1384995"/>
          </a:xfrm>
          <a:prstGeom prst="rect">
            <a:avLst/>
          </a:prstGeom>
          <a:noFill/>
        </p:spPr>
        <p:txBody>
          <a:bodyPr wrap="square" rtlCol="0">
            <a:spAutoFit/>
          </a:bodyPr>
          <a:lstStyle/>
          <a:p>
            <a:pPr marL="342900" indent="-342900">
              <a:buFont typeface="Arial" panose="020B0604020202020204" pitchFamily="34" charset="0"/>
              <a:buChar char="•"/>
            </a:pPr>
            <a:r>
              <a:rPr lang="en-GB" sz="2800" b="1" dirty="0"/>
              <a:t>Rhetoric figure</a:t>
            </a:r>
            <a:r>
              <a:rPr lang="en-GB" sz="2800" dirty="0"/>
              <a:t>: repeated use of parallel structures and phrases</a:t>
            </a:r>
          </a:p>
          <a:p>
            <a:pPr marL="342900" indent="-342900">
              <a:buFont typeface="Arial" panose="020B0604020202020204" pitchFamily="34" charset="0"/>
              <a:buChar char="•"/>
            </a:pPr>
            <a:r>
              <a:rPr lang="en-GB" sz="2800" b="1" dirty="0"/>
              <a:t>Effect</a:t>
            </a:r>
            <a:r>
              <a:rPr lang="en-GB" sz="2800" dirty="0"/>
              <a:t>: </a:t>
            </a:r>
            <a:r>
              <a:rPr lang="en-GB" sz="2800" b="1" dirty="0">
                <a:solidFill>
                  <a:srgbClr val="FF0000"/>
                </a:solidFill>
              </a:rPr>
              <a:t>foregrounding</a:t>
            </a:r>
            <a:r>
              <a:rPr lang="en-GB" sz="2800" dirty="0"/>
              <a:t>, </a:t>
            </a:r>
            <a:r>
              <a:rPr lang="en-GB" sz="2800" b="1" dirty="0">
                <a:solidFill>
                  <a:srgbClr val="FF0000"/>
                </a:solidFill>
              </a:rPr>
              <a:t>flow</a:t>
            </a:r>
            <a:r>
              <a:rPr lang="en-GB" sz="2800" dirty="0"/>
              <a:t>, </a:t>
            </a:r>
            <a:r>
              <a:rPr lang="en-GB" sz="2800" b="1" dirty="0">
                <a:solidFill>
                  <a:srgbClr val="FF0000"/>
                </a:solidFill>
              </a:rPr>
              <a:t>musicality</a:t>
            </a:r>
          </a:p>
          <a:p>
            <a:pPr marL="342900" indent="-342900">
              <a:buFont typeface="Arial" panose="020B0604020202020204" pitchFamily="34" charset="0"/>
              <a:buChar char="•"/>
            </a:pPr>
            <a:r>
              <a:rPr lang="en-GB" sz="2800" b="1" dirty="0"/>
              <a:t>Example</a:t>
            </a:r>
            <a:r>
              <a:rPr lang="en-GB" sz="2800" dirty="0"/>
              <a:t>: </a:t>
            </a:r>
            <a:r>
              <a:rPr lang="en-GB" sz="2800" i="1" dirty="0"/>
              <a:t>the government of the people, by the people, for the people   </a:t>
            </a:r>
          </a:p>
        </p:txBody>
      </p:sp>
      <p:sp>
        <p:nvSpPr>
          <p:cNvPr id="17" name="TextBox 16"/>
          <p:cNvSpPr txBox="1"/>
          <p:nvPr/>
        </p:nvSpPr>
        <p:spPr>
          <a:xfrm>
            <a:off x="149086" y="2446886"/>
            <a:ext cx="6384236" cy="523220"/>
          </a:xfrm>
          <a:prstGeom prst="rect">
            <a:avLst/>
          </a:prstGeom>
          <a:noFill/>
        </p:spPr>
        <p:txBody>
          <a:bodyPr wrap="square" rtlCol="0">
            <a:spAutoFit/>
          </a:bodyPr>
          <a:lstStyle/>
          <a:p>
            <a:r>
              <a:rPr lang="en-GB" sz="2800" b="1" dirty="0" err="1"/>
              <a:t>Soulignez</a:t>
            </a:r>
            <a:r>
              <a:rPr lang="en-GB" sz="2800" b="1" dirty="0"/>
              <a:t> les </a:t>
            </a:r>
            <a:r>
              <a:rPr lang="en-GB" sz="2800" b="1" dirty="0" err="1"/>
              <a:t>parallélismes</a:t>
            </a:r>
            <a:r>
              <a:rPr lang="en-GB" sz="2800" b="1" dirty="0"/>
              <a:t> </a:t>
            </a:r>
            <a:r>
              <a:rPr lang="en-GB" sz="2800" b="1" dirty="0" err="1"/>
              <a:t>dans</a:t>
            </a:r>
            <a:r>
              <a:rPr lang="en-GB" sz="2800" b="1" dirty="0"/>
              <a:t> le </a:t>
            </a:r>
            <a:r>
              <a:rPr lang="en-GB" sz="2800" b="1" dirty="0" err="1"/>
              <a:t>texte</a:t>
            </a:r>
            <a:r>
              <a:rPr lang="en-GB" sz="2800" b="1" dirty="0"/>
              <a:t>:</a:t>
            </a:r>
          </a:p>
        </p:txBody>
      </p:sp>
      <p:sp>
        <p:nvSpPr>
          <p:cNvPr id="4" name="Rectangle 3"/>
          <p:cNvSpPr/>
          <p:nvPr/>
        </p:nvSpPr>
        <p:spPr>
          <a:xfrm>
            <a:off x="149086" y="3214020"/>
            <a:ext cx="6096000" cy="1754326"/>
          </a:xfrm>
          <a:prstGeom prst="rect">
            <a:avLst/>
          </a:prstGeom>
        </p:spPr>
        <p:txBody>
          <a:bodyPr>
            <a:spAutoFit/>
          </a:bodyPr>
          <a:lstStyle/>
          <a:p>
            <a:r>
              <a:rPr lang="fr-FR" u="sng" dirty="0">
                <a:solidFill>
                  <a:srgbClr val="333333"/>
                </a:solidFill>
                <a:latin typeface="Arial" panose="020B0604020202020204" pitchFamily="34" charset="0"/>
              </a:rPr>
              <a:t>Il a mis </a:t>
            </a:r>
            <a:r>
              <a:rPr lang="fr-FR" dirty="0">
                <a:solidFill>
                  <a:srgbClr val="333333"/>
                </a:solidFill>
                <a:latin typeface="Arial" panose="020B0604020202020204" pitchFamily="34" charset="0"/>
              </a:rPr>
              <a:t>le café</a:t>
            </a:r>
            <a:br>
              <a:rPr lang="fr-FR" dirty="0"/>
            </a:br>
            <a:r>
              <a:rPr lang="fr-FR" dirty="0">
                <a:solidFill>
                  <a:srgbClr val="333333"/>
                </a:solidFill>
                <a:latin typeface="Arial" panose="020B0604020202020204" pitchFamily="34" charset="0"/>
              </a:rPr>
              <a:t>Dans la tasse</a:t>
            </a:r>
            <a:br>
              <a:rPr lang="fr-FR" dirty="0"/>
            </a:br>
            <a:endParaRPr lang="fr-FR" dirty="0"/>
          </a:p>
          <a:p>
            <a:endParaRPr lang="fr-FR" dirty="0"/>
          </a:p>
          <a:p>
            <a:r>
              <a:rPr lang="fr-FR" dirty="0"/>
              <a:t>Etc…..</a:t>
            </a:r>
            <a:br>
              <a:rPr lang="fr-FR" dirty="0"/>
            </a:br>
            <a:endParaRPr lang="en-GB" dirty="0"/>
          </a:p>
        </p:txBody>
      </p:sp>
      <p:sp>
        <p:nvSpPr>
          <p:cNvPr id="3" name="Slide Number Placeholder 2">
            <a:extLst>
              <a:ext uri="{FF2B5EF4-FFF2-40B4-BE49-F238E27FC236}">
                <a16:creationId xmlns:a16="http://schemas.microsoft.com/office/drawing/2014/main" id="{349106D8-3C85-45BD-9C98-8B3AC9795CBF}"/>
              </a:ext>
            </a:extLst>
          </p:cNvPr>
          <p:cNvSpPr>
            <a:spLocks noGrp="1"/>
          </p:cNvSpPr>
          <p:nvPr>
            <p:ph type="sldNum" sz="quarter" idx="12"/>
          </p:nvPr>
        </p:nvSpPr>
        <p:spPr/>
        <p:txBody>
          <a:bodyPr/>
          <a:lstStyle/>
          <a:p>
            <a:fld id="{A796FD67-0BA0-436D-B60D-4690F3A637D4}" type="slidenum">
              <a:rPr lang="en-GB" smtClean="0"/>
              <a:t>14</a:t>
            </a:fld>
            <a:endParaRPr lang="en-GB"/>
          </a:p>
        </p:txBody>
      </p:sp>
    </p:spTree>
    <p:extLst>
      <p:ext uri="{BB962C8B-B14F-4D97-AF65-F5344CB8AC3E}">
        <p14:creationId xmlns:p14="http://schemas.microsoft.com/office/powerpoint/2010/main" val="3372975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17" y="192847"/>
            <a:ext cx="10515600" cy="774562"/>
          </a:xfrm>
        </p:spPr>
        <p:txBody>
          <a:bodyPr>
            <a:normAutofit/>
          </a:bodyPr>
          <a:lstStyle/>
          <a:p>
            <a:r>
              <a:rPr lang="en-GB" sz="3200" b="1" dirty="0"/>
              <a:t>Comment </a:t>
            </a:r>
            <a:r>
              <a:rPr lang="en-GB" sz="3200" b="1" dirty="0" err="1"/>
              <a:t>est-ce</a:t>
            </a:r>
            <a:r>
              <a:rPr lang="en-GB" sz="3200" b="1" dirty="0"/>
              <a:t> que </a:t>
            </a:r>
            <a:r>
              <a:rPr lang="en-GB" sz="3200" b="1" dirty="0" err="1"/>
              <a:t>vous</a:t>
            </a:r>
            <a:r>
              <a:rPr lang="en-GB" sz="3200" b="1" dirty="0"/>
              <a:t> </a:t>
            </a:r>
            <a:r>
              <a:rPr lang="en-GB" sz="3200" b="1" dirty="0" err="1"/>
              <a:t>trouvez</a:t>
            </a:r>
            <a:r>
              <a:rPr lang="en-GB" sz="3200" b="1" dirty="0"/>
              <a:t> le </a:t>
            </a:r>
            <a:r>
              <a:rPr lang="en-GB" sz="3200" b="1" dirty="0" err="1"/>
              <a:t>poème</a:t>
            </a:r>
            <a:r>
              <a:rPr lang="en-GB" sz="3200" b="1" dirty="0"/>
              <a:t>?</a:t>
            </a:r>
          </a:p>
        </p:txBody>
      </p:sp>
      <p:sp>
        <p:nvSpPr>
          <p:cNvPr id="3" name="Content Placeholder 2"/>
          <p:cNvSpPr>
            <a:spLocks noGrp="1"/>
          </p:cNvSpPr>
          <p:nvPr>
            <p:ph idx="1"/>
          </p:nvPr>
        </p:nvSpPr>
        <p:spPr>
          <a:xfrm>
            <a:off x="334617" y="1812373"/>
            <a:ext cx="10611679" cy="2746375"/>
          </a:xfrm>
        </p:spPr>
        <p:txBody>
          <a:bodyPr/>
          <a:lstStyle/>
          <a:p>
            <a:pPr marL="0" indent="0">
              <a:buNone/>
            </a:pPr>
            <a:r>
              <a:rPr lang="en-GB" dirty="0" err="1"/>
              <a:t>Je</a:t>
            </a:r>
            <a:r>
              <a:rPr lang="en-GB" dirty="0"/>
              <a:t> le </a:t>
            </a:r>
            <a:r>
              <a:rPr lang="en-GB" dirty="0" err="1"/>
              <a:t>trouve</a:t>
            </a:r>
            <a:r>
              <a:rPr lang="en-GB" dirty="0"/>
              <a:t>…</a:t>
            </a:r>
          </a:p>
          <a:p>
            <a:endParaRPr lang="en-GB" dirty="0"/>
          </a:p>
          <a:p>
            <a:pPr marL="0" indent="0">
              <a:buNone/>
            </a:pPr>
            <a:r>
              <a:rPr lang="en-GB" dirty="0"/>
              <a:t>fort  </a:t>
            </a:r>
            <a:r>
              <a:rPr lang="en-GB" dirty="0" err="1"/>
              <a:t>vite</a:t>
            </a:r>
            <a:r>
              <a:rPr lang="en-GB" dirty="0"/>
              <a:t> </a:t>
            </a:r>
            <a:r>
              <a:rPr lang="en-GB" dirty="0" err="1"/>
              <a:t>rythmique</a:t>
            </a:r>
            <a:r>
              <a:rPr lang="en-GB" dirty="0"/>
              <a:t> triste  court long  </a:t>
            </a:r>
            <a:r>
              <a:rPr lang="en-GB" dirty="0" err="1"/>
              <a:t>intéressant</a:t>
            </a:r>
            <a:r>
              <a:rPr lang="en-GB" dirty="0"/>
              <a:t> </a:t>
            </a:r>
            <a:r>
              <a:rPr lang="en-GB" dirty="0" err="1"/>
              <a:t>ennuyant</a:t>
            </a:r>
            <a:r>
              <a:rPr lang="en-GB" dirty="0"/>
              <a:t> </a:t>
            </a:r>
          </a:p>
          <a:p>
            <a:pPr marL="0" indent="0">
              <a:buNone/>
            </a:pPr>
            <a:endParaRPr lang="en-GB" dirty="0"/>
          </a:p>
          <a:p>
            <a:pPr marL="0" indent="0">
              <a:buNone/>
            </a:pPr>
            <a:r>
              <a:rPr lang="en-GB" dirty="0"/>
              <a:t>démodé  </a:t>
            </a:r>
            <a:r>
              <a:rPr lang="en-GB" dirty="0" err="1"/>
              <a:t>moderne</a:t>
            </a:r>
            <a:r>
              <a:rPr lang="en-GB" dirty="0"/>
              <a:t>  </a:t>
            </a:r>
            <a:r>
              <a:rPr lang="en-GB" dirty="0" err="1"/>
              <a:t>doux</a:t>
            </a:r>
            <a:r>
              <a:rPr lang="en-GB" dirty="0"/>
              <a:t>  cruel  </a:t>
            </a:r>
            <a:r>
              <a:rPr lang="en-GB" dirty="0" err="1"/>
              <a:t>mauvais</a:t>
            </a:r>
            <a:r>
              <a:rPr lang="en-GB" dirty="0"/>
              <a:t> facile  difficile</a:t>
            </a:r>
          </a:p>
        </p:txBody>
      </p:sp>
      <p:sp>
        <p:nvSpPr>
          <p:cNvPr id="4" name="Slide Number Placeholder 3">
            <a:extLst>
              <a:ext uri="{FF2B5EF4-FFF2-40B4-BE49-F238E27FC236}">
                <a16:creationId xmlns:a16="http://schemas.microsoft.com/office/drawing/2014/main" id="{996CF93D-5CF9-4697-BE4F-734C1BEA24F3}"/>
              </a:ext>
            </a:extLst>
          </p:cNvPr>
          <p:cNvSpPr>
            <a:spLocks noGrp="1"/>
          </p:cNvSpPr>
          <p:nvPr>
            <p:ph type="sldNum" sz="quarter" idx="12"/>
          </p:nvPr>
        </p:nvSpPr>
        <p:spPr/>
        <p:txBody>
          <a:bodyPr/>
          <a:lstStyle/>
          <a:p>
            <a:fld id="{A796FD67-0BA0-436D-B60D-4690F3A637D4}" type="slidenum">
              <a:rPr lang="en-GB" smtClean="0"/>
              <a:t>15</a:t>
            </a:fld>
            <a:endParaRPr lang="en-GB"/>
          </a:p>
        </p:txBody>
      </p:sp>
    </p:spTree>
    <p:extLst>
      <p:ext uri="{BB962C8B-B14F-4D97-AF65-F5344CB8AC3E}">
        <p14:creationId xmlns:p14="http://schemas.microsoft.com/office/powerpoint/2010/main" val="2473972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765" y="331305"/>
            <a:ext cx="11913705" cy="6400800"/>
          </a:xfrm>
        </p:spPr>
        <p:txBody>
          <a:bodyPr>
            <a:normAutofit lnSpcReduction="10000"/>
          </a:bodyPr>
          <a:lstStyle/>
          <a:p>
            <a:pPr marL="0" indent="0">
              <a:buNone/>
            </a:pPr>
            <a:r>
              <a:rPr lang="en-GB" sz="3400" b="1" dirty="0"/>
              <a:t>Questions ouvertes: </a:t>
            </a:r>
            <a:r>
              <a:rPr lang="en-GB" sz="3400" b="1" dirty="0" err="1"/>
              <a:t>Imaginez</a:t>
            </a:r>
            <a:r>
              <a:rPr lang="en-GB" sz="3400" b="1" dirty="0"/>
              <a:t> </a:t>
            </a:r>
            <a:r>
              <a:rPr lang="en-GB" sz="3400" b="1" dirty="0" err="1"/>
              <a:t>plusieurs</a:t>
            </a:r>
            <a:r>
              <a:rPr lang="en-GB" sz="3400" b="1" dirty="0"/>
              <a:t> </a:t>
            </a:r>
            <a:r>
              <a:rPr lang="en-GB" sz="3400" b="1" dirty="0" err="1"/>
              <a:t>interprétations</a:t>
            </a:r>
            <a:r>
              <a:rPr lang="en-GB" sz="3400" b="1" dirty="0"/>
              <a:t>.</a:t>
            </a:r>
          </a:p>
          <a:p>
            <a:pPr marL="0" indent="0">
              <a:buNone/>
            </a:pPr>
            <a:endParaRPr lang="en-GB" sz="3400" b="1" dirty="0"/>
          </a:p>
          <a:p>
            <a:pPr marL="0" indent="0">
              <a:buNone/>
            </a:pPr>
            <a:r>
              <a:rPr lang="en-GB" sz="3400" b="1" dirty="0"/>
              <a:t>Qui </a:t>
            </a:r>
            <a:r>
              <a:rPr lang="en-GB" sz="3400" b="1" dirty="0" err="1"/>
              <a:t>sont</a:t>
            </a:r>
            <a:r>
              <a:rPr lang="en-GB" sz="3400" b="1" dirty="0"/>
              <a:t> les </a:t>
            </a:r>
            <a:r>
              <a:rPr lang="en-GB" sz="3400" b="1" dirty="0" err="1"/>
              <a:t>personnages</a:t>
            </a:r>
            <a:r>
              <a:rPr lang="en-GB" sz="3400" b="1" dirty="0"/>
              <a:t> </a:t>
            </a:r>
            <a:r>
              <a:rPr lang="en-GB" sz="3400" b="1" dirty="0" err="1"/>
              <a:t>dans</a:t>
            </a:r>
            <a:r>
              <a:rPr lang="en-GB" sz="3400" b="1" dirty="0"/>
              <a:t> le </a:t>
            </a:r>
            <a:r>
              <a:rPr lang="en-GB" sz="3400" b="1" dirty="0" err="1"/>
              <a:t>poème</a:t>
            </a:r>
            <a:r>
              <a:rPr lang="en-GB" sz="3400" b="1" dirty="0"/>
              <a:t>?</a:t>
            </a:r>
          </a:p>
          <a:p>
            <a:pPr marL="0" indent="0">
              <a:buNone/>
            </a:pPr>
            <a:r>
              <a:rPr lang="en-GB" sz="3400" dirty="0" err="1"/>
              <a:t>C’est</a:t>
            </a:r>
            <a:r>
              <a:rPr lang="en-GB" sz="3400" dirty="0"/>
              <a:t> / Ce </a:t>
            </a:r>
            <a:r>
              <a:rPr lang="en-GB" sz="3400" dirty="0" err="1"/>
              <a:t>sont</a:t>
            </a:r>
            <a:r>
              <a:rPr lang="en-GB" sz="3400" dirty="0"/>
              <a:t> des </a:t>
            </a:r>
            <a:r>
              <a:rPr lang="en-GB" sz="3400" dirty="0" err="1"/>
              <a:t>amis</a:t>
            </a:r>
            <a:r>
              <a:rPr lang="en-GB" sz="3400" dirty="0"/>
              <a:t> / un frère et </a:t>
            </a:r>
            <a:r>
              <a:rPr lang="en-GB" sz="3400" dirty="0" err="1"/>
              <a:t>une</a:t>
            </a:r>
            <a:r>
              <a:rPr lang="en-GB" sz="3400" dirty="0"/>
              <a:t> </a:t>
            </a:r>
            <a:r>
              <a:rPr lang="en-GB" sz="3400" dirty="0" err="1"/>
              <a:t>soeur</a:t>
            </a:r>
            <a:r>
              <a:rPr lang="en-GB" sz="3400" dirty="0"/>
              <a:t> / un couple non- </a:t>
            </a:r>
            <a:r>
              <a:rPr lang="en-GB" sz="3400" dirty="0" err="1"/>
              <a:t>marié</a:t>
            </a:r>
            <a:r>
              <a:rPr lang="en-GB" sz="3400" dirty="0"/>
              <a:t> / un couple </a:t>
            </a:r>
            <a:r>
              <a:rPr lang="en-GB" sz="3400" dirty="0" err="1"/>
              <a:t>marié</a:t>
            </a:r>
            <a:r>
              <a:rPr lang="en-GB" sz="3400" dirty="0"/>
              <a:t> / des </a:t>
            </a:r>
            <a:r>
              <a:rPr lang="en-GB" sz="3400" dirty="0" err="1"/>
              <a:t>ennemis</a:t>
            </a:r>
            <a:r>
              <a:rPr lang="en-GB" sz="3400" dirty="0"/>
              <a:t> / </a:t>
            </a:r>
            <a:r>
              <a:rPr lang="en-GB" sz="3400" dirty="0" err="1"/>
              <a:t>une</a:t>
            </a:r>
            <a:r>
              <a:rPr lang="en-GB" sz="3400" dirty="0"/>
              <a:t> </a:t>
            </a:r>
            <a:r>
              <a:rPr lang="en-GB" sz="3400" dirty="0" err="1"/>
              <a:t>fille</a:t>
            </a:r>
            <a:r>
              <a:rPr lang="en-GB" sz="3400" dirty="0"/>
              <a:t> et son </a:t>
            </a:r>
            <a:r>
              <a:rPr lang="en-GB" sz="3400" dirty="0" err="1"/>
              <a:t>père</a:t>
            </a:r>
            <a:r>
              <a:rPr lang="en-GB" sz="3400" dirty="0"/>
              <a:t>…</a:t>
            </a:r>
          </a:p>
          <a:p>
            <a:pPr marL="0" indent="0">
              <a:buNone/>
            </a:pPr>
            <a:endParaRPr lang="en-GB" sz="3400" dirty="0"/>
          </a:p>
          <a:p>
            <a:pPr marL="0" indent="0">
              <a:buNone/>
            </a:pPr>
            <a:r>
              <a:rPr lang="en-GB" sz="3400" b="1" dirty="0" err="1"/>
              <a:t>L’homme</a:t>
            </a:r>
            <a:r>
              <a:rPr lang="en-GB" sz="3400" b="1" dirty="0"/>
              <a:t> part pour </a:t>
            </a:r>
            <a:r>
              <a:rPr lang="en-GB" sz="3400" b="1" dirty="0" err="1"/>
              <a:t>aller</a:t>
            </a:r>
            <a:r>
              <a:rPr lang="en-GB" sz="3400" b="1" dirty="0"/>
              <a:t> </a:t>
            </a:r>
            <a:r>
              <a:rPr lang="en-GB" sz="3400" b="1" dirty="0" err="1"/>
              <a:t>où</a:t>
            </a:r>
            <a:r>
              <a:rPr lang="en-GB" sz="3400" b="1" dirty="0"/>
              <a:t>? </a:t>
            </a:r>
          </a:p>
          <a:p>
            <a:pPr marL="0" indent="0">
              <a:buNone/>
            </a:pPr>
            <a:r>
              <a:rPr lang="en-GB" sz="3400" dirty="0"/>
              <a:t>Il part pour </a:t>
            </a:r>
            <a:r>
              <a:rPr lang="en-GB" sz="3400" dirty="0" err="1"/>
              <a:t>aller</a:t>
            </a:r>
            <a:r>
              <a:rPr lang="en-GB" sz="3400" dirty="0"/>
              <a:t> au travail / à </a:t>
            </a:r>
            <a:r>
              <a:rPr lang="en-GB" sz="3400" dirty="0" err="1"/>
              <a:t>l’hôpital</a:t>
            </a:r>
            <a:r>
              <a:rPr lang="en-GB" sz="3400" dirty="0"/>
              <a:t> / </a:t>
            </a:r>
            <a:r>
              <a:rPr lang="en-GB" sz="3400" dirty="0" err="1"/>
              <a:t>en</a:t>
            </a:r>
            <a:r>
              <a:rPr lang="en-GB" sz="3400" dirty="0"/>
              <a:t> </a:t>
            </a:r>
            <a:r>
              <a:rPr lang="en-GB" sz="3400" dirty="0" err="1"/>
              <a:t>vacances</a:t>
            </a:r>
            <a:r>
              <a:rPr lang="en-GB" sz="3400" dirty="0"/>
              <a:t> / à la guerre / </a:t>
            </a:r>
            <a:r>
              <a:rPr lang="en-GB" sz="3400" dirty="0" err="1"/>
              <a:t>s’engager</a:t>
            </a:r>
            <a:r>
              <a:rPr lang="en-GB" sz="3400" dirty="0"/>
              <a:t> à la Résistance / </a:t>
            </a:r>
            <a:r>
              <a:rPr lang="en-GB" sz="3400" dirty="0" err="1"/>
              <a:t>en</a:t>
            </a:r>
            <a:r>
              <a:rPr lang="en-GB" sz="3400" dirty="0"/>
              <a:t> </a:t>
            </a:r>
            <a:r>
              <a:rPr lang="en-GB" sz="3400" dirty="0" err="1"/>
              <a:t>vacances</a:t>
            </a:r>
            <a:r>
              <a:rPr lang="en-GB" sz="3400" dirty="0"/>
              <a:t> / </a:t>
            </a:r>
            <a:r>
              <a:rPr lang="en-GB" sz="3400" dirty="0" err="1"/>
              <a:t>voir</a:t>
            </a:r>
            <a:r>
              <a:rPr lang="en-GB" sz="3400" dirty="0"/>
              <a:t> un </a:t>
            </a:r>
            <a:r>
              <a:rPr lang="en-GB" sz="3400" dirty="0" err="1"/>
              <a:t>ami</a:t>
            </a:r>
            <a:r>
              <a:rPr lang="en-GB" sz="3400" dirty="0"/>
              <a:t> / </a:t>
            </a:r>
            <a:r>
              <a:rPr lang="en-GB" sz="3400" dirty="0" err="1"/>
              <a:t>une</a:t>
            </a:r>
            <a:r>
              <a:rPr lang="en-GB" sz="3400" dirty="0"/>
              <a:t> </a:t>
            </a:r>
            <a:r>
              <a:rPr lang="en-GB" sz="3400" dirty="0" err="1"/>
              <a:t>amie</a:t>
            </a:r>
            <a:r>
              <a:rPr lang="en-GB" sz="3400" dirty="0"/>
              <a:t>…</a:t>
            </a:r>
          </a:p>
          <a:p>
            <a:pPr marL="0" indent="0">
              <a:buNone/>
            </a:pPr>
            <a:endParaRPr lang="en-GB" sz="3400" dirty="0"/>
          </a:p>
          <a:p>
            <a:pPr marL="0" indent="0">
              <a:buNone/>
            </a:pPr>
            <a:r>
              <a:rPr lang="en-GB" sz="3400" b="1" dirty="0" err="1"/>
              <a:t>L’homme</a:t>
            </a:r>
            <a:r>
              <a:rPr lang="en-GB" sz="3400" b="1" dirty="0"/>
              <a:t> part pour </a:t>
            </a:r>
            <a:r>
              <a:rPr lang="en-GB" sz="3400" b="1" dirty="0" err="1"/>
              <a:t>combien</a:t>
            </a:r>
            <a:r>
              <a:rPr lang="en-GB" sz="3400" b="1" dirty="0"/>
              <a:t> de temps?</a:t>
            </a:r>
          </a:p>
          <a:p>
            <a:pPr marL="0" indent="0">
              <a:buNone/>
            </a:pPr>
            <a:r>
              <a:rPr lang="en-GB" sz="3400" dirty="0"/>
              <a:t>Il part pour </a:t>
            </a:r>
            <a:r>
              <a:rPr lang="en-GB" sz="3400" dirty="0" err="1"/>
              <a:t>toujours</a:t>
            </a:r>
            <a:r>
              <a:rPr lang="en-GB" sz="3400" dirty="0"/>
              <a:t> / </a:t>
            </a:r>
            <a:r>
              <a:rPr lang="en-GB" sz="3400" dirty="0" err="1"/>
              <a:t>une</a:t>
            </a:r>
            <a:r>
              <a:rPr lang="en-GB" sz="3400" dirty="0"/>
              <a:t> </a:t>
            </a:r>
            <a:r>
              <a:rPr lang="en-GB" sz="3400" dirty="0" err="1"/>
              <a:t>journée</a:t>
            </a:r>
            <a:r>
              <a:rPr lang="en-GB" sz="3400" dirty="0"/>
              <a:t> / </a:t>
            </a:r>
            <a:r>
              <a:rPr lang="en-GB" sz="3400" dirty="0" err="1"/>
              <a:t>deux</a:t>
            </a:r>
            <a:r>
              <a:rPr lang="en-GB" sz="3400" dirty="0"/>
              <a:t> </a:t>
            </a:r>
            <a:r>
              <a:rPr lang="en-GB" sz="3400" dirty="0" err="1"/>
              <a:t>semaines</a:t>
            </a:r>
            <a:r>
              <a:rPr lang="en-GB" sz="3400" dirty="0"/>
              <a:t> / </a:t>
            </a:r>
            <a:r>
              <a:rPr lang="en-GB" sz="3400" dirty="0" err="1"/>
              <a:t>longtemps</a:t>
            </a:r>
            <a:r>
              <a:rPr lang="en-GB" sz="3400" dirty="0"/>
              <a:t>…</a:t>
            </a:r>
          </a:p>
          <a:p>
            <a:pPr marL="0" indent="0">
              <a:buNone/>
            </a:pPr>
            <a:endParaRPr lang="en-GB" dirty="0"/>
          </a:p>
          <a:p>
            <a:pPr marL="0" indent="0">
              <a:buNone/>
            </a:pPr>
            <a:endParaRPr lang="en-GB" dirty="0"/>
          </a:p>
        </p:txBody>
      </p:sp>
      <p:sp>
        <p:nvSpPr>
          <p:cNvPr id="2" name="Slide Number Placeholder 1"/>
          <p:cNvSpPr>
            <a:spLocks noGrp="1"/>
          </p:cNvSpPr>
          <p:nvPr>
            <p:ph type="sldNum" sz="quarter" idx="12"/>
          </p:nvPr>
        </p:nvSpPr>
        <p:spPr/>
        <p:txBody>
          <a:bodyPr/>
          <a:lstStyle/>
          <a:p>
            <a:fld id="{A796FD67-0BA0-436D-B60D-4690F3A637D4}" type="slidenum">
              <a:rPr lang="en-GB" smtClean="0"/>
              <a:t>16</a:t>
            </a:fld>
            <a:endParaRPr lang="en-GB"/>
          </a:p>
        </p:txBody>
      </p:sp>
    </p:spTree>
    <p:extLst>
      <p:ext uri="{BB962C8B-B14F-4D97-AF65-F5344CB8AC3E}">
        <p14:creationId xmlns:p14="http://schemas.microsoft.com/office/powerpoint/2010/main" val="3468064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765" y="331305"/>
            <a:ext cx="11913705" cy="6400800"/>
          </a:xfrm>
        </p:spPr>
        <p:txBody>
          <a:bodyPr>
            <a:normAutofit/>
          </a:bodyPr>
          <a:lstStyle/>
          <a:p>
            <a:pPr marL="0" indent="0">
              <a:buNone/>
            </a:pPr>
            <a:r>
              <a:rPr lang="en-GB" sz="3400" b="1" dirty="0"/>
              <a:t>Questions ouvertes: </a:t>
            </a:r>
            <a:r>
              <a:rPr lang="en-GB" sz="3400" dirty="0" err="1"/>
              <a:t>Imaginez</a:t>
            </a:r>
            <a:r>
              <a:rPr lang="en-GB" sz="3400" dirty="0"/>
              <a:t> </a:t>
            </a:r>
            <a:r>
              <a:rPr lang="en-GB" sz="3400" dirty="0" err="1"/>
              <a:t>plusieurs</a:t>
            </a:r>
            <a:r>
              <a:rPr lang="en-GB" sz="3400" dirty="0"/>
              <a:t> </a:t>
            </a:r>
            <a:r>
              <a:rPr lang="en-GB" sz="3400" dirty="0" err="1"/>
              <a:t>interprétations</a:t>
            </a:r>
            <a:r>
              <a:rPr lang="en-GB" sz="3400" dirty="0"/>
              <a:t> </a:t>
            </a:r>
            <a:r>
              <a:rPr lang="en-GB" sz="3400" dirty="0" err="1"/>
              <a:t>possibles</a:t>
            </a:r>
            <a:r>
              <a:rPr lang="en-GB" sz="3400" dirty="0"/>
              <a:t>.</a:t>
            </a:r>
            <a:endParaRPr lang="en-GB" sz="3400" b="1" dirty="0"/>
          </a:p>
          <a:p>
            <a:pPr marL="0" indent="0">
              <a:buNone/>
            </a:pPr>
            <a:endParaRPr lang="en-GB" sz="3400" dirty="0"/>
          </a:p>
          <a:p>
            <a:pPr marL="0" indent="0">
              <a:buNone/>
            </a:pPr>
            <a:r>
              <a:rPr lang="en-GB" sz="3400" b="1" dirty="0"/>
              <a:t>La femme se sent comment?</a:t>
            </a:r>
            <a:r>
              <a:rPr lang="en-GB" sz="3400" dirty="0"/>
              <a:t> </a:t>
            </a:r>
          </a:p>
          <a:p>
            <a:pPr marL="0" indent="0">
              <a:buNone/>
            </a:pPr>
            <a:r>
              <a:rPr lang="en-GB" sz="3400" dirty="0"/>
              <a:t>Elle </a:t>
            </a:r>
            <a:r>
              <a:rPr lang="en-GB" sz="3400" dirty="0" err="1"/>
              <a:t>est</a:t>
            </a:r>
            <a:r>
              <a:rPr lang="en-GB" sz="3400" dirty="0"/>
              <a:t> triste / </a:t>
            </a:r>
            <a:r>
              <a:rPr lang="en-GB" sz="3400" dirty="0" err="1"/>
              <a:t>contente</a:t>
            </a:r>
            <a:r>
              <a:rPr lang="en-GB" sz="3400" dirty="0"/>
              <a:t> / a </a:t>
            </a:r>
            <a:r>
              <a:rPr lang="en-GB" sz="3400" dirty="0" err="1"/>
              <a:t>peur</a:t>
            </a:r>
            <a:r>
              <a:rPr lang="en-GB" sz="3400" dirty="0"/>
              <a:t> / </a:t>
            </a:r>
            <a:r>
              <a:rPr lang="en-GB" sz="3400" dirty="0" err="1"/>
              <a:t>désespérée</a:t>
            </a:r>
            <a:r>
              <a:rPr lang="en-GB" sz="3400" dirty="0"/>
              <a:t> / </a:t>
            </a:r>
            <a:r>
              <a:rPr lang="en-GB" sz="3400" dirty="0" err="1"/>
              <a:t>indifférente</a:t>
            </a:r>
            <a:r>
              <a:rPr lang="en-GB" sz="3400" dirty="0"/>
              <a:t> / </a:t>
            </a:r>
            <a:r>
              <a:rPr lang="en-GB" sz="3400" dirty="0" err="1"/>
              <a:t>seule</a:t>
            </a:r>
            <a:r>
              <a:rPr lang="en-GB" sz="3400" dirty="0"/>
              <a:t>…</a:t>
            </a:r>
          </a:p>
          <a:p>
            <a:pPr marL="0" indent="0">
              <a:buNone/>
            </a:pPr>
            <a:endParaRPr lang="en-GB" sz="3400" dirty="0"/>
          </a:p>
          <a:p>
            <a:pPr marL="0" indent="0">
              <a:buNone/>
            </a:pPr>
            <a:r>
              <a:rPr lang="en-GB" sz="3400" b="1" dirty="0" err="1"/>
              <a:t>L’homme</a:t>
            </a:r>
            <a:r>
              <a:rPr lang="en-GB" sz="3400" b="1" dirty="0"/>
              <a:t> se sent comment?</a:t>
            </a:r>
          </a:p>
          <a:p>
            <a:pPr marL="0" indent="0">
              <a:buNone/>
            </a:pPr>
            <a:r>
              <a:rPr lang="en-GB" sz="3400" dirty="0"/>
              <a:t>Il </a:t>
            </a:r>
            <a:r>
              <a:rPr lang="en-GB" sz="3400" dirty="0" err="1"/>
              <a:t>est</a:t>
            </a:r>
            <a:r>
              <a:rPr lang="en-GB" sz="3400" dirty="0"/>
              <a:t> triste / content / a </a:t>
            </a:r>
            <a:r>
              <a:rPr lang="en-GB" sz="3400" dirty="0" err="1"/>
              <a:t>peur</a:t>
            </a:r>
            <a:r>
              <a:rPr lang="en-GB" sz="3400" dirty="0"/>
              <a:t> / </a:t>
            </a:r>
            <a:r>
              <a:rPr lang="en-GB" sz="3400" dirty="0" err="1"/>
              <a:t>désespéré</a:t>
            </a:r>
            <a:r>
              <a:rPr lang="en-GB" sz="3400" dirty="0"/>
              <a:t> / </a:t>
            </a:r>
            <a:r>
              <a:rPr lang="en-GB" sz="3400" dirty="0" err="1"/>
              <a:t>indifférent</a:t>
            </a:r>
            <a:r>
              <a:rPr lang="en-GB" sz="3400" dirty="0"/>
              <a:t> / </a:t>
            </a:r>
            <a:r>
              <a:rPr lang="en-GB" sz="3400" dirty="0" err="1"/>
              <a:t>seul</a:t>
            </a:r>
            <a:r>
              <a:rPr lang="en-GB" sz="3400" dirty="0"/>
              <a:t>…</a:t>
            </a:r>
          </a:p>
          <a:p>
            <a:pPr marL="0" indent="0">
              <a:buNone/>
            </a:pPr>
            <a:r>
              <a:rPr lang="en-GB" sz="3400" dirty="0"/>
              <a:t> </a:t>
            </a:r>
          </a:p>
          <a:p>
            <a:pPr marL="0" indent="0">
              <a:buNone/>
            </a:pPr>
            <a:endParaRPr lang="en-GB" dirty="0"/>
          </a:p>
          <a:p>
            <a:pPr marL="0" indent="0">
              <a:buNone/>
            </a:pPr>
            <a:endParaRPr lang="en-GB" dirty="0"/>
          </a:p>
        </p:txBody>
      </p:sp>
      <p:sp>
        <p:nvSpPr>
          <p:cNvPr id="2" name="Slide Number Placeholder 1">
            <a:extLst>
              <a:ext uri="{FF2B5EF4-FFF2-40B4-BE49-F238E27FC236}">
                <a16:creationId xmlns:a16="http://schemas.microsoft.com/office/drawing/2014/main" id="{7C51FE30-AB4D-4FB5-B33D-560E5F04CA9F}"/>
              </a:ext>
            </a:extLst>
          </p:cNvPr>
          <p:cNvSpPr>
            <a:spLocks noGrp="1"/>
          </p:cNvSpPr>
          <p:nvPr>
            <p:ph type="sldNum" sz="quarter" idx="12"/>
          </p:nvPr>
        </p:nvSpPr>
        <p:spPr/>
        <p:txBody>
          <a:bodyPr/>
          <a:lstStyle/>
          <a:p>
            <a:fld id="{A796FD67-0BA0-436D-B60D-4690F3A637D4}" type="slidenum">
              <a:rPr lang="en-GB" smtClean="0"/>
              <a:t>17</a:t>
            </a:fld>
            <a:endParaRPr lang="en-GB"/>
          </a:p>
        </p:txBody>
      </p:sp>
    </p:spTree>
    <p:extLst>
      <p:ext uri="{BB962C8B-B14F-4D97-AF65-F5344CB8AC3E}">
        <p14:creationId xmlns:p14="http://schemas.microsoft.com/office/powerpoint/2010/main" val="2962177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92" y="245855"/>
            <a:ext cx="9458739" cy="430005"/>
          </a:xfrm>
        </p:spPr>
        <p:txBody>
          <a:bodyPr>
            <a:noAutofit/>
          </a:bodyPr>
          <a:lstStyle/>
          <a:p>
            <a:r>
              <a:rPr lang="en-GB" sz="3600" b="1" dirty="0"/>
              <a:t>Focus on language: Le passé </a:t>
            </a:r>
            <a:r>
              <a:rPr lang="en-GB" sz="3600" b="1" dirty="0" err="1"/>
              <a:t>composé</a:t>
            </a:r>
            <a:r>
              <a:rPr lang="en-GB" sz="3600" b="1" dirty="0"/>
              <a:t> - </a:t>
            </a:r>
            <a:r>
              <a:rPr lang="en-GB" sz="3600" b="1" dirty="0" err="1"/>
              <a:t>forme</a:t>
            </a:r>
            <a:endParaRPr lang="en-GB" sz="3600" b="1" dirty="0"/>
          </a:p>
        </p:txBody>
      </p:sp>
      <p:sp>
        <p:nvSpPr>
          <p:cNvPr id="3" name="Rectangle 2"/>
          <p:cNvSpPr/>
          <p:nvPr/>
        </p:nvSpPr>
        <p:spPr>
          <a:xfrm>
            <a:off x="175592" y="1276810"/>
            <a:ext cx="11738112" cy="5632311"/>
          </a:xfrm>
          <a:prstGeom prst="rect">
            <a:avLst/>
          </a:prstGeom>
        </p:spPr>
        <p:txBody>
          <a:bodyPr wrap="square">
            <a:spAutoFit/>
          </a:bodyPr>
          <a:lstStyle/>
          <a:p>
            <a:r>
              <a:rPr lang="en-GB" sz="3600" b="1" dirty="0" err="1">
                <a:solidFill>
                  <a:srgbClr val="FF0000"/>
                </a:solidFill>
              </a:rPr>
              <a:t>Formule</a:t>
            </a:r>
            <a:r>
              <a:rPr lang="en-GB" sz="3600" dirty="0">
                <a:solidFill>
                  <a:srgbClr val="FF0000"/>
                </a:solidFill>
              </a:rPr>
              <a:t>:</a:t>
            </a:r>
            <a:r>
              <a:rPr lang="en-GB" sz="3600" i="1" dirty="0"/>
              <a:t> </a:t>
            </a:r>
            <a:r>
              <a:rPr lang="en-GB" sz="3600" i="1" dirty="0" err="1"/>
              <a:t>Pronom</a:t>
            </a:r>
            <a:r>
              <a:rPr lang="en-GB" sz="3600" i="1" dirty="0"/>
              <a:t> </a:t>
            </a:r>
            <a:r>
              <a:rPr lang="en-GB" sz="3600" i="1" dirty="0" err="1"/>
              <a:t>personel</a:t>
            </a:r>
            <a:r>
              <a:rPr lang="en-GB" sz="3600" i="1" dirty="0"/>
              <a:t> + </a:t>
            </a:r>
            <a:r>
              <a:rPr lang="en-GB" sz="3600" i="1" dirty="0" err="1"/>
              <a:t>avoir</a:t>
            </a:r>
            <a:r>
              <a:rPr lang="en-GB" sz="3600" i="1" dirty="0"/>
              <a:t> + </a:t>
            </a:r>
            <a:r>
              <a:rPr lang="en-GB" sz="3600" i="1" dirty="0" err="1"/>
              <a:t>participe</a:t>
            </a:r>
            <a:r>
              <a:rPr lang="en-GB" sz="3600" i="1" dirty="0"/>
              <a:t> pass</a:t>
            </a:r>
            <a:r>
              <a:rPr lang="en-GB" sz="3600" dirty="0"/>
              <a:t>é</a:t>
            </a:r>
          </a:p>
          <a:p>
            <a:r>
              <a:rPr lang="en-GB" sz="3600" dirty="0"/>
              <a:t>		Il	 			a		</a:t>
            </a:r>
            <a:r>
              <a:rPr lang="en-GB" sz="3600" dirty="0" err="1"/>
              <a:t>parlé</a:t>
            </a:r>
            <a:endParaRPr lang="en-GB" sz="3600" dirty="0"/>
          </a:p>
          <a:p>
            <a:r>
              <a:rPr lang="en-GB" sz="3600" i="1" dirty="0"/>
              <a:t>		He				has		spoken</a:t>
            </a:r>
          </a:p>
          <a:p>
            <a:endParaRPr lang="en-GB" sz="3600" i="1" dirty="0"/>
          </a:p>
          <a:p>
            <a:endParaRPr lang="en-GB" sz="3600" b="1" dirty="0"/>
          </a:p>
          <a:p>
            <a:endParaRPr lang="en-GB" sz="3600" b="1" dirty="0"/>
          </a:p>
          <a:p>
            <a:endParaRPr lang="en-GB" sz="3600" b="1" dirty="0"/>
          </a:p>
          <a:p>
            <a:endParaRPr lang="en-GB" sz="3600" b="1" dirty="0"/>
          </a:p>
          <a:p>
            <a:r>
              <a:rPr lang="en-GB" sz="3600" b="1" dirty="0">
                <a:solidFill>
                  <a:srgbClr val="FF0000"/>
                </a:solidFill>
              </a:rPr>
              <a:t>Exception:</a:t>
            </a:r>
          </a:p>
          <a:p>
            <a:r>
              <a:rPr lang="en-GB" sz="3600" dirty="0" err="1"/>
              <a:t>Verbes</a:t>
            </a:r>
            <a:r>
              <a:rPr lang="en-GB" sz="3600" dirty="0"/>
              <a:t> de </a:t>
            </a:r>
            <a:r>
              <a:rPr lang="en-GB" sz="3600" dirty="0" err="1"/>
              <a:t>mouvement</a:t>
            </a:r>
            <a:r>
              <a:rPr lang="en-GB" sz="3600" dirty="0"/>
              <a:t> (</a:t>
            </a:r>
            <a:r>
              <a:rPr lang="en-GB" sz="3600" dirty="0" err="1"/>
              <a:t>aller</a:t>
            </a:r>
            <a:r>
              <a:rPr lang="en-GB" sz="3600" dirty="0"/>
              <a:t>, </a:t>
            </a:r>
            <a:r>
              <a:rPr lang="en-GB" sz="3600" dirty="0" err="1"/>
              <a:t>partir</a:t>
            </a:r>
            <a:r>
              <a:rPr lang="en-GB" sz="3600" dirty="0"/>
              <a:t>…):</a:t>
            </a:r>
            <a:r>
              <a:rPr lang="en-GB" sz="3600" i="1" dirty="0"/>
              <a:t> </a:t>
            </a:r>
            <a:r>
              <a:rPr lang="en-GB" sz="3600" i="1" dirty="0" err="1"/>
              <a:t>avoir</a:t>
            </a:r>
            <a:r>
              <a:rPr lang="en-GB" sz="3600" i="1" dirty="0"/>
              <a:t> -&gt; </a:t>
            </a:r>
            <a:r>
              <a:rPr lang="en-GB" sz="3600" i="1" dirty="0" err="1"/>
              <a:t>être</a:t>
            </a:r>
            <a:endParaRPr lang="en-GB" sz="3600" i="1" dirty="0"/>
          </a:p>
        </p:txBody>
      </p:sp>
      <p:graphicFrame>
        <p:nvGraphicFramePr>
          <p:cNvPr id="4" name="Table 3">
            <a:extLst>
              <a:ext uri="{FF2B5EF4-FFF2-40B4-BE49-F238E27FC236}">
                <a16:creationId xmlns:a16="http://schemas.microsoft.com/office/drawing/2014/main" id="{7A893A34-9CFA-4816-B680-76DF1B2B2F51}"/>
              </a:ext>
            </a:extLst>
          </p:cNvPr>
          <p:cNvGraphicFramePr>
            <a:graphicFrameLocks noGrp="1"/>
          </p:cNvGraphicFramePr>
          <p:nvPr/>
        </p:nvGraphicFramePr>
        <p:xfrm>
          <a:off x="3043583" y="3966449"/>
          <a:ext cx="8128000" cy="1554480"/>
        </p:xfrm>
        <a:graphic>
          <a:graphicData uri="http://schemas.openxmlformats.org/drawingml/2006/table">
            <a:tbl>
              <a:tblPr firstRow="1" bandRow="1">
                <a:tableStyleId>{E8B1032C-EA38-4F05-BA0D-38AFFFC7BED3}</a:tableStyleId>
              </a:tblPr>
              <a:tblGrid>
                <a:gridCol w="4064000">
                  <a:extLst>
                    <a:ext uri="{9D8B030D-6E8A-4147-A177-3AD203B41FA5}">
                      <a16:colId xmlns:a16="http://schemas.microsoft.com/office/drawing/2014/main" val="1215949630"/>
                    </a:ext>
                  </a:extLst>
                </a:gridCol>
                <a:gridCol w="4064000">
                  <a:extLst>
                    <a:ext uri="{9D8B030D-6E8A-4147-A177-3AD203B41FA5}">
                      <a16:colId xmlns:a16="http://schemas.microsoft.com/office/drawing/2014/main" val="1949415118"/>
                    </a:ext>
                  </a:extLst>
                </a:gridCol>
              </a:tblGrid>
              <a:tr h="370840">
                <a:tc>
                  <a:txBody>
                    <a:bodyPr/>
                    <a:lstStyle/>
                    <a:p>
                      <a:r>
                        <a:rPr lang="en-GB" sz="2800" b="1" dirty="0" err="1"/>
                        <a:t>J’ai</a:t>
                      </a:r>
                      <a:r>
                        <a:rPr lang="en-GB" sz="2800" b="1" dirty="0"/>
                        <a:t> </a:t>
                      </a:r>
                      <a:r>
                        <a:rPr lang="en-GB" sz="2800" b="1" dirty="0" err="1"/>
                        <a:t>parlé</a:t>
                      </a:r>
                      <a:endParaRPr lang="en-GB" sz="2800" b="1" dirty="0"/>
                    </a:p>
                  </a:txBody>
                  <a:tcPr/>
                </a:tc>
                <a:tc>
                  <a:txBody>
                    <a:bodyPr/>
                    <a:lstStyle/>
                    <a:p>
                      <a:r>
                        <a:rPr lang="en-GB" sz="2800" b="1" dirty="0"/>
                        <a:t>Nous </a:t>
                      </a:r>
                      <a:r>
                        <a:rPr lang="en-GB" sz="2800" b="1" dirty="0" err="1"/>
                        <a:t>avons</a:t>
                      </a:r>
                      <a:r>
                        <a:rPr lang="en-GB" sz="2800" b="1" dirty="0"/>
                        <a:t> </a:t>
                      </a:r>
                      <a:r>
                        <a:rPr lang="en-GB" sz="2800" b="1" dirty="0" err="1"/>
                        <a:t>parlé</a:t>
                      </a:r>
                      <a:endParaRPr lang="en-GB" sz="2800" b="1" dirty="0"/>
                    </a:p>
                  </a:txBody>
                  <a:tcPr/>
                </a:tc>
                <a:extLst>
                  <a:ext uri="{0D108BD9-81ED-4DB2-BD59-A6C34878D82A}">
                    <a16:rowId xmlns:a16="http://schemas.microsoft.com/office/drawing/2014/main" val="624580820"/>
                  </a:ext>
                </a:extLst>
              </a:tr>
              <a:tr h="370840">
                <a:tc>
                  <a:txBody>
                    <a:bodyPr/>
                    <a:lstStyle/>
                    <a:p>
                      <a:r>
                        <a:rPr lang="en-GB" sz="2800" b="1" dirty="0"/>
                        <a:t>Tu as </a:t>
                      </a:r>
                      <a:r>
                        <a:rPr lang="en-GB" sz="2800" b="1" dirty="0" err="1"/>
                        <a:t>parlé</a:t>
                      </a:r>
                      <a:endParaRPr lang="en-GB" sz="2800" b="1" dirty="0"/>
                    </a:p>
                  </a:txBody>
                  <a:tcPr/>
                </a:tc>
                <a:tc>
                  <a:txBody>
                    <a:bodyPr/>
                    <a:lstStyle/>
                    <a:p>
                      <a:r>
                        <a:rPr lang="en-GB" sz="2800" b="1" dirty="0" err="1"/>
                        <a:t>Vous</a:t>
                      </a:r>
                      <a:r>
                        <a:rPr lang="en-GB" sz="2800" b="1" dirty="0"/>
                        <a:t> </a:t>
                      </a:r>
                      <a:r>
                        <a:rPr lang="en-GB" sz="2800" b="1" dirty="0" err="1"/>
                        <a:t>avez</a:t>
                      </a:r>
                      <a:r>
                        <a:rPr lang="en-GB" sz="2800" b="1" dirty="0"/>
                        <a:t> </a:t>
                      </a:r>
                      <a:r>
                        <a:rPr lang="en-GB" sz="2800" b="1" dirty="0" err="1"/>
                        <a:t>parlé</a:t>
                      </a:r>
                      <a:endParaRPr lang="en-GB" sz="2800" b="1" dirty="0"/>
                    </a:p>
                  </a:txBody>
                  <a:tcPr/>
                </a:tc>
                <a:extLst>
                  <a:ext uri="{0D108BD9-81ED-4DB2-BD59-A6C34878D82A}">
                    <a16:rowId xmlns:a16="http://schemas.microsoft.com/office/drawing/2014/main" val="2924638577"/>
                  </a:ext>
                </a:extLst>
              </a:tr>
              <a:tr h="370840">
                <a:tc>
                  <a:txBody>
                    <a:bodyPr/>
                    <a:lstStyle/>
                    <a:p>
                      <a:r>
                        <a:rPr lang="en-GB" sz="2800" b="1" dirty="0"/>
                        <a:t>Il a </a:t>
                      </a:r>
                      <a:r>
                        <a:rPr lang="en-GB" sz="2800" b="1" dirty="0" err="1"/>
                        <a:t>parlé</a:t>
                      </a:r>
                      <a:endParaRPr lang="en-GB" sz="2800" b="1" dirty="0"/>
                    </a:p>
                  </a:txBody>
                  <a:tcPr/>
                </a:tc>
                <a:tc>
                  <a:txBody>
                    <a:bodyPr/>
                    <a:lstStyle/>
                    <a:p>
                      <a:r>
                        <a:rPr lang="en-GB" sz="2800" b="1" dirty="0" err="1"/>
                        <a:t>Ils</a:t>
                      </a:r>
                      <a:r>
                        <a:rPr lang="en-GB" sz="2800" b="1" dirty="0"/>
                        <a:t> </a:t>
                      </a:r>
                      <a:r>
                        <a:rPr lang="en-GB" sz="2800" b="1" dirty="0" err="1"/>
                        <a:t>ont</a:t>
                      </a:r>
                      <a:r>
                        <a:rPr lang="en-GB" sz="2800" b="1" dirty="0"/>
                        <a:t> </a:t>
                      </a:r>
                      <a:r>
                        <a:rPr lang="en-GB" sz="2800" b="1" dirty="0" err="1"/>
                        <a:t>parlé</a:t>
                      </a:r>
                      <a:endParaRPr lang="en-GB" sz="2800" b="1" dirty="0"/>
                    </a:p>
                  </a:txBody>
                  <a:tcPr/>
                </a:tc>
                <a:extLst>
                  <a:ext uri="{0D108BD9-81ED-4DB2-BD59-A6C34878D82A}">
                    <a16:rowId xmlns:a16="http://schemas.microsoft.com/office/drawing/2014/main" val="3358106851"/>
                  </a:ext>
                </a:extLst>
              </a:tr>
            </a:tbl>
          </a:graphicData>
        </a:graphic>
      </p:graphicFrame>
      <p:sp>
        <p:nvSpPr>
          <p:cNvPr id="5" name="Slide Number Placeholder 4"/>
          <p:cNvSpPr>
            <a:spLocks noGrp="1"/>
          </p:cNvSpPr>
          <p:nvPr>
            <p:ph type="sldNum" sz="quarter" idx="12"/>
          </p:nvPr>
        </p:nvSpPr>
        <p:spPr/>
        <p:txBody>
          <a:bodyPr/>
          <a:lstStyle/>
          <a:p>
            <a:fld id="{A796FD67-0BA0-436D-B60D-4690F3A637D4}" type="slidenum">
              <a:rPr lang="en-GB" smtClean="0"/>
              <a:t>18</a:t>
            </a:fld>
            <a:endParaRPr lang="en-GB"/>
          </a:p>
        </p:txBody>
      </p:sp>
    </p:spTree>
    <p:extLst>
      <p:ext uri="{BB962C8B-B14F-4D97-AF65-F5344CB8AC3E}">
        <p14:creationId xmlns:p14="http://schemas.microsoft.com/office/powerpoint/2010/main" val="2131734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92" y="245855"/>
            <a:ext cx="9458739" cy="430005"/>
          </a:xfrm>
        </p:spPr>
        <p:txBody>
          <a:bodyPr>
            <a:noAutofit/>
          </a:bodyPr>
          <a:lstStyle/>
          <a:p>
            <a:r>
              <a:rPr lang="en-GB" sz="3600" b="1" dirty="0"/>
              <a:t>Focus on language: Le passé </a:t>
            </a:r>
            <a:r>
              <a:rPr lang="en-GB" sz="3600" b="1" dirty="0" err="1"/>
              <a:t>composé</a:t>
            </a:r>
            <a:r>
              <a:rPr lang="en-GB" sz="3600" b="1" dirty="0"/>
              <a:t> - </a:t>
            </a:r>
            <a:r>
              <a:rPr lang="en-GB" sz="3600" b="1" dirty="0" err="1"/>
              <a:t>forme</a:t>
            </a:r>
            <a:endParaRPr lang="en-GB" sz="3600" b="1" dirty="0"/>
          </a:p>
        </p:txBody>
      </p:sp>
      <p:graphicFrame>
        <p:nvGraphicFramePr>
          <p:cNvPr id="4" name="Table 3"/>
          <p:cNvGraphicFramePr>
            <a:graphicFrameLocks noGrp="1"/>
          </p:cNvGraphicFramePr>
          <p:nvPr/>
        </p:nvGraphicFramePr>
        <p:xfrm>
          <a:off x="271117" y="2908516"/>
          <a:ext cx="5904396" cy="2438400"/>
        </p:xfrm>
        <a:graphic>
          <a:graphicData uri="http://schemas.openxmlformats.org/drawingml/2006/table">
            <a:tbl>
              <a:tblPr firstRow="1" bandRow="1">
                <a:tableStyleId>{5940675A-B579-460E-94D1-54222C63F5DA}</a:tableStyleId>
              </a:tblPr>
              <a:tblGrid>
                <a:gridCol w="2952198">
                  <a:extLst>
                    <a:ext uri="{9D8B030D-6E8A-4147-A177-3AD203B41FA5}">
                      <a16:colId xmlns:a16="http://schemas.microsoft.com/office/drawing/2014/main" val="3951920958"/>
                    </a:ext>
                  </a:extLst>
                </a:gridCol>
                <a:gridCol w="2952198">
                  <a:extLst>
                    <a:ext uri="{9D8B030D-6E8A-4147-A177-3AD203B41FA5}">
                      <a16:colId xmlns:a16="http://schemas.microsoft.com/office/drawing/2014/main" val="928838307"/>
                    </a:ext>
                  </a:extLst>
                </a:gridCol>
              </a:tblGrid>
              <a:tr h="602697">
                <a:tc>
                  <a:txBody>
                    <a:bodyPr/>
                    <a:lstStyle/>
                    <a:p>
                      <a:r>
                        <a:rPr lang="en-GB" sz="3200" b="1" dirty="0" err="1"/>
                        <a:t>Verbe</a:t>
                      </a:r>
                      <a:r>
                        <a:rPr lang="en-GB" sz="3200" b="1" dirty="0"/>
                        <a:t> </a:t>
                      </a:r>
                      <a:r>
                        <a:rPr lang="en-GB" sz="3200" b="1" dirty="0" err="1"/>
                        <a:t>en</a:t>
                      </a:r>
                      <a:r>
                        <a:rPr lang="en-GB" sz="3200" b="1" dirty="0"/>
                        <a:t> -</a:t>
                      </a:r>
                      <a:r>
                        <a:rPr lang="en-GB" sz="3200" b="1" dirty="0" err="1"/>
                        <a:t>er</a:t>
                      </a:r>
                      <a:endParaRPr lang="en-GB" sz="3200" b="1" dirty="0"/>
                    </a:p>
                  </a:txBody>
                  <a:tcPr/>
                </a:tc>
                <a:tc>
                  <a:txBody>
                    <a:bodyPr/>
                    <a:lstStyle/>
                    <a:p>
                      <a:r>
                        <a:rPr lang="en-GB" sz="3200" b="1" i="1" dirty="0" err="1"/>
                        <a:t>Participe</a:t>
                      </a:r>
                      <a:r>
                        <a:rPr lang="en-GB" sz="3200" b="1" i="1" dirty="0"/>
                        <a:t> pass</a:t>
                      </a:r>
                      <a:r>
                        <a:rPr lang="en-GB" sz="3200" b="1" dirty="0"/>
                        <a:t>é</a:t>
                      </a:r>
                    </a:p>
                  </a:txBody>
                  <a:tcPr/>
                </a:tc>
                <a:extLst>
                  <a:ext uri="{0D108BD9-81ED-4DB2-BD59-A6C34878D82A}">
                    <a16:rowId xmlns:a16="http://schemas.microsoft.com/office/drawing/2014/main" val="3032625593"/>
                  </a:ext>
                </a:extLst>
              </a:tr>
              <a:tr h="611901">
                <a:tc>
                  <a:txBody>
                    <a:bodyPr/>
                    <a:lstStyle/>
                    <a:p>
                      <a:r>
                        <a:rPr lang="en-GB" sz="3200" dirty="0" err="1"/>
                        <a:t>parl</a:t>
                      </a:r>
                      <a:r>
                        <a:rPr lang="en-GB" sz="3200" b="1" dirty="0" err="1">
                          <a:solidFill>
                            <a:srgbClr val="FF0000"/>
                          </a:solidFill>
                        </a:rPr>
                        <a:t>er</a:t>
                      </a:r>
                      <a:endParaRPr lang="en-GB" sz="3200" b="1" dirty="0">
                        <a:solidFill>
                          <a:srgbClr val="FF0000"/>
                        </a:solidFill>
                      </a:endParaRPr>
                    </a:p>
                  </a:txBody>
                  <a:tcPr/>
                </a:tc>
                <a:tc>
                  <a:txBody>
                    <a:bodyPr/>
                    <a:lstStyle/>
                    <a:p>
                      <a:r>
                        <a:rPr lang="en-GB" sz="3200" dirty="0" err="1"/>
                        <a:t>parl</a:t>
                      </a:r>
                      <a:r>
                        <a:rPr lang="en-GB" sz="3200" b="1" dirty="0" err="1">
                          <a:solidFill>
                            <a:srgbClr val="FF0000"/>
                          </a:solidFill>
                        </a:rPr>
                        <a:t>é</a:t>
                      </a:r>
                      <a:endParaRPr lang="en-GB" sz="3200" b="1" dirty="0">
                        <a:solidFill>
                          <a:srgbClr val="FF0000"/>
                        </a:solidFill>
                      </a:endParaRPr>
                    </a:p>
                  </a:txBody>
                  <a:tcPr/>
                </a:tc>
                <a:extLst>
                  <a:ext uri="{0D108BD9-81ED-4DB2-BD59-A6C34878D82A}">
                    <a16:rowId xmlns:a16="http://schemas.microsoft.com/office/drawing/2014/main" val="3910526322"/>
                  </a:ext>
                </a:extLst>
              </a:tr>
              <a:tr h="611901">
                <a:tc>
                  <a:txBody>
                    <a:bodyPr/>
                    <a:lstStyle/>
                    <a:p>
                      <a:r>
                        <a:rPr lang="en-GB" sz="3200" b="0" dirty="0">
                          <a:solidFill>
                            <a:schemeClr val="tx1"/>
                          </a:solidFill>
                        </a:rPr>
                        <a:t>divorc</a:t>
                      </a:r>
                      <a:r>
                        <a:rPr lang="en-GB" sz="3200" b="1" dirty="0">
                          <a:solidFill>
                            <a:srgbClr val="FF0000"/>
                          </a:solidFill>
                        </a:rPr>
                        <a:t>er</a:t>
                      </a:r>
                    </a:p>
                  </a:txBody>
                  <a:tcPr/>
                </a:tc>
                <a:tc>
                  <a:txBody>
                    <a:bodyPr/>
                    <a:lstStyle/>
                    <a:p>
                      <a:r>
                        <a:rPr lang="en-GB" sz="3200" b="0" dirty="0">
                          <a:solidFill>
                            <a:schemeClr val="tx1"/>
                          </a:solidFill>
                        </a:rPr>
                        <a:t>divorc</a:t>
                      </a:r>
                      <a:r>
                        <a:rPr lang="en-GB" sz="3200" b="1" dirty="0">
                          <a:solidFill>
                            <a:srgbClr val="FF0000"/>
                          </a:solidFill>
                        </a:rPr>
                        <a:t>é</a:t>
                      </a:r>
                    </a:p>
                  </a:txBody>
                  <a:tcPr/>
                </a:tc>
                <a:extLst>
                  <a:ext uri="{0D108BD9-81ED-4DB2-BD59-A6C34878D82A}">
                    <a16:rowId xmlns:a16="http://schemas.microsoft.com/office/drawing/2014/main" val="2021122840"/>
                  </a:ext>
                </a:extLst>
              </a:tr>
              <a:tr h="611901">
                <a:tc>
                  <a:txBody>
                    <a:bodyPr/>
                    <a:lstStyle/>
                    <a:p>
                      <a:r>
                        <a:rPr lang="en-GB" sz="3200" dirty="0" err="1"/>
                        <a:t>all</a:t>
                      </a:r>
                      <a:r>
                        <a:rPr lang="en-GB" sz="3200" b="1" dirty="0" err="1">
                          <a:solidFill>
                            <a:srgbClr val="FF0000"/>
                          </a:solidFill>
                        </a:rPr>
                        <a:t>er</a:t>
                      </a:r>
                      <a:endParaRPr lang="en-GB" sz="3200" dirty="0"/>
                    </a:p>
                  </a:txBody>
                  <a:tcPr/>
                </a:tc>
                <a:tc>
                  <a:txBody>
                    <a:bodyPr/>
                    <a:lstStyle/>
                    <a:p>
                      <a:r>
                        <a:rPr lang="en-GB" sz="3200" dirty="0" err="1"/>
                        <a:t>all</a:t>
                      </a:r>
                      <a:r>
                        <a:rPr lang="en-GB" sz="3200" b="1" dirty="0" err="1">
                          <a:solidFill>
                            <a:srgbClr val="FF0000"/>
                          </a:solidFill>
                        </a:rPr>
                        <a:t>é</a:t>
                      </a:r>
                      <a:endParaRPr lang="en-GB" sz="3200" dirty="0"/>
                    </a:p>
                  </a:txBody>
                  <a:tcPr/>
                </a:tc>
                <a:extLst>
                  <a:ext uri="{0D108BD9-81ED-4DB2-BD59-A6C34878D82A}">
                    <a16:rowId xmlns:a16="http://schemas.microsoft.com/office/drawing/2014/main" val="1998654428"/>
                  </a:ext>
                </a:extLst>
              </a:tr>
            </a:tbl>
          </a:graphicData>
        </a:graphic>
      </p:graphicFrame>
      <p:graphicFrame>
        <p:nvGraphicFramePr>
          <p:cNvPr id="6" name="Table 5"/>
          <p:cNvGraphicFramePr>
            <a:graphicFrameLocks noGrp="1"/>
          </p:cNvGraphicFramePr>
          <p:nvPr/>
        </p:nvGraphicFramePr>
        <p:xfrm>
          <a:off x="6287604" y="2908516"/>
          <a:ext cx="5904396" cy="2447604"/>
        </p:xfrm>
        <a:graphic>
          <a:graphicData uri="http://schemas.openxmlformats.org/drawingml/2006/table">
            <a:tbl>
              <a:tblPr firstRow="1" bandRow="1">
                <a:tableStyleId>{5940675A-B579-460E-94D1-54222C63F5DA}</a:tableStyleId>
              </a:tblPr>
              <a:tblGrid>
                <a:gridCol w="2952198">
                  <a:extLst>
                    <a:ext uri="{9D8B030D-6E8A-4147-A177-3AD203B41FA5}">
                      <a16:colId xmlns:a16="http://schemas.microsoft.com/office/drawing/2014/main" val="3951920958"/>
                    </a:ext>
                  </a:extLst>
                </a:gridCol>
                <a:gridCol w="2952198">
                  <a:extLst>
                    <a:ext uri="{9D8B030D-6E8A-4147-A177-3AD203B41FA5}">
                      <a16:colId xmlns:a16="http://schemas.microsoft.com/office/drawing/2014/main" val="928838307"/>
                    </a:ext>
                  </a:extLst>
                </a:gridCol>
              </a:tblGrid>
              <a:tr h="611901">
                <a:tc>
                  <a:txBody>
                    <a:bodyPr/>
                    <a:lstStyle/>
                    <a:p>
                      <a:r>
                        <a:rPr lang="en-GB" sz="3200" b="1" dirty="0" err="1"/>
                        <a:t>Verbe</a:t>
                      </a:r>
                      <a:r>
                        <a:rPr lang="en-GB" sz="3200" b="1" dirty="0"/>
                        <a:t> </a:t>
                      </a:r>
                      <a:r>
                        <a:rPr lang="en-GB" sz="3200" b="1" dirty="0" err="1"/>
                        <a:t>en</a:t>
                      </a:r>
                      <a:r>
                        <a:rPr lang="en-GB" sz="3200" b="1" dirty="0"/>
                        <a:t> -</a:t>
                      </a:r>
                      <a:r>
                        <a:rPr lang="en-GB" sz="3200" b="1" dirty="0" err="1"/>
                        <a:t>ir</a:t>
                      </a:r>
                      <a:endParaRPr lang="en-GB" sz="3200" b="1" dirty="0"/>
                    </a:p>
                  </a:txBody>
                  <a:tcPr/>
                </a:tc>
                <a:tc>
                  <a:txBody>
                    <a:bodyPr/>
                    <a:lstStyle/>
                    <a:p>
                      <a:r>
                        <a:rPr lang="en-GB" sz="3200" b="1" i="1" dirty="0" err="1"/>
                        <a:t>Participe</a:t>
                      </a:r>
                      <a:r>
                        <a:rPr lang="en-GB" sz="3200" b="1" i="1" dirty="0"/>
                        <a:t> pass</a:t>
                      </a:r>
                      <a:r>
                        <a:rPr lang="en-GB" sz="3200" b="1" dirty="0"/>
                        <a:t>é</a:t>
                      </a:r>
                    </a:p>
                  </a:txBody>
                  <a:tcPr/>
                </a:tc>
                <a:extLst>
                  <a:ext uri="{0D108BD9-81ED-4DB2-BD59-A6C34878D82A}">
                    <a16:rowId xmlns:a16="http://schemas.microsoft.com/office/drawing/2014/main" val="3032625593"/>
                  </a:ext>
                </a:extLst>
              </a:tr>
              <a:tr h="611901">
                <a:tc>
                  <a:txBody>
                    <a:bodyPr/>
                    <a:lstStyle/>
                    <a:p>
                      <a:r>
                        <a:rPr lang="en-GB" sz="3200" dirty="0" err="1"/>
                        <a:t>part</a:t>
                      </a:r>
                      <a:r>
                        <a:rPr lang="en-GB" sz="3200" b="1" dirty="0" err="1">
                          <a:solidFill>
                            <a:srgbClr val="FF0000"/>
                          </a:solidFill>
                        </a:rPr>
                        <a:t>ir</a:t>
                      </a:r>
                      <a:endParaRPr lang="en-GB" sz="3200" b="1" dirty="0">
                        <a:solidFill>
                          <a:srgbClr val="FF0000"/>
                        </a:solidFill>
                      </a:endParaRPr>
                    </a:p>
                  </a:txBody>
                  <a:tcPr/>
                </a:tc>
                <a:tc>
                  <a:txBody>
                    <a:bodyPr/>
                    <a:lstStyle/>
                    <a:p>
                      <a:r>
                        <a:rPr lang="en-GB" sz="3200" dirty="0" err="1"/>
                        <a:t>part</a:t>
                      </a:r>
                      <a:r>
                        <a:rPr lang="en-GB" sz="3200" b="1" dirty="0" err="1">
                          <a:solidFill>
                            <a:srgbClr val="FF0000"/>
                          </a:solidFill>
                        </a:rPr>
                        <a:t>i</a:t>
                      </a:r>
                      <a:endParaRPr lang="en-GB" sz="3200" b="1" dirty="0">
                        <a:solidFill>
                          <a:srgbClr val="FF0000"/>
                        </a:solidFill>
                      </a:endParaRPr>
                    </a:p>
                  </a:txBody>
                  <a:tcPr/>
                </a:tc>
                <a:extLst>
                  <a:ext uri="{0D108BD9-81ED-4DB2-BD59-A6C34878D82A}">
                    <a16:rowId xmlns:a16="http://schemas.microsoft.com/office/drawing/2014/main" val="3910526322"/>
                  </a:ext>
                </a:extLst>
              </a:tr>
              <a:tr h="611901">
                <a:tc>
                  <a:txBody>
                    <a:bodyPr/>
                    <a:lstStyle/>
                    <a:p>
                      <a:r>
                        <a:rPr lang="en-GB" sz="3200" b="0" dirty="0" err="1">
                          <a:solidFill>
                            <a:schemeClr val="tx1"/>
                          </a:solidFill>
                        </a:rPr>
                        <a:t>chois</a:t>
                      </a:r>
                      <a:r>
                        <a:rPr lang="en-GB" sz="3200" b="1" dirty="0" err="1">
                          <a:solidFill>
                            <a:srgbClr val="FF0000"/>
                          </a:solidFill>
                        </a:rPr>
                        <a:t>ir</a:t>
                      </a:r>
                      <a:endParaRPr lang="en-GB" sz="3200" b="1" dirty="0">
                        <a:solidFill>
                          <a:srgbClr val="FF0000"/>
                        </a:solidFill>
                      </a:endParaRPr>
                    </a:p>
                  </a:txBody>
                  <a:tcPr/>
                </a:tc>
                <a:tc>
                  <a:txBody>
                    <a:bodyPr/>
                    <a:lstStyle/>
                    <a:p>
                      <a:r>
                        <a:rPr lang="en-GB" sz="3200" b="0" dirty="0" err="1">
                          <a:solidFill>
                            <a:schemeClr val="tx1"/>
                          </a:solidFill>
                        </a:rPr>
                        <a:t>chois</a:t>
                      </a:r>
                      <a:r>
                        <a:rPr lang="en-GB" sz="3200" b="1" dirty="0" err="1">
                          <a:solidFill>
                            <a:srgbClr val="FF0000"/>
                          </a:solidFill>
                        </a:rPr>
                        <a:t>i</a:t>
                      </a:r>
                      <a:endParaRPr lang="en-GB" sz="3200" b="1" dirty="0">
                        <a:solidFill>
                          <a:srgbClr val="FF0000"/>
                        </a:solidFill>
                      </a:endParaRPr>
                    </a:p>
                  </a:txBody>
                  <a:tcPr/>
                </a:tc>
                <a:extLst>
                  <a:ext uri="{0D108BD9-81ED-4DB2-BD59-A6C34878D82A}">
                    <a16:rowId xmlns:a16="http://schemas.microsoft.com/office/drawing/2014/main" val="2021122840"/>
                  </a:ext>
                </a:extLst>
              </a:tr>
              <a:tr h="6119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0" dirty="0" err="1">
                          <a:solidFill>
                            <a:schemeClr val="tx1"/>
                          </a:solidFill>
                        </a:rPr>
                        <a:t>r</a:t>
                      </a:r>
                      <a:r>
                        <a:rPr lang="en-GB" sz="3200" dirty="0" err="1"/>
                        <a:t>é</a:t>
                      </a:r>
                      <a:r>
                        <a:rPr lang="en-GB" sz="3200" b="0" dirty="0" err="1">
                          <a:solidFill>
                            <a:schemeClr val="tx1"/>
                          </a:solidFill>
                        </a:rPr>
                        <a:t>ag</a:t>
                      </a:r>
                      <a:r>
                        <a:rPr lang="en-GB" sz="3200" b="1" dirty="0" err="1">
                          <a:solidFill>
                            <a:srgbClr val="FF0000"/>
                          </a:solidFill>
                        </a:rPr>
                        <a:t>ir</a:t>
                      </a:r>
                      <a:endParaRPr lang="en-GB" sz="3200" b="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0" dirty="0" err="1">
                          <a:solidFill>
                            <a:schemeClr val="tx1"/>
                          </a:solidFill>
                        </a:rPr>
                        <a:t>r</a:t>
                      </a:r>
                      <a:r>
                        <a:rPr lang="en-GB" sz="3200" dirty="0" err="1"/>
                        <a:t>é</a:t>
                      </a:r>
                      <a:r>
                        <a:rPr lang="en-GB" sz="3200" b="0" dirty="0" err="1">
                          <a:solidFill>
                            <a:schemeClr val="tx1"/>
                          </a:solidFill>
                        </a:rPr>
                        <a:t>ag</a:t>
                      </a:r>
                      <a:r>
                        <a:rPr lang="en-GB" sz="3200" b="1" dirty="0" err="1">
                          <a:solidFill>
                            <a:srgbClr val="FF0000"/>
                          </a:solidFill>
                        </a:rPr>
                        <a:t>i</a:t>
                      </a:r>
                      <a:endParaRPr lang="en-GB" sz="3200" b="1" dirty="0">
                        <a:solidFill>
                          <a:srgbClr val="FF0000"/>
                        </a:solidFill>
                      </a:endParaRPr>
                    </a:p>
                  </a:txBody>
                  <a:tcPr/>
                </a:tc>
                <a:extLst>
                  <a:ext uri="{0D108BD9-81ED-4DB2-BD59-A6C34878D82A}">
                    <a16:rowId xmlns:a16="http://schemas.microsoft.com/office/drawing/2014/main" val="1998654428"/>
                  </a:ext>
                </a:extLst>
              </a:tr>
            </a:tbl>
          </a:graphicData>
        </a:graphic>
      </p:graphicFrame>
      <p:sp>
        <p:nvSpPr>
          <p:cNvPr id="5" name="TextBox 4"/>
          <p:cNvSpPr txBox="1"/>
          <p:nvPr/>
        </p:nvSpPr>
        <p:spPr>
          <a:xfrm>
            <a:off x="0" y="1754800"/>
            <a:ext cx="11661913" cy="584775"/>
          </a:xfrm>
          <a:prstGeom prst="rect">
            <a:avLst/>
          </a:prstGeom>
          <a:noFill/>
        </p:spPr>
        <p:txBody>
          <a:bodyPr wrap="square" rtlCol="0">
            <a:spAutoFit/>
          </a:bodyPr>
          <a:lstStyle/>
          <a:p>
            <a:r>
              <a:rPr lang="en-GB" sz="3200" dirty="0" err="1"/>
              <a:t>Formule</a:t>
            </a:r>
            <a:r>
              <a:rPr lang="en-GB" sz="3200" dirty="0"/>
              <a:t> </a:t>
            </a:r>
            <a:r>
              <a:rPr lang="en-GB" sz="3200" i="1" dirty="0" err="1"/>
              <a:t>participe</a:t>
            </a:r>
            <a:r>
              <a:rPr lang="en-GB" sz="3200" i="1" dirty="0"/>
              <a:t> pass</a:t>
            </a:r>
            <a:r>
              <a:rPr lang="en-GB" sz="3200" dirty="0"/>
              <a:t>é? Quelle </a:t>
            </a:r>
            <a:r>
              <a:rPr lang="en-GB" sz="3200" dirty="0" err="1"/>
              <a:t>est</a:t>
            </a:r>
            <a:r>
              <a:rPr lang="en-GB" sz="3200" dirty="0"/>
              <a:t> la </a:t>
            </a:r>
            <a:r>
              <a:rPr lang="en-GB" sz="3200" dirty="0" err="1"/>
              <a:t>règle</a:t>
            </a:r>
            <a:r>
              <a:rPr lang="en-GB" sz="3200" dirty="0"/>
              <a:t>?</a:t>
            </a:r>
          </a:p>
        </p:txBody>
      </p:sp>
      <p:sp>
        <p:nvSpPr>
          <p:cNvPr id="3" name="Slide Number Placeholder 2"/>
          <p:cNvSpPr>
            <a:spLocks noGrp="1"/>
          </p:cNvSpPr>
          <p:nvPr>
            <p:ph type="sldNum" sz="quarter" idx="12"/>
          </p:nvPr>
        </p:nvSpPr>
        <p:spPr/>
        <p:txBody>
          <a:bodyPr/>
          <a:lstStyle/>
          <a:p>
            <a:fld id="{A796FD67-0BA0-436D-B60D-4690F3A637D4}" type="slidenum">
              <a:rPr lang="en-GB" smtClean="0"/>
              <a:t>19</a:t>
            </a:fld>
            <a:endParaRPr lang="en-GB"/>
          </a:p>
        </p:txBody>
      </p:sp>
    </p:spTree>
    <p:extLst>
      <p:ext uri="{BB962C8B-B14F-4D97-AF65-F5344CB8AC3E}">
        <p14:creationId xmlns:p14="http://schemas.microsoft.com/office/powerpoint/2010/main" val="3161604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826" y="365125"/>
            <a:ext cx="11582400" cy="1325563"/>
          </a:xfrm>
        </p:spPr>
        <p:txBody>
          <a:bodyPr>
            <a:normAutofit/>
          </a:bodyPr>
          <a:lstStyle/>
          <a:p>
            <a:r>
              <a:rPr lang="en-GB" sz="4000" b="1" dirty="0" err="1"/>
              <a:t>Aujourd’hui</a:t>
            </a:r>
            <a:r>
              <a:rPr lang="en-GB" sz="4000" b="1" dirty="0"/>
              <a:t>, nous </a:t>
            </a:r>
            <a:r>
              <a:rPr lang="en-GB" sz="4000" b="1" dirty="0" err="1"/>
              <a:t>lisons</a:t>
            </a:r>
            <a:r>
              <a:rPr lang="en-GB" sz="4000" b="1" dirty="0"/>
              <a:t> un </a:t>
            </a:r>
            <a:r>
              <a:rPr lang="en-GB" sz="4000" b="1" dirty="0" err="1"/>
              <a:t>texte</a:t>
            </a:r>
            <a:r>
              <a:rPr lang="en-GB" sz="4000" b="1" dirty="0"/>
              <a:t> </a:t>
            </a:r>
            <a:br>
              <a:rPr lang="en-GB" sz="4000" b="1" dirty="0"/>
            </a:br>
            <a:r>
              <a:rPr lang="en-GB" sz="4000" b="1" dirty="0" err="1"/>
              <a:t>C’est</a:t>
            </a:r>
            <a:r>
              <a:rPr lang="en-GB" sz="4000" b="1" dirty="0"/>
              <a:t> quelle </a:t>
            </a:r>
            <a:r>
              <a:rPr lang="en-GB" sz="4000" b="1" dirty="0" err="1"/>
              <a:t>sorte</a:t>
            </a:r>
            <a:r>
              <a:rPr lang="en-GB" sz="4000" b="1" dirty="0"/>
              <a:t> de </a:t>
            </a:r>
            <a:r>
              <a:rPr lang="en-GB" sz="4000" b="1" dirty="0" err="1"/>
              <a:t>texte</a:t>
            </a:r>
            <a:r>
              <a:rPr lang="en-GB" sz="4000" b="1" dirty="0"/>
              <a:t>?</a:t>
            </a:r>
          </a:p>
        </p:txBody>
      </p:sp>
      <p:pic>
        <p:nvPicPr>
          <p:cNvPr id="4" name="Content Placeholder 3"/>
          <p:cNvPicPr>
            <a:picLocks noGrp="1" noChangeAspect="1"/>
          </p:cNvPicPr>
          <p:nvPr>
            <p:ph idx="1"/>
          </p:nvPr>
        </p:nvPicPr>
        <p:blipFill rotWithShape="1">
          <a:blip r:embed="rId3"/>
          <a:srcRect l="-529" t="11154" r="67443" b="23654"/>
          <a:stretch/>
        </p:blipFill>
        <p:spPr>
          <a:xfrm>
            <a:off x="2758840" y="1767874"/>
            <a:ext cx="3927916" cy="4351338"/>
          </a:xfrm>
          <a:prstGeom prst="rect">
            <a:avLst/>
          </a:prstGeom>
        </p:spPr>
      </p:pic>
      <p:sp>
        <p:nvSpPr>
          <p:cNvPr id="3" name="Slide Number Placeholder 2">
            <a:extLst>
              <a:ext uri="{FF2B5EF4-FFF2-40B4-BE49-F238E27FC236}">
                <a16:creationId xmlns:a16="http://schemas.microsoft.com/office/drawing/2014/main" id="{6AEE19C3-B1ED-4AE5-96D7-795F17A606E0}"/>
              </a:ext>
            </a:extLst>
          </p:cNvPr>
          <p:cNvSpPr>
            <a:spLocks noGrp="1"/>
          </p:cNvSpPr>
          <p:nvPr>
            <p:ph type="sldNum" sz="quarter" idx="12"/>
          </p:nvPr>
        </p:nvSpPr>
        <p:spPr/>
        <p:txBody>
          <a:bodyPr/>
          <a:lstStyle/>
          <a:p>
            <a:fld id="{A796FD67-0BA0-436D-B60D-4690F3A637D4}" type="slidenum">
              <a:rPr lang="en-GB" smtClean="0"/>
              <a:t>2</a:t>
            </a:fld>
            <a:endParaRPr lang="en-GB"/>
          </a:p>
        </p:txBody>
      </p:sp>
      <p:sp>
        <p:nvSpPr>
          <p:cNvPr id="5" name="TextBox 4">
            <a:extLst>
              <a:ext uri="{FF2B5EF4-FFF2-40B4-BE49-F238E27FC236}">
                <a16:creationId xmlns:a16="http://schemas.microsoft.com/office/drawing/2014/main" id="{EF1B5466-1D0A-4685-9DB7-191B7EBF414F}"/>
              </a:ext>
            </a:extLst>
          </p:cNvPr>
          <p:cNvSpPr txBox="1"/>
          <p:nvPr/>
        </p:nvSpPr>
        <p:spPr>
          <a:xfrm>
            <a:off x="7276699" y="2022566"/>
            <a:ext cx="2870200" cy="461665"/>
          </a:xfrm>
          <a:prstGeom prst="rect">
            <a:avLst/>
          </a:prstGeom>
          <a:noFill/>
        </p:spPr>
        <p:txBody>
          <a:bodyPr wrap="square" rtlCol="0">
            <a:spAutoFit/>
          </a:bodyPr>
          <a:lstStyle/>
          <a:p>
            <a:r>
              <a:rPr lang="en-GB" sz="2400" dirty="0">
                <a:solidFill>
                  <a:schemeClr val="accent5">
                    <a:lumMod val="50000"/>
                  </a:schemeClr>
                </a:solidFill>
                <a:latin typeface="Century Gothic" panose="020B0502020202020204" pitchFamily="34" charset="0"/>
              </a:rPr>
              <a:t>Un </a:t>
            </a:r>
            <a:r>
              <a:rPr lang="en-GB" sz="2400" dirty="0" err="1">
                <a:solidFill>
                  <a:schemeClr val="accent5">
                    <a:lumMod val="50000"/>
                  </a:schemeClr>
                </a:solidFill>
                <a:latin typeface="Century Gothic" panose="020B0502020202020204" pitchFamily="34" charset="0"/>
              </a:rPr>
              <a:t>poème</a:t>
            </a:r>
            <a:endParaRPr lang="en-GB" sz="2400" dirty="0">
              <a:solidFill>
                <a:schemeClr val="accent5">
                  <a:lumMod val="50000"/>
                </a:schemeClr>
              </a:solidFill>
              <a:latin typeface="Century Gothic" panose="020B0502020202020204" pitchFamily="34" charset="0"/>
            </a:endParaRPr>
          </a:p>
        </p:txBody>
      </p:sp>
      <p:sp>
        <p:nvSpPr>
          <p:cNvPr id="6" name="TextBox 5">
            <a:extLst>
              <a:ext uri="{FF2B5EF4-FFF2-40B4-BE49-F238E27FC236}">
                <a16:creationId xmlns:a16="http://schemas.microsoft.com/office/drawing/2014/main" id="{2EC08A13-02AB-4E26-96C7-3FB0F89844B2}"/>
              </a:ext>
            </a:extLst>
          </p:cNvPr>
          <p:cNvSpPr txBox="1"/>
          <p:nvPr/>
        </p:nvSpPr>
        <p:spPr>
          <a:xfrm>
            <a:off x="7469203" y="2666027"/>
            <a:ext cx="3724977" cy="1200329"/>
          </a:xfrm>
          <a:prstGeom prst="rect">
            <a:avLst/>
          </a:prstGeom>
          <a:noFill/>
        </p:spPr>
        <p:txBody>
          <a:bodyPr wrap="square" rtlCol="0">
            <a:spAutoFit/>
          </a:bodyPr>
          <a:lstStyle/>
          <a:p>
            <a:endParaRPr lang="en-GB" sz="2400" dirty="0">
              <a:solidFill>
                <a:schemeClr val="accent5">
                  <a:lumMod val="50000"/>
                </a:schemeClr>
              </a:solidFill>
              <a:latin typeface="Century Gothic" panose="020B0502020202020204" pitchFamily="34" charset="0"/>
            </a:endParaRPr>
          </a:p>
          <a:p>
            <a:r>
              <a:rPr lang="en-GB" sz="2400" dirty="0">
                <a:solidFill>
                  <a:schemeClr val="accent5">
                    <a:lumMod val="50000"/>
                  </a:schemeClr>
                </a:solidFill>
                <a:latin typeface="Century Gothic" panose="020B0502020202020204" pitchFamily="34" charset="0"/>
              </a:rPr>
              <a:t>Les </a:t>
            </a:r>
            <a:r>
              <a:rPr lang="en-GB" sz="2400" dirty="0" err="1">
                <a:solidFill>
                  <a:schemeClr val="accent5">
                    <a:lumMod val="50000"/>
                  </a:schemeClr>
                </a:solidFill>
                <a:latin typeface="Century Gothic" panose="020B0502020202020204" pitchFamily="34" charset="0"/>
              </a:rPr>
              <a:t>lignes</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sont</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courtes</a:t>
            </a:r>
            <a:endParaRPr lang="en-GB" sz="2400" dirty="0">
              <a:solidFill>
                <a:schemeClr val="accent5">
                  <a:lumMod val="50000"/>
                </a:schemeClr>
              </a:solidFill>
              <a:latin typeface="Century Gothic" panose="020B0502020202020204" pitchFamily="34" charset="0"/>
            </a:endParaRPr>
          </a:p>
          <a:p>
            <a:endParaRPr lang="en-GB" sz="24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97079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92" y="245855"/>
            <a:ext cx="9458739" cy="430005"/>
          </a:xfrm>
        </p:spPr>
        <p:txBody>
          <a:bodyPr>
            <a:noAutofit/>
          </a:bodyPr>
          <a:lstStyle/>
          <a:p>
            <a:r>
              <a:rPr lang="en-GB" sz="3600" b="1" dirty="0"/>
              <a:t>Focus on language: Le passé </a:t>
            </a:r>
            <a:r>
              <a:rPr lang="en-GB" sz="3600" b="1" dirty="0" err="1"/>
              <a:t>composé</a:t>
            </a:r>
            <a:r>
              <a:rPr lang="en-GB" sz="3600" b="1" dirty="0"/>
              <a:t> - </a:t>
            </a:r>
            <a:r>
              <a:rPr lang="en-GB" sz="3600" b="1" dirty="0" err="1"/>
              <a:t>forme</a:t>
            </a:r>
            <a:endParaRPr lang="en-GB" sz="3600" b="1" dirty="0"/>
          </a:p>
        </p:txBody>
      </p:sp>
      <p:graphicFrame>
        <p:nvGraphicFramePr>
          <p:cNvPr id="4" name="Table 3"/>
          <p:cNvGraphicFramePr>
            <a:graphicFrameLocks noGrp="1"/>
          </p:cNvGraphicFramePr>
          <p:nvPr/>
        </p:nvGraphicFramePr>
        <p:xfrm>
          <a:off x="102152" y="934906"/>
          <a:ext cx="5904396" cy="2438400"/>
        </p:xfrm>
        <a:graphic>
          <a:graphicData uri="http://schemas.openxmlformats.org/drawingml/2006/table">
            <a:tbl>
              <a:tblPr firstRow="1" bandRow="1">
                <a:tableStyleId>{5940675A-B579-460E-94D1-54222C63F5DA}</a:tableStyleId>
              </a:tblPr>
              <a:tblGrid>
                <a:gridCol w="2952198">
                  <a:extLst>
                    <a:ext uri="{9D8B030D-6E8A-4147-A177-3AD203B41FA5}">
                      <a16:colId xmlns:a16="http://schemas.microsoft.com/office/drawing/2014/main" val="3951920958"/>
                    </a:ext>
                  </a:extLst>
                </a:gridCol>
                <a:gridCol w="2952198">
                  <a:extLst>
                    <a:ext uri="{9D8B030D-6E8A-4147-A177-3AD203B41FA5}">
                      <a16:colId xmlns:a16="http://schemas.microsoft.com/office/drawing/2014/main" val="928838307"/>
                    </a:ext>
                  </a:extLst>
                </a:gridCol>
              </a:tblGrid>
              <a:tr h="602697">
                <a:tc>
                  <a:txBody>
                    <a:bodyPr/>
                    <a:lstStyle/>
                    <a:p>
                      <a:r>
                        <a:rPr lang="en-GB" sz="3200" b="1" dirty="0" err="1"/>
                        <a:t>Verbe</a:t>
                      </a:r>
                      <a:r>
                        <a:rPr lang="en-GB" sz="3200" b="1" dirty="0"/>
                        <a:t> </a:t>
                      </a:r>
                      <a:r>
                        <a:rPr lang="en-GB" sz="3200" b="1" dirty="0" err="1"/>
                        <a:t>en</a:t>
                      </a:r>
                      <a:r>
                        <a:rPr lang="en-GB" sz="3200" b="1" dirty="0"/>
                        <a:t> -</a:t>
                      </a:r>
                      <a:r>
                        <a:rPr lang="en-GB" sz="3200" b="1" dirty="0" err="1"/>
                        <a:t>er</a:t>
                      </a:r>
                      <a:endParaRPr lang="en-GB" sz="3200" b="1" dirty="0"/>
                    </a:p>
                  </a:txBody>
                  <a:tcPr/>
                </a:tc>
                <a:tc>
                  <a:txBody>
                    <a:bodyPr/>
                    <a:lstStyle/>
                    <a:p>
                      <a:r>
                        <a:rPr lang="en-GB" sz="3200" b="1" i="1" dirty="0" err="1"/>
                        <a:t>Participe</a:t>
                      </a:r>
                      <a:r>
                        <a:rPr lang="en-GB" sz="3200" b="1" i="1" dirty="0"/>
                        <a:t> pass</a:t>
                      </a:r>
                      <a:r>
                        <a:rPr lang="en-GB" sz="3200" b="1" dirty="0"/>
                        <a:t>é</a:t>
                      </a:r>
                    </a:p>
                  </a:txBody>
                  <a:tcPr/>
                </a:tc>
                <a:extLst>
                  <a:ext uri="{0D108BD9-81ED-4DB2-BD59-A6C34878D82A}">
                    <a16:rowId xmlns:a16="http://schemas.microsoft.com/office/drawing/2014/main" val="3032625593"/>
                  </a:ext>
                </a:extLst>
              </a:tr>
              <a:tr h="611901">
                <a:tc>
                  <a:txBody>
                    <a:bodyPr/>
                    <a:lstStyle/>
                    <a:p>
                      <a:r>
                        <a:rPr lang="en-GB" sz="3200" dirty="0" err="1"/>
                        <a:t>parl</a:t>
                      </a:r>
                      <a:r>
                        <a:rPr lang="en-GB" sz="3200" b="1" dirty="0" err="1">
                          <a:solidFill>
                            <a:srgbClr val="FF0000"/>
                          </a:solidFill>
                        </a:rPr>
                        <a:t>er</a:t>
                      </a:r>
                      <a:endParaRPr lang="en-GB" sz="3200" b="1" dirty="0">
                        <a:solidFill>
                          <a:srgbClr val="FF0000"/>
                        </a:solidFill>
                      </a:endParaRPr>
                    </a:p>
                  </a:txBody>
                  <a:tcPr/>
                </a:tc>
                <a:tc>
                  <a:txBody>
                    <a:bodyPr/>
                    <a:lstStyle/>
                    <a:p>
                      <a:r>
                        <a:rPr lang="en-GB" sz="3200" dirty="0" err="1"/>
                        <a:t>parl</a:t>
                      </a:r>
                      <a:r>
                        <a:rPr lang="en-GB" sz="3200" b="1" dirty="0" err="1">
                          <a:solidFill>
                            <a:srgbClr val="FF0000"/>
                          </a:solidFill>
                        </a:rPr>
                        <a:t>é</a:t>
                      </a:r>
                      <a:endParaRPr lang="en-GB" sz="3200" b="1" dirty="0">
                        <a:solidFill>
                          <a:srgbClr val="FF0000"/>
                        </a:solidFill>
                      </a:endParaRPr>
                    </a:p>
                  </a:txBody>
                  <a:tcPr/>
                </a:tc>
                <a:extLst>
                  <a:ext uri="{0D108BD9-81ED-4DB2-BD59-A6C34878D82A}">
                    <a16:rowId xmlns:a16="http://schemas.microsoft.com/office/drawing/2014/main" val="3910526322"/>
                  </a:ext>
                </a:extLst>
              </a:tr>
              <a:tr h="611901">
                <a:tc>
                  <a:txBody>
                    <a:bodyPr/>
                    <a:lstStyle/>
                    <a:p>
                      <a:r>
                        <a:rPr lang="en-GB" sz="3200" b="0" dirty="0">
                          <a:solidFill>
                            <a:schemeClr val="tx1"/>
                          </a:solidFill>
                        </a:rPr>
                        <a:t>divorc</a:t>
                      </a:r>
                      <a:r>
                        <a:rPr lang="en-GB" sz="3200" b="1" dirty="0">
                          <a:solidFill>
                            <a:srgbClr val="FF0000"/>
                          </a:solidFill>
                        </a:rPr>
                        <a:t>er</a:t>
                      </a:r>
                    </a:p>
                  </a:txBody>
                  <a:tcPr/>
                </a:tc>
                <a:tc>
                  <a:txBody>
                    <a:bodyPr/>
                    <a:lstStyle/>
                    <a:p>
                      <a:r>
                        <a:rPr lang="en-GB" sz="3200" b="0" dirty="0">
                          <a:solidFill>
                            <a:schemeClr val="tx1"/>
                          </a:solidFill>
                        </a:rPr>
                        <a:t>divorc</a:t>
                      </a:r>
                      <a:r>
                        <a:rPr lang="en-GB" sz="3200" b="1" dirty="0">
                          <a:solidFill>
                            <a:srgbClr val="FF0000"/>
                          </a:solidFill>
                        </a:rPr>
                        <a:t>é</a:t>
                      </a:r>
                    </a:p>
                  </a:txBody>
                  <a:tcPr/>
                </a:tc>
                <a:extLst>
                  <a:ext uri="{0D108BD9-81ED-4DB2-BD59-A6C34878D82A}">
                    <a16:rowId xmlns:a16="http://schemas.microsoft.com/office/drawing/2014/main" val="2021122840"/>
                  </a:ext>
                </a:extLst>
              </a:tr>
              <a:tr h="611901">
                <a:tc>
                  <a:txBody>
                    <a:bodyPr/>
                    <a:lstStyle/>
                    <a:p>
                      <a:r>
                        <a:rPr lang="en-GB" sz="3200" dirty="0" err="1"/>
                        <a:t>all</a:t>
                      </a:r>
                      <a:r>
                        <a:rPr lang="en-GB" sz="3200" b="1" dirty="0" err="1">
                          <a:solidFill>
                            <a:srgbClr val="FF0000"/>
                          </a:solidFill>
                        </a:rPr>
                        <a:t>er</a:t>
                      </a:r>
                      <a:endParaRPr lang="en-GB" sz="3200" dirty="0"/>
                    </a:p>
                  </a:txBody>
                  <a:tcPr/>
                </a:tc>
                <a:tc>
                  <a:txBody>
                    <a:bodyPr/>
                    <a:lstStyle/>
                    <a:p>
                      <a:r>
                        <a:rPr lang="en-GB" sz="3200" dirty="0" err="1"/>
                        <a:t>all</a:t>
                      </a:r>
                      <a:r>
                        <a:rPr lang="en-GB" sz="3200" b="1" dirty="0" err="1">
                          <a:solidFill>
                            <a:srgbClr val="FF0000"/>
                          </a:solidFill>
                        </a:rPr>
                        <a:t>é</a:t>
                      </a:r>
                      <a:endParaRPr lang="en-GB" sz="3200" dirty="0"/>
                    </a:p>
                  </a:txBody>
                  <a:tcPr/>
                </a:tc>
                <a:extLst>
                  <a:ext uri="{0D108BD9-81ED-4DB2-BD59-A6C34878D82A}">
                    <a16:rowId xmlns:a16="http://schemas.microsoft.com/office/drawing/2014/main" val="1998654428"/>
                  </a:ext>
                </a:extLst>
              </a:tr>
            </a:tbl>
          </a:graphicData>
        </a:graphic>
      </p:graphicFrame>
      <p:graphicFrame>
        <p:nvGraphicFramePr>
          <p:cNvPr id="6" name="Table 5"/>
          <p:cNvGraphicFramePr>
            <a:graphicFrameLocks noGrp="1"/>
          </p:cNvGraphicFramePr>
          <p:nvPr/>
        </p:nvGraphicFramePr>
        <p:xfrm>
          <a:off x="6109252" y="925702"/>
          <a:ext cx="5904396" cy="2447604"/>
        </p:xfrm>
        <a:graphic>
          <a:graphicData uri="http://schemas.openxmlformats.org/drawingml/2006/table">
            <a:tbl>
              <a:tblPr firstRow="1" bandRow="1">
                <a:tableStyleId>{5940675A-B579-460E-94D1-54222C63F5DA}</a:tableStyleId>
              </a:tblPr>
              <a:tblGrid>
                <a:gridCol w="2952198">
                  <a:extLst>
                    <a:ext uri="{9D8B030D-6E8A-4147-A177-3AD203B41FA5}">
                      <a16:colId xmlns:a16="http://schemas.microsoft.com/office/drawing/2014/main" val="3951920958"/>
                    </a:ext>
                  </a:extLst>
                </a:gridCol>
                <a:gridCol w="2952198">
                  <a:extLst>
                    <a:ext uri="{9D8B030D-6E8A-4147-A177-3AD203B41FA5}">
                      <a16:colId xmlns:a16="http://schemas.microsoft.com/office/drawing/2014/main" val="928838307"/>
                    </a:ext>
                  </a:extLst>
                </a:gridCol>
              </a:tblGrid>
              <a:tr h="611901">
                <a:tc>
                  <a:txBody>
                    <a:bodyPr/>
                    <a:lstStyle/>
                    <a:p>
                      <a:r>
                        <a:rPr lang="en-GB" sz="3200" b="1" dirty="0" err="1"/>
                        <a:t>Verbe</a:t>
                      </a:r>
                      <a:r>
                        <a:rPr lang="en-GB" sz="3200" b="1" dirty="0"/>
                        <a:t> </a:t>
                      </a:r>
                      <a:r>
                        <a:rPr lang="en-GB" sz="3200" b="1" dirty="0" err="1"/>
                        <a:t>en</a:t>
                      </a:r>
                      <a:r>
                        <a:rPr lang="en-GB" sz="3200" b="1" dirty="0"/>
                        <a:t> -</a:t>
                      </a:r>
                      <a:r>
                        <a:rPr lang="en-GB" sz="3200" b="1" dirty="0" err="1"/>
                        <a:t>ir</a:t>
                      </a:r>
                      <a:endParaRPr lang="en-GB" sz="3200" b="1" dirty="0"/>
                    </a:p>
                  </a:txBody>
                  <a:tcPr/>
                </a:tc>
                <a:tc>
                  <a:txBody>
                    <a:bodyPr/>
                    <a:lstStyle/>
                    <a:p>
                      <a:r>
                        <a:rPr lang="en-GB" sz="3200" b="1" i="1" dirty="0" err="1"/>
                        <a:t>Participe</a:t>
                      </a:r>
                      <a:r>
                        <a:rPr lang="en-GB" sz="3200" b="1" i="1" dirty="0"/>
                        <a:t> pass</a:t>
                      </a:r>
                      <a:r>
                        <a:rPr lang="en-GB" sz="3200" b="1" dirty="0"/>
                        <a:t>é</a:t>
                      </a:r>
                    </a:p>
                  </a:txBody>
                  <a:tcPr/>
                </a:tc>
                <a:extLst>
                  <a:ext uri="{0D108BD9-81ED-4DB2-BD59-A6C34878D82A}">
                    <a16:rowId xmlns:a16="http://schemas.microsoft.com/office/drawing/2014/main" val="3032625593"/>
                  </a:ext>
                </a:extLst>
              </a:tr>
              <a:tr h="611901">
                <a:tc>
                  <a:txBody>
                    <a:bodyPr/>
                    <a:lstStyle/>
                    <a:p>
                      <a:r>
                        <a:rPr lang="en-GB" sz="3200" dirty="0" err="1"/>
                        <a:t>part</a:t>
                      </a:r>
                      <a:r>
                        <a:rPr lang="en-GB" sz="3200" b="1" dirty="0" err="1">
                          <a:solidFill>
                            <a:srgbClr val="FF0000"/>
                          </a:solidFill>
                        </a:rPr>
                        <a:t>ir</a:t>
                      </a:r>
                      <a:endParaRPr lang="en-GB" sz="3200" b="1" dirty="0">
                        <a:solidFill>
                          <a:srgbClr val="FF0000"/>
                        </a:solidFill>
                      </a:endParaRPr>
                    </a:p>
                  </a:txBody>
                  <a:tcPr/>
                </a:tc>
                <a:tc>
                  <a:txBody>
                    <a:bodyPr/>
                    <a:lstStyle/>
                    <a:p>
                      <a:r>
                        <a:rPr lang="en-GB" sz="3200" dirty="0" err="1"/>
                        <a:t>part</a:t>
                      </a:r>
                      <a:r>
                        <a:rPr lang="en-GB" sz="3200" b="1" dirty="0" err="1">
                          <a:solidFill>
                            <a:srgbClr val="FF0000"/>
                          </a:solidFill>
                        </a:rPr>
                        <a:t>i</a:t>
                      </a:r>
                      <a:endParaRPr lang="en-GB" sz="3200" b="1" dirty="0">
                        <a:solidFill>
                          <a:srgbClr val="FF0000"/>
                        </a:solidFill>
                      </a:endParaRPr>
                    </a:p>
                  </a:txBody>
                  <a:tcPr/>
                </a:tc>
                <a:extLst>
                  <a:ext uri="{0D108BD9-81ED-4DB2-BD59-A6C34878D82A}">
                    <a16:rowId xmlns:a16="http://schemas.microsoft.com/office/drawing/2014/main" val="3910526322"/>
                  </a:ext>
                </a:extLst>
              </a:tr>
              <a:tr h="611901">
                <a:tc>
                  <a:txBody>
                    <a:bodyPr/>
                    <a:lstStyle/>
                    <a:p>
                      <a:r>
                        <a:rPr lang="en-GB" sz="3200" b="0" dirty="0" err="1">
                          <a:solidFill>
                            <a:schemeClr val="tx1"/>
                          </a:solidFill>
                        </a:rPr>
                        <a:t>chois</a:t>
                      </a:r>
                      <a:r>
                        <a:rPr lang="en-GB" sz="3200" b="1" dirty="0" err="1">
                          <a:solidFill>
                            <a:srgbClr val="FF0000"/>
                          </a:solidFill>
                        </a:rPr>
                        <a:t>ir</a:t>
                      </a:r>
                      <a:endParaRPr lang="en-GB" sz="3200" b="1" dirty="0">
                        <a:solidFill>
                          <a:srgbClr val="FF0000"/>
                        </a:solidFill>
                      </a:endParaRPr>
                    </a:p>
                  </a:txBody>
                  <a:tcPr/>
                </a:tc>
                <a:tc>
                  <a:txBody>
                    <a:bodyPr/>
                    <a:lstStyle/>
                    <a:p>
                      <a:r>
                        <a:rPr lang="en-GB" sz="3200" b="0" dirty="0" err="1">
                          <a:solidFill>
                            <a:schemeClr val="tx1"/>
                          </a:solidFill>
                        </a:rPr>
                        <a:t>chois</a:t>
                      </a:r>
                      <a:r>
                        <a:rPr lang="en-GB" sz="3200" b="1" dirty="0" err="1">
                          <a:solidFill>
                            <a:srgbClr val="FF0000"/>
                          </a:solidFill>
                        </a:rPr>
                        <a:t>i</a:t>
                      </a:r>
                      <a:endParaRPr lang="en-GB" sz="3200" b="1" dirty="0">
                        <a:solidFill>
                          <a:srgbClr val="FF0000"/>
                        </a:solidFill>
                      </a:endParaRPr>
                    </a:p>
                  </a:txBody>
                  <a:tcPr/>
                </a:tc>
                <a:extLst>
                  <a:ext uri="{0D108BD9-81ED-4DB2-BD59-A6C34878D82A}">
                    <a16:rowId xmlns:a16="http://schemas.microsoft.com/office/drawing/2014/main" val="2021122840"/>
                  </a:ext>
                </a:extLst>
              </a:tr>
              <a:tr h="6119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0" dirty="0" err="1">
                          <a:solidFill>
                            <a:schemeClr val="tx1"/>
                          </a:solidFill>
                        </a:rPr>
                        <a:t>r</a:t>
                      </a:r>
                      <a:r>
                        <a:rPr lang="en-GB" sz="3200" dirty="0" err="1"/>
                        <a:t>é</a:t>
                      </a:r>
                      <a:r>
                        <a:rPr lang="en-GB" sz="3200" b="0" dirty="0" err="1">
                          <a:solidFill>
                            <a:schemeClr val="tx1"/>
                          </a:solidFill>
                        </a:rPr>
                        <a:t>ag</a:t>
                      </a:r>
                      <a:r>
                        <a:rPr lang="en-GB" sz="3200" b="1" dirty="0" err="1">
                          <a:solidFill>
                            <a:srgbClr val="FF0000"/>
                          </a:solidFill>
                        </a:rPr>
                        <a:t>ir</a:t>
                      </a:r>
                      <a:endParaRPr lang="en-GB" sz="3200" b="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0" dirty="0" err="1">
                          <a:solidFill>
                            <a:schemeClr val="tx1"/>
                          </a:solidFill>
                        </a:rPr>
                        <a:t>r</a:t>
                      </a:r>
                      <a:r>
                        <a:rPr lang="en-GB" sz="3200" dirty="0" err="1"/>
                        <a:t>é</a:t>
                      </a:r>
                      <a:r>
                        <a:rPr lang="en-GB" sz="3200" b="0" dirty="0" err="1">
                          <a:solidFill>
                            <a:schemeClr val="tx1"/>
                          </a:solidFill>
                        </a:rPr>
                        <a:t>ag</a:t>
                      </a:r>
                      <a:r>
                        <a:rPr lang="en-GB" sz="3200" b="1" dirty="0" err="1">
                          <a:solidFill>
                            <a:srgbClr val="FF0000"/>
                          </a:solidFill>
                        </a:rPr>
                        <a:t>i</a:t>
                      </a:r>
                      <a:endParaRPr lang="en-GB" sz="3200" b="1" dirty="0">
                        <a:solidFill>
                          <a:srgbClr val="FF0000"/>
                        </a:solidFill>
                      </a:endParaRPr>
                    </a:p>
                  </a:txBody>
                  <a:tcPr/>
                </a:tc>
                <a:extLst>
                  <a:ext uri="{0D108BD9-81ED-4DB2-BD59-A6C34878D82A}">
                    <a16:rowId xmlns:a16="http://schemas.microsoft.com/office/drawing/2014/main" val="1998654428"/>
                  </a:ext>
                </a:extLst>
              </a:tr>
            </a:tbl>
          </a:graphicData>
        </a:graphic>
      </p:graphicFrame>
      <p:sp>
        <p:nvSpPr>
          <p:cNvPr id="5" name="TextBox 4"/>
          <p:cNvSpPr txBox="1"/>
          <p:nvPr/>
        </p:nvSpPr>
        <p:spPr>
          <a:xfrm>
            <a:off x="102152" y="3405115"/>
            <a:ext cx="11661913" cy="584775"/>
          </a:xfrm>
          <a:prstGeom prst="rect">
            <a:avLst/>
          </a:prstGeom>
          <a:noFill/>
        </p:spPr>
        <p:txBody>
          <a:bodyPr wrap="square" rtlCol="0">
            <a:spAutoFit/>
          </a:bodyPr>
          <a:lstStyle/>
          <a:p>
            <a:r>
              <a:rPr lang="en-GB" sz="3200" dirty="0" err="1"/>
              <a:t>Formule</a:t>
            </a:r>
            <a:r>
              <a:rPr lang="en-GB" sz="3200" dirty="0"/>
              <a:t> </a:t>
            </a:r>
            <a:r>
              <a:rPr lang="en-GB" sz="3200" i="1" dirty="0" err="1"/>
              <a:t>participe</a:t>
            </a:r>
            <a:r>
              <a:rPr lang="en-GB" sz="3200" i="1" dirty="0"/>
              <a:t> pass</a:t>
            </a:r>
            <a:r>
              <a:rPr lang="en-GB" sz="3200" dirty="0"/>
              <a:t>é: </a:t>
            </a:r>
            <a:r>
              <a:rPr lang="en-GB" sz="3200" b="1" dirty="0"/>
              <a:t>-</a:t>
            </a:r>
            <a:r>
              <a:rPr lang="en-GB" sz="3200" b="1" dirty="0">
                <a:solidFill>
                  <a:srgbClr val="FF0000"/>
                </a:solidFill>
              </a:rPr>
              <a:t> </a:t>
            </a:r>
            <a:r>
              <a:rPr lang="en-GB" sz="3200" b="1" dirty="0" err="1">
                <a:solidFill>
                  <a:srgbClr val="FF0000"/>
                </a:solidFill>
              </a:rPr>
              <a:t>er</a:t>
            </a:r>
            <a:r>
              <a:rPr lang="en-GB" sz="3200" dirty="0"/>
              <a:t> </a:t>
            </a:r>
            <a:r>
              <a:rPr lang="en-GB" sz="3200" b="1" dirty="0"/>
              <a:t>-&gt; -</a:t>
            </a:r>
            <a:r>
              <a:rPr lang="en-GB" sz="3200" b="1" dirty="0">
                <a:solidFill>
                  <a:srgbClr val="FF0000"/>
                </a:solidFill>
              </a:rPr>
              <a:t> é    </a:t>
            </a:r>
            <a:r>
              <a:rPr lang="en-GB" sz="3200" b="1" dirty="0"/>
              <a:t>&amp;</a:t>
            </a:r>
            <a:r>
              <a:rPr lang="en-GB" sz="3200" b="1" dirty="0">
                <a:solidFill>
                  <a:srgbClr val="FF0000"/>
                </a:solidFill>
              </a:rPr>
              <a:t>  </a:t>
            </a:r>
            <a:r>
              <a:rPr lang="en-GB" sz="3200" b="1" dirty="0"/>
              <a:t>- </a:t>
            </a:r>
            <a:r>
              <a:rPr lang="en-GB" sz="3200" b="1" dirty="0" err="1">
                <a:solidFill>
                  <a:srgbClr val="FF0000"/>
                </a:solidFill>
              </a:rPr>
              <a:t>ir</a:t>
            </a:r>
            <a:r>
              <a:rPr lang="en-GB" sz="3200" b="1" dirty="0">
                <a:solidFill>
                  <a:srgbClr val="FF0000"/>
                </a:solidFill>
              </a:rPr>
              <a:t> </a:t>
            </a:r>
            <a:r>
              <a:rPr lang="en-GB" sz="3200" b="1" dirty="0"/>
              <a:t>-&gt;</a:t>
            </a:r>
            <a:r>
              <a:rPr lang="en-GB" sz="3200" b="1" dirty="0">
                <a:solidFill>
                  <a:srgbClr val="FF0000"/>
                </a:solidFill>
              </a:rPr>
              <a:t> </a:t>
            </a:r>
            <a:r>
              <a:rPr lang="en-GB" sz="3200" b="1" dirty="0"/>
              <a:t>-</a:t>
            </a:r>
            <a:r>
              <a:rPr lang="en-GB" sz="3200" b="1" dirty="0">
                <a:solidFill>
                  <a:srgbClr val="FF0000"/>
                </a:solidFill>
              </a:rPr>
              <a:t> </a:t>
            </a:r>
            <a:r>
              <a:rPr lang="en-GB" sz="3200" b="1" dirty="0" err="1">
                <a:solidFill>
                  <a:srgbClr val="FF0000"/>
                </a:solidFill>
              </a:rPr>
              <a:t>i</a:t>
            </a:r>
            <a:r>
              <a:rPr lang="en-GB" sz="3200" b="1" dirty="0">
                <a:solidFill>
                  <a:srgbClr val="FF0000"/>
                </a:solidFill>
              </a:rPr>
              <a:t> </a:t>
            </a:r>
            <a:endParaRPr lang="en-GB" sz="3200" dirty="0"/>
          </a:p>
        </p:txBody>
      </p:sp>
      <p:graphicFrame>
        <p:nvGraphicFramePr>
          <p:cNvPr id="7" name="Table 6"/>
          <p:cNvGraphicFramePr>
            <a:graphicFrameLocks noGrp="1"/>
          </p:cNvGraphicFramePr>
          <p:nvPr/>
        </p:nvGraphicFramePr>
        <p:xfrm>
          <a:off x="102152" y="4255226"/>
          <a:ext cx="7286488" cy="2438400"/>
        </p:xfrm>
        <a:graphic>
          <a:graphicData uri="http://schemas.openxmlformats.org/drawingml/2006/table">
            <a:tbl>
              <a:tblPr firstRow="1" bandRow="1">
                <a:tableStyleId>{5940675A-B579-460E-94D1-54222C63F5DA}</a:tableStyleId>
              </a:tblPr>
              <a:tblGrid>
                <a:gridCol w="3643244">
                  <a:extLst>
                    <a:ext uri="{9D8B030D-6E8A-4147-A177-3AD203B41FA5}">
                      <a16:colId xmlns:a16="http://schemas.microsoft.com/office/drawing/2014/main" val="3951920958"/>
                    </a:ext>
                  </a:extLst>
                </a:gridCol>
                <a:gridCol w="3643244">
                  <a:extLst>
                    <a:ext uri="{9D8B030D-6E8A-4147-A177-3AD203B41FA5}">
                      <a16:colId xmlns:a16="http://schemas.microsoft.com/office/drawing/2014/main" val="928838307"/>
                    </a:ext>
                  </a:extLst>
                </a:gridCol>
              </a:tblGrid>
              <a:tr h="602697">
                <a:tc>
                  <a:txBody>
                    <a:bodyPr/>
                    <a:lstStyle/>
                    <a:p>
                      <a:r>
                        <a:rPr lang="en-GB" sz="3200" b="1" dirty="0" err="1"/>
                        <a:t>Verbes</a:t>
                      </a:r>
                      <a:r>
                        <a:rPr lang="en-GB" sz="3200" b="1" baseline="0" dirty="0"/>
                        <a:t> </a:t>
                      </a:r>
                      <a:r>
                        <a:rPr lang="en-GB" sz="3200" b="1" baseline="0" dirty="0" err="1"/>
                        <a:t>irr</a:t>
                      </a:r>
                      <a:r>
                        <a:rPr lang="en-GB" sz="3200" b="1" dirty="0" err="1"/>
                        <a:t>é</a:t>
                      </a:r>
                      <a:r>
                        <a:rPr lang="en-GB" sz="3200" b="1" baseline="0" dirty="0" err="1"/>
                        <a:t>guliers</a:t>
                      </a:r>
                      <a:endParaRPr lang="en-GB" sz="3200" b="1" dirty="0"/>
                    </a:p>
                  </a:txBody>
                  <a:tcPr/>
                </a:tc>
                <a:tc>
                  <a:txBody>
                    <a:bodyPr/>
                    <a:lstStyle/>
                    <a:p>
                      <a:r>
                        <a:rPr lang="en-GB" sz="3200" b="1" i="1" dirty="0" err="1"/>
                        <a:t>Participe</a:t>
                      </a:r>
                      <a:r>
                        <a:rPr lang="en-GB" sz="3200" b="1" i="1" dirty="0"/>
                        <a:t> pass</a:t>
                      </a:r>
                      <a:r>
                        <a:rPr lang="en-GB" sz="3200" b="1" dirty="0"/>
                        <a:t>é</a:t>
                      </a:r>
                    </a:p>
                  </a:txBody>
                  <a:tcPr/>
                </a:tc>
                <a:extLst>
                  <a:ext uri="{0D108BD9-81ED-4DB2-BD59-A6C34878D82A}">
                    <a16:rowId xmlns:a16="http://schemas.microsoft.com/office/drawing/2014/main" val="3032625593"/>
                  </a:ext>
                </a:extLst>
              </a:tr>
              <a:tr h="611901">
                <a:tc>
                  <a:txBody>
                    <a:bodyPr/>
                    <a:lstStyle/>
                    <a:p>
                      <a:r>
                        <a:rPr lang="en-GB" sz="3200" b="0" dirty="0" err="1">
                          <a:solidFill>
                            <a:schemeClr val="tx1"/>
                          </a:solidFill>
                        </a:rPr>
                        <a:t>mett</a:t>
                      </a:r>
                      <a:r>
                        <a:rPr lang="en-GB" sz="3200" b="1" dirty="0" err="1">
                          <a:solidFill>
                            <a:srgbClr val="FF0000"/>
                          </a:solidFill>
                        </a:rPr>
                        <a:t>re</a:t>
                      </a:r>
                      <a:r>
                        <a:rPr lang="en-GB" sz="3200" b="0" dirty="0">
                          <a:solidFill>
                            <a:schemeClr val="tx1"/>
                          </a:solidFill>
                        </a:rPr>
                        <a:t>, </a:t>
                      </a:r>
                      <a:r>
                        <a:rPr lang="en-GB" sz="3200" b="0" dirty="0" err="1">
                          <a:solidFill>
                            <a:schemeClr val="tx1"/>
                          </a:solidFill>
                        </a:rPr>
                        <a:t>prend</a:t>
                      </a:r>
                      <a:r>
                        <a:rPr lang="en-GB" sz="3200" b="1" dirty="0" err="1">
                          <a:solidFill>
                            <a:srgbClr val="FF0000"/>
                          </a:solidFill>
                        </a:rPr>
                        <a:t>re</a:t>
                      </a:r>
                      <a:endParaRPr lang="en-GB" sz="3200" b="1" dirty="0">
                        <a:solidFill>
                          <a:srgbClr val="FF0000"/>
                        </a:solidFill>
                      </a:endParaRPr>
                    </a:p>
                  </a:txBody>
                  <a:tcPr/>
                </a:tc>
                <a:tc>
                  <a:txBody>
                    <a:bodyPr/>
                    <a:lstStyle/>
                    <a:p>
                      <a:r>
                        <a:rPr lang="en-GB" sz="3200" b="0" dirty="0" err="1">
                          <a:solidFill>
                            <a:schemeClr val="tx1"/>
                          </a:solidFill>
                        </a:rPr>
                        <a:t>m</a:t>
                      </a:r>
                      <a:r>
                        <a:rPr lang="en-GB" sz="3200" b="1" dirty="0" err="1">
                          <a:solidFill>
                            <a:srgbClr val="FF0000"/>
                          </a:solidFill>
                        </a:rPr>
                        <a:t>is</a:t>
                      </a:r>
                      <a:r>
                        <a:rPr lang="en-GB" sz="3200" b="0" dirty="0">
                          <a:solidFill>
                            <a:schemeClr val="tx1"/>
                          </a:solidFill>
                        </a:rPr>
                        <a:t>, </a:t>
                      </a:r>
                      <a:r>
                        <a:rPr lang="en-GB" sz="3200" b="0" dirty="0" err="1">
                          <a:solidFill>
                            <a:schemeClr val="tx1"/>
                          </a:solidFill>
                        </a:rPr>
                        <a:t>pr</a:t>
                      </a:r>
                      <a:r>
                        <a:rPr lang="en-GB" sz="3200" b="1" dirty="0" err="1">
                          <a:solidFill>
                            <a:srgbClr val="FF0000"/>
                          </a:solidFill>
                        </a:rPr>
                        <a:t>is</a:t>
                      </a:r>
                      <a:endParaRPr lang="en-GB" sz="3200" b="1" dirty="0">
                        <a:solidFill>
                          <a:srgbClr val="FF0000"/>
                        </a:solidFill>
                      </a:endParaRPr>
                    </a:p>
                  </a:txBody>
                  <a:tcPr/>
                </a:tc>
                <a:extLst>
                  <a:ext uri="{0D108BD9-81ED-4DB2-BD59-A6C34878D82A}">
                    <a16:rowId xmlns:a16="http://schemas.microsoft.com/office/drawing/2014/main" val="3910526322"/>
                  </a:ext>
                </a:extLst>
              </a:tr>
              <a:tr h="611901">
                <a:tc>
                  <a:txBody>
                    <a:bodyPr/>
                    <a:lstStyle/>
                    <a:p>
                      <a:r>
                        <a:rPr lang="en-GB" sz="3200" b="0" dirty="0" err="1">
                          <a:solidFill>
                            <a:schemeClr val="tx1"/>
                          </a:solidFill>
                        </a:rPr>
                        <a:t>boire</a:t>
                      </a:r>
                      <a:endParaRPr lang="en-GB" sz="3200" b="1" dirty="0">
                        <a:solidFill>
                          <a:srgbClr val="FF0000"/>
                        </a:solidFill>
                      </a:endParaRPr>
                    </a:p>
                  </a:txBody>
                  <a:tcPr/>
                </a:tc>
                <a:tc>
                  <a:txBody>
                    <a:bodyPr/>
                    <a:lstStyle/>
                    <a:p>
                      <a:r>
                        <a:rPr lang="en-GB" sz="3200" b="0" dirty="0" err="1">
                          <a:solidFill>
                            <a:schemeClr val="tx1"/>
                          </a:solidFill>
                        </a:rPr>
                        <a:t>bu</a:t>
                      </a:r>
                      <a:endParaRPr lang="en-GB" sz="3200" b="1" dirty="0">
                        <a:solidFill>
                          <a:srgbClr val="FF0000"/>
                        </a:solidFill>
                      </a:endParaRPr>
                    </a:p>
                  </a:txBody>
                  <a:tcPr/>
                </a:tc>
                <a:extLst>
                  <a:ext uri="{0D108BD9-81ED-4DB2-BD59-A6C34878D82A}">
                    <a16:rowId xmlns:a16="http://schemas.microsoft.com/office/drawing/2014/main" val="2021122840"/>
                  </a:ext>
                </a:extLst>
              </a:tr>
              <a:tr h="611901">
                <a:tc>
                  <a:txBody>
                    <a:bodyPr/>
                    <a:lstStyle/>
                    <a:p>
                      <a:r>
                        <a:rPr lang="en-GB" sz="3200" dirty="0"/>
                        <a:t>faire</a:t>
                      </a:r>
                    </a:p>
                  </a:txBody>
                  <a:tcPr/>
                </a:tc>
                <a:tc>
                  <a:txBody>
                    <a:bodyPr/>
                    <a:lstStyle/>
                    <a:p>
                      <a:r>
                        <a:rPr lang="en-GB" sz="3200" dirty="0"/>
                        <a:t>fait</a:t>
                      </a:r>
                    </a:p>
                  </a:txBody>
                  <a:tcPr/>
                </a:tc>
                <a:extLst>
                  <a:ext uri="{0D108BD9-81ED-4DB2-BD59-A6C34878D82A}">
                    <a16:rowId xmlns:a16="http://schemas.microsoft.com/office/drawing/2014/main" val="1998654428"/>
                  </a:ext>
                </a:extLst>
              </a:tr>
            </a:tbl>
          </a:graphicData>
        </a:graphic>
      </p:graphicFrame>
      <p:sp>
        <p:nvSpPr>
          <p:cNvPr id="3" name="Slide Number Placeholder 2"/>
          <p:cNvSpPr>
            <a:spLocks noGrp="1"/>
          </p:cNvSpPr>
          <p:nvPr>
            <p:ph type="sldNum" sz="quarter" idx="12"/>
          </p:nvPr>
        </p:nvSpPr>
        <p:spPr/>
        <p:txBody>
          <a:bodyPr/>
          <a:lstStyle/>
          <a:p>
            <a:fld id="{A796FD67-0BA0-436D-B60D-4690F3A637D4}" type="slidenum">
              <a:rPr lang="en-GB" smtClean="0"/>
              <a:t>20</a:t>
            </a:fld>
            <a:endParaRPr lang="en-GB"/>
          </a:p>
        </p:txBody>
      </p:sp>
    </p:spTree>
    <p:extLst>
      <p:ext uri="{BB962C8B-B14F-4D97-AF65-F5344CB8AC3E}">
        <p14:creationId xmlns:p14="http://schemas.microsoft.com/office/powerpoint/2010/main" val="1824533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92" y="245855"/>
            <a:ext cx="9458739" cy="430005"/>
          </a:xfrm>
        </p:spPr>
        <p:txBody>
          <a:bodyPr>
            <a:noAutofit/>
          </a:bodyPr>
          <a:lstStyle/>
          <a:p>
            <a:r>
              <a:rPr lang="en-GB" sz="3600" b="1" dirty="0"/>
              <a:t>Focus on tense: Le passé </a:t>
            </a:r>
            <a:r>
              <a:rPr lang="en-GB" sz="3600" b="1" dirty="0" err="1"/>
              <a:t>composé</a:t>
            </a:r>
            <a:r>
              <a:rPr lang="en-GB" sz="3600" b="1" dirty="0"/>
              <a:t> - usage</a:t>
            </a:r>
          </a:p>
        </p:txBody>
      </p:sp>
      <p:graphicFrame>
        <p:nvGraphicFramePr>
          <p:cNvPr id="8" name="Table 7"/>
          <p:cNvGraphicFramePr>
            <a:graphicFrameLocks noGrp="1"/>
          </p:cNvGraphicFramePr>
          <p:nvPr/>
        </p:nvGraphicFramePr>
        <p:xfrm>
          <a:off x="1130849" y="941271"/>
          <a:ext cx="8980558" cy="3450988"/>
        </p:xfrm>
        <a:graphic>
          <a:graphicData uri="http://schemas.openxmlformats.org/drawingml/2006/table">
            <a:tbl>
              <a:tblPr firstRow="1" bandRow="1">
                <a:tableStyleId>{5940675A-B579-460E-94D1-54222C63F5DA}</a:tableStyleId>
              </a:tblPr>
              <a:tblGrid>
                <a:gridCol w="4490279">
                  <a:extLst>
                    <a:ext uri="{9D8B030D-6E8A-4147-A177-3AD203B41FA5}">
                      <a16:colId xmlns:a16="http://schemas.microsoft.com/office/drawing/2014/main" val="2867836616"/>
                    </a:ext>
                  </a:extLst>
                </a:gridCol>
                <a:gridCol w="4490279">
                  <a:extLst>
                    <a:ext uri="{9D8B030D-6E8A-4147-A177-3AD203B41FA5}">
                      <a16:colId xmlns:a16="http://schemas.microsoft.com/office/drawing/2014/main" val="804787039"/>
                    </a:ext>
                  </a:extLst>
                </a:gridCol>
              </a:tblGrid>
              <a:tr h="616302">
                <a:tc>
                  <a:txBody>
                    <a:bodyPr/>
                    <a:lstStyle/>
                    <a:p>
                      <a:r>
                        <a:rPr lang="en-GB" sz="2800" b="1" dirty="0" err="1">
                          <a:solidFill>
                            <a:srgbClr val="00B050"/>
                          </a:solidFill>
                          <a:latin typeface="Oxygen"/>
                        </a:rPr>
                        <a:t>Imparfait</a:t>
                      </a:r>
                      <a:endParaRPr lang="en-GB" sz="2800" dirty="0">
                        <a:solidFill>
                          <a:srgbClr val="00B050"/>
                        </a:solidFill>
                      </a:endParaRPr>
                    </a:p>
                  </a:txBody>
                  <a:tcPr/>
                </a:tc>
                <a:tc>
                  <a:txBody>
                    <a:bodyPr/>
                    <a:lstStyle/>
                    <a:p>
                      <a:r>
                        <a:rPr lang="en-GB" sz="2800" b="1" dirty="0">
                          <a:solidFill>
                            <a:srgbClr val="FF0000"/>
                          </a:solidFill>
                          <a:latin typeface="Oxygen"/>
                        </a:rPr>
                        <a:t>Passé </a:t>
                      </a:r>
                      <a:r>
                        <a:rPr lang="en-GB" sz="2800" b="1" dirty="0" err="1">
                          <a:solidFill>
                            <a:srgbClr val="FF0000"/>
                          </a:solidFill>
                          <a:latin typeface="Oxygen"/>
                        </a:rPr>
                        <a:t>composé</a:t>
                      </a:r>
                      <a:endParaRPr lang="en-GB" sz="2800" dirty="0">
                        <a:solidFill>
                          <a:srgbClr val="FF0000"/>
                        </a:solidFill>
                      </a:endParaRPr>
                    </a:p>
                  </a:txBody>
                  <a:tcPr/>
                </a:tc>
                <a:extLst>
                  <a:ext uri="{0D108BD9-81ED-4DB2-BD59-A6C34878D82A}">
                    <a16:rowId xmlns:a16="http://schemas.microsoft.com/office/drawing/2014/main" val="3376708020"/>
                  </a:ext>
                </a:extLst>
              </a:tr>
              <a:tr h="609646">
                <a:tc>
                  <a:txBody>
                    <a:bodyPr/>
                    <a:lstStyle/>
                    <a:p>
                      <a:r>
                        <a:rPr lang="en-GB" sz="2800" dirty="0"/>
                        <a:t>Background</a:t>
                      </a:r>
                    </a:p>
                  </a:txBody>
                  <a:tcPr/>
                </a:tc>
                <a:tc>
                  <a:txBody>
                    <a:bodyPr/>
                    <a:lstStyle/>
                    <a:p>
                      <a:r>
                        <a:rPr lang="en-GB" sz="2800" dirty="0"/>
                        <a:t>Event</a:t>
                      </a:r>
                      <a:r>
                        <a:rPr lang="en-GB" sz="2800" baseline="0" dirty="0"/>
                        <a:t> sequences</a:t>
                      </a:r>
                      <a:endParaRPr lang="en-GB" sz="2800" dirty="0"/>
                    </a:p>
                  </a:txBody>
                  <a:tcPr/>
                </a:tc>
                <a:extLst>
                  <a:ext uri="{0D108BD9-81ED-4DB2-BD59-A6C34878D82A}">
                    <a16:rowId xmlns:a16="http://schemas.microsoft.com/office/drawing/2014/main" val="2271174414"/>
                  </a:ext>
                </a:extLst>
              </a:tr>
              <a:tr h="19542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4D4C4C"/>
                          </a:solidFill>
                          <a:latin typeface="Oxygen"/>
                        </a:rPr>
                        <a:t>what was happening all around you (including you), background. Also past regular habits, what used to be.</a:t>
                      </a:r>
                    </a:p>
                    <a:p>
                      <a:endParaRPr lang="en-GB" sz="2800" dirty="0"/>
                    </a:p>
                  </a:txBody>
                  <a:tcPr/>
                </a:tc>
                <a:tc>
                  <a:txBody>
                    <a:bodyPr/>
                    <a:lstStyle/>
                    <a:p>
                      <a:r>
                        <a:rPr lang="en-GB" sz="2800" dirty="0">
                          <a:solidFill>
                            <a:srgbClr val="4D4C4C"/>
                          </a:solidFill>
                          <a:latin typeface="Oxygen"/>
                        </a:rPr>
                        <a:t>what took place at that very moment: a specific event or a succession of specific events, the main storyline</a:t>
                      </a:r>
                      <a:endParaRPr lang="en-GB" sz="2800" dirty="0"/>
                    </a:p>
                  </a:txBody>
                  <a:tcPr/>
                </a:tc>
                <a:extLst>
                  <a:ext uri="{0D108BD9-81ED-4DB2-BD59-A6C34878D82A}">
                    <a16:rowId xmlns:a16="http://schemas.microsoft.com/office/drawing/2014/main" val="2394210416"/>
                  </a:ext>
                </a:extLst>
              </a:tr>
            </a:tbl>
          </a:graphicData>
        </a:graphic>
      </p:graphicFrame>
      <p:sp>
        <p:nvSpPr>
          <p:cNvPr id="9" name="TextBox 8"/>
          <p:cNvSpPr txBox="1"/>
          <p:nvPr/>
        </p:nvSpPr>
        <p:spPr>
          <a:xfrm>
            <a:off x="3233531" y="5221357"/>
            <a:ext cx="5261113" cy="1384995"/>
          </a:xfrm>
          <a:prstGeom prst="rect">
            <a:avLst/>
          </a:prstGeom>
          <a:noFill/>
        </p:spPr>
        <p:txBody>
          <a:bodyPr wrap="square" rtlCol="0">
            <a:spAutoFit/>
          </a:bodyPr>
          <a:lstStyle/>
          <a:p>
            <a:r>
              <a:rPr lang="en-GB" sz="2800" dirty="0"/>
              <a:t>Il </a:t>
            </a:r>
            <a:r>
              <a:rPr lang="en-GB" sz="2800" b="1" dirty="0" err="1">
                <a:solidFill>
                  <a:srgbClr val="00B050"/>
                </a:solidFill>
              </a:rPr>
              <a:t>pleuvait</a:t>
            </a:r>
            <a:r>
              <a:rPr lang="en-GB" sz="2800" dirty="0"/>
              <a:t> </a:t>
            </a:r>
            <a:r>
              <a:rPr lang="en-GB" sz="2800" dirty="0" err="1"/>
              <a:t>quand</a:t>
            </a:r>
            <a:r>
              <a:rPr lang="en-GB" sz="2800" dirty="0"/>
              <a:t> </a:t>
            </a:r>
            <a:r>
              <a:rPr lang="en-GB" sz="2800" dirty="0" err="1"/>
              <a:t>il</a:t>
            </a:r>
            <a:r>
              <a:rPr lang="en-GB" sz="2800" dirty="0"/>
              <a:t> </a:t>
            </a:r>
            <a:r>
              <a:rPr lang="en-GB" sz="2800" b="1" dirty="0" err="1">
                <a:solidFill>
                  <a:srgbClr val="FF0000"/>
                </a:solidFill>
              </a:rPr>
              <a:t>est</a:t>
            </a:r>
            <a:r>
              <a:rPr lang="en-GB" sz="2800" b="1" dirty="0">
                <a:solidFill>
                  <a:srgbClr val="FF0000"/>
                </a:solidFill>
              </a:rPr>
              <a:t> </a:t>
            </a:r>
            <a:r>
              <a:rPr lang="en-GB" sz="2800" b="1" dirty="0" err="1">
                <a:solidFill>
                  <a:srgbClr val="FF0000"/>
                </a:solidFill>
              </a:rPr>
              <a:t>parti</a:t>
            </a:r>
            <a:r>
              <a:rPr lang="en-GB" sz="2800" dirty="0"/>
              <a:t>.</a:t>
            </a:r>
          </a:p>
          <a:p>
            <a:endParaRPr lang="en-GB" sz="2800" dirty="0"/>
          </a:p>
          <a:p>
            <a:r>
              <a:rPr lang="en-GB" sz="2800" dirty="0"/>
              <a:t>It </a:t>
            </a:r>
            <a:r>
              <a:rPr lang="en-GB" sz="2800" b="1" dirty="0">
                <a:solidFill>
                  <a:srgbClr val="00B050"/>
                </a:solidFill>
              </a:rPr>
              <a:t>was raining </a:t>
            </a:r>
            <a:r>
              <a:rPr lang="en-GB" sz="2800" dirty="0"/>
              <a:t>when he </a:t>
            </a:r>
            <a:r>
              <a:rPr lang="en-GB" sz="2800" b="1" dirty="0">
                <a:solidFill>
                  <a:srgbClr val="FF0000"/>
                </a:solidFill>
              </a:rPr>
              <a:t>left</a:t>
            </a:r>
            <a:r>
              <a:rPr lang="en-GB" sz="2800" dirty="0"/>
              <a:t>.</a:t>
            </a:r>
          </a:p>
        </p:txBody>
      </p:sp>
      <p:sp>
        <p:nvSpPr>
          <p:cNvPr id="3" name="Slide Number Placeholder 2"/>
          <p:cNvSpPr>
            <a:spLocks noGrp="1"/>
          </p:cNvSpPr>
          <p:nvPr>
            <p:ph type="sldNum" sz="quarter" idx="12"/>
          </p:nvPr>
        </p:nvSpPr>
        <p:spPr/>
        <p:txBody>
          <a:bodyPr/>
          <a:lstStyle/>
          <a:p>
            <a:fld id="{A796FD67-0BA0-436D-B60D-4690F3A637D4}" type="slidenum">
              <a:rPr lang="en-GB" smtClean="0"/>
              <a:t>21</a:t>
            </a:fld>
            <a:endParaRPr lang="en-GB"/>
          </a:p>
        </p:txBody>
      </p:sp>
    </p:spTree>
    <p:extLst>
      <p:ext uri="{BB962C8B-B14F-4D97-AF65-F5344CB8AC3E}">
        <p14:creationId xmlns:p14="http://schemas.microsoft.com/office/powerpoint/2010/main" val="240812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92" y="245855"/>
            <a:ext cx="9458739" cy="430005"/>
          </a:xfrm>
        </p:spPr>
        <p:txBody>
          <a:bodyPr>
            <a:noAutofit/>
          </a:bodyPr>
          <a:lstStyle/>
          <a:p>
            <a:r>
              <a:rPr lang="en-GB" sz="3600" b="1" dirty="0"/>
              <a:t>Focus on language: Pair activity</a:t>
            </a:r>
          </a:p>
        </p:txBody>
      </p:sp>
      <p:graphicFrame>
        <p:nvGraphicFramePr>
          <p:cNvPr id="4" name="Table 3">
            <a:extLst>
              <a:ext uri="{FF2B5EF4-FFF2-40B4-BE49-F238E27FC236}">
                <a16:creationId xmlns:a16="http://schemas.microsoft.com/office/drawing/2014/main" id="{7A8EA4D0-8D00-4354-A176-69EC25AA8F0A}"/>
              </a:ext>
            </a:extLst>
          </p:cNvPr>
          <p:cNvGraphicFramePr>
            <a:graphicFrameLocks noGrp="1"/>
          </p:cNvGraphicFramePr>
          <p:nvPr/>
        </p:nvGraphicFramePr>
        <p:xfrm>
          <a:off x="66261" y="1584853"/>
          <a:ext cx="12016408" cy="5038261"/>
        </p:xfrm>
        <a:graphic>
          <a:graphicData uri="http://schemas.openxmlformats.org/drawingml/2006/table">
            <a:tbl>
              <a:tblPr firstRow="1" bandRow="1">
                <a:tableStyleId>{E8B1032C-EA38-4F05-BA0D-38AFFFC7BED3}</a:tableStyleId>
              </a:tblPr>
              <a:tblGrid>
                <a:gridCol w="3680791">
                  <a:extLst>
                    <a:ext uri="{9D8B030D-6E8A-4147-A177-3AD203B41FA5}">
                      <a16:colId xmlns:a16="http://schemas.microsoft.com/office/drawing/2014/main" val="933125862"/>
                    </a:ext>
                  </a:extLst>
                </a:gridCol>
                <a:gridCol w="4121426">
                  <a:extLst>
                    <a:ext uri="{9D8B030D-6E8A-4147-A177-3AD203B41FA5}">
                      <a16:colId xmlns:a16="http://schemas.microsoft.com/office/drawing/2014/main" val="2572008239"/>
                    </a:ext>
                  </a:extLst>
                </a:gridCol>
                <a:gridCol w="4214191">
                  <a:extLst>
                    <a:ext uri="{9D8B030D-6E8A-4147-A177-3AD203B41FA5}">
                      <a16:colId xmlns:a16="http://schemas.microsoft.com/office/drawing/2014/main" val="3939437056"/>
                    </a:ext>
                  </a:extLst>
                </a:gridCol>
              </a:tblGrid>
              <a:tr h="923461">
                <a:tc>
                  <a:txBody>
                    <a:bodyPr/>
                    <a:lstStyle/>
                    <a:p>
                      <a:r>
                        <a:rPr lang="en-GB" sz="2800" b="1" dirty="0"/>
                        <a:t>Le </a:t>
                      </a:r>
                      <a:r>
                        <a:rPr lang="en-GB" sz="2800" b="1" dirty="0" err="1"/>
                        <a:t>poème</a:t>
                      </a:r>
                      <a:endParaRPr lang="en-GB" sz="2800" dirty="0"/>
                    </a:p>
                  </a:txBody>
                  <a:tcPr/>
                </a:tc>
                <a:tc>
                  <a:txBody>
                    <a:bodyPr/>
                    <a:lstStyle/>
                    <a:p>
                      <a:r>
                        <a:rPr lang="en-GB" sz="2800" dirty="0"/>
                        <a:t>utilise</a:t>
                      </a:r>
                    </a:p>
                  </a:txBody>
                  <a:tcPr/>
                </a:tc>
                <a:tc>
                  <a:txBody>
                    <a:bodyPr/>
                    <a:lstStyle/>
                    <a:p>
                      <a:r>
                        <a:rPr lang="en-GB" sz="2800" b="1" dirty="0" err="1"/>
                        <a:t>décrit</a:t>
                      </a:r>
                      <a:endParaRPr lang="en-GB" sz="2800" dirty="0"/>
                    </a:p>
                  </a:txBody>
                  <a:tcPr/>
                </a:tc>
                <a:extLst>
                  <a:ext uri="{0D108BD9-81ED-4DB2-BD59-A6C34878D82A}">
                    <a16:rowId xmlns:a16="http://schemas.microsoft.com/office/drawing/2014/main" val="1779523422"/>
                  </a:ext>
                </a:extLst>
              </a:tr>
              <a:tr h="638165">
                <a:tc>
                  <a:txBody>
                    <a:bodyPr/>
                    <a:lstStyle/>
                    <a:p>
                      <a:r>
                        <a:rPr lang="fr-FR" sz="2800" i="1" dirty="0">
                          <a:solidFill>
                            <a:srgbClr val="333333"/>
                          </a:solidFill>
                          <a:latin typeface="Arial" panose="020B0604020202020204" pitchFamily="34" charset="0"/>
                        </a:rPr>
                        <a:t>Il </a:t>
                      </a:r>
                      <a:r>
                        <a:rPr lang="fr-FR" sz="2800" i="1" dirty="0">
                          <a:solidFill>
                            <a:srgbClr val="FF0000"/>
                          </a:solidFill>
                          <a:latin typeface="Arial" panose="020B0604020202020204" pitchFamily="34" charset="0"/>
                        </a:rPr>
                        <a:t>a mis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2800" i="1" dirty="0">
                          <a:solidFill>
                            <a:srgbClr val="333333"/>
                          </a:solidFill>
                          <a:latin typeface="Arial" panose="020B0604020202020204" pitchFamily="34" charset="0"/>
                        </a:rPr>
                        <a:t>Son manteau de pluie</a:t>
                      </a:r>
                      <a:endParaRPr lang="en-GB" sz="2800" dirty="0"/>
                    </a:p>
                    <a:p>
                      <a:endParaRPr lang="en-GB" sz="2800" dirty="0"/>
                    </a:p>
                  </a:txBody>
                  <a:tcPr/>
                </a:tc>
                <a:tc>
                  <a:txBody>
                    <a:bodyPr/>
                    <a:lstStyle/>
                    <a:p>
                      <a:r>
                        <a:rPr lang="en-GB" sz="2800" dirty="0" err="1"/>
                        <a:t>Imparfait</a:t>
                      </a:r>
                      <a:r>
                        <a:rPr lang="en-GB" sz="2800" dirty="0"/>
                        <a:t> / </a:t>
                      </a:r>
                      <a:r>
                        <a:rPr lang="en-GB" sz="2800" kern="1200" dirty="0">
                          <a:solidFill>
                            <a:schemeClr val="tx1"/>
                          </a:solidFill>
                          <a:latin typeface="+mn-lt"/>
                          <a:ea typeface="+mn-ea"/>
                          <a:cs typeface="+mn-cs"/>
                        </a:rPr>
                        <a:t>Passé </a:t>
                      </a:r>
                      <a:r>
                        <a:rPr lang="en-GB" sz="2800" kern="1200" dirty="0" err="1">
                          <a:solidFill>
                            <a:schemeClr val="tx1"/>
                          </a:solidFill>
                          <a:latin typeface="+mn-lt"/>
                          <a:ea typeface="+mn-ea"/>
                          <a:cs typeface="+mn-cs"/>
                        </a:rPr>
                        <a:t>composé</a:t>
                      </a:r>
                      <a:endParaRPr lang="en-GB" sz="2800" kern="1200" dirty="0">
                        <a:solidFill>
                          <a:schemeClr val="tx1"/>
                        </a:solidFill>
                        <a:latin typeface="+mn-lt"/>
                        <a:ea typeface="+mn-ea"/>
                        <a:cs typeface="+mn-cs"/>
                      </a:endParaRPr>
                    </a:p>
                  </a:txBody>
                  <a:tcPr/>
                </a:tc>
                <a:tc>
                  <a:txBody>
                    <a:bodyPr/>
                    <a:lstStyle/>
                    <a:p>
                      <a:r>
                        <a:rPr lang="en-GB" sz="2800" kern="1200" dirty="0" err="1">
                          <a:solidFill>
                            <a:schemeClr val="tx1"/>
                          </a:solidFill>
                          <a:latin typeface="+mn-lt"/>
                          <a:ea typeface="+mn-ea"/>
                          <a:cs typeface="+mn-cs"/>
                        </a:rPr>
                        <a:t>Arrière</a:t>
                      </a:r>
                      <a:r>
                        <a:rPr lang="en-GB" sz="2800" kern="1200" dirty="0">
                          <a:solidFill>
                            <a:schemeClr val="tx1"/>
                          </a:solidFill>
                          <a:latin typeface="+mn-lt"/>
                          <a:ea typeface="+mn-ea"/>
                          <a:cs typeface="+mn-cs"/>
                        </a:rPr>
                        <a:t>-Plan (Background)</a:t>
                      </a:r>
                    </a:p>
                    <a:p>
                      <a:r>
                        <a:rPr lang="en-GB" sz="2800" kern="1200" dirty="0">
                          <a:solidFill>
                            <a:schemeClr val="tx1"/>
                          </a:solidFill>
                          <a:latin typeface="+mn-lt"/>
                          <a:ea typeface="+mn-ea"/>
                          <a:cs typeface="+mn-cs"/>
                        </a:rPr>
                        <a:t>Succession </a:t>
                      </a:r>
                      <a:r>
                        <a:rPr lang="en-GB" sz="2800" kern="1200" dirty="0" err="1">
                          <a:solidFill>
                            <a:schemeClr val="tx1"/>
                          </a:solidFill>
                          <a:latin typeface="+mn-lt"/>
                          <a:ea typeface="+mn-ea"/>
                          <a:cs typeface="+mn-cs"/>
                        </a:rPr>
                        <a:t>d’évènements</a:t>
                      </a:r>
                      <a:endParaRPr lang="en-GB" sz="2800" kern="1200" dirty="0">
                        <a:solidFill>
                          <a:schemeClr val="tx1"/>
                        </a:solidFill>
                        <a:latin typeface="+mn-lt"/>
                        <a:ea typeface="+mn-ea"/>
                        <a:cs typeface="+mn-cs"/>
                      </a:endParaRPr>
                    </a:p>
                  </a:txBody>
                  <a:tcPr/>
                </a:tc>
                <a:extLst>
                  <a:ext uri="{0D108BD9-81ED-4DB2-BD59-A6C34878D82A}">
                    <a16:rowId xmlns:a16="http://schemas.microsoft.com/office/drawing/2014/main" val="4016648142"/>
                  </a:ext>
                </a:extLst>
              </a:tr>
              <a:tr h="913487">
                <a:tc>
                  <a:txBody>
                    <a:bodyPr/>
                    <a:lstStyle/>
                    <a:p>
                      <a:r>
                        <a:rPr lang="fr-FR" sz="2800" i="1" dirty="0">
                          <a:solidFill>
                            <a:srgbClr val="333333"/>
                          </a:solidFill>
                          <a:latin typeface="Arial" panose="020B0604020202020204" pitchFamily="34" charset="0"/>
                        </a:rPr>
                        <a:t>Parce qu’il </a:t>
                      </a:r>
                      <a:r>
                        <a:rPr lang="fr-FR" sz="2800" i="1" dirty="0">
                          <a:solidFill>
                            <a:schemeClr val="accent6"/>
                          </a:solidFill>
                          <a:latin typeface="Arial" panose="020B0604020202020204" pitchFamily="34" charset="0"/>
                        </a:rPr>
                        <a:t>pleuvait</a:t>
                      </a:r>
                      <a:endParaRPr lang="en-GB"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t>Imparfait</a:t>
                      </a:r>
                      <a:r>
                        <a:rPr lang="en-GB" sz="2800" dirty="0"/>
                        <a:t> / </a:t>
                      </a:r>
                      <a:r>
                        <a:rPr lang="en-GB" sz="2800" kern="1200" dirty="0">
                          <a:solidFill>
                            <a:schemeClr val="tx1"/>
                          </a:solidFill>
                          <a:latin typeface="+mn-lt"/>
                          <a:ea typeface="+mn-ea"/>
                          <a:cs typeface="+mn-cs"/>
                        </a:rPr>
                        <a:t>Passé </a:t>
                      </a:r>
                      <a:r>
                        <a:rPr lang="en-GB" sz="2800" kern="1200" dirty="0" err="1">
                          <a:solidFill>
                            <a:schemeClr val="tx1"/>
                          </a:solidFill>
                          <a:latin typeface="+mn-lt"/>
                          <a:ea typeface="+mn-ea"/>
                          <a:cs typeface="+mn-cs"/>
                        </a:rPr>
                        <a:t>composé</a:t>
                      </a:r>
                      <a:r>
                        <a:rPr lang="en-GB" sz="2800" kern="1200" dirty="0">
                          <a:solidFill>
                            <a:schemeClr val="tx1"/>
                          </a:solidFill>
                          <a:latin typeface="+mn-lt"/>
                          <a:ea typeface="+mn-ea"/>
                          <a:cs typeface="+mn-cs"/>
                        </a:rPr>
                        <a:t> </a:t>
                      </a:r>
                    </a:p>
                    <a:p>
                      <a:endParaRPr lang="en-GB" sz="2800" dirty="0"/>
                    </a:p>
                  </a:txBody>
                  <a:tcPr/>
                </a:tc>
                <a:tc>
                  <a:txBody>
                    <a:bodyPr/>
                    <a:lstStyle/>
                    <a:p>
                      <a:r>
                        <a:rPr lang="en-GB" sz="2800" kern="1200" dirty="0" err="1">
                          <a:solidFill>
                            <a:schemeClr val="tx1"/>
                          </a:solidFill>
                          <a:latin typeface="+mn-lt"/>
                          <a:ea typeface="+mn-ea"/>
                          <a:cs typeface="+mn-cs"/>
                        </a:rPr>
                        <a:t>Arrière</a:t>
                      </a:r>
                      <a:r>
                        <a:rPr lang="en-GB" sz="2800" kern="1200" dirty="0">
                          <a:solidFill>
                            <a:schemeClr val="tx1"/>
                          </a:solidFill>
                          <a:latin typeface="+mn-lt"/>
                          <a:ea typeface="+mn-ea"/>
                          <a:cs typeface="+mn-cs"/>
                        </a:rPr>
                        <a:t>-Plan (Background)</a:t>
                      </a:r>
                    </a:p>
                    <a:p>
                      <a:r>
                        <a:rPr lang="en-GB" sz="2800" kern="1200" dirty="0">
                          <a:solidFill>
                            <a:schemeClr val="tx1"/>
                          </a:solidFill>
                          <a:latin typeface="+mn-lt"/>
                          <a:ea typeface="+mn-ea"/>
                          <a:cs typeface="+mn-cs"/>
                        </a:rPr>
                        <a:t>Succession </a:t>
                      </a:r>
                      <a:r>
                        <a:rPr lang="en-GB" sz="2800" kern="1200" dirty="0" err="1">
                          <a:solidFill>
                            <a:schemeClr val="tx1"/>
                          </a:solidFill>
                          <a:latin typeface="+mn-lt"/>
                          <a:ea typeface="+mn-ea"/>
                          <a:cs typeface="+mn-cs"/>
                        </a:rPr>
                        <a:t>d’évènements</a:t>
                      </a:r>
                      <a:endParaRPr lang="en-GB" sz="2800" kern="1200" dirty="0">
                        <a:solidFill>
                          <a:schemeClr val="tx1"/>
                        </a:solidFill>
                        <a:latin typeface="+mn-lt"/>
                        <a:ea typeface="+mn-ea"/>
                        <a:cs typeface="+mn-cs"/>
                      </a:endParaRPr>
                    </a:p>
                    <a:p>
                      <a:endParaRPr lang="en-GB" sz="2800" dirty="0"/>
                    </a:p>
                  </a:txBody>
                  <a:tcPr/>
                </a:tc>
                <a:extLst>
                  <a:ext uri="{0D108BD9-81ED-4DB2-BD59-A6C34878D82A}">
                    <a16:rowId xmlns:a16="http://schemas.microsoft.com/office/drawing/2014/main" val="3507002719"/>
                  </a:ext>
                </a:extLst>
              </a:tr>
              <a:tr h="913487">
                <a:tc>
                  <a:txBody>
                    <a:bodyPr/>
                    <a:lstStyle/>
                    <a:p>
                      <a:r>
                        <a:rPr lang="fr-FR" sz="2800" i="1" dirty="0">
                          <a:solidFill>
                            <a:srgbClr val="333333"/>
                          </a:solidFill>
                          <a:latin typeface="Arial" panose="020B0604020202020204" pitchFamily="34" charset="0"/>
                        </a:rPr>
                        <a:t>Et il </a:t>
                      </a:r>
                      <a:r>
                        <a:rPr lang="fr-FR" sz="2800" i="1" dirty="0">
                          <a:solidFill>
                            <a:srgbClr val="FF0000"/>
                          </a:solidFill>
                          <a:latin typeface="Arial" panose="020B0604020202020204" pitchFamily="34" charset="0"/>
                        </a:rPr>
                        <a:t>est parti</a:t>
                      </a:r>
                      <a:endParaRPr lang="en-GB"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t>Imparfait</a:t>
                      </a:r>
                      <a:r>
                        <a:rPr lang="en-GB" sz="2800" dirty="0"/>
                        <a:t> / </a:t>
                      </a:r>
                      <a:r>
                        <a:rPr lang="en-GB" sz="2800" kern="1200" dirty="0">
                          <a:solidFill>
                            <a:schemeClr val="tx1"/>
                          </a:solidFill>
                          <a:latin typeface="+mn-lt"/>
                          <a:ea typeface="+mn-ea"/>
                          <a:cs typeface="+mn-cs"/>
                        </a:rPr>
                        <a:t>Passé </a:t>
                      </a:r>
                      <a:r>
                        <a:rPr lang="en-GB" sz="2800" kern="1200" dirty="0" err="1">
                          <a:solidFill>
                            <a:schemeClr val="tx1"/>
                          </a:solidFill>
                          <a:latin typeface="+mn-lt"/>
                          <a:ea typeface="+mn-ea"/>
                          <a:cs typeface="+mn-cs"/>
                        </a:rPr>
                        <a:t>composé</a:t>
                      </a:r>
                      <a:r>
                        <a:rPr lang="en-GB" sz="2800" kern="1200" dirty="0">
                          <a:solidFill>
                            <a:schemeClr val="tx1"/>
                          </a:solidFill>
                          <a:latin typeface="+mn-lt"/>
                          <a:ea typeface="+mn-ea"/>
                          <a:cs typeface="+mn-cs"/>
                        </a:rPr>
                        <a:t> </a:t>
                      </a:r>
                    </a:p>
                    <a:p>
                      <a:endParaRPr lang="en-GB" sz="2800" dirty="0"/>
                    </a:p>
                  </a:txBody>
                  <a:tcPr/>
                </a:tc>
                <a:tc>
                  <a:txBody>
                    <a:bodyPr/>
                    <a:lstStyle/>
                    <a:p>
                      <a:r>
                        <a:rPr lang="en-GB" sz="2800" kern="1200" dirty="0" err="1">
                          <a:solidFill>
                            <a:schemeClr val="tx1"/>
                          </a:solidFill>
                          <a:latin typeface="+mn-lt"/>
                          <a:ea typeface="+mn-ea"/>
                          <a:cs typeface="+mn-cs"/>
                        </a:rPr>
                        <a:t>Arrière</a:t>
                      </a:r>
                      <a:r>
                        <a:rPr lang="en-GB" sz="2800" kern="1200" dirty="0">
                          <a:solidFill>
                            <a:schemeClr val="tx1"/>
                          </a:solidFill>
                          <a:latin typeface="+mn-lt"/>
                          <a:ea typeface="+mn-ea"/>
                          <a:cs typeface="+mn-cs"/>
                        </a:rPr>
                        <a:t>-Plan (Background)</a:t>
                      </a:r>
                    </a:p>
                    <a:p>
                      <a:r>
                        <a:rPr lang="en-GB" sz="2800" kern="1200" dirty="0">
                          <a:solidFill>
                            <a:schemeClr val="tx1"/>
                          </a:solidFill>
                          <a:latin typeface="+mn-lt"/>
                          <a:ea typeface="+mn-ea"/>
                          <a:cs typeface="+mn-cs"/>
                        </a:rPr>
                        <a:t>Succession </a:t>
                      </a:r>
                      <a:r>
                        <a:rPr lang="en-GB" sz="2800" kern="1200" dirty="0" err="1">
                          <a:solidFill>
                            <a:schemeClr val="tx1"/>
                          </a:solidFill>
                          <a:latin typeface="+mn-lt"/>
                          <a:ea typeface="+mn-ea"/>
                          <a:cs typeface="+mn-cs"/>
                        </a:rPr>
                        <a:t>d’évènements</a:t>
                      </a:r>
                      <a:endParaRPr lang="en-GB" sz="2800" kern="1200" dirty="0">
                        <a:solidFill>
                          <a:schemeClr val="tx1"/>
                        </a:solidFill>
                        <a:latin typeface="+mn-lt"/>
                        <a:ea typeface="+mn-ea"/>
                        <a:cs typeface="+mn-cs"/>
                      </a:endParaRPr>
                    </a:p>
                    <a:p>
                      <a:endParaRPr lang="en-GB" sz="2800" dirty="0"/>
                    </a:p>
                  </a:txBody>
                  <a:tcPr/>
                </a:tc>
                <a:extLst>
                  <a:ext uri="{0D108BD9-81ED-4DB2-BD59-A6C34878D82A}">
                    <a16:rowId xmlns:a16="http://schemas.microsoft.com/office/drawing/2014/main" val="1543575615"/>
                  </a:ext>
                </a:extLst>
              </a:tr>
            </a:tbl>
          </a:graphicData>
        </a:graphic>
      </p:graphicFrame>
      <p:sp>
        <p:nvSpPr>
          <p:cNvPr id="3" name="Slide Number Placeholder 2"/>
          <p:cNvSpPr>
            <a:spLocks noGrp="1"/>
          </p:cNvSpPr>
          <p:nvPr>
            <p:ph type="sldNum" sz="quarter" idx="12"/>
          </p:nvPr>
        </p:nvSpPr>
        <p:spPr/>
        <p:txBody>
          <a:bodyPr/>
          <a:lstStyle/>
          <a:p>
            <a:fld id="{A796FD67-0BA0-436D-B60D-4690F3A637D4}" type="slidenum">
              <a:rPr lang="en-GB" smtClean="0"/>
              <a:t>22</a:t>
            </a:fld>
            <a:endParaRPr lang="en-GB"/>
          </a:p>
        </p:txBody>
      </p:sp>
    </p:spTree>
    <p:extLst>
      <p:ext uri="{BB962C8B-B14F-4D97-AF65-F5344CB8AC3E}">
        <p14:creationId xmlns:p14="http://schemas.microsoft.com/office/powerpoint/2010/main" val="2107232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92" y="245855"/>
            <a:ext cx="9458739" cy="430005"/>
          </a:xfrm>
        </p:spPr>
        <p:txBody>
          <a:bodyPr>
            <a:noAutofit/>
          </a:bodyPr>
          <a:lstStyle/>
          <a:p>
            <a:r>
              <a:rPr lang="en-GB" sz="3600" b="1" dirty="0"/>
              <a:t>Focus on language: Pair activity</a:t>
            </a:r>
          </a:p>
        </p:txBody>
      </p:sp>
      <p:graphicFrame>
        <p:nvGraphicFramePr>
          <p:cNvPr id="4" name="Table 3">
            <a:extLst>
              <a:ext uri="{FF2B5EF4-FFF2-40B4-BE49-F238E27FC236}">
                <a16:creationId xmlns:a16="http://schemas.microsoft.com/office/drawing/2014/main" id="{7A8EA4D0-8D00-4354-A176-69EC25AA8F0A}"/>
              </a:ext>
            </a:extLst>
          </p:cNvPr>
          <p:cNvGraphicFramePr>
            <a:graphicFrameLocks noGrp="1"/>
          </p:cNvGraphicFramePr>
          <p:nvPr/>
        </p:nvGraphicFramePr>
        <p:xfrm>
          <a:off x="66261" y="1584853"/>
          <a:ext cx="12016408" cy="4184821"/>
        </p:xfrm>
        <a:graphic>
          <a:graphicData uri="http://schemas.openxmlformats.org/drawingml/2006/table">
            <a:tbl>
              <a:tblPr firstRow="1" bandRow="1">
                <a:tableStyleId>{E8B1032C-EA38-4F05-BA0D-38AFFFC7BED3}</a:tableStyleId>
              </a:tblPr>
              <a:tblGrid>
                <a:gridCol w="3680791">
                  <a:extLst>
                    <a:ext uri="{9D8B030D-6E8A-4147-A177-3AD203B41FA5}">
                      <a16:colId xmlns:a16="http://schemas.microsoft.com/office/drawing/2014/main" val="933125862"/>
                    </a:ext>
                  </a:extLst>
                </a:gridCol>
                <a:gridCol w="4121426">
                  <a:extLst>
                    <a:ext uri="{9D8B030D-6E8A-4147-A177-3AD203B41FA5}">
                      <a16:colId xmlns:a16="http://schemas.microsoft.com/office/drawing/2014/main" val="2572008239"/>
                    </a:ext>
                  </a:extLst>
                </a:gridCol>
                <a:gridCol w="4214191">
                  <a:extLst>
                    <a:ext uri="{9D8B030D-6E8A-4147-A177-3AD203B41FA5}">
                      <a16:colId xmlns:a16="http://schemas.microsoft.com/office/drawing/2014/main" val="3939437056"/>
                    </a:ext>
                  </a:extLst>
                </a:gridCol>
              </a:tblGrid>
              <a:tr h="923461">
                <a:tc>
                  <a:txBody>
                    <a:bodyPr/>
                    <a:lstStyle/>
                    <a:p>
                      <a:r>
                        <a:rPr lang="en-GB" sz="2800" b="1" dirty="0"/>
                        <a:t>Le </a:t>
                      </a:r>
                      <a:r>
                        <a:rPr lang="en-GB" sz="2800" b="1" dirty="0" err="1"/>
                        <a:t>poème</a:t>
                      </a:r>
                      <a:endParaRPr lang="en-GB" sz="2800" dirty="0"/>
                    </a:p>
                  </a:txBody>
                  <a:tcPr/>
                </a:tc>
                <a:tc>
                  <a:txBody>
                    <a:bodyPr/>
                    <a:lstStyle/>
                    <a:p>
                      <a:r>
                        <a:rPr lang="en-GB" sz="2800" dirty="0"/>
                        <a:t>utilise</a:t>
                      </a:r>
                    </a:p>
                  </a:txBody>
                  <a:tcPr/>
                </a:tc>
                <a:tc>
                  <a:txBody>
                    <a:bodyPr/>
                    <a:lstStyle/>
                    <a:p>
                      <a:r>
                        <a:rPr lang="en-GB" sz="2800" b="1" dirty="0" err="1"/>
                        <a:t>décrit</a:t>
                      </a:r>
                      <a:endParaRPr lang="en-GB" sz="2800" dirty="0"/>
                    </a:p>
                  </a:txBody>
                  <a:tcPr/>
                </a:tc>
                <a:extLst>
                  <a:ext uri="{0D108BD9-81ED-4DB2-BD59-A6C34878D82A}">
                    <a16:rowId xmlns:a16="http://schemas.microsoft.com/office/drawing/2014/main" val="1779523422"/>
                  </a:ext>
                </a:extLst>
              </a:tr>
              <a:tr h="638165">
                <a:tc>
                  <a:txBody>
                    <a:bodyPr/>
                    <a:lstStyle/>
                    <a:p>
                      <a:r>
                        <a:rPr lang="fr-FR" sz="2800" i="1" dirty="0">
                          <a:solidFill>
                            <a:srgbClr val="333333"/>
                          </a:solidFill>
                          <a:latin typeface="Arial" panose="020B0604020202020204" pitchFamily="34" charset="0"/>
                        </a:rPr>
                        <a:t>Il </a:t>
                      </a:r>
                      <a:r>
                        <a:rPr lang="fr-FR" sz="2800" i="1" dirty="0">
                          <a:solidFill>
                            <a:srgbClr val="FF0000"/>
                          </a:solidFill>
                          <a:latin typeface="Arial" panose="020B0604020202020204" pitchFamily="34" charset="0"/>
                        </a:rPr>
                        <a:t>a mis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2800" i="1" dirty="0">
                          <a:solidFill>
                            <a:srgbClr val="333333"/>
                          </a:solidFill>
                          <a:latin typeface="Arial" panose="020B0604020202020204" pitchFamily="34" charset="0"/>
                        </a:rPr>
                        <a:t>Son manteau de pluie</a:t>
                      </a:r>
                      <a:endParaRPr lang="en-GB" sz="2800" dirty="0"/>
                    </a:p>
                    <a:p>
                      <a:endParaRPr lang="en-GB" sz="2800" dirty="0"/>
                    </a:p>
                  </a:txBody>
                  <a:tcPr/>
                </a:tc>
                <a:tc>
                  <a:txBody>
                    <a:bodyPr/>
                    <a:lstStyle/>
                    <a:p>
                      <a:r>
                        <a:rPr lang="en-GB" sz="2800" kern="1200" dirty="0">
                          <a:solidFill>
                            <a:schemeClr val="tx1"/>
                          </a:solidFill>
                          <a:latin typeface="+mn-lt"/>
                          <a:ea typeface="+mn-ea"/>
                          <a:cs typeface="+mn-cs"/>
                        </a:rPr>
                        <a:t>Passé </a:t>
                      </a:r>
                      <a:r>
                        <a:rPr lang="en-GB" sz="2800" kern="1200" dirty="0" err="1">
                          <a:solidFill>
                            <a:schemeClr val="tx1"/>
                          </a:solidFill>
                          <a:latin typeface="+mn-lt"/>
                          <a:ea typeface="+mn-ea"/>
                          <a:cs typeface="+mn-cs"/>
                        </a:rPr>
                        <a:t>composé</a:t>
                      </a:r>
                      <a:endParaRPr lang="en-GB" sz="2800" kern="1200" dirty="0">
                        <a:solidFill>
                          <a:schemeClr val="tx1"/>
                        </a:solidFill>
                        <a:latin typeface="+mn-lt"/>
                        <a:ea typeface="+mn-ea"/>
                        <a:cs typeface="+mn-cs"/>
                      </a:endParaRPr>
                    </a:p>
                  </a:txBody>
                  <a:tcPr/>
                </a:tc>
                <a:tc>
                  <a:txBody>
                    <a:bodyPr/>
                    <a:lstStyle/>
                    <a:p>
                      <a:r>
                        <a:rPr lang="en-GB" sz="2800" kern="1200" dirty="0">
                          <a:solidFill>
                            <a:schemeClr val="tx1"/>
                          </a:solidFill>
                          <a:latin typeface="+mn-lt"/>
                          <a:ea typeface="+mn-ea"/>
                          <a:cs typeface="+mn-cs"/>
                        </a:rPr>
                        <a:t>Succession </a:t>
                      </a:r>
                      <a:r>
                        <a:rPr lang="en-GB" sz="2800" kern="1200" dirty="0" err="1">
                          <a:solidFill>
                            <a:schemeClr val="tx1"/>
                          </a:solidFill>
                          <a:latin typeface="+mn-lt"/>
                          <a:ea typeface="+mn-ea"/>
                          <a:cs typeface="+mn-cs"/>
                        </a:rPr>
                        <a:t>d’évènements</a:t>
                      </a:r>
                      <a:endParaRPr lang="en-GB" sz="2800" kern="1200" dirty="0">
                        <a:solidFill>
                          <a:schemeClr val="tx1"/>
                        </a:solidFill>
                        <a:latin typeface="+mn-lt"/>
                        <a:ea typeface="+mn-ea"/>
                        <a:cs typeface="+mn-cs"/>
                      </a:endParaRPr>
                    </a:p>
                  </a:txBody>
                  <a:tcPr/>
                </a:tc>
                <a:extLst>
                  <a:ext uri="{0D108BD9-81ED-4DB2-BD59-A6C34878D82A}">
                    <a16:rowId xmlns:a16="http://schemas.microsoft.com/office/drawing/2014/main" val="4016648142"/>
                  </a:ext>
                </a:extLst>
              </a:tr>
              <a:tr h="913487">
                <a:tc>
                  <a:txBody>
                    <a:bodyPr/>
                    <a:lstStyle/>
                    <a:p>
                      <a:r>
                        <a:rPr lang="fr-FR" sz="2800" i="1" dirty="0">
                          <a:solidFill>
                            <a:srgbClr val="333333"/>
                          </a:solidFill>
                          <a:latin typeface="Arial" panose="020B0604020202020204" pitchFamily="34" charset="0"/>
                        </a:rPr>
                        <a:t>Parce qu’il </a:t>
                      </a:r>
                      <a:r>
                        <a:rPr lang="fr-FR" sz="2800" i="1" dirty="0">
                          <a:solidFill>
                            <a:schemeClr val="accent6"/>
                          </a:solidFill>
                          <a:latin typeface="Arial" panose="020B0604020202020204" pitchFamily="34" charset="0"/>
                        </a:rPr>
                        <a:t>pleuvait</a:t>
                      </a:r>
                      <a:endParaRPr lang="en-GB"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t>Imparfait</a:t>
                      </a:r>
                      <a:endParaRPr lang="en-GB" sz="2800" kern="1200" dirty="0">
                        <a:solidFill>
                          <a:schemeClr val="tx1"/>
                        </a:solidFill>
                        <a:latin typeface="+mn-lt"/>
                        <a:ea typeface="+mn-ea"/>
                        <a:cs typeface="+mn-cs"/>
                      </a:endParaRPr>
                    </a:p>
                    <a:p>
                      <a:endParaRPr lang="en-GB" sz="2800" dirty="0"/>
                    </a:p>
                  </a:txBody>
                  <a:tcPr/>
                </a:tc>
                <a:tc>
                  <a:txBody>
                    <a:bodyPr/>
                    <a:lstStyle/>
                    <a:p>
                      <a:r>
                        <a:rPr lang="en-GB" sz="2800" kern="1200" dirty="0" err="1">
                          <a:solidFill>
                            <a:schemeClr val="tx1"/>
                          </a:solidFill>
                          <a:latin typeface="+mn-lt"/>
                          <a:ea typeface="+mn-ea"/>
                          <a:cs typeface="+mn-cs"/>
                        </a:rPr>
                        <a:t>Arrière</a:t>
                      </a:r>
                      <a:r>
                        <a:rPr lang="en-GB" sz="2800" kern="1200" dirty="0">
                          <a:solidFill>
                            <a:schemeClr val="tx1"/>
                          </a:solidFill>
                          <a:latin typeface="+mn-lt"/>
                          <a:ea typeface="+mn-ea"/>
                          <a:cs typeface="+mn-cs"/>
                        </a:rPr>
                        <a:t>-Plan (Background)</a:t>
                      </a:r>
                    </a:p>
                    <a:p>
                      <a:endParaRPr lang="en-GB" sz="2800" dirty="0"/>
                    </a:p>
                  </a:txBody>
                  <a:tcPr/>
                </a:tc>
                <a:extLst>
                  <a:ext uri="{0D108BD9-81ED-4DB2-BD59-A6C34878D82A}">
                    <a16:rowId xmlns:a16="http://schemas.microsoft.com/office/drawing/2014/main" val="3507002719"/>
                  </a:ext>
                </a:extLst>
              </a:tr>
              <a:tr h="913487">
                <a:tc>
                  <a:txBody>
                    <a:bodyPr/>
                    <a:lstStyle/>
                    <a:p>
                      <a:r>
                        <a:rPr lang="fr-FR" sz="2800" i="1" dirty="0">
                          <a:solidFill>
                            <a:srgbClr val="333333"/>
                          </a:solidFill>
                          <a:latin typeface="Arial" panose="020B0604020202020204" pitchFamily="34" charset="0"/>
                        </a:rPr>
                        <a:t>Et il </a:t>
                      </a:r>
                      <a:r>
                        <a:rPr lang="fr-FR" sz="2800" i="1" dirty="0">
                          <a:solidFill>
                            <a:srgbClr val="FF0000"/>
                          </a:solidFill>
                          <a:latin typeface="Arial" panose="020B0604020202020204" pitchFamily="34" charset="0"/>
                        </a:rPr>
                        <a:t>est parti</a:t>
                      </a:r>
                      <a:endParaRPr lang="en-GB"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kern="1200" dirty="0">
                          <a:solidFill>
                            <a:schemeClr val="tx1"/>
                          </a:solidFill>
                          <a:latin typeface="+mn-lt"/>
                          <a:ea typeface="+mn-ea"/>
                          <a:cs typeface="+mn-cs"/>
                        </a:rPr>
                        <a:t>Passé </a:t>
                      </a:r>
                      <a:r>
                        <a:rPr lang="en-GB" sz="2800" kern="1200" dirty="0" err="1">
                          <a:solidFill>
                            <a:schemeClr val="tx1"/>
                          </a:solidFill>
                          <a:latin typeface="+mn-lt"/>
                          <a:ea typeface="+mn-ea"/>
                          <a:cs typeface="+mn-cs"/>
                        </a:rPr>
                        <a:t>composé</a:t>
                      </a:r>
                      <a:r>
                        <a:rPr lang="en-GB" sz="2800" kern="1200" dirty="0">
                          <a:solidFill>
                            <a:schemeClr val="tx1"/>
                          </a:solidFill>
                          <a:latin typeface="+mn-lt"/>
                          <a:ea typeface="+mn-ea"/>
                          <a:cs typeface="+mn-cs"/>
                        </a:rPr>
                        <a:t> </a:t>
                      </a:r>
                    </a:p>
                    <a:p>
                      <a:endParaRPr lang="en-GB" sz="2800" dirty="0"/>
                    </a:p>
                  </a:txBody>
                  <a:tcPr/>
                </a:tc>
                <a:tc>
                  <a:txBody>
                    <a:bodyPr/>
                    <a:lstStyle/>
                    <a:p>
                      <a:r>
                        <a:rPr lang="en-GB" sz="2800" kern="1200" dirty="0">
                          <a:solidFill>
                            <a:schemeClr val="tx1"/>
                          </a:solidFill>
                          <a:latin typeface="+mn-lt"/>
                          <a:ea typeface="+mn-ea"/>
                          <a:cs typeface="+mn-cs"/>
                        </a:rPr>
                        <a:t>Succession </a:t>
                      </a:r>
                      <a:r>
                        <a:rPr lang="en-GB" sz="2800" kern="1200" dirty="0" err="1">
                          <a:solidFill>
                            <a:schemeClr val="tx1"/>
                          </a:solidFill>
                          <a:latin typeface="+mn-lt"/>
                          <a:ea typeface="+mn-ea"/>
                          <a:cs typeface="+mn-cs"/>
                        </a:rPr>
                        <a:t>d’évènements</a:t>
                      </a:r>
                      <a:endParaRPr lang="en-GB" sz="2800" kern="1200" dirty="0">
                        <a:solidFill>
                          <a:schemeClr val="tx1"/>
                        </a:solidFill>
                        <a:latin typeface="+mn-lt"/>
                        <a:ea typeface="+mn-ea"/>
                        <a:cs typeface="+mn-cs"/>
                      </a:endParaRPr>
                    </a:p>
                    <a:p>
                      <a:endParaRPr lang="en-GB" sz="2800" dirty="0"/>
                    </a:p>
                  </a:txBody>
                  <a:tcPr/>
                </a:tc>
                <a:extLst>
                  <a:ext uri="{0D108BD9-81ED-4DB2-BD59-A6C34878D82A}">
                    <a16:rowId xmlns:a16="http://schemas.microsoft.com/office/drawing/2014/main" val="1543575615"/>
                  </a:ext>
                </a:extLst>
              </a:tr>
            </a:tbl>
          </a:graphicData>
        </a:graphic>
      </p:graphicFrame>
      <p:sp>
        <p:nvSpPr>
          <p:cNvPr id="3" name="Slide Number Placeholder 2"/>
          <p:cNvSpPr>
            <a:spLocks noGrp="1"/>
          </p:cNvSpPr>
          <p:nvPr>
            <p:ph type="sldNum" sz="quarter" idx="12"/>
          </p:nvPr>
        </p:nvSpPr>
        <p:spPr/>
        <p:txBody>
          <a:bodyPr/>
          <a:lstStyle/>
          <a:p>
            <a:fld id="{A796FD67-0BA0-436D-B60D-4690F3A637D4}" type="slidenum">
              <a:rPr lang="en-GB" smtClean="0"/>
              <a:t>23</a:t>
            </a:fld>
            <a:endParaRPr lang="en-GB"/>
          </a:p>
        </p:txBody>
      </p:sp>
    </p:spTree>
    <p:extLst>
      <p:ext uri="{BB962C8B-B14F-4D97-AF65-F5344CB8AC3E}">
        <p14:creationId xmlns:p14="http://schemas.microsoft.com/office/powerpoint/2010/main" val="66772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34D2E-0D9B-4408-B8D6-A4BB598FBD4C}"/>
              </a:ext>
            </a:extLst>
          </p:cNvPr>
          <p:cNvSpPr>
            <a:spLocks noGrp="1"/>
          </p:cNvSpPr>
          <p:nvPr>
            <p:ph type="title"/>
          </p:nvPr>
        </p:nvSpPr>
        <p:spPr/>
        <p:txBody>
          <a:bodyPr/>
          <a:lstStyle/>
          <a:p>
            <a:r>
              <a:rPr lang="en-GB" dirty="0"/>
              <a:t>Les Devoirs</a:t>
            </a:r>
          </a:p>
        </p:txBody>
      </p:sp>
      <p:sp>
        <p:nvSpPr>
          <p:cNvPr id="3" name="Content Placeholder 2">
            <a:extLst>
              <a:ext uri="{FF2B5EF4-FFF2-40B4-BE49-F238E27FC236}">
                <a16:creationId xmlns:a16="http://schemas.microsoft.com/office/drawing/2014/main" id="{C739201E-C863-4F4B-B158-5E54DEDCBDD0}"/>
              </a:ext>
            </a:extLst>
          </p:cNvPr>
          <p:cNvSpPr>
            <a:spLocks noGrp="1"/>
          </p:cNvSpPr>
          <p:nvPr>
            <p:ph idx="1"/>
          </p:nvPr>
        </p:nvSpPr>
        <p:spPr>
          <a:xfrm>
            <a:off x="838200" y="1825625"/>
            <a:ext cx="11062252" cy="4351338"/>
          </a:xfrm>
        </p:spPr>
        <p:txBody>
          <a:bodyPr/>
          <a:lstStyle/>
          <a:p>
            <a:pPr marL="0" indent="0">
              <a:buNone/>
            </a:pPr>
            <a:r>
              <a:rPr lang="en-GB" dirty="0"/>
              <a:t>Option 1:</a:t>
            </a:r>
          </a:p>
          <a:p>
            <a:pPr marL="0" indent="0">
              <a:buNone/>
            </a:pPr>
            <a:r>
              <a:rPr lang="en-GB" dirty="0" err="1"/>
              <a:t>Lisez</a:t>
            </a:r>
            <a:r>
              <a:rPr lang="en-GB" dirty="0"/>
              <a:t> le </a:t>
            </a:r>
            <a:r>
              <a:rPr lang="en-GB" dirty="0" err="1"/>
              <a:t>poème</a:t>
            </a:r>
            <a:r>
              <a:rPr lang="en-GB" dirty="0"/>
              <a:t> à haute </a:t>
            </a:r>
            <a:r>
              <a:rPr lang="en-GB" dirty="0" err="1"/>
              <a:t>voix</a:t>
            </a:r>
            <a:r>
              <a:rPr lang="en-GB" dirty="0"/>
              <a:t>. </a:t>
            </a:r>
            <a:r>
              <a:rPr lang="en-GB" dirty="0" err="1"/>
              <a:t>Exprimez</a:t>
            </a:r>
            <a:r>
              <a:rPr lang="en-GB" dirty="0"/>
              <a:t> les </a:t>
            </a:r>
            <a:r>
              <a:rPr lang="fr-FR" dirty="0"/>
              <a:t>émotions </a:t>
            </a:r>
            <a:r>
              <a:rPr lang="en-GB" dirty="0"/>
              <a:t>et la </a:t>
            </a:r>
            <a:r>
              <a:rPr lang="en-GB" dirty="0" err="1"/>
              <a:t>musicalit</a:t>
            </a:r>
            <a:r>
              <a:rPr lang="fr-FR" dirty="0"/>
              <a:t>é </a:t>
            </a:r>
            <a:r>
              <a:rPr lang="en-GB" dirty="0"/>
              <a:t>du </a:t>
            </a:r>
            <a:r>
              <a:rPr lang="en-GB" dirty="0" err="1"/>
              <a:t>poème</a:t>
            </a:r>
            <a:r>
              <a:rPr lang="fr-FR" dirty="0"/>
              <a:t>. Enregistrez-vous. Apportez votre enregistrement </a:t>
            </a:r>
            <a:r>
              <a:rPr lang="en-GB" dirty="0" err="1"/>
              <a:t>en</a:t>
            </a:r>
            <a:r>
              <a:rPr lang="en-GB" dirty="0"/>
              <a:t> </a:t>
            </a:r>
            <a:r>
              <a:rPr lang="en-GB" dirty="0" err="1"/>
              <a:t>classe</a:t>
            </a:r>
            <a:r>
              <a:rPr lang="en-GB" dirty="0"/>
              <a:t>.</a:t>
            </a:r>
          </a:p>
          <a:p>
            <a:pPr marL="0" indent="0">
              <a:buNone/>
            </a:pPr>
            <a:endParaRPr lang="en-GB" dirty="0"/>
          </a:p>
          <a:p>
            <a:pPr marL="0" indent="0">
              <a:buNone/>
            </a:pPr>
            <a:r>
              <a:rPr lang="en-GB" dirty="0"/>
              <a:t>Option 2: </a:t>
            </a:r>
          </a:p>
          <a:p>
            <a:pPr marL="0" indent="0">
              <a:buNone/>
            </a:pPr>
            <a:r>
              <a:rPr lang="en-GB" dirty="0"/>
              <a:t>A </a:t>
            </a:r>
            <a:r>
              <a:rPr lang="en-GB" dirty="0" err="1"/>
              <a:t>vous</a:t>
            </a:r>
            <a:r>
              <a:rPr lang="en-GB" dirty="0"/>
              <a:t> d’être </a:t>
            </a:r>
            <a:r>
              <a:rPr lang="en-GB" dirty="0" err="1"/>
              <a:t>poète</a:t>
            </a:r>
            <a:r>
              <a:rPr lang="en-GB" dirty="0"/>
              <a:t>! </a:t>
            </a:r>
            <a:r>
              <a:rPr lang="en-GB" dirty="0" err="1"/>
              <a:t>Ecrivez</a:t>
            </a:r>
            <a:r>
              <a:rPr lang="en-GB" dirty="0"/>
              <a:t> </a:t>
            </a:r>
            <a:r>
              <a:rPr lang="en-GB" dirty="0" err="1"/>
              <a:t>une</a:t>
            </a:r>
            <a:r>
              <a:rPr lang="en-GB" dirty="0"/>
              <a:t> continuation du </a:t>
            </a:r>
            <a:r>
              <a:rPr lang="en-GB" dirty="0" err="1"/>
              <a:t>poème</a:t>
            </a:r>
            <a:r>
              <a:rPr lang="en-GB" dirty="0"/>
              <a:t>! </a:t>
            </a:r>
            <a:r>
              <a:rPr lang="en-GB" dirty="0" err="1"/>
              <a:t>Apportez</a:t>
            </a:r>
            <a:r>
              <a:rPr lang="en-GB" dirty="0"/>
              <a:t> </a:t>
            </a:r>
            <a:r>
              <a:rPr lang="en-GB" dirty="0" err="1"/>
              <a:t>votre</a:t>
            </a:r>
            <a:r>
              <a:rPr lang="en-GB" dirty="0"/>
              <a:t> </a:t>
            </a:r>
            <a:r>
              <a:rPr lang="en-GB" dirty="0" err="1"/>
              <a:t>poème</a:t>
            </a:r>
            <a:r>
              <a:rPr lang="en-GB" dirty="0"/>
              <a:t> </a:t>
            </a:r>
            <a:r>
              <a:rPr lang="en-GB" dirty="0" err="1"/>
              <a:t>en</a:t>
            </a:r>
            <a:r>
              <a:rPr lang="en-GB" dirty="0"/>
              <a:t> </a:t>
            </a:r>
            <a:r>
              <a:rPr lang="en-GB" dirty="0" err="1"/>
              <a:t>classe</a:t>
            </a:r>
            <a:r>
              <a:rPr lang="en-GB" dirty="0"/>
              <a:t>.</a:t>
            </a:r>
          </a:p>
          <a:p>
            <a:pPr marL="0" indent="0">
              <a:buNone/>
            </a:pPr>
            <a:endParaRPr lang="en-GB" dirty="0"/>
          </a:p>
          <a:p>
            <a:pPr marL="0" indent="0">
              <a:buNone/>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46FBCDD6-E4D5-430B-9B17-C15D2ED53CE2}"/>
              </a:ext>
            </a:extLst>
          </p:cNvPr>
          <p:cNvSpPr>
            <a:spLocks noGrp="1"/>
          </p:cNvSpPr>
          <p:nvPr>
            <p:ph type="sldNum" sz="quarter" idx="12"/>
          </p:nvPr>
        </p:nvSpPr>
        <p:spPr/>
        <p:txBody>
          <a:bodyPr/>
          <a:lstStyle/>
          <a:p>
            <a:fld id="{A796FD67-0BA0-436D-B60D-4690F3A637D4}" type="slidenum">
              <a:rPr lang="en-GB" smtClean="0"/>
              <a:t>24</a:t>
            </a:fld>
            <a:endParaRPr lang="en-GB"/>
          </a:p>
        </p:txBody>
      </p:sp>
    </p:spTree>
    <p:extLst>
      <p:ext uri="{BB962C8B-B14F-4D97-AF65-F5344CB8AC3E}">
        <p14:creationId xmlns:p14="http://schemas.microsoft.com/office/powerpoint/2010/main" val="3589024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557" y="39412"/>
            <a:ext cx="10098156" cy="795476"/>
          </a:xfrm>
        </p:spPr>
        <p:txBody>
          <a:bodyPr/>
          <a:lstStyle/>
          <a:p>
            <a:r>
              <a:rPr lang="en-GB" b="1" dirty="0"/>
              <a:t>Homework: Continuation</a:t>
            </a:r>
          </a:p>
        </p:txBody>
      </p:sp>
      <p:sp>
        <p:nvSpPr>
          <p:cNvPr id="3" name="Content Placeholder 2"/>
          <p:cNvSpPr>
            <a:spLocks noGrp="1"/>
          </p:cNvSpPr>
          <p:nvPr>
            <p:ph idx="1"/>
          </p:nvPr>
        </p:nvSpPr>
        <p:spPr>
          <a:xfrm>
            <a:off x="251792" y="944978"/>
            <a:ext cx="11529392" cy="5711686"/>
          </a:xfrm>
        </p:spPr>
        <p:txBody>
          <a:bodyPr>
            <a:normAutofit/>
          </a:bodyPr>
          <a:lstStyle/>
          <a:p>
            <a:r>
              <a:rPr lang="en-GB" dirty="0"/>
              <a:t>A </a:t>
            </a:r>
            <a:r>
              <a:rPr lang="en-GB" dirty="0" err="1"/>
              <a:t>vous</a:t>
            </a:r>
            <a:r>
              <a:rPr lang="en-GB" dirty="0"/>
              <a:t> d’être </a:t>
            </a:r>
            <a:r>
              <a:rPr lang="en-GB" dirty="0" err="1"/>
              <a:t>poète</a:t>
            </a:r>
            <a:r>
              <a:rPr lang="en-GB" dirty="0"/>
              <a:t>!</a:t>
            </a:r>
          </a:p>
          <a:p>
            <a:r>
              <a:rPr lang="en-GB" dirty="0" err="1"/>
              <a:t>Ecrivez</a:t>
            </a:r>
            <a:r>
              <a:rPr lang="en-GB" dirty="0"/>
              <a:t> </a:t>
            </a:r>
            <a:r>
              <a:rPr lang="en-GB" dirty="0" err="1"/>
              <a:t>une</a:t>
            </a:r>
            <a:r>
              <a:rPr lang="en-GB" dirty="0"/>
              <a:t> continuation du </a:t>
            </a:r>
            <a:r>
              <a:rPr lang="en-GB" dirty="0" err="1"/>
              <a:t>poème</a:t>
            </a:r>
            <a:r>
              <a:rPr lang="en-GB" dirty="0"/>
              <a:t>!</a:t>
            </a:r>
          </a:p>
          <a:p>
            <a:r>
              <a:rPr lang="en-GB" dirty="0" err="1"/>
              <a:t>Imaginez</a:t>
            </a:r>
            <a:r>
              <a:rPr lang="en-GB" dirty="0"/>
              <a:t> </a:t>
            </a:r>
            <a:r>
              <a:rPr lang="en-GB" dirty="0" err="1"/>
              <a:t>ce</a:t>
            </a:r>
            <a:r>
              <a:rPr lang="en-GB" dirty="0"/>
              <a:t> qui </a:t>
            </a:r>
            <a:r>
              <a:rPr lang="en-GB" dirty="0" err="1"/>
              <a:t>s’est</a:t>
            </a:r>
            <a:r>
              <a:rPr lang="en-GB" dirty="0"/>
              <a:t> pass</a:t>
            </a:r>
            <a:r>
              <a:rPr lang="fr-FR" dirty="0"/>
              <a:t>é </a:t>
            </a:r>
            <a:r>
              <a:rPr lang="fr-FR" dirty="0" err="1"/>
              <a:t>apr</a:t>
            </a:r>
            <a:r>
              <a:rPr lang="en-GB" dirty="0" err="1"/>
              <a:t>ès</a:t>
            </a:r>
            <a:r>
              <a:rPr lang="en-GB" dirty="0"/>
              <a:t> le d</a:t>
            </a:r>
            <a:r>
              <a:rPr lang="fr-FR" dirty="0"/>
              <a:t>épart de la personne.</a:t>
            </a:r>
          </a:p>
          <a:p>
            <a:r>
              <a:rPr lang="fr-FR" dirty="0"/>
              <a:t>Utilisez des enjambements et des </a:t>
            </a:r>
            <a:r>
              <a:rPr lang="en-GB" dirty="0" err="1"/>
              <a:t>parall</a:t>
            </a:r>
            <a:r>
              <a:rPr lang="fr-FR" dirty="0"/>
              <a:t>é</a:t>
            </a:r>
            <a:r>
              <a:rPr lang="en-GB" dirty="0" err="1"/>
              <a:t>lismes</a:t>
            </a:r>
            <a:r>
              <a:rPr lang="en-GB" dirty="0"/>
              <a:t>!</a:t>
            </a:r>
            <a:endParaRPr lang="fr-FR" dirty="0"/>
          </a:p>
          <a:p>
            <a:endParaRPr lang="fr-FR" dirty="0"/>
          </a:p>
          <a:p>
            <a:pPr marL="0" indent="0">
              <a:buNone/>
            </a:pPr>
            <a:r>
              <a:rPr lang="fr-FR" i="1" dirty="0" err="1"/>
              <a:t>Apr</a:t>
            </a:r>
            <a:r>
              <a:rPr lang="en-GB" i="1" dirty="0" err="1"/>
              <a:t>ès</a:t>
            </a:r>
            <a:r>
              <a:rPr lang="en-GB" i="1" dirty="0"/>
              <a:t> son d</a:t>
            </a:r>
            <a:r>
              <a:rPr lang="fr-FR" i="1" dirty="0"/>
              <a:t>épart</a:t>
            </a:r>
          </a:p>
          <a:p>
            <a:pPr marL="0" indent="0">
              <a:buNone/>
            </a:pPr>
            <a:r>
              <a:rPr lang="fr-FR" i="1" dirty="0"/>
              <a:t>J’ai / Je suis / J’</a:t>
            </a:r>
            <a:r>
              <a:rPr lang="fr-FR" dirty="0"/>
              <a:t>étais</a:t>
            </a:r>
            <a:r>
              <a:rPr lang="fr-FR" i="1" dirty="0"/>
              <a:t>…</a:t>
            </a:r>
          </a:p>
          <a:p>
            <a:pPr marL="0" indent="0">
              <a:buNone/>
            </a:pPr>
            <a:r>
              <a:rPr lang="fr-FR" i="1" dirty="0"/>
              <a:t>Il a / Il est / Il </a:t>
            </a:r>
            <a:r>
              <a:rPr lang="fr-FR" dirty="0"/>
              <a:t>était</a:t>
            </a:r>
            <a:r>
              <a:rPr lang="fr-FR" i="1" dirty="0"/>
              <a:t>…</a:t>
            </a:r>
          </a:p>
          <a:p>
            <a:pPr marL="0" indent="0">
              <a:buNone/>
            </a:pPr>
            <a:r>
              <a:rPr lang="fr-FR" i="1" dirty="0"/>
              <a:t>Nous avons / Nous sommes / Nous </a:t>
            </a:r>
            <a:r>
              <a:rPr lang="fr-FR" dirty="0"/>
              <a:t>étions</a:t>
            </a:r>
            <a:r>
              <a:rPr lang="fr-FR" i="1" dirty="0"/>
              <a:t>…</a:t>
            </a:r>
          </a:p>
          <a:p>
            <a:endParaRPr lang="en-GB" dirty="0"/>
          </a:p>
          <a:p>
            <a:endParaRPr lang="en-GB" dirty="0">
              <a:solidFill>
                <a:srgbClr val="333333"/>
              </a:solidFill>
              <a:latin typeface="Arial" panose="020B0604020202020204" pitchFamily="34" charset="0"/>
            </a:endParaRPr>
          </a:p>
          <a:p>
            <a:endParaRPr lang="en-GB" dirty="0"/>
          </a:p>
          <a:p>
            <a:endParaRPr lang="en-GB" dirty="0"/>
          </a:p>
          <a:p>
            <a:endParaRPr lang="en-GB" dirty="0"/>
          </a:p>
        </p:txBody>
      </p:sp>
      <p:sp>
        <p:nvSpPr>
          <p:cNvPr id="5" name="Slide Number Placeholder 4">
            <a:extLst>
              <a:ext uri="{FF2B5EF4-FFF2-40B4-BE49-F238E27FC236}">
                <a16:creationId xmlns:a16="http://schemas.microsoft.com/office/drawing/2014/main" id="{EB94EF43-2298-4729-90BC-524A25D2A27C}"/>
              </a:ext>
            </a:extLst>
          </p:cNvPr>
          <p:cNvSpPr>
            <a:spLocks noGrp="1"/>
          </p:cNvSpPr>
          <p:nvPr>
            <p:ph type="sldNum" sz="quarter" idx="12"/>
          </p:nvPr>
        </p:nvSpPr>
        <p:spPr/>
        <p:txBody>
          <a:bodyPr/>
          <a:lstStyle/>
          <a:p>
            <a:fld id="{A796FD67-0BA0-436D-B60D-4690F3A637D4}" type="slidenum">
              <a:rPr lang="en-GB" smtClean="0"/>
              <a:t>25</a:t>
            </a:fld>
            <a:endParaRPr lang="en-GB"/>
          </a:p>
        </p:txBody>
      </p:sp>
    </p:spTree>
    <p:extLst>
      <p:ext uri="{BB962C8B-B14F-4D97-AF65-F5344CB8AC3E}">
        <p14:creationId xmlns:p14="http://schemas.microsoft.com/office/powerpoint/2010/main" val="3926300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83" y="0"/>
            <a:ext cx="10108095" cy="808383"/>
          </a:xfrm>
        </p:spPr>
        <p:txBody>
          <a:bodyPr>
            <a:normAutofit/>
          </a:bodyPr>
          <a:lstStyle/>
          <a:p>
            <a:r>
              <a:rPr lang="en-GB" sz="3200" b="1" dirty="0"/>
              <a:t>Le </a:t>
            </a:r>
            <a:r>
              <a:rPr lang="en-GB" sz="3200" b="1" dirty="0" err="1"/>
              <a:t>poète</a:t>
            </a:r>
            <a:r>
              <a:rPr lang="en-GB" sz="3200" b="1" dirty="0"/>
              <a:t> et </a:t>
            </a:r>
            <a:r>
              <a:rPr lang="en-GB" sz="3200" b="1" dirty="0" err="1"/>
              <a:t>sa</a:t>
            </a:r>
            <a:r>
              <a:rPr lang="en-GB" sz="3200" b="1" dirty="0"/>
              <a:t> </a:t>
            </a:r>
            <a:r>
              <a:rPr lang="en-GB" sz="3200" b="1" dirty="0" err="1"/>
              <a:t>biographie</a:t>
            </a:r>
            <a:r>
              <a:rPr lang="en-GB" sz="3200" b="1" dirty="0"/>
              <a:t>: Jacques </a:t>
            </a:r>
            <a:r>
              <a:rPr lang="en-GB" sz="3200" b="1" dirty="0" err="1"/>
              <a:t>Pr</a:t>
            </a:r>
            <a:r>
              <a:rPr lang="en-GB" sz="3200" dirty="0" err="1"/>
              <a:t>é</a:t>
            </a:r>
            <a:r>
              <a:rPr lang="en-GB" sz="3200" b="1" dirty="0" err="1"/>
              <a:t>vert</a:t>
            </a:r>
            <a:r>
              <a:rPr lang="en-GB" sz="3200" b="1" dirty="0"/>
              <a:t> (1900-1977)</a:t>
            </a:r>
          </a:p>
        </p:txBody>
      </p:sp>
      <p:sp>
        <p:nvSpPr>
          <p:cNvPr id="3" name="Content Placeholder 2"/>
          <p:cNvSpPr>
            <a:spLocks noGrp="1"/>
          </p:cNvSpPr>
          <p:nvPr>
            <p:ph idx="1"/>
          </p:nvPr>
        </p:nvSpPr>
        <p:spPr>
          <a:xfrm>
            <a:off x="122585" y="980661"/>
            <a:ext cx="6538097" cy="5073629"/>
          </a:xfrm>
        </p:spPr>
        <p:txBody>
          <a:bodyPr>
            <a:normAutofit fontScale="85000" lnSpcReduction="10000"/>
          </a:bodyPr>
          <a:lstStyle/>
          <a:p>
            <a:endParaRPr lang="fr-FR" dirty="0"/>
          </a:p>
          <a:p>
            <a:r>
              <a:rPr lang="fr-FR" dirty="0"/>
              <a:t>M</a:t>
            </a:r>
            <a:r>
              <a:rPr lang="en-GB" dirty="0" err="1"/>
              <a:t>étier</a:t>
            </a:r>
            <a:r>
              <a:rPr lang="fr-FR" dirty="0"/>
              <a:t>: Jacques </a:t>
            </a:r>
            <a:r>
              <a:rPr lang="en-GB" dirty="0" err="1"/>
              <a:t>Prévert</a:t>
            </a:r>
            <a:r>
              <a:rPr lang="en-GB" dirty="0"/>
              <a:t> </a:t>
            </a:r>
            <a:r>
              <a:rPr lang="en-GB" dirty="0" err="1"/>
              <a:t>était</a:t>
            </a:r>
            <a:r>
              <a:rPr lang="en-GB" dirty="0"/>
              <a:t> un </a:t>
            </a:r>
            <a:r>
              <a:rPr lang="en-GB" dirty="0" err="1"/>
              <a:t>poète</a:t>
            </a:r>
            <a:r>
              <a:rPr lang="en-GB" dirty="0"/>
              <a:t> </a:t>
            </a:r>
            <a:r>
              <a:rPr lang="en-GB" dirty="0" err="1"/>
              <a:t>surréaliste</a:t>
            </a:r>
            <a:endParaRPr lang="en-GB" dirty="0"/>
          </a:p>
          <a:p>
            <a:r>
              <a:rPr lang="fr-FR" dirty="0"/>
              <a:t>1900: Naissance </a:t>
            </a:r>
            <a:r>
              <a:rPr lang="en-GB" dirty="0"/>
              <a:t>à Neuilly-sur-Seine, </a:t>
            </a:r>
            <a:r>
              <a:rPr lang="en-GB" dirty="0" err="1"/>
              <a:t>près</a:t>
            </a:r>
            <a:r>
              <a:rPr lang="en-GB" dirty="0"/>
              <a:t> de Paris</a:t>
            </a:r>
          </a:p>
          <a:p>
            <a:r>
              <a:rPr lang="en-GB" dirty="0"/>
              <a:t>1910:</a:t>
            </a:r>
            <a:r>
              <a:rPr lang="fr-FR" dirty="0"/>
              <a:t> Jacques </a:t>
            </a:r>
            <a:r>
              <a:rPr lang="en-GB" dirty="0" err="1"/>
              <a:t>Prévert</a:t>
            </a:r>
            <a:r>
              <a:rPr lang="en-GB" dirty="0"/>
              <a:t> </a:t>
            </a:r>
            <a:r>
              <a:rPr lang="en-GB" dirty="0" err="1"/>
              <a:t>déménage</a:t>
            </a:r>
            <a:r>
              <a:rPr lang="en-GB" dirty="0"/>
              <a:t> à Paris. Il y rencontre </a:t>
            </a:r>
            <a:r>
              <a:rPr lang="en-GB" dirty="0" err="1"/>
              <a:t>sa</a:t>
            </a:r>
            <a:r>
              <a:rPr lang="en-GB" dirty="0"/>
              <a:t> nouvelle </a:t>
            </a:r>
            <a:r>
              <a:rPr lang="en-GB" dirty="0" err="1"/>
              <a:t>voisine</a:t>
            </a:r>
            <a:r>
              <a:rPr lang="en-GB" dirty="0"/>
              <a:t>, Simone </a:t>
            </a:r>
            <a:r>
              <a:rPr lang="en-GB" dirty="0" err="1"/>
              <a:t>Dienne</a:t>
            </a:r>
            <a:r>
              <a:rPr lang="en-GB" dirty="0"/>
              <a:t>. Elle </a:t>
            </a:r>
            <a:r>
              <a:rPr lang="en-GB" dirty="0" err="1"/>
              <a:t>devient</a:t>
            </a:r>
            <a:r>
              <a:rPr lang="en-GB" dirty="0"/>
              <a:t> </a:t>
            </a:r>
            <a:r>
              <a:rPr lang="en-GB" dirty="0" err="1"/>
              <a:t>sa</a:t>
            </a:r>
            <a:r>
              <a:rPr lang="en-GB" dirty="0"/>
              <a:t> </a:t>
            </a:r>
            <a:r>
              <a:rPr lang="en-GB" dirty="0" err="1"/>
              <a:t>meilleure</a:t>
            </a:r>
            <a:r>
              <a:rPr lang="en-GB" dirty="0"/>
              <a:t> </a:t>
            </a:r>
            <a:r>
              <a:rPr lang="en-GB" dirty="0" err="1"/>
              <a:t>amie</a:t>
            </a:r>
            <a:r>
              <a:rPr lang="en-GB" dirty="0"/>
              <a:t>.</a:t>
            </a:r>
          </a:p>
          <a:p>
            <a:r>
              <a:rPr lang="fr-FR" dirty="0"/>
              <a:t>1925: Mariage avec Simone </a:t>
            </a:r>
            <a:r>
              <a:rPr lang="fr-FR" dirty="0" err="1"/>
              <a:t>Dienne</a:t>
            </a:r>
            <a:r>
              <a:rPr lang="fr-FR" dirty="0"/>
              <a:t> </a:t>
            </a:r>
          </a:p>
          <a:p>
            <a:r>
              <a:rPr lang="fr-FR" dirty="0"/>
              <a:t>1935: </a:t>
            </a:r>
            <a:r>
              <a:rPr lang="fr-FR" dirty="0" err="1"/>
              <a:t>Divorc</a:t>
            </a:r>
            <a:r>
              <a:rPr lang="en-GB" dirty="0"/>
              <a:t>e</a:t>
            </a:r>
            <a:r>
              <a:rPr lang="fr-FR" dirty="0"/>
              <a:t> de Simone </a:t>
            </a:r>
            <a:r>
              <a:rPr lang="fr-FR" dirty="0" err="1"/>
              <a:t>Dienne</a:t>
            </a:r>
            <a:r>
              <a:rPr lang="fr-FR" dirty="0"/>
              <a:t> </a:t>
            </a:r>
          </a:p>
          <a:p>
            <a:r>
              <a:rPr lang="fr-FR" dirty="0"/>
              <a:t>1939-1945 Occupation de la France par les Nazis: </a:t>
            </a:r>
            <a:r>
              <a:rPr lang="en-GB" dirty="0" err="1"/>
              <a:t>Prévert</a:t>
            </a:r>
            <a:r>
              <a:rPr lang="en-GB" dirty="0"/>
              <a:t> </a:t>
            </a:r>
            <a:r>
              <a:rPr lang="en-GB" dirty="0" err="1"/>
              <a:t>s’engage</a:t>
            </a:r>
            <a:r>
              <a:rPr lang="en-GB" dirty="0"/>
              <a:t> au </a:t>
            </a:r>
            <a:r>
              <a:rPr lang="en-GB" dirty="0" err="1"/>
              <a:t>mouvement</a:t>
            </a:r>
            <a:r>
              <a:rPr lang="en-GB" dirty="0"/>
              <a:t> de la Résistance </a:t>
            </a:r>
            <a:r>
              <a:rPr lang="en-GB" dirty="0" err="1"/>
              <a:t>contre</a:t>
            </a:r>
            <a:r>
              <a:rPr lang="en-GB" dirty="0"/>
              <a:t> les Nazis. Il vit </a:t>
            </a:r>
            <a:r>
              <a:rPr lang="en-GB" dirty="0" err="1"/>
              <a:t>une</a:t>
            </a:r>
            <a:r>
              <a:rPr lang="en-GB" dirty="0"/>
              <a:t> vie </a:t>
            </a:r>
            <a:r>
              <a:rPr lang="en-GB" dirty="0" err="1"/>
              <a:t>très</a:t>
            </a:r>
            <a:r>
              <a:rPr lang="en-GB" dirty="0"/>
              <a:t> </a:t>
            </a:r>
            <a:r>
              <a:rPr lang="en-GB" dirty="0" err="1"/>
              <a:t>risquée</a:t>
            </a:r>
            <a:r>
              <a:rPr lang="en-GB" dirty="0"/>
              <a:t>. </a:t>
            </a:r>
            <a:endParaRPr lang="fr-FR" dirty="0"/>
          </a:p>
          <a:p>
            <a:r>
              <a:rPr lang="fr-FR" dirty="0"/>
              <a:t>1945 Fin de la </a:t>
            </a:r>
            <a:r>
              <a:rPr lang="fr-FR" dirty="0" err="1"/>
              <a:t>deuxi</a:t>
            </a:r>
            <a:r>
              <a:rPr lang="en-GB" dirty="0"/>
              <a:t>è</a:t>
            </a:r>
            <a:r>
              <a:rPr lang="fr-FR" dirty="0"/>
              <a:t>me guerre mondiale: Publication de « D</a:t>
            </a:r>
            <a:r>
              <a:rPr lang="en-GB" dirty="0" err="1"/>
              <a:t>éjeuner</a:t>
            </a:r>
            <a:r>
              <a:rPr lang="en-GB" dirty="0"/>
              <a:t> du </a:t>
            </a:r>
            <a:r>
              <a:rPr lang="en-GB" dirty="0" err="1"/>
              <a:t>matin</a:t>
            </a:r>
            <a:r>
              <a:rPr lang="en-GB" dirty="0"/>
              <a:t> </a:t>
            </a:r>
            <a:r>
              <a:rPr lang="fr-FR" dirty="0"/>
              <a:t>»</a:t>
            </a:r>
          </a:p>
          <a:p>
            <a:pPr marL="0" indent="0">
              <a:buNone/>
            </a:pPr>
            <a:endParaRPr lang="fr-FR" dirty="0"/>
          </a:p>
          <a:p>
            <a:pPr marL="0" indent="0">
              <a:buNone/>
            </a:pPr>
            <a:endParaRPr lang="fr-FR" dirty="0"/>
          </a:p>
        </p:txBody>
      </p:sp>
      <p:sp>
        <p:nvSpPr>
          <p:cNvPr id="4" name="Slide Number Placeholder 3">
            <a:extLst>
              <a:ext uri="{FF2B5EF4-FFF2-40B4-BE49-F238E27FC236}">
                <a16:creationId xmlns:a16="http://schemas.microsoft.com/office/drawing/2014/main" id="{22DB2443-BF9E-4B56-9F0E-30107D805CAC}"/>
              </a:ext>
            </a:extLst>
          </p:cNvPr>
          <p:cNvSpPr>
            <a:spLocks noGrp="1"/>
          </p:cNvSpPr>
          <p:nvPr>
            <p:ph type="sldNum" sz="quarter" idx="12"/>
          </p:nvPr>
        </p:nvSpPr>
        <p:spPr/>
        <p:txBody>
          <a:bodyPr/>
          <a:lstStyle/>
          <a:p>
            <a:fld id="{A796FD67-0BA0-436D-B60D-4690F3A637D4}" type="slidenum">
              <a:rPr lang="en-GB" smtClean="0"/>
              <a:t>3</a:t>
            </a:fld>
            <a:endParaRPr lang="en-GB"/>
          </a:p>
        </p:txBody>
      </p:sp>
      <p:pic>
        <p:nvPicPr>
          <p:cNvPr id="7" name="Picture 6" descr="File:Jacques PrÃ©vert en 1961 dans le film Mon frÃ¨re Jacques par Pierre PrÃ©vert.jpg"/>
          <p:cNvPicPr/>
          <p:nvPr/>
        </p:nvPicPr>
        <p:blipFill>
          <a:blip r:embed="rId3">
            <a:extLst>
              <a:ext uri="{28A0092B-C50C-407E-A947-70E740481C1C}">
                <a14:useLocalDpi xmlns:a14="http://schemas.microsoft.com/office/drawing/2010/main" val="0"/>
              </a:ext>
            </a:extLst>
          </a:blip>
          <a:srcRect/>
          <a:stretch>
            <a:fillRect/>
          </a:stretch>
        </p:blipFill>
        <p:spPr bwMode="auto">
          <a:xfrm>
            <a:off x="10623861" y="0"/>
            <a:ext cx="1459878" cy="1435513"/>
          </a:xfrm>
          <a:prstGeom prst="rect">
            <a:avLst/>
          </a:prstGeom>
          <a:noFill/>
          <a:ln>
            <a:noFill/>
          </a:ln>
        </p:spPr>
      </p:pic>
      <p:sp>
        <p:nvSpPr>
          <p:cNvPr id="8" name="TextBox 7"/>
          <p:cNvSpPr txBox="1"/>
          <p:nvPr/>
        </p:nvSpPr>
        <p:spPr>
          <a:xfrm>
            <a:off x="9480885" y="6259810"/>
            <a:ext cx="2512501" cy="461665"/>
          </a:xfrm>
          <a:prstGeom prst="rect">
            <a:avLst/>
          </a:prstGeom>
          <a:noFill/>
        </p:spPr>
        <p:txBody>
          <a:bodyPr wrap="square" rtlCol="0">
            <a:spAutoFit/>
          </a:bodyPr>
          <a:lstStyle/>
          <a:p>
            <a:r>
              <a:rPr lang="en-GB" sz="800" u="sng" dirty="0">
                <a:hlinkClick r:id="rId4"/>
              </a:rPr>
              <a:t>Jacques </a:t>
            </a:r>
            <a:r>
              <a:rPr lang="en-GB" sz="800" u="sng" dirty="0" err="1">
                <a:hlinkClick r:id="rId4"/>
              </a:rPr>
              <a:t>Prévert</a:t>
            </a:r>
            <a:r>
              <a:rPr lang="fr-FR" sz="800" dirty="0"/>
              <a:t> </a:t>
            </a:r>
            <a:r>
              <a:rPr lang="en-GB" sz="800" dirty="0"/>
              <a:t>The original uploader was PRÉVERT Catherine at French Wikipedia. [CC BY-SA 1.0] (https://creativecommons.org/licenses/by-sa/1.0)]</a:t>
            </a:r>
            <a:endParaRPr lang="fr-FR" sz="800" dirty="0"/>
          </a:p>
        </p:txBody>
      </p:sp>
      <p:sp>
        <p:nvSpPr>
          <p:cNvPr id="9" name="TextBox 8">
            <a:extLst>
              <a:ext uri="{FF2B5EF4-FFF2-40B4-BE49-F238E27FC236}">
                <a16:creationId xmlns:a16="http://schemas.microsoft.com/office/drawing/2014/main" id="{2C45763C-00F0-4578-B492-EEA15AA6D3D7}"/>
              </a:ext>
            </a:extLst>
          </p:cNvPr>
          <p:cNvSpPr txBox="1"/>
          <p:nvPr/>
        </p:nvSpPr>
        <p:spPr>
          <a:xfrm>
            <a:off x="6539174" y="1462703"/>
            <a:ext cx="4527861" cy="4893647"/>
          </a:xfrm>
          <a:prstGeom prst="rect">
            <a:avLst/>
          </a:prstGeom>
          <a:noFill/>
        </p:spPr>
        <p:txBody>
          <a:bodyPr wrap="square" rtlCol="0">
            <a:spAutoFit/>
          </a:bodyPr>
          <a:lstStyle/>
          <a:p>
            <a:r>
              <a:rPr lang="en-GB" sz="2400" b="1" dirty="0" err="1">
                <a:solidFill>
                  <a:srgbClr val="115076"/>
                </a:solidFill>
              </a:rPr>
              <a:t>D’où</a:t>
            </a:r>
            <a:r>
              <a:rPr lang="en-GB" sz="2400" dirty="0">
                <a:solidFill>
                  <a:srgbClr val="115076"/>
                </a:solidFill>
              </a:rPr>
              <a:t> </a:t>
            </a:r>
            <a:r>
              <a:rPr lang="en-GB" sz="2400" dirty="0" err="1">
                <a:solidFill>
                  <a:srgbClr val="115076"/>
                </a:solidFill>
              </a:rPr>
              <a:t>vient</a:t>
            </a:r>
            <a:r>
              <a:rPr lang="en-GB" sz="2400" dirty="0">
                <a:solidFill>
                  <a:srgbClr val="115076"/>
                </a:solidFill>
              </a:rPr>
              <a:t> Jacques </a:t>
            </a:r>
            <a:r>
              <a:rPr lang="en-GB" sz="2400" dirty="0" err="1">
                <a:solidFill>
                  <a:srgbClr val="115076"/>
                </a:solidFill>
              </a:rPr>
              <a:t>Prévert</a:t>
            </a:r>
            <a:r>
              <a:rPr lang="en-GB" sz="2400" dirty="0">
                <a:solidFill>
                  <a:srgbClr val="115076"/>
                </a:solidFill>
              </a:rPr>
              <a:t>?</a:t>
            </a:r>
          </a:p>
          <a:p>
            <a:r>
              <a:rPr lang="en-GB" sz="2400" dirty="0">
                <a:solidFill>
                  <a:srgbClr val="FF0000"/>
                </a:solidFill>
              </a:rPr>
              <a:t>de Neuilly-sur-Seine</a:t>
            </a:r>
            <a:endParaRPr lang="en-GB" sz="2400" dirty="0">
              <a:solidFill>
                <a:srgbClr val="115076"/>
              </a:solidFill>
            </a:endParaRPr>
          </a:p>
          <a:p>
            <a:r>
              <a:rPr lang="en-GB" sz="2400" b="1" dirty="0">
                <a:solidFill>
                  <a:srgbClr val="115076"/>
                </a:solidFill>
              </a:rPr>
              <a:t>A </a:t>
            </a:r>
            <a:r>
              <a:rPr lang="en-GB" sz="2400" b="1" dirty="0" err="1">
                <a:solidFill>
                  <a:srgbClr val="115076"/>
                </a:solidFill>
              </a:rPr>
              <a:t>quel</a:t>
            </a:r>
            <a:r>
              <a:rPr lang="en-GB" sz="2400" b="1" dirty="0">
                <a:solidFill>
                  <a:srgbClr val="115076"/>
                </a:solidFill>
              </a:rPr>
              <a:t> </a:t>
            </a:r>
            <a:r>
              <a:rPr lang="en-GB" sz="2400" b="1" dirty="0" err="1">
                <a:solidFill>
                  <a:srgbClr val="115076"/>
                </a:solidFill>
              </a:rPr>
              <a:t>âge</a:t>
            </a:r>
            <a:r>
              <a:rPr lang="en-GB" sz="2400" b="1" dirty="0">
                <a:solidFill>
                  <a:srgbClr val="115076"/>
                </a:solidFill>
              </a:rPr>
              <a:t> </a:t>
            </a:r>
            <a:r>
              <a:rPr lang="en-GB" sz="2400" dirty="0" err="1">
                <a:solidFill>
                  <a:srgbClr val="115076"/>
                </a:solidFill>
              </a:rPr>
              <a:t>est-il</a:t>
            </a:r>
            <a:r>
              <a:rPr lang="en-GB" sz="2400" dirty="0">
                <a:solidFill>
                  <a:srgbClr val="115076"/>
                </a:solidFill>
              </a:rPr>
              <a:t> </a:t>
            </a:r>
            <a:r>
              <a:rPr lang="en-GB" sz="2400" dirty="0" err="1">
                <a:solidFill>
                  <a:srgbClr val="115076"/>
                </a:solidFill>
              </a:rPr>
              <a:t>allé</a:t>
            </a:r>
            <a:r>
              <a:rPr lang="en-GB" sz="2400" dirty="0">
                <a:solidFill>
                  <a:srgbClr val="115076"/>
                </a:solidFill>
              </a:rPr>
              <a:t> à Paris?</a:t>
            </a:r>
          </a:p>
          <a:p>
            <a:r>
              <a:rPr lang="en-GB" sz="2400" dirty="0">
                <a:solidFill>
                  <a:srgbClr val="FF0000"/>
                </a:solidFill>
              </a:rPr>
              <a:t>À 10 </a:t>
            </a:r>
            <a:r>
              <a:rPr lang="en-GB" sz="2400" dirty="0" err="1">
                <a:solidFill>
                  <a:srgbClr val="FF0000"/>
                </a:solidFill>
              </a:rPr>
              <a:t>ans</a:t>
            </a:r>
            <a:endParaRPr lang="en-GB" sz="2400" dirty="0">
              <a:solidFill>
                <a:srgbClr val="FF0000"/>
              </a:solidFill>
            </a:endParaRPr>
          </a:p>
          <a:p>
            <a:r>
              <a:rPr lang="en-GB" sz="2400" b="1" dirty="0" err="1">
                <a:solidFill>
                  <a:srgbClr val="115076"/>
                </a:solidFill>
              </a:rPr>
              <a:t>Combien</a:t>
            </a:r>
            <a:r>
              <a:rPr lang="en-GB" sz="2400" dirty="0">
                <a:solidFill>
                  <a:srgbClr val="115076"/>
                </a:solidFill>
              </a:rPr>
              <a:t> de temps a </a:t>
            </a:r>
            <a:r>
              <a:rPr lang="en-GB" sz="2400" dirty="0" err="1">
                <a:solidFill>
                  <a:srgbClr val="115076"/>
                </a:solidFill>
              </a:rPr>
              <a:t>duré</a:t>
            </a:r>
            <a:r>
              <a:rPr lang="en-GB" sz="2400" dirty="0">
                <a:solidFill>
                  <a:srgbClr val="115076"/>
                </a:solidFill>
              </a:rPr>
              <a:t>  son </a:t>
            </a:r>
            <a:r>
              <a:rPr lang="en-GB" sz="2400" dirty="0" err="1">
                <a:solidFill>
                  <a:srgbClr val="115076"/>
                </a:solidFill>
              </a:rPr>
              <a:t>mariage</a:t>
            </a:r>
            <a:r>
              <a:rPr lang="en-GB" sz="2400" dirty="0">
                <a:solidFill>
                  <a:srgbClr val="115076"/>
                </a:solidFill>
              </a:rPr>
              <a:t> avec Simone </a:t>
            </a:r>
            <a:r>
              <a:rPr lang="en-GB" sz="2400" dirty="0" err="1">
                <a:solidFill>
                  <a:srgbClr val="115076"/>
                </a:solidFill>
              </a:rPr>
              <a:t>Dienne</a:t>
            </a:r>
            <a:r>
              <a:rPr lang="en-GB" sz="2400" dirty="0">
                <a:solidFill>
                  <a:srgbClr val="115076"/>
                </a:solidFill>
              </a:rPr>
              <a:t>?</a:t>
            </a:r>
          </a:p>
          <a:p>
            <a:r>
              <a:rPr lang="en-GB" sz="2400" dirty="0">
                <a:solidFill>
                  <a:srgbClr val="FF0000"/>
                </a:solidFill>
              </a:rPr>
              <a:t>10 </a:t>
            </a:r>
            <a:r>
              <a:rPr lang="en-GB" sz="2400" dirty="0" err="1">
                <a:solidFill>
                  <a:srgbClr val="FF0000"/>
                </a:solidFill>
              </a:rPr>
              <a:t>ans</a:t>
            </a:r>
            <a:endParaRPr lang="en-GB" sz="2400" dirty="0">
              <a:solidFill>
                <a:srgbClr val="FF0000"/>
              </a:solidFill>
            </a:endParaRPr>
          </a:p>
          <a:p>
            <a:r>
              <a:rPr lang="en-GB" sz="2400" b="1" dirty="0" err="1">
                <a:solidFill>
                  <a:srgbClr val="115076"/>
                </a:solidFill>
              </a:rPr>
              <a:t>Quand</a:t>
            </a:r>
            <a:r>
              <a:rPr lang="en-GB" sz="2400" b="1" dirty="0">
                <a:solidFill>
                  <a:srgbClr val="115076"/>
                </a:solidFill>
              </a:rPr>
              <a:t> </a:t>
            </a:r>
            <a:r>
              <a:rPr lang="en-GB" sz="2400" dirty="0">
                <a:solidFill>
                  <a:srgbClr val="115076"/>
                </a:solidFill>
              </a:rPr>
              <a:t>a-t-on </a:t>
            </a:r>
            <a:r>
              <a:rPr lang="en-GB" sz="2400" dirty="0" err="1">
                <a:solidFill>
                  <a:srgbClr val="115076"/>
                </a:solidFill>
              </a:rPr>
              <a:t>publié</a:t>
            </a:r>
            <a:r>
              <a:rPr lang="en-GB" sz="2400" dirty="0">
                <a:solidFill>
                  <a:srgbClr val="115076"/>
                </a:solidFill>
              </a:rPr>
              <a:t> ‘Déjeuner du </a:t>
            </a:r>
            <a:r>
              <a:rPr lang="en-GB" sz="2400" dirty="0" err="1">
                <a:solidFill>
                  <a:srgbClr val="115076"/>
                </a:solidFill>
              </a:rPr>
              <a:t>Matin</a:t>
            </a:r>
            <a:r>
              <a:rPr lang="en-GB" sz="2400" dirty="0">
                <a:solidFill>
                  <a:srgbClr val="115076"/>
                </a:solidFill>
              </a:rPr>
              <a:t>’?</a:t>
            </a:r>
          </a:p>
          <a:p>
            <a:r>
              <a:rPr lang="en-GB" sz="2400" dirty="0" err="1">
                <a:solidFill>
                  <a:srgbClr val="FF0000"/>
                </a:solidFill>
              </a:rPr>
              <a:t>En</a:t>
            </a:r>
            <a:r>
              <a:rPr lang="en-GB" sz="2400" dirty="0">
                <a:solidFill>
                  <a:srgbClr val="FF0000"/>
                </a:solidFill>
              </a:rPr>
              <a:t> 1945</a:t>
            </a:r>
          </a:p>
          <a:p>
            <a:r>
              <a:rPr lang="en-GB" sz="2400" b="1" dirty="0" err="1">
                <a:solidFill>
                  <a:srgbClr val="115076"/>
                </a:solidFill>
              </a:rPr>
              <a:t>Quels</a:t>
            </a:r>
            <a:r>
              <a:rPr lang="en-GB" sz="2400" dirty="0">
                <a:solidFill>
                  <a:srgbClr val="FF0000"/>
                </a:solidFill>
              </a:rPr>
              <a:t> </a:t>
            </a:r>
            <a:r>
              <a:rPr lang="en-GB" sz="2400" dirty="0" err="1">
                <a:solidFill>
                  <a:srgbClr val="115076"/>
                </a:solidFill>
              </a:rPr>
              <a:t>sont</a:t>
            </a:r>
            <a:r>
              <a:rPr lang="en-GB" sz="2400" dirty="0">
                <a:solidFill>
                  <a:srgbClr val="115076"/>
                </a:solidFill>
              </a:rPr>
              <a:t> les </a:t>
            </a:r>
            <a:r>
              <a:rPr lang="en-GB" sz="2400" dirty="0" err="1">
                <a:solidFill>
                  <a:srgbClr val="115076"/>
                </a:solidFill>
              </a:rPr>
              <a:t>thèmes</a:t>
            </a:r>
            <a:r>
              <a:rPr lang="en-GB" sz="2400" dirty="0">
                <a:solidFill>
                  <a:srgbClr val="115076"/>
                </a:solidFill>
              </a:rPr>
              <a:t> </a:t>
            </a:r>
            <a:r>
              <a:rPr lang="en-GB" sz="2400" dirty="0" err="1">
                <a:solidFill>
                  <a:srgbClr val="115076"/>
                </a:solidFill>
              </a:rPr>
              <a:t>importants</a:t>
            </a:r>
            <a:r>
              <a:rPr lang="en-GB" sz="2400" dirty="0">
                <a:solidFill>
                  <a:srgbClr val="115076"/>
                </a:solidFill>
              </a:rPr>
              <a:t> pour </a:t>
            </a:r>
            <a:r>
              <a:rPr lang="en-GB" sz="2400" dirty="0" err="1">
                <a:solidFill>
                  <a:srgbClr val="115076"/>
                </a:solidFill>
              </a:rPr>
              <a:t>Prévert</a:t>
            </a:r>
            <a:r>
              <a:rPr lang="en-GB" sz="2400" dirty="0">
                <a:solidFill>
                  <a:srgbClr val="115076"/>
                </a:solidFill>
              </a:rPr>
              <a:t>, à </a:t>
            </a:r>
            <a:r>
              <a:rPr lang="en-GB" sz="2400" dirty="0" err="1">
                <a:solidFill>
                  <a:srgbClr val="115076"/>
                </a:solidFill>
              </a:rPr>
              <a:t>votre</a:t>
            </a:r>
            <a:r>
              <a:rPr lang="en-GB" sz="2400" dirty="0">
                <a:solidFill>
                  <a:srgbClr val="115076"/>
                </a:solidFill>
              </a:rPr>
              <a:t> </a:t>
            </a:r>
            <a:r>
              <a:rPr lang="en-GB" sz="2400" dirty="0" err="1">
                <a:solidFill>
                  <a:srgbClr val="115076"/>
                </a:solidFill>
              </a:rPr>
              <a:t>avis</a:t>
            </a:r>
            <a:r>
              <a:rPr lang="en-GB" sz="2400" dirty="0">
                <a:solidFill>
                  <a:srgbClr val="115076"/>
                </a:solidFill>
              </a:rPr>
              <a:t>?</a:t>
            </a:r>
          </a:p>
          <a:p>
            <a:r>
              <a:rPr lang="en-GB" sz="2400" dirty="0" err="1">
                <a:solidFill>
                  <a:srgbClr val="FF0000"/>
                </a:solidFill>
              </a:rPr>
              <a:t>L’amour</a:t>
            </a:r>
            <a:r>
              <a:rPr lang="en-GB" sz="2400" dirty="0">
                <a:solidFill>
                  <a:srgbClr val="FF0000"/>
                </a:solidFill>
              </a:rPr>
              <a:t>, la guerre</a:t>
            </a:r>
          </a:p>
        </p:txBody>
      </p:sp>
    </p:spTree>
    <p:extLst>
      <p:ext uri="{BB962C8B-B14F-4D97-AF65-F5344CB8AC3E}">
        <p14:creationId xmlns:p14="http://schemas.microsoft.com/office/powerpoint/2010/main" val="351154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fade">
                                      <p:cBhvr>
                                        <p:cTn id="10" dur="500"/>
                                        <p:tgtEl>
                                          <p:spTgt spid="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Effect transition="in" filter="fade">
                                      <p:cBhvr>
                                        <p:cTn id="13" dur="500"/>
                                        <p:tgtEl>
                                          <p:spTgt spid="9">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6" end="6"/>
                                            </p:txEl>
                                          </p:spTgt>
                                        </p:tgtEl>
                                        <p:attrNameLst>
                                          <p:attrName>style.visibility</p:attrName>
                                        </p:attrNameLst>
                                      </p:cBhvr>
                                      <p:to>
                                        <p:strVal val="visible"/>
                                      </p:to>
                                    </p:set>
                                    <p:animEffect transition="in" filter="fade">
                                      <p:cBhvr>
                                        <p:cTn id="16" dur="500"/>
                                        <p:tgtEl>
                                          <p:spTgt spid="9">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5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Effect transition="in" filter="fade">
                                      <p:cBhvr>
                                        <p:cTn id="31" dur="500"/>
                                        <p:tgtEl>
                                          <p:spTgt spid="9">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xEl>
                                              <p:pRg st="7" end="7"/>
                                            </p:txEl>
                                          </p:spTgt>
                                        </p:tgtEl>
                                        <p:attrNameLst>
                                          <p:attrName>style.visibility</p:attrName>
                                        </p:attrNameLst>
                                      </p:cBhvr>
                                      <p:to>
                                        <p:strVal val="visible"/>
                                      </p:to>
                                    </p:set>
                                    <p:animEffect transition="in" filter="fade">
                                      <p:cBhvr>
                                        <p:cTn id="36" dur="500"/>
                                        <p:tgtEl>
                                          <p:spTgt spid="9">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xEl>
                                              <p:pRg st="8" end="8"/>
                                            </p:txEl>
                                          </p:spTgt>
                                        </p:tgtEl>
                                        <p:attrNameLst>
                                          <p:attrName>style.visibility</p:attrName>
                                        </p:attrNameLst>
                                      </p:cBhvr>
                                      <p:to>
                                        <p:strVal val="visible"/>
                                      </p:to>
                                    </p:set>
                                    <p:animEffect transition="in" filter="fade">
                                      <p:cBhvr>
                                        <p:cTn id="41" dur="500"/>
                                        <p:tgtEl>
                                          <p:spTgt spid="9">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
                                            <p:txEl>
                                              <p:pRg st="9" end="9"/>
                                            </p:txEl>
                                          </p:spTgt>
                                        </p:tgtEl>
                                        <p:attrNameLst>
                                          <p:attrName>style.visibility</p:attrName>
                                        </p:attrNameLst>
                                      </p:cBhvr>
                                      <p:to>
                                        <p:strVal val="visible"/>
                                      </p:to>
                                    </p:set>
                                    <p:animEffect transition="in" filter="fade">
                                      <p:cBhvr>
                                        <p:cTn id="46"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057" y="82493"/>
            <a:ext cx="10842507" cy="805404"/>
          </a:xfrm>
        </p:spPr>
        <p:txBody>
          <a:bodyPr>
            <a:normAutofit/>
          </a:bodyPr>
          <a:lstStyle/>
          <a:p>
            <a:r>
              <a:rPr lang="en-GB" sz="3600" b="1" dirty="0" err="1"/>
              <a:t>Préparation</a:t>
            </a:r>
            <a:endParaRPr lang="en-GB" sz="3600" b="1" dirty="0"/>
          </a:p>
        </p:txBody>
      </p:sp>
      <p:sp>
        <p:nvSpPr>
          <p:cNvPr id="3" name="Content Placeholder 2"/>
          <p:cNvSpPr>
            <a:spLocks noGrp="1"/>
          </p:cNvSpPr>
          <p:nvPr>
            <p:ph idx="1"/>
          </p:nvPr>
        </p:nvSpPr>
        <p:spPr>
          <a:xfrm>
            <a:off x="223057" y="1007165"/>
            <a:ext cx="11624385" cy="5717831"/>
          </a:xfrm>
        </p:spPr>
        <p:txBody>
          <a:bodyPr>
            <a:normAutofit fontScale="92500" lnSpcReduction="10000"/>
          </a:bodyPr>
          <a:lstStyle/>
          <a:p>
            <a:pPr marL="0" indent="0">
              <a:buNone/>
            </a:pPr>
            <a:r>
              <a:rPr lang="en-GB" dirty="0" err="1"/>
              <a:t>Regardez</a:t>
            </a:r>
            <a:endParaRPr lang="en-GB" dirty="0">
              <a:hlinkClick r:id="rId3"/>
            </a:endParaRPr>
          </a:p>
          <a:p>
            <a:pPr marL="0" indent="0">
              <a:buNone/>
            </a:pPr>
            <a:r>
              <a:rPr lang="en-GB" dirty="0">
                <a:hlinkClick r:id="rId3"/>
              </a:rPr>
              <a:t>https://www.youtube.com/watch?v=9_FpZxao-Ng</a:t>
            </a:r>
            <a:endParaRPr lang="en-GB" dirty="0"/>
          </a:p>
          <a:p>
            <a:endParaRPr lang="en-GB" dirty="0"/>
          </a:p>
          <a:p>
            <a:pPr marL="0" indent="0">
              <a:buNone/>
            </a:pPr>
            <a:r>
              <a:rPr lang="en-GB" b="1" dirty="0"/>
              <a:t>1) Qui </a:t>
            </a:r>
            <a:r>
              <a:rPr lang="en-GB" b="1" dirty="0" err="1"/>
              <a:t>sont</a:t>
            </a:r>
            <a:r>
              <a:rPr lang="en-GB" b="1" dirty="0"/>
              <a:t> les </a:t>
            </a:r>
            <a:r>
              <a:rPr lang="en-GB" b="1" dirty="0" err="1"/>
              <a:t>personnes</a:t>
            </a:r>
            <a:r>
              <a:rPr lang="en-GB" b="1" dirty="0"/>
              <a:t> </a:t>
            </a:r>
            <a:r>
              <a:rPr lang="en-GB" b="1" dirty="0" err="1"/>
              <a:t>dans</a:t>
            </a:r>
            <a:r>
              <a:rPr lang="en-GB" b="1" dirty="0"/>
              <a:t> le film:</a:t>
            </a:r>
          </a:p>
          <a:p>
            <a:pPr marL="0" indent="0">
              <a:buNone/>
            </a:pPr>
            <a:r>
              <a:rPr lang="en-GB" dirty="0"/>
              <a:t>(a) frère et </a:t>
            </a:r>
            <a:r>
              <a:rPr lang="en-GB" dirty="0" err="1"/>
              <a:t>soeur</a:t>
            </a:r>
            <a:r>
              <a:rPr lang="en-GB" dirty="0"/>
              <a:t>  (b) un couple non-</a:t>
            </a:r>
            <a:r>
              <a:rPr lang="en-GB" dirty="0" err="1"/>
              <a:t>marié</a:t>
            </a:r>
            <a:r>
              <a:rPr lang="en-GB" dirty="0"/>
              <a:t>  (c) un couple </a:t>
            </a:r>
            <a:r>
              <a:rPr lang="en-GB" dirty="0" err="1"/>
              <a:t>marié</a:t>
            </a:r>
            <a:r>
              <a:rPr lang="en-GB" dirty="0"/>
              <a:t> </a:t>
            </a:r>
          </a:p>
          <a:p>
            <a:pPr marL="0" indent="0">
              <a:buNone/>
            </a:pPr>
            <a:endParaRPr lang="en-GB" dirty="0"/>
          </a:p>
          <a:p>
            <a:pPr marL="0" indent="0">
              <a:buNone/>
            </a:pPr>
            <a:r>
              <a:rPr lang="en-GB" b="1" dirty="0"/>
              <a:t>2) </a:t>
            </a:r>
            <a:r>
              <a:rPr lang="en-GB" b="1" dirty="0" err="1"/>
              <a:t>Activité</a:t>
            </a:r>
            <a:r>
              <a:rPr lang="en-GB" b="1" dirty="0"/>
              <a:t> de </a:t>
            </a:r>
            <a:r>
              <a:rPr lang="en-GB" b="1" dirty="0" err="1"/>
              <a:t>groupe</a:t>
            </a:r>
            <a:r>
              <a:rPr lang="en-GB" b="1" dirty="0"/>
              <a:t>: </a:t>
            </a:r>
            <a:r>
              <a:rPr lang="en-GB" dirty="0" err="1"/>
              <a:t>Ecrivez</a:t>
            </a:r>
            <a:r>
              <a:rPr lang="en-GB" dirty="0"/>
              <a:t> un petit dialogue pour le film. </a:t>
            </a:r>
          </a:p>
          <a:p>
            <a:pPr marL="0" indent="0">
              <a:buNone/>
            </a:pPr>
            <a:endParaRPr lang="en-GB" dirty="0"/>
          </a:p>
          <a:p>
            <a:pPr marL="0" indent="0">
              <a:buNone/>
            </a:pPr>
            <a:r>
              <a:rPr lang="en-GB" dirty="0"/>
              <a:t>Femme: … </a:t>
            </a:r>
          </a:p>
          <a:p>
            <a:pPr marL="0" indent="0">
              <a:buNone/>
            </a:pPr>
            <a:r>
              <a:rPr lang="en-GB" dirty="0"/>
              <a:t>Homme: …</a:t>
            </a:r>
          </a:p>
          <a:p>
            <a:pPr marL="0" indent="0">
              <a:buNone/>
            </a:pPr>
            <a:r>
              <a:rPr lang="en-GB" dirty="0"/>
              <a:t>Femme: …</a:t>
            </a:r>
          </a:p>
          <a:p>
            <a:pPr marL="0" indent="0">
              <a:buNone/>
            </a:pPr>
            <a:r>
              <a:rPr lang="en-GB" dirty="0"/>
              <a:t> </a:t>
            </a:r>
          </a:p>
        </p:txBody>
      </p:sp>
      <p:sp>
        <p:nvSpPr>
          <p:cNvPr id="4" name="Rectangle 3">
            <a:extLst>
              <a:ext uri="{FF2B5EF4-FFF2-40B4-BE49-F238E27FC236}">
                <a16:creationId xmlns:a16="http://schemas.microsoft.com/office/drawing/2014/main" id="{202CC542-D002-47CD-90E9-A84B14E64041}"/>
              </a:ext>
            </a:extLst>
          </p:cNvPr>
          <p:cNvSpPr/>
          <p:nvPr/>
        </p:nvSpPr>
        <p:spPr>
          <a:xfrm>
            <a:off x="4855808" y="4586694"/>
            <a:ext cx="6594070" cy="2031325"/>
          </a:xfrm>
          <a:prstGeom prst="rect">
            <a:avLst/>
          </a:prstGeom>
          <a:ln>
            <a:solidFill>
              <a:schemeClr val="tx1"/>
            </a:solidFill>
          </a:ln>
        </p:spPr>
        <p:txBody>
          <a:bodyPr wrap="square">
            <a:spAutoFit/>
          </a:bodyPr>
          <a:lstStyle/>
          <a:p>
            <a:r>
              <a:rPr lang="en-GB" dirty="0"/>
              <a:t>Je </a:t>
            </a:r>
            <a:r>
              <a:rPr lang="en-GB" dirty="0" err="1"/>
              <a:t>dois</a:t>
            </a:r>
            <a:r>
              <a:rPr lang="en-GB" dirty="0"/>
              <a:t> </a:t>
            </a:r>
            <a:r>
              <a:rPr lang="en-GB" dirty="0" err="1"/>
              <a:t>partir</a:t>
            </a:r>
            <a:r>
              <a:rPr lang="en-GB" dirty="0"/>
              <a:t>.                  </a:t>
            </a:r>
            <a:r>
              <a:rPr lang="en-GB" dirty="0" err="1"/>
              <a:t>Oui</a:t>
            </a:r>
            <a:r>
              <a:rPr lang="en-GB" dirty="0"/>
              <a:t> / Non, merci.</a:t>
            </a:r>
          </a:p>
          <a:p>
            <a:endParaRPr lang="en-GB" dirty="0"/>
          </a:p>
          <a:p>
            <a:r>
              <a:rPr lang="en-GB" dirty="0"/>
              <a:t>           Je </a:t>
            </a:r>
            <a:r>
              <a:rPr lang="en-GB" dirty="0" err="1"/>
              <a:t>suis</a:t>
            </a:r>
            <a:r>
              <a:rPr lang="en-GB" dirty="0"/>
              <a:t> triste.                              Tu vas </a:t>
            </a:r>
            <a:r>
              <a:rPr lang="en-GB" dirty="0" err="1"/>
              <a:t>où</a:t>
            </a:r>
            <a:r>
              <a:rPr lang="en-GB" dirty="0"/>
              <a:t>?</a:t>
            </a:r>
          </a:p>
          <a:p>
            <a:endParaRPr lang="en-GB" dirty="0"/>
          </a:p>
          <a:p>
            <a:r>
              <a:rPr lang="en-GB" dirty="0"/>
              <a:t>                     Tu </a:t>
            </a:r>
            <a:r>
              <a:rPr lang="en-GB" dirty="0" err="1"/>
              <a:t>veux</a:t>
            </a:r>
            <a:r>
              <a:rPr lang="en-GB" dirty="0"/>
              <a:t> </a:t>
            </a:r>
            <a:r>
              <a:rPr lang="en-GB" dirty="0" err="1"/>
              <a:t>boire</a:t>
            </a:r>
            <a:r>
              <a:rPr lang="en-GB" dirty="0"/>
              <a:t> du café?                       </a:t>
            </a:r>
            <a:r>
              <a:rPr lang="en-GB" dirty="0" err="1"/>
              <a:t>Je</a:t>
            </a:r>
            <a:r>
              <a:rPr lang="en-GB" dirty="0"/>
              <a:t> </a:t>
            </a:r>
            <a:r>
              <a:rPr lang="en-GB" dirty="0" err="1"/>
              <a:t>vais</a:t>
            </a:r>
            <a:r>
              <a:rPr lang="en-GB" dirty="0"/>
              <a:t> au travail.</a:t>
            </a:r>
          </a:p>
          <a:p>
            <a:endParaRPr lang="en-GB" dirty="0"/>
          </a:p>
          <a:p>
            <a:r>
              <a:rPr lang="en-GB" dirty="0"/>
              <a:t>Tu vas comment?                                    </a:t>
            </a:r>
            <a:r>
              <a:rPr lang="en-GB" dirty="0" err="1"/>
              <a:t>C’est</a:t>
            </a:r>
            <a:r>
              <a:rPr lang="en-GB" dirty="0"/>
              <a:t> un secret.</a:t>
            </a:r>
          </a:p>
        </p:txBody>
      </p:sp>
      <p:sp>
        <p:nvSpPr>
          <p:cNvPr id="5" name="Slide Number Placeholder 4">
            <a:extLst>
              <a:ext uri="{FF2B5EF4-FFF2-40B4-BE49-F238E27FC236}">
                <a16:creationId xmlns:a16="http://schemas.microsoft.com/office/drawing/2014/main" id="{6D0DE405-16C3-43EC-B4CA-A696E630D9DF}"/>
              </a:ext>
            </a:extLst>
          </p:cNvPr>
          <p:cNvSpPr>
            <a:spLocks noGrp="1"/>
          </p:cNvSpPr>
          <p:nvPr>
            <p:ph type="sldNum" sz="quarter" idx="12"/>
          </p:nvPr>
        </p:nvSpPr>
        <p:spPr/>
        <p:txBody>
          <a:bodyPr/>
          <a:lstStyle/>
          <a:p>
            <a:fld id="{A796FD67-0BA0-436D-B60D-4690F3A637D4}" type="slidenum">
              <a:rPr lang="en-GB" smtClean="0"/>
              <a:t>4</a:t>
            </a:fld>
            <a:endParaRPr lang="en-GB"/>
          </a:p>
        </p:txBody>
      </p:sp>
    </p:spTree>
    <p:extLst>
      <p:ext uri="{BB962C8B-B14F-4D97-AF65-F5344CB8AC3E}">
        <p14:creationId xmlns:p14="http://schemas.microsoft.com/office/powerpoint/2010/main" val="615289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90367525"/>
              </p:ext>
            </p:extLst>
          </p:nvPr>
        </p:nvGraphicFramePr>
        <p:xfrm>
          <a:off x="145774" y="1139687"/>
          <a:ext cx="12046226" cy="5603757"/>
        </p:xfrm>
        <a:graphic>
          <a:graphicData uri="http://schemas.openxmlformats.org/drawingml/2006/table">
            <a:tbl>
              <a:tblPr firstRow="1" bandRow="1">
                <a:tableStyleId>{5940675A-B579-460E-94D1-54222C63F5DA}</a:tableStyleId>
              </a:tblPr>
              <a:tblGrid>
                <a:gridCol w="7553739">
                  <a:extLst>
                    <a:ext uri="{9D8B030D-6E8A-4147-A177-3AD203B41FA5}">
                      <a16:colId xmlns:a16="http://schemas.microsoft.com/office/drawing/2014/main" val="587014936"/>
                    </a:ext>
                  </a:extLst>
                </a:gridCol>
                <a:gridCol w="4492487">
                  <a:extLst>
                    <a:ext uri="{9D8B030D-6E8A-4147-A177-3AD203B41FA5}">
                      <a16:colId xmlns:a16="http://schemas.microsoft.com/office/drawing/2014/main" val="422596422"/>
                    </a:ext>
                  </a:extLst>
                </a:gridCol>
              </a:tblGrid>
              <a:tr h="558293">
                <a:tc>
                  <a:txBody>
                    <a:bodyPr/>
                    <a:lstStyle/>
                    <a:p>
                      <a:pPr marL="0" algn="l" defTabSz="914400" rtl="0" eaLnBrk="1" latinLnBrk="0" hangingPunct="1"/>
                      <a:r>
                        <a:rPr lang="en-GB" sz="3200" b="1" kern="1200" dirty="0" err="1"/>
                        <a:t>Français</a:t>
                      </a:r>
                      <a:endParaRPr lang="en-GB" sz="3200" b="1" kern="1200" dirty="0">
                        <a:solidFill>
                          <a:schemeClr val="tx1"/>
                        </a:solidFill>
                        <a:latin typeface="+mn-lt"/>
                        <a:ea typeface="+mn-ea"/>
                        <a:cs typeface="+mn-cs"/>
                      </a:endParaRPr>
                    </a:p>
                  </a:txBody>
                  <a:tcPr/>
                </a:tc>
                <a:tc>
                  <a:txBody>
                    <a:bodyPr/>
                    <a:lstStyle/>
                    <a:p>
                      <a:r>
                        <a:rPr lang="en-GB" sz="3200" b="1" dirty="0" err="1"/>
                        <a:t>Anglais</a:t>
                      </a:r>
                      <a:endParaRPr lang="en-GB" sz="3200" b="1" dirty="0">
                        <a:solidFill>
                          <a:schemeClr val="tx1"/>
                        </a:solidFill>
                      </a:endParaRPr>
                    </a:p>
                  </a:txBody>
                  <a:tcPr/>
                </a:tc>
                <a:extLst>
                  <a:ext uri="{0D108BD9-81ED-4DB2-BD59-A6C34878D82A}">
                    <a16:rowId xmlns:a16="http://schemas.microsoft.com/office/drawing/2014/main" val="3989603118"/>
                  </a:ext>
                </a:extLst>
              </a:tr>
              <a:tr h="5582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kern="1200" dirty="0" err="1">
                          <a:solidFill>
                            <a:schemeClr val="tx1"/>
                          </a:solidFill>
                          <a:latin typeface="+mn-lt"/>
                          <a:ea typeface="+mn-ea"/>
                          <a:cs typeface="+mn-cs"/>
                        </a:rPr>
                        <a:t>pleurer</a:t>
                      </a:r>
                      <a:r>
                        <a:rPr lang="en-GB" sz="2800" kern="1200" dirty="0">
                          <a:solidFill>
                            <a:schemeClr val="tx1"/>
                          </a:solidFill>
                          <a:latin typeface="+mn-lt"/>
                          <a:ea typeface="+mn-ea"/>
                          <a:cs typeface="+mn-cs"/>
                        </a:rPr>
                        <a:t> </a:t>
                      </a:r>
                      <a:r>
                        <a:rPr lang="en-GB" sz="2800" kern="1200" baseline="0" dirty="0">
                          <a:solidFill>
                            <a:schemeClr val="tx1"/>
                          </a:solidFill>
                          <a:latin typeface="+mn-lt"/>
                          <a:ea typeface="+mn-ea"/>
                          <a:cs typeface="+mn-cs"/>
                        </a:rPr>
                        <a:t>(</a:t>
                      </a:r>
                      <a:r>
                        <a:rPr lang="en-GB" sz="2800" kern="1200" baseline="0" dirty="0" err="1">
                          <a:solidFill>
                            <a:schemeClr val="tx1"/>
                          </a:solidFill>
                          <a:latin typeface="+mn-lt"/>
                          <a:ea typeface="+mn-ea"/>
                          <a:cs typeface="+mn-cs"/>
                        </a:rPr>
                        <a:t>participe</a:t>
                      </a:r>
                      <a:r>
                        <a:rPr lang="en-GB" sz="2800" kern="1200" baseline="0" dirty="0">
                          <a:solidFill>
                            <a:schemeClr val="tx1"/>
                          </a:solidFill>
                          <a:latin typeface="+mn-lt"/>
                          <a:ea typeface="+mn-ea"/>
                          <a:cs typeface="+mn-cs"/>
                        </a:rPr>
                        <a:t> pass</a:t>
                      </a:r>
                      <a:r>
                        <a:rPr lang="en-GB" sz="2800" dirty="0"/>
                        <a:t>é</a:t>
                      </a:r>
                      <a:r>
                        <a:rPr lang="en-GB" sz="2800" kern="1200" baseline="0" dirty="0">
                          <a:solidFill>
                            <a:schemeClr val="tx1"/>
                          </a:solidFill>
                          <a:latin typeface="+mn-lt"/>
                          <a:ea typeface="+mn-ea"/>
                          <a:cs typeface="+mn-cs"/>
                        </a:rPr>
                        <a:t>: </a:t>
                      </a:r>
                      <a:r>
                        <a:rPr lang="en-GB" sz="2800" kern="1200" baseline="0" dirty="0" err="1">
                          <a:solidFill>
                            <a:schemeClr val="tx1"/>
                          </a:solidFill>
                          <a:latin typeface="+mn-lt"/>
                          <a:ea typeface="+mn-ea"/>
                          <a:cs typeface="+mn-cs"/>
                        </a:rPr>
                        <a:t>pleur</a:t>
                      </a:r>
                      <a:r>
                        <a:rPr lang="en-GB" sz="2800" dirty="0" err="1"/>
                        <a:t>é,e</a:t>
                      </a:r>
                      <a:r>
                        <a:rPr lang="en-GB" sz="2800" kern="1200" baseline="0" dirty="0">
                          <a:solidFill>
                            <a:schemeClr val="tx1"/>
                          </a:solidFill>
                          <a:latin typeface="+mn-lt"/>
                          <a:ea typeface="+mn-ea"/>
                          <a:cs typeface="+mn-cs"/>
                        </a:rPr>
                        <a:t>)</a:t>
                      </a:r>
                      <a:endParaRPr lang="en-GB" sz="2800" kern="1200" dirty="0">
                        <a:solidFill>
                          <a:schemeClr val="dk1"/>
                        </a:solidFill>
                        <a:latin typeface="+mn-lt"/>
                        <a:ea typeface="+mn-ea"/>
                        <a:cs typeface="+mn-cs"/>
                      </a:endParaRPr>
                    </a:p>
                  </a:txBody>
                  <a:tcPr/>
                </a:tc>
                <a:tc>
                  <a:txBody>
                    <a:bodyPr/>
                    <a:lstStyle/>
                    <a:p>
                      <a:r>
                        <a:rPr lang="en-GB" sz="2800" dirty="0"/>
                        <a:t>to cry</a:t>
                      </a:r>
                    </a:p>
                  </a:txBody>
                  <a:tcPr/>
                </a:tc>
                <a:extLst>
                  <a:ext uri="{0D108BD9-81ED-4DB2-BD59-A6C34878D82A}">
                    <a16:rowId xmlns:a16="http://schemas.microsoft.com/office/drawing/2014/main" val="3611783955"/>
                  </a:ext>
                </a:extLst>
              </a:tr>
              <a:tr h="5582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kern="1200" dirty="0">
                          <a:solidFill>
                            <a:schemeClr val="dk1"/>
                          </a:solidFill>
                          <a:latin typeface="+mn-lt"/>
                          <a:ea typeface="+mn-ea"/>
                          <a:cs typeface="+mn-cs"/>
                        </a:rPr>
                        <a:t>sans </a:t>
                      </a:r>
                      <a:r>
                        <a:rPr lang="en-GB" sz="2800" kern="1200" dirty="0" err="1">
                          <a:solidFill>
                            <a:schemeClr val="dk1"/>
                          </a:solidFill>
                          <a:latin typeface="+mn-lt"/>
                          <a:ea typeface="+mn-ea"/>
                          <a:cs typeface="+mn-cs"/>
                        </a:rPr>
                        <a:t>une</a:t>
                      </a:r>
                      <a:r>
                        <a:rPr lang="en-GB" sz="2800" kern="1200" dirty="0">
                          <a:solidFill>
                            <a:schemeClr val="dk1"/>
                          </a:solidFill>
                          <a:latin typeface="+mn-lt"/>
                          <a:ea typeface="+mn-ea"/>
                          <a:cs typeface="+mn-cs"/>
                        </a:rPr>
                        <a:t> parole</a:t>
                      </a:r>
                    </a:p>
                  </a:txBody>
                  <a:tcPr/>
                </a:tc>
                <a:tc>
                  <a:txBody>
                    <a:bodyPr/>
                    <a:lstStyle/>
                    <a:p>
                      <a:r>
                        <a:rPr lang="en-GB" sz="2800" dirty="0"/>
                        <a:t>without a word</a:t>
                      </a:r>
                    </a:p>
                  </a:txBody>
                  <a:tcPr/>
                </a:tc>
                <a:extLst>
                  <a:ext uri="{0D108BD9-81ED-4DB2-BD59-A6C34878D82A}">
                    <a16:rowId xmlns:a16="http://schemas.microsoft.com/office/drawing/2014/main" val="3309358814"/>
                  </a:ext>
                </a:extLst>
              </a:tr>
              <a:tr h="5582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kern="1200" dirty="0" err="1">
                          <a:solidFill>
                            <a:schemeClr val="tx1"/>
                          </a:solidFill>
                          <a:latin typeface="+mn-lt"/>
                          <a:ea typeface="+mn-ea"/>
                          <a:cs typeface="+mn-cs"/>
                        </a:rPr>
                        <a:t>mettre</a:t>
                      </a:r>
                      <a:r>
                        <a:rPr lang="en-GB" sz="2800" kern="1200" baseline="0" dirty="0">
                          <a:solidFill>
                            <a:schemeClr val="tx1"/>
                          </a:solidFill>
                          <a:latin typeface="+mn-lt"/>
                          <a:ea typeface="+mn-ea"/>
                          <a:cs typeface="+mn-cs"/>
                        </a:rPr>
                        <a:t> (</a:t>
                      </a:r>
                      <a:r>
                        <a:rPr lang="en-GB" sz="2800" kern="1200" baseline="0" dirty="0" err="1">
                          <a:solidFill>
                            <a:schemeClr val="tx1"/>
                          </a:solidFill>
                          <a:latin typeface="+mn-lt"/>
                          <a:ea typeface="+mn-ea"/>
                          <a:cs typeface="+mn-cs"/>
                        </a:rPr>
                        <a:t>participe</a:t>
                      </a:r>
                      <a:r>
                        <a:rPr lang="en-GB" sz="2800" kern="1200" baseline="0" dirty="0">
                          <a:solidFill>
                            <a:schemeClr val="tx1"/>
                          </a:solidFill>
                          <a:latin typeface="+mn-lt"/>
                          <a:ea typeface="+mn-ea"/>
                          <a:cs typeface="+mn-cs"/>
                        </a:rPr>
                        <a:t> pass</a:t>
                      </a:r>
                      <a:r>
                        <a:rPr lang="en-GB" sz="2800" dirty="0"/>
                        <a:t>é</a:t>
                      </a:r>
                      <a:r>
                        <a:rPr lang="en-GB" sz="2800" kern="1200" baseline="0" dirty="0">
                          <a:solidFill>
                            <a:schemeClr val="tx1"/>
                          </a:solidFill>
                          <a:latin typeface="+mn-lt"/>
                          <a:ea typeface="+mn-ea"/>
                          <a:cs typeface="+mn-cs"/>
                        </a:rPr>
                        <a:t>: </a:t>
                      </a:r>
                      <a:r>
                        <a:rPr lang="en-GB" sz="2800" kern="1200" baseline="0" dirty="0" err="1">
                          <a:solidFill>
                            <a:schemeClr val="tx1"/>
                          </a:solidFill>
                          <a:latin typeface="+mn-lt"/>
                          <a:ea typeface="+mn-ea"/>
                          <a:cs typeface="+mn-cs"/>
                        </a:rPr>
                        <a:t>mis,e</a:t>
                      </a:r>
                      <a:r>
                        <a:rPr lang="en-GB" sz="2800" kern="1200" baseline="0" dirty="0">
                          <a:solidFill>
                            <a:schemeClr val="tx1"/>
                          </a:solidFill>
                          <a:latin typeface="+mn-lt"/>
                          <a:ea typeface="+mn-ea"/>
                          <a:cs typeface="+mn-cs"/>
                        </a:rPr>
                        <a:t>)</a:t>
                      </a:r>
                      <a:endParaRPr lang="en-GB" sz="2800" kern="1200" dirty="0">
                        <a:solidFill>
                          <a:schemeClr val="dk1"/>
                        </a:solidFill>
                        <a:latin typeface="+mn-lt"/>
                        <a:ea typeface="+mn-ea"/>
                        <a:cs typeface="+mn-cs"/>
                      </a:endParaRPr>
                    </a:p>
                  </a:txBody>
                  <a:tcPr/>
                </a:tc>
                <a:tc>
                  <a:txBody>
                    <a:bodyPr/>
                    <a:lstStyle/>
                    <a:p>
                      <a:r>
                        <a:rPr lang="en-GB" sz="2800" dirty="0"/>
                        <a:t>to put, to place</a:t>
                      </a:r>
                    </a:p>
                  </a:txBody>
                  <a:tcPr/>
                </a:tc>
                <a:extLst>
                  <a:ext uri="{0D108BD9-81ED-4DB2-BD59-A6C34878D82A}">
                    <a16:rowId xmlns:a16="http://schemas.microsoft.com/office/drawing/2014/main" val="3555524609"/>
                  </a:ext>
                </a:extLst>
              </a:tr>
              <a:tr h="5582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kern="1200" dirty="0">
                          <a:solidFill>
                            <a:schemeClr val="dk1"/>
                          </a:solidFill>
                          <a:latin typeface="+mn-lt"/>
                          <a:ea typeface="+mn-ea"/>
                          <a:cs typeface="+mn-cs"/>
                        </a:rPr>
                        <a:t>la tête </a:t>
                      </a:r>
                      <a:r>
                        <a:rPr lang="en-GB" sz="2800" kern="1200" dirty="0" err="1">
                          <a:solidFill>
                            <a:schemeClr val="dk1"/>
                          </a:solidFill>
                          <a:latin typeface="+mn-lt"/>
                          <a:ea typeface="+mn-ea"/>
                          <a:cs typeface="+mn-cs"/>
                        </a:rPr>
                        <a:t>dans</a:t>
                      </a:r>
                      <a:r>
                        <a:rPr lang="en-GB" sz="2800" kern="1200" dirty="0">
                          <a:solidFill>
                            <a:schemeClr val="dk1"/>
                          </a:solidFill>
                          <a:latin typeface="+mn-lt"/>
                          <a:ea typeface="+mn-ea"/>
                          <a:cs typeface="+mn-cs"/>
                        </a:rPr>
                        <a:t> la main</a:t>
                      </a:r>
                    </a:p>
                  </a:txBody>
                  <a:tcPr/>
                </a:tc>
                <a:tc>
                  <a:txBody>
                    <a:bodyPr/>
                    <a:lstStyle/>
                    <a:p>
                      <a:r>
                        <a:rPr lang="en-GB" sz="2800" dirty="0"/>
                        <a:t>the head in the hand</a:t>
                      </a:r>
                    </a:p>
                  </a:txBody>
                  <a:tcPr/>
                </a:tc>
                <a:extLst>
                  <a:ext uri="{0D108BD9-81ED-4DB2-BD59-A6C34878D82A}">
                    <a16:rowId xmlns:a16="http://schemas.microsoft.com/office/drawing/2014/main" val="2659773558"/>
                  </a:ext>
                </a:extLst>
              </a:tr>
              <a:tr h="558293">
                <a:tc>
                  <a:txBody>
                    <a:bodyPr/>
                    <a:lstStyle/>
                    <a:p>
                      <a:pPr marL="0" algn="l" defTabSz="914400" rtl="0" eaLnBrk="1" latinLnBrk="0" hangingPunct="1"/>
                      <a:r>
                        <a:rPr lang="en-GB" sz="2800" kern="1200" dirty="0" err="1">
                          <a:solidFill>
                            <a:schemeClr val="tx1"/>
                          </a:solidFill>
                          <a:latin typeface="+mn-lt"/>
                          <a:ea typeface="+mn-ea"/>
                          <a:cs typeface="+mn-cs"/>
                        </a:rPr>
                        <a:t>partir</a:t>
                      </a:r>
                      <a:r>
                        <a:rPr lang="en-GB" sz="2800" kern="1200" baseline="0" dirty="0">
                          <a:solidFill>
                            <a:schemeClr val="tx1"/>
                          </a:solidFill>
                          <a:latin typeface="+mn-lt"/>
                          <a:ea typeface="+mn-ea"/>
                          <a:cs typeface="+mn-cs"/>
                        </a:rPr>
                        <a:t> (</a:t>
                      </a:r>
                      <a:r>
                        <a:rPr lang="en-GB" sz="2800" kern="1200" baseline="0" dirty="0" err="1">
                          <a:solidFill>
                            <a:schemeClr val="tx1"/>
                          </a:solidFill>
                          <a:latin typeface="+mn-lt"/>
                          <a:ea typeface="+mn-ea"/>
                          <a:cs typeface="+mn-cs"/>
                        </a:rPr>
                        <a:t>participe</a:t>
                      </a:r>
                      <a:r>
                        <a:rPr lang="en-GB" sz="2800" kern="1200" baseline="0" dirty="0">
                          <a:solidFill>
                            <a:schemeClr val="tx1"/>
                          </a:solidFill>
                          <a:latin typeface="+mn-lt"/>
                          <a:ea typeface="+mn-ea"/>
                          <a:cs typeface="+mn-cs"/>
                        </a:rPr>
                        <a:t> pass</a:t>
                      </a:r>
                      <a:r>
                        <a:rPr lang="en-GB" sz="2800" dirty="0"/>
                        <a:t>é</a:t>
                      </a:r>
                      <a:r>
                        <a:rPr lang="en-GB" sz="2800" kern="1200" baseline="0" dirty="0">
                          <a:solidFill>
                            <a:schemeClr val="tx1"/>
                          </a:solidFill>
                          <a:latin typeface="+mn-lt"/>
                          <a:ea typeface="+mn-ea"/>
                          <a:cs typeface="+mn-cs"/>
                        </a:rPr>
                        <a:t>: </a:t>
                      </a:r>
                      <a:r>
                        <a:rPr lang="en-GB" sz="2800" kern="1200" baseline="0" dirty="0" err="1">
                          <a:solidFill>
                            <a:schemeClr val="tx1"/>
                          </a:solidFill>
                          <a:latin typeface="+mn-lt"/>
                          <a:ea typeface="+mn-ea"/>
                          <a:cs typeface="+mn-cs"/>
                        </a:rPr>
                        <a:t>parti,e</a:t>
                      </a:r>
                      <a:r>
                        <a:rPr lang="en-GB" sz="2800" kern="1200" baseline="0" dirty="0">
                          <a:solidFill>
                            <a:schemeClr val="tx1"/>
                          </a:solidFill>
                          <a:latin typeface="+mn-lt"/>
                          <a:ea typeface="+mn-ea"/>
                          <a:cs typeface="+mn-cs"/>
                        </a:rPr>
                        <a:t>)</a:t>
                      </a:r>
                      <a:endParaRPr lang="en-GB" sz="2800" kern="1200" dirty="0">
                        <a:solidFill>
                          <a:schemeClr val="dk1"/>
                        </a:solidFill>
                        <a:latin typeface="+mn-lt"/>
                        <a:ea typeface="+mn-ea"/>
                        <a:cs typeface="+mn-cs"/>
                      </a:endParaRPr>
                    </a:p>
                  </a:txBody>
                  <a:tcPr/>
                </a:tc>
                <a:tc>
                  <a:txBody>
                    <a:bodyPr/>
                    <a:lstStyle/>
                    <a:p>
                      <a:r>
                        <a:rPr lang="en-GB" sz="2800" dirty="0"/>
                        <a:t>to leave, to go</a:t>
                      </a:r>
                    </a:p>
                  </a:txBody>
                  <a:tcPr/>
                </a:tc>
                <a:extLst>
                  <a:ext uri="{0D108BD9-81ED-4DB2-BD59-A6C34878D82A}">
                    <a16:rowId xmlns:a16="http://schemas.microsoft.com/office/drawing/2014/main" val="503384489"/>
                  </a:ext>
                </a:extLst>
              </a:tr>
              <a:tr h="5582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kern="1200" dirty="0">
                          <a:solidFill>
                            <a:schemeClr val="dk1"/>
                          </a:solidFill>
                          <a:latin typeface="+mn-lt"/>
                          <a:ea typeface="+mn-ea"/>
                          <a:cs typeface="+mn-cs"/>
                        </a:rPr>
                        <a:t>le manteau de pluie</a:t>
                      </a:r>
                      <a:endParaRPr lang="en-GB" sz="2800" kern="1200" dirty="0">
                        <a:solidFill>
                          <a:schemeClr val="dk1"/>
                        </a:solidFill>
                        <a:latin typeface="+mn-lt"/>
                        <a:ea typeface="+mn-ea"/>
                        <a:cs typeface="+mn-cs"/>
                      </a:endParaRPr>
                    </a:p>
                  </a:txBody>
                  <a:tcPr/>
                </a:tc>
                <a:tc>
                  <a:txBody>
                    <a:bodyPr/>
                    <a:lstStyle/>
                    <a:p>
                      <a:r>
                        <a:rPr lang="en-GB" sz="2800" dirty="0"/>
                        <a:t>rain coat</a:t>
                      </a:r>
                    </a:p>
                  </a:txBody>
                  <a:tcPr/>
                </a:tc>
                <a:extLst>
                  <a:ext uri="{0D108BD9-81ED-4DB2-BD59-A6C34878D82A}">
                    <a16:rowId xmlns:a16="http://schemas.microsoft.com/office/drawing/2014/main" val="1327847569"/>
                  </a:ext>
                </a:extLst>
              </a:tr>
              <a:tr h="5582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kern="1200" dirty="0">
                          <a:solidFill>
                            <a:schemeClr val="dk1"/>
                          </a:solidFill>
                          <a:latin typeface="+mn-lt"/>
                          <a:ea typeface="+mn-ea"/>
                          <a:cs typeface="+mn-cs"/>
                        </a:rPr>
                        <a:t>rendre visite à quelqu’un </a:t>
                      </a:r>
                      <a:r>
                        <a:rPr lang="en-GB" sz="2800" kern="1200" baseline="0" dirty="0">
                          <a:solidFill>
                            <a:schemeClr val="tx1"/>
                          </a:solidFill>
                          <a:latin typeface="+mn-lt"/>
                          <a:ea typeface="+mn-ea"/>
                          <a:cs typeface="+mn-cs"/>
                        </a:rPr>
                        <a:t>(</a:t>
                      </a:r>
                      <a:r>
                        <a:rPr lang="en-GB" sz="2800" kern="1200" baseline="0" dirty="0" err="1">
                          <a:solidFill>
                            <a:schemeClr val="tx1"/>
                          </a:solidFill>
                          <a:latin typeface="+mn-lt"/>
                          <a:ea typeface="+mn-ea"/>
                          <a:cs typeface="+mn-cs"/>
                        </a:rPr>
                        <a:t>participe</a:t>
                      </a:r>
                      <a:r>
                        <a:rPr lang="en-GB" sz="2800" kern="1200" baseline="0" dirty="0">
                          <a:solidFill>
                            <a:schemeClr val="tx1"/>
                          </a:solidFill>
                          <a:latin typeface="+mn-lt"/>
                          <a:ea typeface="+mn-ea"/>
                          <a:cs typeface="+mn-cs"/>
                        </a:rPr>
                        <a:t> pass</a:t>
                      </a:r>
                      <a:r>
                        <a:rPr lang="en-GB" sz="2800" dirty="0"/>
                        <a:t>é</a:t>
                      </a:r>
                      <a:r>
                        <a:rPr lang="en-GB" sz="2800" kern="1200" baseline="0" dirty="0">
                          <a:solidFill>
                            <a:schemeClr val="tx1"/>
                          </a:solidFill>
                          <a:latin typeface="+mn-lt"/>
                          <a:ea typeface="+mn-ea"/>
                          <a:cs typeface="+mn-cs"/>
                        </a:rPr>
                        <a:t>: </a:t>
                      </a:r>
                      <a:r>
                        <a:rPr lang="en-GB" sz="2800" kern="1200" baseline="0" dirty="0" err="1">
                          <a:solidFill>
                            <a:schemeClr val="tx1"/>
                          </a:solidFill>
                          <a:latin typeface="+mn-lt"/>
                          <a:ea typeface="+mn-ea"/>
                          <a:cs typeface="+mn-cs"/>
                        </a:rPr>
                        <a:t>rendu,e</a:t>
                      </a:r>
                      <a:r>
                        <a:rPr lang="en-GB" sz="2800" kern="1200" baseline="0" dirty="0">
                          <a:solidFill>
                            <a:schemeClr val="tx1"/>
                          </a:solidFill>
                          <a:latin typeface="+mn-lt"/>
                          <a:ea typeface="+mn-ea"/>
                          <a:cs typeface="+mn-cs"/>
                        </a:rPr>
                        <a:t>)</a:t>
                      </a:r>
                      <a:endParaRPr lang="en-GB" sz="2800" kern="1200" dirty="0">
                        <a:solidFill>
                          <a:schemeClr val="dk1"/>
                        </a:solidFill>
                        <a:latin typeface="+mn-lt"/>
                        <a:ea typeface="+mn-ea"/>
                        <a:cs typeface="+mn-cs"/>
                      </a:endParaRPr>
                    </a:p>
                  </a:txBody>
                  <a:tcPr/>
                </a:tc>
                <a:tc>
                  <a:txBody>
                    <a:bodyPr/>
                    <a:lstStyle/>
                    <a:p>
                      <a:r>
                        <a:rPr lang="en-GB" sz="2800" dirty="0"/>
                        <a:t>to pay a visit to somebody</a:t>
                      </a:r>
                    </a:p>
                  </a:txBody>
                  <a:tcPr/>
                </a:tc>
                <a:extLst>
                  <a:ext uri="{0D108BD9-81ED-4DB2-BD59-A6C34878D82A}">
                    <a16:rowId xmlns:a16="http://schemas.microsoft.com/office/drawing/2014/main" val="451205128"/>
                  </a:ext>
                </a:extLst>
              </a:tr>
              <a:tr h="558293">
                <a:tc>
                  <a:txBody>
                    <a:bodyPr/>
                    <a:lstStyle/>
                    <a:p>
                      <a:r>
                        <a:rPr lang="en-GB" sz="2800" kern="1200" dirty="0">
                          <a:solidFill>
                            <a:schemeClr val="tx1"/>
                          </a:solidFill>
                          <a:latin typeface="+mn-lt"/>
                          <a:ea typeface="+mn-ea"/>
                          <a:cs typeface="+mn-cs"/>
                        </a:rPr>
                        <a:t>le</a:t>
                      </a:r>
                      <a:r>
                        <a:rPr lang="en-GB" sz="2800" kern="1200" baseline="0" dirty="0">
                          <a:solidFill>
                            <a:schemeClr val="tx1"/>
                          </a:solidFill>
                          <a:latin typeface="+mn-lt"/>
                          <a:ea typeface="+mn-ea"/>
                          <a:cs typeface="+mn-cs"/>
                        </a:rPr>
                        <a:t> divorce</a:t>
                      </a:r>
                      <a:endParaRPr lang="en-GB" sz="2800" kern="1200" dirty="0">
                        <a:solidFill>
                          <a:schemeClr val="dk1"/>
                        </a:solidFill>
                        <a:latin typeface="+mn-lt"/>
                        <a:ea typeface="+mn-ea"/>
                        <a:cs typeface="+mn-cs"/>
                      </a:endParaRPr>
                    </a:p>
                  </a:txBody>
                  <a:tcPr/>
                </a:tc>
                <a:tc>
                  <a:txBody>
                    <a:bodyPr/>
                    <a:lstStyle/>
                    <a:p>
                      <a:r>
                        <a:rPr lang="en-GB" sz="2800" dirty="0"/>
                        <a:t>the divorce</a:t>
                      </a:r>
                    </a:p>
                  </a:txBody>
                  <a:tcPr/>
                </a:tc>
                <a:extLst>
                  <a:ext uri="{0D108BD9-81ED-4DB2-BD59-A6C34878D82A}">
                    <a16:rowId xmlns:a16="http://schemas.microsoft.com/office/drawing/2014/main" val="264340530"/>
                  </a:ext>
                </a:extLst>
              </a:tr>
              <a:tr h="558293">
                <a:tc>
                  <a:txBody>
                    <a:bodyPr/>
                    <a:lstStyle/>
                    <a:p>
                      <a:r>
                        <a:rPr lang="en-GB" sz="2800" dirty="0"/>
                        <a:t>le d</a:t>
                      </a:r>
                      <a:r>
                        <a:rPr lang="fr-FR" sz="2800" dirty="0"/>
                        <a:t>épart </a:t>
                      </a:r>
                      <a:endParaRPr lang="en-GB" sz="2800" dirty="0"/>
                    </a:p>
                  </a:txBody>
                  <a:tcPr/>
                </a:tc>
                <a:tc>
                  <a:txBody>
                    <a:bodyPr/>
                    <a:lstStyle/>
                    <a:p>
                      <a:r>
                        <a:rPr lang="en-GB" sz="2800" dirty="0"/>
                        <a:t>the departure</a:t>
                      </a:r>
                    </a:p>
                  </a:txBody>
                  <a:tcPr/>
                </a:tc>
                <a:extLst>
                  <a:ext uri="{0D108BD9-81ED-4DB2-BD59-A6C34878D82A}">
                    <a16:rowId xmlns:a16="http://schemas.microsoft.com/office/drawing/2014/main" val="1648926159"/>
                  </a:ext>
                </a:extLst>
              </a:tr>
            </a:tbl>
          </a:graphicData>
        </a:graphic>
      </p:graphicFrame>
      <p:sp>
        <p:nvSpPr>
          <p:cNvPr id="2" name="TextBox 1">
            <a:extLst>
              <a:ext uri="{FF2B5EF4-FFF2-40B4-BE49-F238E27FC236}">
                <a16:creationId xmlns:a16="http://schemas.microsoft.com/office/drawing/2014/main" id="{F0923FE6-8E30-4A61-B254-B7C85164CDB8}"/>
              </a:ext>
            </a:extLst>
          </p:cNvPr>
          <p:cNvSpPr txBox="1"/>
          <p:nvPr/>
        </p:nvSpPr>
        <p:spPr>
          <a:xfrm>
            <a:off x="0" y="371061"/>
            <a:ext cx="8945217" cy="584775"/>
          </a:xfrm>
          <a:prstGeom prst="rect">
            <a:avLst/>
          </a:prstGeom>
          <a:noFill/>
        </p:spPr>
        <p:txBody>
          <a:bodyPr wrap="square" rtlCol="0">
            <a:spAutoFit/>
          </a:bodyPr>
          <a:lstStyle/>
          <a:p>
            <a:r>
              <a:rPr lang="en-GB" sz="3200" dirty="0"/>
              <a:t>Mots </a:t>
            </a:r>
            <a:r>
              <a:rPr lang="en-GB" sz="3200" dirty="0" err="1"/>
              <a:t>importants</a:t>
            </a:r>
            <a:endParaRPr lang="en-GB" sz="3200" dirty="0"/>
          </a:p>
        </p:txBody>
      </p:sp>
      <p:sp>
        <p:nvSpPr>
          <p:cNvPr id="3" name="Slide Number Placeholder 2">
            <a:extLst>
              <a:ext uri="{FF2B5EF4-FFF2-40B4-BE49-F238E27FC236}">
                <a16:creationId xmlns:a16="http://schemas.microsoft.com/office/drawing/2014/main" id="{7284C0CB-BA9F-4EBA-84A6-212B8BC96CD3}"/>
              </a:ext>
            </a:extLst>
          </p:cNvPr>
          <p:cNvSpPr>
            <a:spLocks noGrp="1"/>
          </p:cNvSpPr>
          <p:nvPr>
            <p:ph type="sldNum" sz="quarter" idx="12"/>
          </p:nvPr>
        </p:nvSpPr>
        <p:spPr/>
        <p:txBody>
          <a:bodyPr/>
          <a:lstStyle/>
          <a:p>
            <a:fld id="{A796FD67-0BA0-436D-B60D-4690F3A637D4}" type="slidenum">
              <a:rPr lang="en-GB" smtClean="0"/>
              <a:t>5</a:t>
            </a:fld>
            <a:endParaRPr lang="en-GB"/>
          </a:p>
        </p:txBody>
      </p:sp>
    </p:spTree>
    <p:extLst>
      <p:ext uri="{BB962C8B-B14F-4D97-AF65-F5344CB8AC3E}">
        <p14:creationId xmlns:p14="http://schemas.microsoft.com/office/powerpoint/2010/main" val="10319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Découvrir</a:t>
            </a:r>
            <a:r>
              <a:rPr lang="en-GB" dirty="0"/>
              <a:t> le </a:t>
            </a:r>
            <a:r>
              <a:rPr lang="en-GB" dirty="0" err="1"/>
              <a:t>texte</a:t>
            </a:r>
            <a:endParaRPr lang="en-GB" dirty="0"/>
          </a:p>
        </p:txBody>
      </p:sp>
      <p:sp>
        <p:nvSpPr>
          <p:cNvPr id="3" name="Content Placeholder 2"/>
          <p:cNvSpPr>
            <a:spLocks noGrp="1"/>
          </p:cNvSpPr>
          <p:nvPr>
            <p:ph idx="1"/>
          </p:nvPr>
        </p:nvSpPr>
        <p:spPr/>
        <p:txBody>
          <a:bodyPr>
            <a:normAutofit/>
          </a:bodyPr>
          <a:lstStyle/>
          <a:p>
            <a:r>
              <a:rPr lang="en-GB" dirty="0" err="1"/>
              <a:t>Maintenant</a:t>
            </a:r>
            <a:r>
              <a:rPr lang="en-GB" dirty="0"/>
              <a:t>, </a:t>
            </a:r>
            <a:r>
              <a:rPr lang="en-GB" dirty="0" err="1"/>
              <a:t>regardez</a:t>
            </a:r>
            <a:r>
              <a:rPr lang="en-GB" dirty="0"/>
              <a:t> de nouveau </a:t>
            </a:r>
            <a:r>
              <a:rPr lang="en-GB" dirty="0" err="1"/>
              <a:t>ce</a:t>
            </a:r>
            <a:r>
              <a:rPr lang="en-GB" dirty="0"/>
              <a:t> court </a:t>
            </a:r>
            <a:r>
              <a:rPr lang="en-GB" dirty="0" err="1"/>
              <a:t>métrage</a:t>
            </a:r>
            <a:r>
              <a:rPr lang="en-GB" dirty="0"/>
              <a:t> (</a:t>
            </a:r>
            <a:r>
              <a:rPr lang="en-GB" u="sng" dirty="0"/>
              <a:t>avec son</a:t>
            </a:r>
            <a:r>
              <a:rPr lang="en-GB" dirty="0"/>
              <a:t>):</a:t>
            </a:r>
          </a:p>
          <a:p>
            <a:pPr marL="0" indent="0">
              <a:buNone/>
            </a:pPr>
            <a:r>
              <a:rPr lang="en-GB" dirty="0">
                <a:hlinkClick r:id="rId3"/>
              </a:rPr>
              <a:t>https://www.youtube.com/watch?v=9_FpZxao-Ng</a:t>
            </a:r>
            <a:endParaRPr lang="en-GB" dirty="0"/>
          </a:p>
          <a:p>
            <a:pPr marL="0" indent="0">
              <a:buNone/>
            </a:pPr>
            <a:endParaRPr lang="en-GB" dirty="0">
              <a:hlinkClick r:id="rId3"/>
            </a:endParaRPr>
          </a:p>
          <a:p>
            <a:r>
              <a:rPr lang="en-GB" dirty="0" err="1"/>
              <a:t>Ecoutez</a:t>
            </a:r>
            <a:r>
              <a:rPr lang="en-GB" dirty="0"/>
              <a:t> </a:t>
            </a:r>
            <a:r>
              <a:rPr lang="en-GB" dirty="0" err="1"/>
              <a:t>bien</a:t>
            </a:r>
            <a:r>
              <a:rPr lang="en-GB" dirty="0"/>
              <a:t>!</a:t>
            </a:r>
          </a:p>
          <a:p>
            <a:pPr marL="0" indent="0">
              <a:buNone/>
            </a:pPr>
            <a:endParaRPr lang="en-GB" dirty="0"/>
          </a:p>
          <a:p>
            <a:pPr marL="0" indent="0">
              <a:buNone/>
            </a:pPr>
            <a:r>
              <a:rPr lang="en-GB" dirty="0" err="1"/>
              <a:t>En</a:t>
            </a:r>
            <a:r>
              <a:rPr lang="en-GB" dirty="0"/>
              <a:t> </a:t>
            </a:r>
            <a:r>
              <a:rPr lang="en-GB" dirty="0" err="1"/>
              <a:t>écoutant</a:t>
            </a:r>
            <a:r>
              <a:rPr lang="en-GB" dirty="0"/>
              <a:t>…</a:t>
            </a:r>
          </a:p>
          <a:p>
            <a:r>
              <a:rPr lang="en-GB" dirty="0" err="1"/>
              <a:t>Remplissez</a:t>
            </a:r>
            <a:r>
              <a:rPr lang="en-GB" dirty="0"/>
              <a:t> les </a:t>
            </a:r>
            <a:r>
              <a:rPr lang="en-GB" dirty="0" err="1"/>
              <a:t>blancs</a:t>
            </a:r>
            <a:r>
              <a:rPr lang="en-GB" dirty="0"/>
              <a:t>.</a:t>
            </a:r>
          </a:p>
          <a:p>
            <a:endParaRPr lang="en-GB" dirty="0"/>
          </a:p>
          <a:p>
            <a:pPr marL="0" indent="0">
              <a:buNone/>
            </a:pPr>
            <a:endParaRPr lang="en-GB" dirty="0"/>
          </a:p>
          <a:p>
            <a:pPr marL="0" indent="0">
              <a:buNone/>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7F0645C1-C233-48CA-81FB-6D5D4015C6D7}"/>
              </a:ext>
            </a:extLst>
          </p:cNvPr>
          <p:cNvSpPr>
            <a:spLocks noGrp="1"/>
          </p:cNvSpPr>
          <p:nvPr>
            <p:ph type="sldNum" sz="quarter" idx="12"/>
          </p:nvPr>
        </p:nvSpPr>
        <p:spPr/>
        <p:txBody>
          <a:bodyPr/>
          <a:lstStyle/>
          <a:p>
            <a:fld id="{A796FD67-0BA0-436D-B60D-4690F3A637D4}" type="slidenum">
              <a:rPr lang="en-GB" smtClean="0"/>
              <a:t>6</a:t>
            </a:fld>
            <a:endParaRPr lang="en-GB"/>
          </a:p>
        </p:txBody>
      </p:sp>
    </p:spTree>
    <p:extLst>
      <p:ext uri="{BB962C8B-B14F-4D97-AF65-F5344CB8AC3E}">
        <p14:creationId xmlns:p14="http://schemas.microsoft.com/office/powerpoint/2010/main" val="2573800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608" y="109678"/>
            <a:ext cx="10730948" cy="469762"/>
          </a:xfrm>
        </p:spPr>
        <p:txBody>
          <a:bodyPr>
            <a:normAutofit fontScale="90000"/>
          </a:bodyPr>
          <a:lstStyle/>
          <a:p>
            <a:r>
              <a:rPr lang="en-GB" sz="3200" b="1" dirty="0" err="1"/>
              <a:t>Déjeuner</a:t>
            </a:r>
            <a:r>
              <a:rPr lang="en-GB" sz="3200" b="1" dirty="0"/>
              <a:t> du </a:t>
            </a:r>
            <a:r>
              <a:rPr lang="en-GB" sz="3200" b="1" dirty="0" err="1"/>
              <a:t>matin</a:t>
            </a:r>
            <a:r>
              <a:rPr lang="en-GB" sz="3200" b="1" dirty="0"/>
              <a:t> (Jacques </a:t>
            </a:r>
            <a:r>
              <a:rPr lang="en-GB" sz="3200" b="1" dirty="0" err="1"/>
              <a:t>Prévert</a:t>
            </a:r>
            <a:r>
              <a:rPr lang="en-GB" sz="3200" b="1" dirty="0"/>
              <a:t>)</a:t>
            </a:r>
          </a:p>
        </p:txBody>
      </p:sp>
      <p:sp>
        <p:nvSpPr>
          <p:cNvPr id="8" name="Rectangle 7"/>
          <p:cNvSpPr/>
          <p:nvPr/>
        </p:nvSpPr>
        <p:spPr>
          <a:xfrm>
            <a:off x="690508" y="1723667"/>
            <a:ext cx="3670852" cy="2308324"/>
          </a:xfrm>
          <a:prstGeom prst="rect">
            <a:avLst/>
          </a:prstGeom>
        </p:spPr>
        <p:txBody>
          <a:bodyPr wrap="square">
            <a:spAutoFit/>
          </a:bodyPr>
          <a:lstStyle/>
          <a:p>
            <a:br>
              <a:rPr lang="fr-FR" dirty="0"/>
            </a:br>
            <a:r>
              <a:rPr lang="fr-FR" dirty="0"/>
              <a:t>Line 4:</a:t>
            </a:r>
            <a:br>
              <a:rPr lang="fr-FR" dirty="0"/>
            </a:br>
            <a:br>
              <a:rPr lang="fr-FR" dirty="0"/>
            </a:br>
            <a:r>
              <a:rPr lang="fr-FR" dirty="0"/>
              <a:t>Line 7:</a:t>
            </a:r>
            <a:br>
              <a:rPr lang="fr-FR" dirty="0"/>
            </a:br>
            <a:br>
              <a:rPr lang="fr-FR" dirty="0"/>
            </a:br>
            <a:r>
              <a:rPr lang="fr-FR" dirty="0"/>
              <a:t>Line 11:</a:t>
            </a:r>
            <a:br>
              <a:rPr lang="fr-FR" dirty="0"/>
            </a:br>
            <a:br>
              <a:rPr lang="fr-FR" dirty="0"/>
            </a:br>
            <a:r>
              <a:rPr lang="fr-FR" dirty="0"/>
              <a:t>Line 19:</a:t>
            </a:r>
            <a:endParaRPr lang="en-GB" dirty="0"/>
          </a:p>
        </p:txBody>
      </p:sp>
      <p:sp>
        <p:nvSpPr>
          <p:cNvPr id="9" name="Rectangle 8"/>
          <p:cNvSpPr/>
          <p:nvPr/>
        </p:nvSpPr>
        <p:spPr>
          <a:xfrm>
            <a:off x="5526157" y="1148909"/>
            <a:ext cx="3392557" cy="2862322"/>
          </a:xfrm>
          <a:prstGeom prst="rect">
            <a:avLst/>
          </a:prstGeom>
        </p:spPr>
        <p:txBody>
          <a:bodyPr wrap="square">
            <a:spAutoFit/>
          </a:bodyPr>
          <a:lstStyle/>
          <a:p>
            <a:br>
              <a:rPr lang="fr-FR" dirty="0"/>
            </a:br>
            <a:r>
              <a:rPr lang="fr-FR" dirty="0"/>
              <a:t>line 21:</a:t>
            </a:r>
            <a:br>
              <a:rPr lang="fr-FR" dirty="0"/>
            </a:br>
            <a:br>
              <a:rPr lang="fr-FR" dirty="0"/>
            </a:br>
            <a:r>
              <a:rPr lang="fr-FR" dirty="0"/>
              <a:t>Line 28 </a:t>
            </a:r>
            <a:br>
              <a:rPr lang="fr-FR" dirty="0"/>
            </a:br>
            <a:br>
              <a:rPr lang="fr-FR" dirty="0"/>
            </a:br>
            <a:r>
              <a:rPr lang="fr-FR" dirty="0"/>
              <a:t>Line 30:</a:t>
            </a:r>
            <a:br>
              <a:rPr lang="fr-FR" dirty="0"/>
            </a:br>
            <a:endParaRPr lang="fr-FR" dirty="0"/>
          </a:p>
          <a:p>
            <a:endParaRPr lang="fr-FR" dirty="0"/>
          </a:p>
          <a:p>
            <a:br>
              <a:rPr lang="fr-FR" dirty="0"/>
            </a:br>
            <a:r>
              <a:rPr lang="fr-FR" dirty="0"/>
              <a:t>Line 32:</a:t>
            </a:r>
            <a:endParaRPr lang="en-GB" dirty="0"/>
          </a:p>
        </p:txBody>
      </p:sp>
      <p:sp>
        <p:nvSpPr>
          <p:cNvPr id="3" name="Slide Number Placeholder 2">
            <a:extLst>
              <a:ext uri="{FF2B5EF4-FFF2-40B4-BE49-F238E27FC236}">
                <a16:creationId xmlns:a16="http://schemas.microsoft.com/office/drawing/2014/main" id="{FAE4D185-3F0F-4258-A728-C1C3AF941D80}"/>
              </a:ext>
            </a:extLst>
          </p:cNvPr>
          <p:cNvSpPr>
            <a:spLocks noGrp="1"/>
          </p:cNvSpPr>
          <p:nvPr>
            <p:ph type="sldNum" sz="quarter" idx="12"/>
          </p:nvPr>
        </p:nvSpPr>
        <p:spPr/>
        <p:txBody>
          <a:bodyPr/>
          <a:lstStyle/>
          <a:p>
            <a:fld id="{A796FD67-0BA0-436D-B60D-4690F3A637D4}" type="slidenum">
              <a:rPr lang="en-GB" smtClean="0"/>
              <a:t>7</a:t>
            </a:fld>
            <a:endParaRPr lang="en-GB"/>
          </a:p>
        </p:txBody>
      </p:sp>
      <p:sp>
        <p:nvSpPr>
          <p:cNvPr id="4" name="Rectangle 3">
            <a:extLst>
              <a:ext uri="{FF2B5EF4-FFF2-40B4-BE49-F238E27FC236}">
                <a16:creationId xmlns:a16="http://schemas.microsoft.com/office/drawing/2014/main" id="{690505E1-604D-4F02-834B-58F28237D64B}"/>
              </a:ext>
            </a:extLst>
          </p:cNvPr>
          <p:cNvSpPr/>
          <p:nvPr/>
        </p:nvSpPr>
        <p:spPr>
          <a:xfrm>
            <a:off x="5115340" y="5504478"/>
            <a:ext cx="6096000" cy="646331"/>
          </a:xfrm>
          <a:prstGeom prst="rect">
            <a:avLst/>
          </a:prstGeom>
          <a:ln w="28575">
            <a:solidFill>
              <a:schemeClr val="tx1"/>
            </a:solidFill>
          </a:ln>
        </p:spPr>
        <p:txBody>
          <a:bodyPr>
            <a:spAutoFit/>
          </a:bodyPr>
          <a:lstStyle/>
          <a:p>
            <a:r>
              <a:rPr lang="fr-FR" dirty="0">
                <a:solidFill>
                  <a:srgbClr val="333333"/>
                </a:solidFill>
                <a:latin typeface="Arial" panose="020B0604020202020204" pitchFamily="34" charset="0"/>
              </a:rPr>
              <a:t>mis;   parler; petite;   pleuré;    moi;   sans une parole;  tasse; regarder </a:t>
            </a:r>
            <a:endParaRPr lang="en-GB" dirty="0"/>
          </a:p>
        </p:txBody>
      </p:sp>
      <p:sp>
        <p:nvSpPr>
          <p:cNvPr id="5" name="TextBox 4">
            <a:extLst>
              <a:ext uri="{FF2B5EF4-FFF2-40B4-BE49-F238E27FC236}">
                <a16:creationId xmlns:a16="http://schemas.microsoft.com/office/drawing/2014/main" id="{64880D8D-47BE-4B63-A657-50E8DC41D42E}"/>
              </a:ext>
            </a:extLst>
          </p:cNvPr>
          <p:cNvSpPr txBox="1"/>
          <p:nvPr/>
        </p:nvSpPr>
        <p:spPr>
          <a:xfrm>
            <a:off x="571517" y="779577"/>
            <a:ext cx="5524483" cy="923330"/>
          </a:xfrm>
          <a:prstGeom prst="rect">
            <a:avLst/>
          </a:prstGeom>
          <a:noFill/>
        </p:spPr>
        <p:txBody>
          <a:bodyPr wrap="square" rtlCol="0">
            <a:spAutoFit/>
          </a:bodyPr>
          <a:lstStyle/>
          <a:p>
            <a:r>
              <a:rPr lang="en-GB" b="1" dirty="0">
                <a:solidFill>
                  <a:srgbClr val="FF0000"/>
                </a:solidFill>
              </a:rPr>
              <a:t>NB  full text to be inserted by teacher.  The words below are the ones we suggest are removed from the lines indicated</a:t>
            </a:r>
          </a:p>
        </p:txBody>
      </p:sp>
    </p:spTree>
    <p:extLst>
      <p:ext uri="{BB962C8B-B14F-4D97-AF65-F5344CB8AC3E}">
        <p14:creationId xmlns:p14="http://schemas.microsoft.com/office/powerpoint/2010/main" val="122211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608" y="109678"/>
            <a:ext cx="10730948" cy="469762"/>
          </a:xfrm>
        </p:spPr>
        <p:txBody>
          <a:bodyPr>
            <a:normAutofit fontScale="90000"/>
          </a:bodyPr>
          <a:lstStyle/>
          <a:p>
            <a:r>
              <a:rPr lang="en-GB" sz="3200" b="1" dirty="0" err="1"/>
              <a:t>Déjeuner</a:t>
            </a:r>
            <a:r>
              <a:rPr lang="en-GB" sz="3200" b="1" dirty="0"/>
              <a:t> du </a:t>
            </a:r>
            <a:r>
              <a:rPr lang="en-GB" sz="3200" b="1" dirty="0" err="1"/>
              <a:t>matin</a:t>
            </a:r>
            <a:r>
              <a:rPr lang="en-GB" sz="3200" b="1" dirty="0"/>
              <a:t> (Jacques </a:t>
            </a:r>
            <a:r>
              <a:rPr lang="en-GB" sz="3200" b="1" dirty="0" err="1"/>
              <a:t>Pr</a:t>
            </a:r>
            <a:r>
              <a:rPr lang="en-GB" sz="3200" dirty="0" err="1"/>
              <a:t>é</a:t>
            </a:r>
            <a:r>
              <a:rPr lang="en-GB" sz="3200" b="1" dirty="0" err="1"/>
              <a:t>vert</a:t>
            </a:r>
            <a:r>
              <a:rPr lang="en-GB" sz="3200" b="1" dirty="0"/>
              <a:t>)</a:t>
            </a:r>
          </a:p>
        </p:txBody>
      </p:sp>
      <p:sp>
        <p:nvSpPr>
          <p:cNvPr id="8" name="Rectangle 7"/>
          <p:cNvSpPr/>
          <p:nvPr/>
        </p:nvSpPr>
        <p:spPr>
          <a:xfrm>
            <a:off x="834887" y="1148909"/>
            <a:ext cx="3670852" cy="2308324"/>
          </a:xfrm>
          <a:prstGeom prst="rect">
            <a:avLst/>
          </a:prstGeom>
        </p:spPr>
        <p:txBody>
          <a:bodyPr wrap="square">
            <a:spAutoFit/>
          </a:bodyPr>
          <a:lstStyle/>
          <a:p>
            <a:br>
              <a:rPr lang="fr-FR" dirty="0"/>
            </a:br>
            <a:r>
              <a:rPr lang="fr-FR" dirty="0"/>
              <a:t>Line 4: </a:t>
            </a:r>
            <a:r>
              <a:rPr lang="fr-FR" dirty="0">
                <a:solidFill>
                  <a:srgbClr val="333333"/>
                </a:solidFill>
                <a:latin typeface="Arial" panose="020B0604020202020204" pitchFamily="34" charset="0"/>
              </a:rPr>
              <a:t>(1) </a:t>
            </a:r>
            <a:r>
              <a:rPr lang="fr-FR" u="sng" dirty="0">
                <a:solidFill>
                  <a:srgbClr val="333333"/>
                </a:solidFill>
                <a:latin typeface="Arial" panose="020B0604020202020204" pitchFamily="34" charset="0"/>
              </a:rPr>
              <a:t>tasse</a:t>
            </a:r>
            <a:br>
              <a:rPr lang="fr-FR" dirty="0"/>
            </a:br>
            <a:br>
              <a:rPr lang="fr-FR" dirty="0"/>
            </a:br>
            <a:r>
              <a:rPr lang="fr-FR" dirty="0"/>
              <a:t>Line 7: </a:t>
            </a:r>
            <a:r>
              <a:rPr lang="fr-FR" dirty="0">
                <a:solidFill>
                  <a:srgbClr val="333333"/>
                </a:solidFill>
                <a:latin typeface="Arial" panose="020B0604020202020204" pitchFamily="34" charset="0"/>
              </a:rPr>
              <a:t>(2) </a:t>
            </a:r>
            <a:r>
              <a:rPr lang="fr-FR" u="sng" dirty="0">
                <a:solidFill>
                  <a:srgbClr val="333333"/>
                </a:solidFill>
                <a:latin typeface="Arial" panose="020B0604020202020204" pitchFamily="34" charset="0"/>
              </a:rPr>
              <a:t>petite</a:t>
            </a:r>
            <a:br>
              <a:rPr lang="fr-FR" dirty="0"/>
            </a:br>
            <a:br>
              <a:rPr lang="fr-FR" dirty="0"/>
            </a:br>
            <a:r>
              <a:rPr lang="fr-FR" dirty="0"/>
              <a:t>Line 11: </a:t>
            </a:r>
            <a:r>
              <a:rPr lang="fr-FR" dirty="0">
                <a:solidFill>
                  <a:srgbClr val="333333"/>
                </a:solidFill>
                <a:latin typeface="Arial" panose="020B0604020202020204" pitchFamily="34" charset="0"/>
              </a:rPr>
              <a:t>(3) </a:t>
            </a:r>
            <a:r>
              <a:rPr lang="fr-FR" u="sng" dirty="0">
                <a:solidFill>
                  <a:srgbClr val="333333"/>
                </a:solidFill>
                <a:latin typeface="Arial" panose="020B0604020202020204" pitchFamily="34" charset="0"/>
              </a:rPr>
              <a:t>parler</a:t>
            </a:r>
            <a:br>
              <a:rPr lang="fr-FR" dirty="0"/>
            </a:br>
            <a:br>
              <a:rPr lang="fr-FR" dirty="0"/>
            </a:br>
            <a:r>
              <a:rPr lang="fr-FR" dirty="0">
                <a:solidFill>
                  <a:srgbClr val="333333"/>
                </a:solidFill>
                <a:latin typeface="Arial" panose="020B0604020202020204" pitchFamily="34" charset="0"/>
              </a:rPr>
              <a:t>Line 19: (4) </a:t>
            </a:r>
            <a:r>
              <a:rPr lang="fr-FR" u="sng" dirty="0">
                <a:solidFill>
                  <a:srgbClr val="333333"/>
                </a:solidFill>
                <a:latin typeface="Arial" panose="020B0604020202020204" pitchFamily="34" charset="0"/>
              </a:rPr>
              <a:t>regarder</a:t>
            </a:r>
            <a:endParaRPr lang="en-GB" u="sng" dirty="0"/>
          </a:p>
        </p:txBody>
      </p:sp>
      <p:sp>
        <p:nvSpPr>
          <p:cNvPr id="9" name="Rectangle 8"/>
          <p:cNvSpPr/>
          <p:nvPr/>
        </p:nvSpPr>
        <p:spPr>
          <a:xfrm>
            <a:off x="5526157" y="1148909"/>
            <a:ext cx="3392557" cy="2308324"/>
          </a:xfrm>
          <a:prstGeom prst="rect">
            <a:avLst/>
          </a:prstGeom>
        </p:spPr>
        <p:txBody>
          <a:bodyPr wrap="square">
            <a:spAutoFit/>
          </a:bodyPr>
          <a:lstStyle/>
          <a:p>
            <a:br>
              <a:rPr lang="fr-FR" dirty="0"/>
            </a:br>
            <a:r>
              <a:rPr lang="fr-FR" dirty="0"/>
              <a:t>Line 21: </a:t>
            </a:r>
            <a:r>
              <a:rPr lang="fr-FR" dirty="0">
                <a:solidFill>
                  <a:srgbClr val="333333"/>
                </a:solidFill>
                <a:latin typeface="Arial" panose="020B0604020202020204" pitchFamily="34" charset="0"/>
              </a:rPr>
              <a:t>(5) </a:t>
            </a:r>
            <a:r>
              <a:rPr lang="fr-FR" u="sng" dirty="0">
                <a:solidFill>
                  <a:srgbClr val="333333"/>
                </a:solidFill>
                <a:latin typeface="Arial" panose="020B0604020202020204" pitchFamily="34" charset="0"/>
              </a:rPr>
              <a:t>mis</a:t>
            </a:r>
            <a:br>
              <a:rPr lang="fr-FR" dirty="0"/>
            </a:br>
            <a:br>
              <a:rPr lang="fr-FR" dirty="0"/>
            </a:br>
            <a:r>
              <a:rPr lang="fr-FR" dirty="0"/>
              <a:t>Line 28: (6) </a:t>
            </a:r>
            <a:r>
              <a:rPr lang="fr-FR" u="sng" dirty="0">
                <a:solidFill>
                  <a:srgbClr val="333333"/>
                </a:solidFill>
                <a:latin typeface="Arial" panose="020B0604020202020204" pitchFamily="34" charset="0"/>
              </a:rPr>
              <a:t>Sans une parole</a:t>
            </a:r>
            <a:br>
              <a:rPr lang="fr-FR" dirty="0"/>
            </a:br>
            <a:br>
              <a:rPr lang="fr-FR" dirty="0"/>
            </a:br>
            <a:r>
              <a:rPr lang="fr-FR" dirty="0"/>
              <a:t>Line 30: </a:t>
            </a:r>
            <a:r>
              <a:rPr lang="fr-FR" dirty="0">
                <a:solidFill>
                  <a:srgbClr val="333333"/>
                </a:solidFill>
                <a:latin typeface="Arial" panose="020B0604020202020204" pitchFamily="34" charset="0"/>
              </a:rPr>
              <a:t>(7) </a:t>
            </a:r>
            <a:r>
              <a:rPr lang="fr-FR" u="sng" dirty="0">
                <a:solidFill>
                  <a:srgbClr val="333333"/>
                </a:solidFill>
                <a:latin typeface="Arial" panose="020B0604020202020204" pitchFamily="34" charset="0"/>
              </a:rPr>
              <a:t>moi</a:t>
            </a:r>
            <a:r>
              <a:rPr lang="fr-FR" dirty="0">
                <a:solidFill>
                  <a:srgbClr val="333333"/>
                </a:solidFill>
                <a:latin typeface="Arial" panose="020B0604020202020204" pitchFamily="34" charset="0"/>
              </a:rPr>
              <a:t> j’ai pris</a:t>
            </a:r>
            <a:br>
              <a:rPr lang="fr-FR" dirty="0"/>
            </a:br>
            <a:br>
              <a:rPr lang="fr-FR" dirty="0"/>
            </a:br>
            <a:r>
              <a:rPr lang="fr-FR" dirty="0"/>
              <a:t>Line 32: </a:t>
            </a:r>
            <a:r>
              <a:rPr lang="fr-FR" dirty="0">
                <a:solidFill>
                  <a:srgbClr val="333333"/>
                </a:solidFill>
                <a:latin typeface="Arial" panose="020B0604020202020204" pitchFamily="34" charset="0"/>
              </a:rPr>
              <a:t>(8) </a:t>
            </a:r>
            <a:r>
              <a:rPr lang="fr-FR" u="sng" dirty="0">
                <a:solidFill>
                  <a:srgbClr val="333333"/>
                </a:solidFill>
                <a:latin typeface="Arial" panose="020B0604020202020204" pitchFamily="34" charset="0"/>
              </a:rPr>
              <a:t>pleuré</a:t>
            </a:r>
            <a:r>
              <a:rPr lang="fr-FR" dirty="0">
                <a:solidFill>
                  <a:srgbClr val="333333"/>
                </a:solidFill>
                <a:latin typeface="Arial" panose="020B0604020202020204" pitchFamily="34" charset="0"/>
              </a:rPr>
              <a:t>.</a:t>
            </a:r>
            <a:endParaRPr lang="en-GB" dirty="0"/>
          </a:p>
        </p:txBody>
      </p:sp>
      <p:sp>
        <p:nvSpPr>
          <p:cNvPr id="3" name="Slide Number Placeholder 2">
            <a:extLst>
              <a:ext uri="{FF2B5EF4-FFF2-40B4-BE49-F238E27FC236}">
                <a16:creationId xmlns:a16="http://schemas.microsoft.com/office/drawing/2014/main" id="{74A6336A-7501-445E-B5A8-E25AE11D29B9}"/>
              </a:ext>
            </a:extLst>
          </p:cNvPr>
          <p:cNvSpPr>
            <a:spLocks noGrp="1"/>
          </p:cNvSpPr>
          <p:nvPr>
            <p:ph type="sldNum" sz="quarter" idx="12"/>
          </p:nvPr>
        </p:nvSpPr>
        <p:spPr/>
        <p:txBody>
          <a:bodyPr/>
          <a:lstStyle/>
          <a:p>
            <a:fld id="{A796FD67-0BA0-436D-B60D-4690F3A637D4}" type="slidenum">
              <a:rPr lang="en-GB" smtClean="0"/>
              <a:t>8</a:t>
            </a:fld>
            <a:endParaRPr lang="en-GB"/>
          </a:p>
        </p:txBody>
      </p:sp>
      <p:sp>
        <p:nvSpPr>
          <p:cNvPr id="7" name="TextBox 6">
            <a:extLst>
              <a:ext uri="{FF2B5EF4-FFF2-40B4-BE49-F238E27FC236}">
                <a16:creationId xmlns:a16="http://schemas.microsoft.com/office/drawing/2014/main" id="{9DE97E1F-7CAB-4E08-B0D9-2BFB2BC440C2}"/>
              </a:ext>
            </a:extLst>
          </p:cNvPr>
          <p:cNvSpPr txBox="1"/>
          <p:nvPr/>
        </p:nvSpPr>
        <p:spPr>
          <a:xfrm>
            <a:off x="571516" y="779577"/>
            <a:ext cx="9438758" cy="369332"/>
          </a:xfrm>
          <a:prstGeom prst="rect">
            <a:avLst/>
          </a:prstGeom>
          <a:noFill/>
        </p:spPr>
        <p:txBody>
          <a:bodyPr wrap="square" rtlCol="0">
            <a:spAutoFit/>
          </a:bodyPr>
          <a:lstStyle/>
          <a:p>
            <a:r>
              <a:rPr lang="en-GB" b="1" dirty="0">
                <a:solidFill>
                  <a:srgbClr val="FF0000"/>
                </a:solidFill>
              </a:rPr>
              <a:t>NB  full text to be inserted by teacher.  The words below are the ones we suggest are removed</a:t>
            </a:r>
          </a:p>
        </p:txBody>
      </p:sp>
      <p:sp>
        <p:nvSpPr>
          <p:cNvPr id="10" name="Rectangle 9">
            <a:extLst>
              <a:ext uri="{FF2B5EF4-FFF2-40B4-BE49-F238E27FC236}">
                <a16:creationId xmlns:a16="http://schemas.microsoft.com/office/drawing/2014/main" id="{A4CE103C-55C0-4077-9737-212508256814}"/>
              </a:ext>
            </a:extLst>
          </p:cNvPr>
          <p:cNvSpPr/>
          <p:nvPr/>
        </p:nvSpPr>
        <p:spPr>
          <a:xfrm>
            <a:off x="5562600" y="4144345"/>
            <a:ext cx="6096000" cy="646331"/>
          </a:xfrm>
          <a:prstGeom prst="rect">
            <a:avLst/>
          </a:prstGeom>
          <a:ln w="28575">
            <a:solidFill>
              <a:schemeClr val="tx1"/>
            </a:solidFill>
          </a:ln>
        </p:spPr>
        <p:txBody>
          <a:bodyPr>
            <a:spAutoFit/>
          </a:bodyPr>
          <a:lstStyle/>
          <a:p>
            <a:r>
              <a:rPr lang="fr-FR" dirty="0">
                <a:solidFill>
                  <a:srgbClr val="333333"/>
                </a:solidFill>
                <a:latin typeface="Arial" panose="020B0604020202020204" pitchFamily="34" charset="0"/>
              </a:rPr>
              <a:t>mis;   parler; petite;   pleuré;    moi;   sans une parole;  tasse; regarder </a:t>
            </a:r>
            <a:endParaRPr lang="en-GB" dirty="0"/>
          </a:p>
        </p:txBody>
      </p:sp>
    </p:spTree>
    <p:extLst>
      <p:ext uri="{BB962C8B-B14F-4D97-AF65-F5344CB8AC3E}">
        <p14:creationId xmlns:p14="http://schemas.microsoft.com/office/powerpoint/2010/main" val="783796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91109" y="865247"/>
            <a:ext cx="3126595" cy="5878532"/>
          </a:xfrm>
          <a:prstGeom prst="rect">
            <a:avLst/>
          </a:prstGeom>
        </p:spPr>
        <p:txBody>
          <a:bodyPr wrap="square">
            <a:spAutoFit/>
          </a:bodyPr>
          <a:lstStyle/>
          <a:p>
            <a:r>
              <a:rPr lang="en-GB" dirty="0">
                <a:solidFill>
                  <a:srgbClr val="FF0000"/>
                </a:solidFill>
                <a:latin typeface="Arial" panose="020B0604020202020204" pitchFamily="34" charset="0"/>
              </a:rPr>
              <a:t>He poured the coffee</a:t>
            </a:r>
          </a:p>
          <a:p>
            <a:r>
              <a:rPr lang="en-GB" dirty="0">
                <a:solidFill>
                  <a:srgbClr val="FF0000"/>
                </a:solidFill>
                <a:latin typeface="Arial" panose="020B0604020202020204" pitchFamily="34" charset="0"/>
              </a:rPr>
              <a:t>Into the cup</a:t>
            </a:r>
          </a:p>
          <a:p>
            <a:r>
              <a:rPr lang="en-GB" dirty="0">
                <a:solidFill>
                  <a:srgbClr val="FF0000"/>
                </a:solidFill>
                <a:latin typeface="Arial" panose="020B0604020202020204" pitchFamily="34" charset="0"/>
              </a:rPr>
              <a:t>He put the milk</a:t>
            </a:r>
          </a:p>
          <a:p>
            <a:r>
              <a:rPr lang="en-GB" dirty="0">
                <a:solidFill>
                  <a:srgbClr val="FF0000"/>
                </a:solidFill>
                <a:latin typeface="Arial" panose="020B0604020202020204" pitchFamily="34" charset="0"/>
              </a:rPr>
              <a:t>(1)_______________</a:t>
            </a:r>
          </a:p>
          <a:p>
            <a:r>
              <a:rPr lang="en-GB" dirty="0">
                <a:solidFill>
                  <a:srgbClr val="FF0000"/>
                </a:solidFill>
                <a:latin typeface="Arial" panose="020B0604020202020204" pitchFamily="34" charset="0"/>
              </a:rPr>
              <a:t>He put the sugar</a:t>
            </a:r>
          </a:p>
          <a:p>
            <a:r>
              <a:rPr lang="en-GB" dirty="0">
                <a:solidFill>
                  <a:srgbClr val="FF0000"/>
                </a:solidFill>
                <a:latin typeface="Arial" panose="020B0604020202020204" pitchFamily="34" charset="0"/>
              </a:rPr>
              <a:t>Into the coffee with milk</a:t>
            </a:r>
          </a:p>
          <a:p>
            <a:r>
              <a:rPr lang="en-GB" dirty="0">
                <a:solidFill>
                  <a:srgbClr val="FF0000"/>
                </a:solidFill>
                <a:latin typeface="Arial" panose="020B0604020202020204" pitchFamily="34" charset="0"/>
              </a:rPr>
              <a:t>With a small spoon</a:t>
            </a:r>
          </a:p>
          <a:p>
            <a:r>
              <a:rPr lang="en-GB" dirty="0">
                <a:solidFill>
                  <a:srgbClr val="FF0000"/>
                </a:solidFill>
                <a:latin typeface="Arial" panose="020B0604020202020204" pitchFamily="34" charset="0"/>
              </a:rPr>
              <a:t>He stirred</a:t>
            </a:r>
          </a:p>
          <a:p>
            <a:r>
              <a:rPr lang="en-GB" dirty="0">
                <a:solidFill>
                  <a:srgbClr val="FF0000"/>
                </a:solidFill>
                <a:latin typeface="Arial" panose="020B0604020202020204" pitchFamily="34" charset="0"/>
              </a:rPr>
              <a:t>He drank the coffee with milk</a:t>
            </a:r>
          </a:p>
          <a:p>
            <a:r>
              <a:rPr lang="en-GB" dirty="0">
                <a:solidFill>
                  <a:srgbClr val="FF0000"/>
                </a:solidFill>
                <a:latin typeface="Arial" panose="020B0604020202020204" pitchFamily="34" charset="0"/>
              </a:rPr>
              <a:t>And he put down the cup</a:t>
            </a:r>
          </a:p>
          <a:p>
            <a:r>
              <a:rPr lang="en-GB" dirty="0">
                <a:solidFill>
                  <a:srgbClr val="FF0000"/>
                </a:solidFill>
                <a:latin typeface="Arial" panose="020B0604020202020204" pitchFamily="34" charset="0"/>
              </a:rPr>
              <a:t>Without (2)_____________</a:t>
            </a:r>
          </a:p>
          <a:p>
            <a:endParaRPr lang="en-GB" dirty="0">
              <a:solidFill>
                <a:srgbClr val="FF0000"/>
              </a:solidFill>
              <a:latin typeface="Arial" panose="020B0604020202020204" pitchFamily="34" charset="0"/>
            </a:endParaRPr>
          </a:p>
          <a:p>
            <a:r>
              <a:rPr lang="en-GB" dirty="0">
                <a:solidFill>
                  <a:srgbClr val="FF0000"/>
                </a:solidFill>
                <a:latin typeface="Arial" panose="020B0604020202020204" pitchFamily="34" charset="0"/>
              </a:rPr>
              <a:t>He lit</a:t>
            </a:r>
          </a:p>
          <a:p>
            <a:r>
              <a:rPr lang="en-GB" dirty="0">
                <a:solidFill>
                  <a:srgbClr val="FF0000"/>
                </a:solidFill>
                <a:latin typeface="Arial" panose="020B0604020202020204" pitchFamily="34" charset="0"/>
              </a:rPr>
              <a:t>A cigarette</a:t>
            </a:r>
          </a:p>
          <a:p>
            <a:r>
              <a:rPr lang="en-GB" dirty="0">
                <a:solidFill>
                  <a:srgbClr val="FF0000"/>
                </a:solidFill>
                <a:latin typeface="Arial" panose="020B0604020202020204" pitchFamily="34" charset="0"/>
              </a:rPr>
              <a:t>He made circles</a:t>
            </a:r>
          </a:p>
          <a:p>
            <a:r>
              <a:rPr lang="en-GB" dirty="0">
                <a:solidFill>
                  <a:srgbClr val="FF0000"/>
                </a:solidFill>
                <a:latin typeface="Arial" panose="020B0604020202020204" pitchFamily="34" charset="0"/>
              </a:rPr>
              <a:t>With the smoke</a:t>
            </a:r>
          </a:p>
          <a:p>
            <a:r>
              <a:rPr lang="en-GB" dirty="0">
                <a:solidFill>
                  <a:srgbClr val="FF0000"/>
                </a:solidFill>
                <a:latin typeface="Arial" panose="020B0604020202020204" pitchFamily="34" charset="0"/>
              </a:rPr>
              <a:t>He shook off the ash</a:t>
            </a:r>
          </a:p>
          <a:p>
            <a:r>
              <a:rPr lang="en-GB" dirty="0">
                <a:solidFill>
                  <a:srgbClr val="FF0000"/>
                </a:solidFill>
                <a:latin typeface="Arial" panose="020B0604020202020204" pitchFamily="34" charset="0"/>
              </a:rPr>
              <a:t>Into the ashtray</a:t>
            </a:r>
          </a:p>
          <a:p>
            <a:r>
              <a:rPr lang="en-GB" dirty="0">
                <a:solidFill>
                  <a:srgbClr val="FF0000"/>
                </a:solidFill>
                <a:latin typeface="Arial" panose="020B0604020202020204" pitchFamily="34" charset="0"/>
              </a:rPr>
              <a:t>Without speaking to me</a:t>
            </a:r>
          </a:p>
          <a:p>
            <a:r>
              <a:rPr lang="en-GB" dirty="0">
                <a:solidFill>
                  <a:srgbClr val="FF0000"/>
                </a:solidFill>
                <a:latin typeface="Arial" panose="020B0604020202020204" pitchFamily="34" charset="0"/>
              </a:rPr>
              <a:t>(3)_________________</a:t>
            </a:r>
          </a:p>
          <a:p>
            <a:endParaRPr lang="en-GB" sz="1600" b="0" i="0" dirty="0">
              <a:solidFill>
                <a:srgbClr val="1A1A1A"/>
              </a:solidFill>
              <a:effectLst/>
              <a:latin typeface="Arial" panose="020B0604020202020204" pitchFamily="34" charset="0"/>
            </a:endParaRPr>
          </a:p>
        </p:txBody>
      </p:sp>
      <p:sp>
        <p:nvSpPr>
          <p:cNvPr id="5" name="Rectangle 4"/>
          <p:cNvSpPr/>
          <p:nvPr/>
        </p:nvSpPr>
        <p:spPr>
          <a:xfrm>
            <a:off x="8826390" y="865247"/>
            <a:ext cx="3101849" cy="3970318"/>
          </a:xfrm>
          <a:prstGeom prst="rect">
            <a:avLst/>
          </a:prstGeom>
        </p:spPr>
        <p:txBody>
          <a:bodyPr wrap="square">
            <a:spAutoFit/>
          </a:bodyPr>
          <a:lstStyle/>
          <a:p>
            <a:r>
              <a:rPr lang="en-GB" dirty="0">
                <a:solidFill>
                  <a:srgbClr val="FF0000"/>
                </a:solidFill>
                <a:latin typeface="Arial" panose="020B0604020202020204" pitchFamily="34" charset="0"/>
              </a:rPr>
              <a:t>(4)___________</a:t>
            </a:r>
          </a:p>
          <a:p>
            <a:r>
              <a:rPr lang="en-GB" dirty="0">
                <a:solidFill>
                  <a:srgbClr val="FF0000"/>
                </a:solidFill>
                <a:latin typeface="Arial" panose="020B0604020202020204" pitchFamily="34" charset="0"/>
              </a:rPr>
              <a:t>He put on</a:t>
            </a:r>
          </a:p>
          <a:p>
            <a:r>
              <a:rPr lang="en-GB" dirty="0">
                <a:solidFill>
                  <a:srgbClr val="FF0000"/>
                </a:solidFill>
                <a:latin typeface="Arial" panose="020B0604020202020204" pitchFamily="34" charset="0"/>
              </a:rPr>
              <a:t>His hat on his head</a:t>
            </a:r>
          </a:p>
          <a:p>
            <a:r>
              <a:rPr lang="en-GB" dirty="0">
                <a:solidFill>
                  <a:srgbClr val="FF0000"/>
                </a:solidFill>
                <a:latin typeface="Arial" panose="020B0604020202020204" pitchFamily="34" charset="0"/>
              </a:rPr>
              <a:t>He put on</a:t>
            </a:r>
          </a:p>
          <a:p>
            <a:r>
              <a:rPr lang="en-GB" dirty="0">
                <a:solidFill>
                  <a:srgbClr val="FF0000"/>
                </a:solidFill>
                <a:latin typeface="Arial" panose="020B0604020202020204" pitchFamily="34" charset="0"/>
              </a:rPr>
              <a:t>His raincoat</a:t>
            </a:r>
          </a:p>
          <a:p>
            <a:r>
              <a:rPr lang="en-GB" dirty="0">
                <a:solidFill>
                  <a:srgbClr val="FF0000"/>
                </a:solidFill>
                <a:latin typeface="Arial" panose="020B0604020202020204" pitchFamily="34" charset="0"/>
              </a:rPr>
              <a:t>Because it was raining</a:t>
            </a:r>
          </a:p>
          <a:p>
            <a:r>
              <a:rPr lang="en-GB" dirty="0">
                <a:solidFill>
                  <a:srgbClr val="FF0000"/>
                </a:solidFill>
                <a:latin typeface="Arial" panose="020B0604020202020204" pitchFamily="34" charset="0"/>
              </a:rPr>
              <a:t>(5)___________</a:t>
            </a:r>
          </a:p>
          <a:p>
            <a:r>
              <a:rPr lang="en-GB" dirty="0">
                <a:solidFill>
                  <a:srgbClr val="FF0000"/>
                </a:solidFill>
                <a:latin typeface="Arial" panose="020B0604020202020204" pitchFamily="34" charset="0"/>
              </a:rPr>
              <a:t>Under the rain</a:t>
            </a:r>
          </a:p>
          <a:p>
            <a:r>
              <a:rPr lang="en-GB" dirty="0">
                <a:solidFill>
                  <a:srgbClr val="FF0000"/>
                </a:solidFill>
                <a:latin typeface="Arial" panose="020B0604020202020204" pitchFamily="34" charset="0"/>
              </a:rPr>
              <a:t>Without (6)__________</a:t>
            </a:r>
          </a:p>
          <a:p>
            <a:r>
              <a:rPr lang="en-GB" dirty="0">
                <a:solidFill>
                  <a:srgbClr val="FF0000"/>
                </a:solidFill>
                <a:latin typeface="Arial" panose="020B0604020202020204" pitchFamily="34" charset="0"/>
              </a:rPr>
              <a:t>Without looking at me</a:t>
            </a:r>
          </a:p>
          <a:p>
            <a:r>
              <a:rPr lang="en-GB" dirty="0">
                <a:solidFill>
                  <a:srgbClr val="FF0000"/>
                </a:solidFill>
                <a:latin typeface="Arial" panose="020B0604020202020204" pitchFamily="34" charset="0"/>
              </a:rPr>
              <a:t> </a:t>
            </a:r>
          </a:p>
          <a:p>
            <a:r>
              <a:rPr lang="en-GB" dirty="0">
                <a:solidFill>
                  <a:srgbClr val="FF0000"/>
                </a:solidFill>
                <a:latin typeface="Arial" panose="020B0604020202020204" pitchFamily="34" charset="0"/>
              </a:rPr>
              <a:t>And I buried</a:t>
            </a:r>
          </a:p>
          <a:p>
            <a:r>
              <a:rPr lang="en-GB" dirty="0">
                <a:solidFill>
                  <a:srgbClr val="FF0000"/>
                </a:solidFill>
                <a:latin typeface="Arial" panose="020B0604020202020204" pitchFamily="34" charset="0"/>
              </a:rPr>
              <a:t>My head in my hands</a:t>
            </a:r>
          </a:p>
          <a:p>
            <a:r>
              <a:rPr lang="en-GB" dirty="0">
                <a:solidFill>
                  <a:srgbClr val="FF0000"/>
                </a:solidFill>
                <a:latin typeface="Arial" panose="020B0604020202020204" pitchFamily="34" charset="0"/>
              </a:rPr>
              <a:t>(6)_____________</a:t>
            </a:r>
            <a:endParaRPr lang="en-GB" dirty="0">
              <a:solidFill>
                <a:srgbClr val="FF0000"/>
              </a:solidFill>
            </a:endParaRPr>
          </a:p>
        </p:txBody>
      </p:sp>
      <p:sp>
        <p:nvSpPr>
          <p:cNvPr id="6" name="TextBox 5"/>
          <p:cNvSpPr txBox="1"/>
          <p:nvPr/>
        </p:nvSpPr>
        <p:spPr>
          <a:xfrm>
            <a:off x="2691109" y="245317"/>
            <a:ext cx="2160339" cy="369332"/>
          </a:xfrm>
          <a:prstGeom prst="rect">
            <a:avLst/>
          </a:prstGeom>
          <a:noFill/>
        </p:spPr>
        <p:txBody>
          <a:bodyPr wrap="square" rtlCol="0">
            <a:spAutoFit/>
          </a:bodyPr>
          <a:lstStyle/>
          <a:p>
            <a:r>
              <a:rPr lang="en-GB" b="1" dirty="0">
                <a:solidFill>
                  <a:srgbClr val="FF0000"/>
                </a:solidFill>
              </a:rPr>
              <a:t>Breakfast</a:t>
            </a:r>
          </a:p>
        </p:txBody>
      </p:sp>
      <p:sp>
        <p:nvSpPr>
          <p:cNvPr id="39" name="TextBox 38"/>
          <p:cNvSpPr txBox="1"/>
          <p:nvPr/>
        </p:nvSpPr>
        <p:spPr>
          <a:xfrm>
            <a:off x="211167" y="245317"/>
            <a:ext cx="2632706" cy="738664"/>
          </a:xfrm>
          <a:prstGeom prst="rect">
            <a:avLst/>
          </a:prstGeom>
          <a:noFill/>
        </p:spPr>
        <p:txBody>
          <a:bodyPr wrap="square" rtlCol="0">
            <a:spAutoFit/>
          </a:bodyPr>
          <a:lstStyle/>
          <a:p>
            <a:r>
              <a:rPr lang="en-GB" b="1" dirty="0"/>
              <a:t>D</a:t>
            </a:r>
            <a:r>
              <a:rPr lang="en-GB" b="1" dirty="0">
                <a:solidFill>
                  <a:srgbClr val="333333"/>
                </a:solidFill>
                <a:latin typeface="Arial" panose="020B0604020202020204" pitchFamily="34" charset="0"/>
              </a:rPr>
              <a:t>éjeuner du </a:t>
            </a:r>
            <a:r>
              <a:rPr lang="en-GB" b="1" dirty="0" err="1">
                <a:solidFill>
                  <a:srgbClr val="333333"/>
                </a:solidFill>
                <a:latin typeface="Arial" panose="020B0604020202020204" pitchFamily="34" charset="0"/>
              </a:rPr>
              <a:t>Matin</a:t>
            </a:r>
            <a:r>
              <a:rPr lang="en-GB" b="1" dirty="0">
                <a:solidFill>
                  <a:srgbClr val="333333"/>
                </a:solidFill>
                <a:latin typeface="Arial" panose="020B0604020202020204" pitchFamily="34" charset="0"/>
              </a:rPr>
              <a:t> </a:t>
            </a:r>
            <a:r>
              <a:rPr lang="en-GB" sz="1200" b="1" dirty="0">
                <a:solidFill>
                  <a:srgbClr val="FF0000"/>
                </a:solidFill>
                <a:latin typeface="Arial" panose="020B0604020202020204" pitchFamily="34" charset="0"/>
              </a:rPr>
              <a:t>(full French text to be inserted by teacher)</a:t>
            </a:r>
            <a:endParaRPr lang="en-GB" sz="1200" b="1" dirty="0">
              <a:solidFill>
                <a:srgbClr val="FF0000"/>
              </a:solidFill>
            </a:endParaRPr>
          </a:p>
        </p:txBody>
      </p:sp>
      <p:sp>
        <p:nvSpPr>
          <p:cNvPr id="2" name="Rectangle 1">
            <a:extLst>
              <a:ext uri="{FF2B5EF4-FFF2-40B4-BE49-F238E27FC236}">
                <a16:creationId xmlns:a16="http://schemas.microsoft.com/office/drawing/2014/main" id="{D1CC3316-42A5-4F9C-986F-DA7388CC2946}"/>
              </a:ext>
            </a:extLst>
          </p:cNvPr>
          <p:cNvSpPr/>
          <p:nvPr/>
        </p:nvSpPr>
        <p:spPr>
          <a:xfrm>
            <a:off x="211168" y="865247"/>
            <a:ext cx="2479942" cy="5355312"/>
          </a:xfrm>
          <a:prstGeom prst="rect">
            <a:avLst/>
          </a:prstGeom>
        </p:spPr>
        <p:txBody>
          <a:bodyPr wrap="square">
            <a:spAutoFit/>
          </a:bodyPr>
          <a:lstStyle/>
          <a:p>
            <a:endParaRPr lang="fr-FR" dirty="0">
              <a:solidFill>
                <a:srgbClr val="333333"/>
              </a:solidFill>
              <a:latin typeface="Arial" panose="020B0604020202020204" pitchFamily="34" charset="0"/>
            </a:endParaRPr>
          </a:p>
          <a:p>
            <a:endParaRPr lang="fr-FR" dirty="0">
              <a:solidFill>
                <a:srgbClr val="333333"/>
              </a:solidFill>
              <a:latin typeface="Arial" panose="020B0604020202020204" pitchFamily="34" charset="0"/>
            </a:endParaRPr>
          </a:p>
          <a:p>
            <a:endParaRPr lang="fr-FR" dirty="0">
              <a:solidFill>
                <a:srgbClr val="333333"/>
              </a:solidFill>
              <a:latin typeface="Arial" panose="020B0604020202020204" pitchFamily="34" charset="0"/>
            </a:endParaRPr>
          </a:p>
          <a:p>
            <a:endParaRPr lang="fr-FR" dirty="0">
              <a:solidFill>
                <a:srgbClr val="333333"/>
              </a:solidFill>
              <a:latin typeface="Arial" panose="020B0604020202020204" pitchFamily="34" charset="0"/>
            </a:endParaRPr>
          </a:p>
          <a:p>
            <a:endParaRPr lang="fr-FR" dirty="0">
              <a:solidFill>
                <a:srgbClr val="333333"/>
              </a:solidFill>
              <a:latin typeface="Arial" panose="020B0604020202020204" pitchFamily="34" charset="0"/>
            </a:endParaRPr>
          </a:p>
          <a:p>
            <a:endParaRPr lang="fr-FR" dirty="0">
              <a:solidFill>
                <a:srgbClr val="333333"/>
              </a:solidFill>
              <a:latin typeface="Arial" panose="020B0604020202020204" pitchFamily="34" charset="0"/>
            </a:endParaRPr>
          </a:p>
          <a:p>
            <a:endParaRPr lang="fr-FR" dirty="0">
              <a:solidFill>
                <a:srgbClr val="333333"/>
              </a:solidFill>
              <a:latin typeface="Arial" panose="020B0604020202020204" pitchFamily="34" charset="0"/>
            </a:endParaRPr>
          </a:p>
          <a:p>
            <a:endParaRPr lang="fr-FR" dirty="0">
              <a:solidFill>
                <a:srgbClr val="333333"/>
              </a:solidFill>
              <a:latin typeface="Arial" panose="020B0604020202020204" pitchFamily="34" charset="0"/>
            </a:endParaRPr>
          </a:p>
          <a:p>
            <a:br>
              <a:rPr lang="fr-FR" dirty="0"/>
            </a:br>
            <a:br>
              <a:rPr lang="fr-FR" dirty="0"/>
            </a:br>
            <a:endParaRPr lang="fr-FR" dirty="0"/>
          </a:p>
          <a:p>
            <a:br>
              <a:rPr lang="fr-FR" dirty="0"/>
            </a:br>
            <a:endParaRPr lang="fr-FR" dirty="0"/>
          </a:p>
          <a:p>
            <a:endParaRPr lang="fr-FR" dirty="0"/>
          </a:p>
          <a:p>
            <a:endParaRPr lang="fr-FR" dirty="0"/>
          </a:p>
          <a:p>
            <a:endParaRPr lang="fr-FR" dirty="0"/>
          </a:p>
          <a:p>
            <a:endParaRPr lang="fr-FR" dirty="0"/>
          </a:p>
          <a:p>
            <a:br>
              <a:rPr lang="fr-FR" dirty="0"/>
            </a:br>
            <a:endParaRPr lang="en-GB" dirty="0"/>
          </a:p>
        </p:txBody>
      </p:sp>
      <p:sp>
        <p:nvSpPr>
          <p:cNvPr id="4" name="Rectangle 3">
            <a:extLst>
              <a:ext uri="{FF2B5EF4-FFF2-40B4-BE49-F238E27FC236}">
                <a16:creationId xmlns:a16="http://schemas.microsoft.com/office/drawing/2014/main" id="{D4C22221-2AD8-4A7E-9BF7-E455392EC880}"/>
              </a:ext>
            </a:extLst>
          </p:cNvPr>
          <p:cNvSpPr/>
          <p:nvPr/>
        </p:nvSpPr>
        <p:spPr>
          <a:xfrm>
            <a:off x="5970467" y="865247"/>
            <a:ext cx="2955235" cy="3693319"/>
          </a:xfrm>
          <a:prstGeom prst="rect">
            <a:avLst/>
          </a:prstGeom>
        </p:spPr>
        <p:txBody>
          <a:bodyPr wrap="square">
            <a:spAutoFit/>
          </a:bodyPr>
          <a:lstStyle/>
          <a:p>
            <a:br>
              <a:rPr lang="fr-FR" dirty="0"/>
            </a:br>
            <a:endParaRPr lang="fr-FR" dirty="0"/>
          </a:p>
          <a:p>
            <a:endParaRPr lang="fr-FR" dirty="0"/>
          </a:p>
          <a:p>
            <a:endParaRPr lang="fr-FR" dirty="0"/>
          </a:p>
          <a:p>
            <a:endParaRPr lang="fr-FR" dirty="0"/>
          </a:p>
          <a:p>
            <a:endParaRPr lang="fr-FR" dirty="0"/>
          </a:p>
          <a:p>
            <a:endParaRPr lang="fr-FR" dirty="0"/>
          </a:p>
          <a:p>
            <a:endParaRPr lang="fr-FR" dirty="0"/>
          </a:p>
          <a:p>
            <a:br>
              <a:rPr lang="fr-FR" dirty="0"/>
            </a:br>
            <a:br>
              <a:rPr lang="fr-FR" dirty="0"/>
            </a:br>
            <a:endParaRPr lang="fr-FR" dirty="0"/>
          </a:p>
          <a:p>
            <a:br>
              <a:rPr lang="fr-FR" dirty="0"/>
            </a:br>
            <a:r>
              <a:rPr lang="fr-FR" dirty="0">
                <a:solidFill>
                  <a:srgbClr val="333333"/>
                </a:solidFill>
                <a:latin typeface="Arial" panose="020B0604020202020204" pitchFamily="34" charset="0"/>
              </a:rPr>
              <a:t>.</a:t>
            </a:r>
            <a:endParaRPr lang="en-GB" dirty="0"/>
          </a:p>
        </p:txBody>
      </p:sp>
      <p:sp>
        <p:nvSpPr>
          <p:cNvPr id="7" name="Slide Number Placeholder 6">
            <a:extLst>
              <a:ext uri="{FF2B5EF4-FFF2-40B4-BE49-F238E27FC236}">
                <a16:creationId xmlns:a16="http://schemas.microsoft.com/office/drawing/2014/main" id="{D4CD1572-30CF-45F0-B1F1-FBCF9AE79FBD}"/>
              </a:ext>
            </a:extLst>
          </p:cNvPr>
          <p:cNvSpPr>
            <a:spLocks noGrp="1"/>
          </p:cNvSpPr>
          <p:nvPr>
            <p:ph type="sldNum" sz="quarter" idx="12"/>
          </p:nvPr>
        </p:nvSpPr>
        <p:spPr/>
        <p:txBody>
          <a:bodyPr/>
          <a:lstStyle/>
          <a:p>
            <a:fld id="{A796FD67-0BA0-436D-B60D-4690F3A637D4}" type="slidenum">
              <a:rPr lang="en-GB" smtClean="0"/>
              <a:t>9</a:t>
            </a:fld>
            <a:endParaRPr lang="en-GB"/>
          </a:p>
        </p:txBody>
      </p:sp>
      <p:sp>
        <p:nvSpPr>
          <p:cNvPr id="8" name="TextBox 7">
            <a:extLst>
              <a:ext uri="{FF2B5EF4-FFF2-40B4-BE49-F238E27FC236}">
                <a16:creationId xmlns:a16="http://schemas.microsoft.com/office/drawing/2014/main" id="{7F67FC00-4FB9-4991-BFA3-82D2282D0E36}"/>
              </a:ext>
            </a:extLst>
          </p:cNvPr>
          <p:cNvSpPr txBox="1"/>
          <p:nvPr/>
        </p:nvSpPr>
        <p:spPr>
          <a:xfrm>
            <a:off x="263761" y="1001038"/>
            <a:ext cx="2274585" cy="5355312"/>
          </a:xfrm>
          <a:prstGeom prst="rect">
            <a:avLst/>
          </a:prstGeom>
          <a:noFill/>
          <a:ln>
            <a:solidFill>
              <a:schemeClr val="tx1"/>
            </a:solidFill>
          </a:ln>
        </p:spPr>
        <p:txBody>
          <a:bodyPr wrap="square" rtlCol="0">
            <a:spAutoFit/>
          </a:bodyPr>
          <a:lstStyle/>
          <a:p>
            <a:endParaRPr lang="en-GB" dirty="0"/>
          </a:p>
        </p:txBody>
      </p:sp>
      <p:sp>
        <p:nvSpPr>
          <p:cNvPr id="9" name="TextBox 8">
            <a:extLst>
              <a:ext uri="{FF2B5EF4-FFF2-40B4-BE49-F238E27FC236}">
                <a16:creationId xmlns:a16="http://schemas.microsoft.com/office/drawing/2014/main" id="{BAAC2C90-EAC2-4373-A82E-BAB8571E6800}"/>
              </a:ext>
            </a:extLst>
          </p:cNvPr>
          <p:cNvSpPr txBox="1"/>
          <p:nvPr/>
        </p:nvSpPr>
        <p:spPr>
          <a:xfrm>
            <a:off x="6685280" y="1001038"/>
            <a:ext cx="1925320" cy="3881120"/>
          </a:xfrm>
          <a:prstGeom prst="rect">
            <a:avLst/>
          </a:prstGeom>
          <a:noFill/>
          <a:ln>
            <a:solidFill>
              <a:schemeClr val="tx1"/>
            </a:solidFill>
          </a:ln>
        </p:spPr>
        <p:txBody>
          <a:bodyPr wrap="square" rtlCol="0">
            <a:spAutoFit/>
          </a:bodyPr>
          <a:lstStyle/>
          <a:p>
            <a:endParaRPr lang="en-GB" dirty="0"/>
          </a:p>
        </p:txBody>
      </p:sp>
    </p:spTree>
    <p:extLst>
      <p:ext uri="{BB962C8B-B14F-4D97-AF65-F5344CB8AC3E}">
        <p14:creationId xmlns:p14="http://schemas.microsoft.com/office/powerpoint/2010/main" val="980974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3750</TotalTime>
  <Words>2233</Words>
  <Application>Microsoft Office PowerPoint</Application>
  <PresentationFormat>Widescreen</PresentationFormat>
  <Paragraphs>436</Paragraphs>
  <Slides>25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Century Gothic</vt:lpstr>
      <vt:lpstr>Oxygen</vt:lpstr>
      <vt:lpstr>Office Theme</vt:lpstr>
      <vt:lpstr>Déjeuner du matin Jacques Prévert</vt:lpstr>
      <vt:lpstr>Aujourd’hui, nous lisons un texte  C’est quelle sorte de texte?</vt:lpstr>
      <vt:lpstr>Le poète et sa biographie: Jacques Prévert (1900-1977)</vt:lpstr>
      <vt:lpstr>Préparation</vt:lpstr>
      <vt:lpstr>PowerPoint Presentation</vt:lpstr>
      <vt:lpstr>Découvrir le texte</vt:lpstr>
      <vt:lpstr>Déjeuner du matin (Jacques Prévert)</vt:lpstr>
      <vt:lpstr>Déjeuner du matin (Jacques Prévert)</vt:lpstr>
      <vt:lpstr>PowerPoint Presentation</vt:lpstr>
      <vt:lpstr>PowerPoint Presentation</vt:lpstr>
      <vt:lpstr>Le style: Ecoute le poème  et lis encore une fois </vt:lpstr>
      <vt:lpstr>Le style: Ecoute le poème  et lis encore une fois </vt:lpstr>
      <vt:lpstr>Focus on literary technique – L’enjambement</vt:lpstr>
      <vt:lpstr>Focus on literary technique – Le Parallélisme</vt:lpstr>
      <vt:lpstr>Comment est-ce que vous trouvez le poème?</vt:lpstr>
      <vt:lpstr>PowerPoint Presentation</vt:lpstr>
      <vt:lpstr>PowerPoint Presentation</vt:lpstr>
      <vt:lpstr>Focus on language: Le passé composé - forme</vt:lpstr>
      <vt:lpstr>Focus on language: Le passé composé - forme</vt:lpstr>
      <vt:lpstr>Focus on language: Le passé composé - forme</vt:lpstr>
      <vt:lpstr>Focus on tense: Le passé composé - usage</vt:lpstr>
      <vt:lpstr>Focus on language: Pair activity</vt:lpstr>
      <vt:lpstr>Focus on language: Pair activity</vt:lpstr>
      <vt:lpstr>Les Devoirs</vt:lpstr>
      <vt:lpstr>Homework: Continuation</vt:lpstr>
    </vt:vector>
  </TitlesOfParts>
  <Company>University of Reading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L’homme qui te ressemble</dc:title>
  <dc:creator>Suzanne Graham</dc:creator>
  <cp:lastModifiedBy>Suzanne Graham</cp:lastModifiedBy>
  <cp:revision>496</cp:revision>
  <dcterms:created xsi:type="dcterms:W3CDTF">2017-06-02T13:28:39Z</dcterms:created>
  <dcterms:modified xsi:type="dcterms:W3CDTF">2020-01-15T16:08:19Z</dcterms:modified>
</cp:coreProperties>
</file>