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46" r:id="rId2"/>
    <p:sldId id="261" r:id="rId3"/>
    <p:sldId id="304" r:id="rId4"/>
    <p:sldId id="280" r:id="rId5"/>
    <p:sldId id="347" r:id="rId6"/>
    <p:sldId id="348" r:id="rId7"/>
    <p:sldId id="311" r:id="rId8"/>
    <p:sldId id="270" r:id="rId9"/>
    <p:sldId id="344" r:id="rId10"/>
    <p:sldId id="337" r:id="rId11"/>
    <p:sldId id="306" r:id="rId12"/>
    <p:sldId id="349" r:id="rId13"/>
    <p:sldId id="278" r:id="rId14"/>
    <p:sldId id="299" r:id="rId15"/>
    <p:sldId id="309" r:id="rId16"/>
    <p:sldId id="326" r:id="rId17"/>
    <p:sldId id="328" r:id="rId18"/>
    <p:sldId id="289" r:id="rId19"/>
    <p:sldId id="315" r:id="rId20"/>
    <p:sldId id="319" r:id="rId21"/>
    <p:sldId id="301" r:id="rId22"/>
    <p:sldId id="350" r:id="rId23"/>
    <p:sldId id="313" r:id="rId24"/>
    <p:sldId id="314" r:id="rId25"/>
    <p:sldId id="316" r:id="rId26"/>
    <p:sldId id="351" r:id="rId27"/>
    <p:sldId id="352" r:id="rId28"/>
    <p:sldId id="353" r:id="rId29"/>
    <p:sldId id="340" r:id="rId30"/>
    <p:sldId id="329" r:id="rId31"/>
    <p:sldId id="330" r:id="rId32"/>
    <p:sldId id="341" r:id="rId33"/>
    <p:sldId id="342" r:id="rId34"/>
    <p:sldId id="343" r:id="rId35"/>
    <p:sldId id="354" r:id="rId36"/>
    <p:sldId id="35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6" d="100"/>
          <a:sy n="66" d="100"/>
        </p:scale>
        <p:origin x="708" y="48"/>
      </p:cViewPr>
      <p:guideLst/>
    </p:cSldViewPr>
  </p:slideViewPr>
  <p:notesTextViewPr>
    <p:cViewPr>
      <p:scale>
        <a:sx n="1" d="1"/>
        <a:sy n="1" d="1"/>
      </p:scale>
      <p:origin x="0" y="0"/>
    </p:cViewPr>
  </p:notesTextViewPr>
  <p:notesViewPr>
    <p:cSldViewPr snapToGrid="0">
      <p:cViewPr varScale="1">
        <p:scale>
          <a:sx n="51" d="100"/>
          <a:sy n="51" d="100"/>
        </p:scale>
        <p:origin x="26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9ACB8-19E8-4E63-A307-7F7116605A21}" type="datetimeFigureOut">
              <a:rPr lang="en-GB" smtClean="0"/>
              <a:t>04/01/2020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3FB27D-0188-4CE3-9816-C12CC699333A}" type="slidenum">
              <a:rPr lang="en-GB" smtClean="0"/>
              <a:t>‹#›</a:t>
            </a:fld>
            <a:endParaRPr lang="en-GB"/>
          </a:p>
        </p:txBody>
      </p:sp>
    </p:spTree>
    <p:extLst>
      <p:ext uri="{BB962C8B-B14F-4D97-AF65-F5344CB8AC3E}">
        <p14:creationId xmlns:p14="http://schemas.microsoft.com/office/powerpoint/2010/main" val="388659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AIIxOFMs4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alternative video of Konstantin </a:t>
            </a:r>
            <a:r>
              <a:rPr lang="en-GB" dirty="0" err="1"/>
              <a:t>Wecker</a:t>
            </a:r>
            <a:r>
              <a:rPr lang="en-GB" dirty="0"/>
              <a:t> can be found here:</a:t>
            </a:r>
          </a:p>
          <a:p>
            <a:endParaRPr lang="en-GB" dirty="0"/>
          </a:p>
          <a:p>
            <a:r>
              <a:rPr lang="en-GB" dirty="0">
                <a:hlinkClick r:id="rId3"/>
              </a:rPr>
              <a:t>https://www.youtube.com/watch?v=LAIIxOFMs4k</a:t>
            </a:r>
            <a:endParaRPr lang="en-GB" dirty="0"/>
          </a:p>
          <a:p>
            <a:endParaRPr lang="en-GB" dirty="0"/>
          </a:p>
          <a:p>
            <a:endParaRPr lang="en-GB" dirty="0"/>
          </a:p>
          <a:p>
            <a:r>
              <a:rPr lang="en-GB" dirty="0"/>
              <a:t>As learners listen,  they should try to verify their predictions. After they have listened, take feedback regarding which of their predictions were correct or not, and how do they know?  At this stage,  they should be picking up on the tone of the delivery, and the overall sense that hopefully they have gained by listening to the poem sung.</a:t>
            </a:r>
          </a:p>
          <a:p>
            <a:endParaRPr lang="en-GB" dirty="0"/>
          </a:p>
        </p:txBody>
      </p:sp>
      <p:sp>
        <p:nvSpPr>
          <p:cNvPr id="4" name="Slide Number Placeholder 3"/>
          <p:cNvSpPr>
            <a:spLocks noGrp="1"/>
          </p:cNvSpPr>
          <p:nvPr>
            <p:ph type="sldNum" sz="quarter" idx="5"/>
          </p:nvPr>
        </p:nvSpPr>
        <p:spPr/>
        <p:txBody>
          <a:bodyPr/>
          <a:lstStyle/>
          <a:p>
            <a:fld id="{E83FB27D-0188-4CE3-9816-C12CC699333A}" type="slidenum">
              <a:rPr lang="en-GB" smtClean="0"/>
              <a:t>8</a:t>
            </a:fld>
            <a:endParaRPr lang="en-GB"/>
          </a:p>
        </p:txBody>
      </p:sp>
    </p:spTree>
    <p:extLst>
      <p:ext uri="{BB962C8B-B14F-4D97-AF65-F5344CB8AC3E}">
        <p14:creationId xmlns:p14="http://schemas.microsoft.com/office/powerpoint/2010/main" val="37806363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pass fairly quickly over these 3 slides but drawing attention to the central metaphor should help learners understand the central meaning of the poem</a:t>
            </a:r>
          </a:p>
        </p:txBody>
      </p:sp>
      <p:sp>
        <p:nvSpPr>
          <p:cNvPr id="4" name="Slide Number Placeholder 3"/>
          <p:cNvSpPr>
            <a:spLocks noGrp="1"/>
          </p:cNvSpPr>
          <p:nvPr>
            <p:ph type="sldNum" sz="quarter" idx="5"/>
          </p:nvPr>
        </p:nvSpPr>
        <p:spPr/>
        <p:txBody>
          <a:bodyPr/>
          <a:lstStyle/>
          <a:p>
            <a:fld id="{E83FB27D-0188-4CE3-9816-C12CC699333A}" type="slidenum">
              <a:rPr lang="en-GB" smtClean="0"/>
              <a:t>22</a:t>
            </a:fld>
            <a:endParaRPr lang="en-GB"/>
          </a:p>
        </p:txBody>
      </p:sp>
    </p:spTree>
    <p:extLst>
      <p:ext uri="{BB962C8B-B14F-4D97-AF65-F5344CB8AC3E}">
        <p14:creationId xmlns:p14="http://schemas.microsoft.com/office/powerpoint/2010/main" val="273903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adjective forms that learners should firstly find in the poem.  They should then try to provide the other forms</a:t>
            </a:r>
          </a:p>
        </p:txBody>
      </p:sp>
      <p:sp>
        <p:nvSpPr>
          <p:cNvPr id="4" name="Slide Number Placeholder 3"/>
          <p:cNvSpPr>
            <a:spLocks noGrp="1"/>
          </p:cNvSpPr>
          <p:nvPr>
            <p:ph type="sldNum" sz="quarter" idx="5"/>
          </p:nvPr>
        </p:nvSpPr>
        <p:spPr/>
        <p:txBody>
          <a:bodyPr/>
          <a:lstStyle/>
          <a:p>
            <a:fld id="{E83FB27D-0188-4CE3-9816-C12CC699333A}" type="slidenum">
              <a:rPr lang="en-GB" smtClean="0"/>
              <a:t>30</a:t>
            </a:fld>
            <a:endParaRPr lang="en-GB"/>
          </a:p>
        </p:txBody>
      </p:sp>
    </p:spTree>
    <p:extLst>
      <p:ext uri="{BB962C8B-B14F-4D97-AF65-F5344CB8AC3E}">
        <p14:creationId xmlns:p14="http://schemas.microsoft.com/office/powerpoint/2010/main" val="260168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task is designed to further help learners understand the poem. However, as they try to complete the translation, they should be encouraged to try to pick words that don’t just give a literal translation.</a:t>
            </a:r>
          </a:p>
        </p:txBody>
      </p:sp>
      <p:sp>
        <p:nvSpPr>
          <p:cNvPr id="4" name="Slide Number Placeholder 3"/>
          <p:cNvSpPr>
            <a:spLocks noGrp="1"/>
          </p:cNvSpPr>
          <p:nvPr>
            <p:ph type="sldNum" sz="quarter" idx="5"/>
          </p:nvPr>
        </p:nvSpPr>
        <p:spPr/>
        <p:txBody>
          <a:bodyPr/>
          <a:lstStyle/>
          <a:p>
            <a:fld id="{E83FB27D-0188-4CE3-9816-C12CC699333A}" type="slidenum">
              <a:rPr lang="en-GB" smtClean="0"/>
              <a:t>13</a:t>
            </a:fld>
            <a:endParaRPr lang="en-GB"/>
          </a:p>
        </p:txBody>
      </p:sp>
    </p:spTree>
    <p:extLst>
      <p:ext uri="{BB962C8B-B14F-4D97-AF65-F5344CB8AC3E}">
        <p14:creationId xmlns:p14="http://schemas.microsoft.com/office/powerpoint/2010/main" val="774073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3FB27D-0188-4CE3-9816-C12CC699333A}" type="slidenum">
              <a:rPr lang="en-GB" smtClean="0"/>
              <a:t>14</a:t>
            </a:fld>
            <a:endParaRPr lang="en-GB"/>
          </a:p>
        </p:txBody>
      </p:sp>
    </p:spTree>
    <p:extLst>
      <p:ext uri="{BB962C8B-B14F-4D97-AF65-F5344CB8AC3E}">
        <p14:creationId xmlns:p14="http://schemas.microsoft.com/office/powerpoint/2010/main" val="418059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3FB27D-0188-4CE3-9816-C12CC699333A}" type="slidenum">
              <a:rPr lang="en-GB" smtClean="0"/>
              <a:t>15</a:t>
            </a:fld>
            <a:endParaRPr lang="en-GB"/>
          </a:p>
        </p:txBody>
      </p:sp>
    </p:spTree>
    <p:extLst>
      <p:ext uri="{BB962C8B-B14F-4D97-AF65-F5344CB8AC3E}">
        <p14:creationId xmlns:p14="http://schemas.microsoft.com/office/powerpoint/2010/main" val="4139804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3FB27D-0188-4CE3-9816-C12CC699333A}" type="slidenum">
              <a:rPr lang="en-GB" smtClean="0"/>
              <a:t>16</a:t>
            </a:fld>
            <a:endParaRPr lang="en-GB"/>
          </a:p>
        </p:txBody>
      </p:sp>
    </p:spTree>
    <p:extLst>
      <p:ext uri="{BB962C8B-B14F-4D97-AF65-F5344CB8AC3E}">
        <p14:creationId xmlns:p14="http://schemas.microsoft.com/office/powerpoint/2010/main" val="19061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3FB27D-0188-4CE3-9816-C12CC699333A}" type="slidenum">
              <a:rPr lang="en-GB" smtClean="0"/>
              <a:t>17</a:t>
            </a:fld>
            <a:endParaRPr lang="en-GB"/>
          </a:p>
        </p:txBody>
      </p:sp>
    </p:spTree>
    <p:extLst>
      <p:ext uri="{BB962C8B-B14F-4D97-AF65-F5344CB8AC3E}">
        <p14:creationId xmlns:p14="http://schemas.microsoft.com/office/powerpoint/2010/main" val="26640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following  activity, you may wish to replay the sung version, or re-read it yourself,  to illustrate how emotions are conveyed through the voice. Take feedback from the class as to ‘emotive’ words and tell them they will use the information a bit later on – after the next activity</a:t>
            </a:r>
          </a:p>
        </p:txBody>
      </p:sp>
      <p:sp>
        <p:nvSpPr>
          <p:cNvPr id="4" name="Slide Number Placeholder 3"/>
          <p:cNvSpPr>
            <a:spLocks noGrp="1"/>
          </p:cNvSpPr>
          <p:nvPr>
            <p:ph type="sldNum" sz="quarter" idx="5"/>
          </p:nvPr>
        </p:nvSpPr>
        <p:spPr/>
        <p:txBody>
          <a:bodyPr/>
          <a:lstStyle/>
          <a:p>
            <a:fld id="{E83FB27D-0188-4CE3-9816-C12CC699333A}" type="slidenum">
              <a:rPr lang="en-GB" smtClean="0"/>
              <a:t>19</a:t>
            </a:fld>
            <a:endParaRPr lang="en-GB"/>
          </a:p>
        </p:txBody>
      </p:sp>
    </p:spTree>
    <p:extLst>
      <p:ext uri="{BB962C8B-B14F-4D97-AF65-F5344CB8AC3E}">
        <p14:creationId xmlns:p14="http://schemas.microsoft.com/office/powerpoint/2010/main" val="317147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following slides aim to help learners further understand how the way the poem is written contributes to its musicality and then hence enhances its meaning of joyfulness through giving to others.  Go through the explanation with the class then ask them, either individually or in pairs, to find further examples of enjambement. As before, you can play/read the text again for  them so that they can hear where these happen.</a:t>
            </a:r>
          </a:p>
          <a:p>
            <a:endParaRPr lang="en-GB" dirty="0"/>
          </a:p>
          <a:p>
            <a:r>
              <a:rPr lang="en-GB" dirty="0"/>
              <a:t>Then bring together the focus on emotions and musicality/upbeat tone in a reading aloud task.  You could do this as a whole class, or as a paired activity.</a:t>
            </a:r>
          </a:p>
        </p:txBody>
      </p:sp>
      <p:sp>
        <p:nvSpPr>
          <p:cNvPr id="4" name="Slide Number Placeholder 3"/>
          <p:cNvSpPr>
            <a:spLocks noGrp="1"/>
          </p:cNvSpPr>
          <p:nvPr>
            <p:ph type="sldNum" sz="quarter" idx="5"/>
          </p:nvPr>
        </p:nvSpPr>
        <p:spPr/>
        <p:txBody>
          <a:bodyPr/>
          <a:lstStyle/>
          <a:p>
            <a:fld id="{E83FB27D-0188-4CE3-9816-C12CC699333A}" type="slidenum">
              <a:rPr lang="en-GB" smtClean="0"/>
              <a:t>20</a:t>
            </a:fld>
            <a:endParaRPr lang="en-GB"/>
          </a:p>
        </p:txBody>
      </p:sp>
    </p:spTree>
    <p:extLst>
      <p:ext uri="{BB962C8B-B14F-4D97-AF65-F5344CB8AC3E}">
        <p14:creationId xmlns:p14="http://schemas.microsoft.com/office/powerpoint/2010/main" val="306570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3FB27D-0188-4CE3-9816-C12CC699333A}" type="slidenum">
              <a:rPr lang="en-GB" smtClean="0"/>
              <a:t>21</a:t>
            </a:fld>
            <a:endParaRPr lang="en-GB"/>
          </a:p>
        </p:txBody>
      </p:sp>
    </p:spTree>
    <p:extLst>
      <p:ext uri="{BB962C8B-B14F-4D97-AF65-F5344CB8AC3E}">
        <p14:creationId xmlns:p14="http://schemas.microsoft.com/office/powerpoint/2010/main" val="1626835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DF8302-A632-48BE-B5C2-36000C771661}" type="datetime1">
              <a:rPr lang="en-GB" smtClean="0"/>
              <a:t>04/01/2020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48339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7939737-4D0B-4837-BC73-1B52A505A694}" type="datetime1">
              <a:rPr lang="en-GB" smtClean="0"/>
              <a:t>04/01/2020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5584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102C079-76B8-47CF-A3A5-A9F0AF5DB2FE}" type="datetime1">
              <a:rPr lang="en-GB" smtClean="0"/>
              <a:t>04/01/2020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16527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8EFF6E-BF30-4499-9419-254D0B982C7E}" type="datetime1">
              <a:rPr lang="en-GB" smtClean="0"/>
              <a:t>04/01/2020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604358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622325-CE57-48B3-AF97-7DEB8DD198C4}" type="datetime1">
              <a:rPr lang="en-GB" smtClean="0"/>
              <a:t>04/01/2020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32019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BFC1D26-69EE-4E14-8277-2DCC7A6C366C}" type="datetime1">
              <a:rPr lang="en-GB" smtClean="0"/>
              <a:t>04/01/2020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06799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5A7E14-DFC5-45E0-9140-265B29ED360B}" type="datetime1">
              <a:rPr lang="en-GB" smtClean="0"/>
              <a:t>04/01/2020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51060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11F0D7D-15D9-499E-9B52-17A6C38B5E87}" type="datetime1">
              <a:rPr lang="en-GB" smtClean="0"/>
              <a:t>04/01/2020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7623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A04E7-15F5-4C91-9602-6D2E8AB14852}" type="datetime1">
              <a:rPr lang="en-GB" smtClean="0"/>
              <a:t>04/01/2020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381600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D05E4D-A3F9-473B-9B18-4F6B4431D36A}" type="datetime1">
              <a:rPr lang="en-GB" smtClean="0"/>
              <a:t>04/01/2020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92618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A95E88-73E3-488D-A75C-B390A344B01A}" type="datetime1">
              <a:rPr lang="en-GB" smtClean="0"/>
              <a:t>04/01/2020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796FD67-0BA0-436D-B60D-4690F3A637D4}" type="slidenum">
              <a:rPr lang="en-GB" smtClean="0"/>
              <a:t>‹#›</a:t>
            </a:fld>
            <a:endParaRPr lang="en-GB"/>
          </a:p>
        </p:txBody>
      </p:sp>
    </p:spTree>
    <p:extLst>
      <p:ext uri="{BB962C8B-B14F-4D97-AF65-F5344CB8AC3E}">
        <p14:creationId xmlns:p14="http://schemas.microsoft.com/office/powerpoint/2010/main" val="217728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023A9-FA1B-4430-9629-3658972F68AC}" type="datetime1">
              <a:rPr lang="en-GB" smtClean="0"/>
              <a:t>04/01/2020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96FD67-0BA0-436D-B60D-4690F3A637D4}" type="slidenum">
              <a:rPr lang="en-GB" smtClean="0"/>
              <a:t>‹#›</a:t>
            </a:fld>
            <a:endParaRPr lang="en-GB"/>
          </a:p>
        </p:txBody>
      </p:sp>
    </p:spTree>
    <p:extLst>
      <p:ext uri="{BB962C8B-B14F-4D97-AF65-F5344CB8AC3E}">
        <p14:creationId xmlns:p14="http://schemas.microsoft.com/office/powerpoint/2010/main" val="1337002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artmouth.edu/~deutsch/Grammatik/Comparatives/Comparatives.html"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ommons.wikimedia.org/w/index.php?title=User:Rebecamarta&amp;action=edit&amp;redlink=1" TargetMode="External"/><Relationship Id="rId13" Type="http://schemas.openxmlformats.org/officeDocument/2006/relationships/hyperlink" Target="https://creativecommons.org/publicdomain/zero/1.0/deed.en" TargetMode="External"/><Relationship Id="rId18" Type="http://schemas.openxmlformats.org/officeDocument/2006/relationships/hyperlink" Target="https://creativecommons.org/licenses/by-sa/3.0/deed.en" TargetMode="External"/><Relationship Id="rId3" Type="http://schemas.openxmlformats.org/officeDocument/2006/relationships/hyperlink" Target="https://en.wikipedia.org/wiki/en:Creative_Commons" TargetMode="External"/><Relationship Id="rId7" Type="http://schemas.openxmlformats.org/officeDocument/2006/relationships/hyperlink" Target="https://commons.wikimedia.org/wiki/Commons:Deutsche_Fotothek" TargetMode="External"/><Relationship Id="rId12" Type="http://schemas.openxmlformats.org/officeDocument/2006/relationships/hyperlink" Target="https://commons.wikimedia.org/w/index.php?title=Creator:Kinney_Brothers&amp;action=edit&amp;redlink=1" TargetMode="External"/><Relationship Id="rId17" Type="http://schemas.openxmlformats.org/officeDocument/2006/relationships/hyperlink" Target="https://commons.wikimedia.org/wiki/User:J%C3%BCrgenMatern" TargetMode="External"/><Relationship Id="rId2" Type="http://schemas.openxmlformats.org/officeDocument/2006/relationships/hyperlink" Target="https://commons.wikimedia.org/w/index.php?title=User:Cieresek&amp;action=edit&amp;redlink=1" TargetMode="External"/><Relationship Id="rId16" Type="http://schemas.openxmlformats.org/officeDocument/2006/relationships/hyperlink" Target="https://commons.wikimedia.org/wiki/User:Laitche" TargetMode="External"/><Relationship Id="rId1" Type="http://schemas.openxmlformats.org/officeDocument/2006/relationships/slideLayout" Target="../slideLayouts/slideLayout2.xml"/><Relationship Id="rId6" Type="http://schemas.openxmlformats.org/officeDocument/2006/relationships/hyperlink" Target="https://creativecommons.org/licenses/by-sa/3.0/de/deed.en" TargetMode="External"/><Relationship Id="rId11" Type="http://schemas.openxmlformats.org/officeDocument/2006/relationships/hyperlink" Target="https://commons.wikimedia.org/wiki/File:Condor02_ST_98.jpg" TargetMode="External"/><Relationship Id="rId5" Type="http://schemas.openxmlformats.org/officeDocument/2006/relationships/hyperlink" Target="http://www.bundesarchiv.de/" TargetMode="External"/><Relationship Id="rId15" Type="http://schemas.openxmlformats.org/officeDocument/2006/relationships/hyperlink" Target="https://commons.wikimedia.org/wiki/User:Acabashi" TargetMode="External"/><Relationship Id="rId10" Type="http://schemas.openxmlformats.org/officeDocument/2006/relationships/hyperlink" Target="https://commons.wikimedia.org/wiki/User:ST" TargetMode="External"/><Relationship Id="rId4" Type="http://schemas.openxmlformats.org/officeDocument/2006/relationships/hyperlink" Target="https://creativecommons.org/licenses/by-sa/4.0/deed.en" TargetMode="External"/><Relationship Id="rId9" Type="http://schemas.openxmlformats.org/officeDocument/2006/relationships/hyperlink" Target="https://commons.wikimedia.org/w/index.php?title=User:Rupika_jain&amp;action=edit&amp;redlink=1" TargetMode="External"/><Relationship Id="rId14" Type="http://schemas.openxmlformats.org/officeDocument/2006/relationships/hyperlink" Target="https://commons.wikimedia.org/wiki/User:PEAK99"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ceqlOwvexp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err="1"/>
              <a:t>Vom</a:t>
            </a:r>
            <a:r>
              <a:rPr lang="en-GB" b="1" dirty="0"/>
              <a:t> </a:t>
            </a:r>
            <a:r>
              <a:rPr lang="en-GB" b="1" dirty="0" err="1"/>
              <a:t>Glück</a:t>
            </a:r>
            <a:r>
              <a:rPr lang="en-GB" b="1" dirty="0"/>
              <a:t> des </a:t>
            </a:r>
            <a:r>
              <a:rPr lang="en-GB" b="1" dirty="0" err="1"/>
              <a:t>Gebens</a:t>
            </a:r>
            <a:endParaRPr lang="en-GB" b="1" dirty="0"/>
          </a:p>
        </p:txBody>
      </p:sp>
      <p:sp>
        <p:nvSpPr>
          <p:cNvPr id="4" name="Slide Number Placeholder 3">
            <a:extLst>
              <a:ext uri="{FF2B5EF4-FFF2-40B4-BE49-F238E27FC236}">
                <a16:creationId xmlns:a16="http://schemas.microsoft.com/office/drawing/2014/main" id="{BCED63CD-3B93-4C07-A149-BDB3D7CCBB43}"/>
              </a:ext>
            </a:extLst>
          </p:cNvPr>
          <p:cNvSpPr>
            <a:spLocks noGrp="1"/>
          </p:cNvSpPr>
          <p:nvPr>
            <p:ph type="sldNum" sz="quarter" idx="12"/>
          </p:nvPr>
        </p:nvSpPr>
        <p:spPr/>
        <p:txBody>
          <a:bodyPr/>
          <a:lstStyle/>
          <a:p>
            <a:fld id="{A796FD67-0BA0-436D-B60D-4690F3A637D4}" type="slidenum">
              <a:rPr lang="en-GB" smtClean="0"/>
              <a:t>1</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45" y="3642060"/>
            <a:ext cx="2907146" cy="2885287"/>
          </a:xfrm>
          <a:prstGeom prst="rect">
            <a:avLst/>
          </a:prstGeom>
        </p:spPr>
      </p:pic>
      <p:sp>
        <p:nvSpPr>
          <p:cNvPr id="6" name="TextBox 5"/>
          <p:cNvSpPr txBox="1"/>
          <p:nvPr/>
        </p:nvSpPr>
        <p:spPr>
          <a:xfrm>
            <a:off x="166255" y="6527347"/>
            <a:ext cx="639919" cy="261610"/>
          </a:xfrm>
          <a:prstGeom prst="rect">
            <a:avLst/>
          </a:prstGeom>
          <a:noFill/>
        </p:spPr>
        <p:txBody>
          <a:bodyPr wrap="none" rtlCol="0">
            <a:spAutoFit/>
          </a:bodyPr>
          <a:lstStyle/>
          <a:p>
            <a:r>
              <a:rPr lang="en-US" sz="1100"/>
              <a:t>Image 1</a:t>
            </a:r>
          </a:p>
        </p:txBody>
      </p:sp>
    </p:spTree>
    <p:extLst>
      <p:ext uri="{BB962C8B-B14F-4D97-AF65-F5344CB8AC3E}">
        <p14:creationId xmlns:p14="http://schemas.microsoft.com/office/powerpoint/2010/main" val="2585817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85529"/>
            <a:ext cx="5406887" cy="6440557"/>
          </a:xfrm>
        </p:spPr>
        <p:txBody>
          <a:bodyPr>
            <a:normAutofit fontScale="85000" lnSpcReduction="20000"/>
          </a:bodyPr>
          <a:lstStyle/>
          <a:p>
            <a:pPr marL="0" indent="0">
              <a:buNone/>
            </a:pPr>
            <a:r>
              <a:rPr lang="en-GB" sz="3200" b="1" dirty="0" err="1"/>
              <a:t>Vom</a:t>
            </a:r>
            <a:r>
              <a:rPr lang="en-GB" sz="3200" b="1" dirty="0"/>
              <a:t> </a:t>
            </a:r>
            <a:r>
              <a:rPr lang="en-GB" sz="3200" b="1" dirty="0" err="1"/>
              <a:t>Glück</a:t>
            </a:r>
            <a:r>
              <a:rPr lang="en-GB" sz="3200" b="1" dirty="0"/>
              <a:t> des </a:t>
            </a:r>
            <a:r>
              <a:rPr lang="en-GB" sz="3200" b="1" dirty="0" err="1"/>
              <a:t>Gebens</a:t>
            </a:r>
            <a:r>
              <a:rPr lang="en-GB" sz="3200" b="1" dirty="0"/>
              <a:t> </a:t>
            </a:r>
          </a:p>
          <a:p>
            <a:pPr marL="0" indent="0">
              <a:buNone/>
            </a:pPr>
            <a:endParaRPr lang="en-GB" sz="3200" b="1" dirty="0"/>
          </a:p>
          <a:p>
            <a:pPr marL="0" indent="0">
              <a:lnSpc>
                <a:spcPct val="160000"/>
              </a:lnSpc>
              <a:buNone/>
            </a:pPr>
            <a:r>
              <a:rPr lang="en-GB" sz="3100" dirty="0" err="1"/>
              <a:t>Höchstes</a:t>
            </a:r>
            <a:r>
              <a:rPr lang="en-GB" sz="3100" dirty="0"/>
              <a:t> </a:t>
            </a:r>
            <a:r>
              <a:rPr lang="en-GB" sz="3100" dirty="0" err="1"/>
              <a:t>Glück</a:t>
            </a:r>
            <a:r>
              <a:rPr lang="en-GB" sz="3100" dirty="0"/>
              <a:t> </a:t>
            </a:r>
            <a:r>
              <a:rPr lang="en-GB" sz="3100" dirty="0" err="1"/>
              <a:t>ist</a:t>
            </a:r>
            <a:r>
              <a:rPr lang="en-GB" sz="3100" dirty="0"/>
              <a:t> </a:t>
            </a:r>
            <a:r>
              <a:rPr lang="en-GB" sz="3100" dirty="0" err="1"/>
              <a:t>doch</a:t>
            </a:r>
            <a:r>
              <a:rPr lang="en-GB" sz="3100" dirty="0"/>
              <a:t>, </a:t>
            </a:r>
            <a:r>
              <a:rPr lang="en-GB" sz="3100" dirty="0" err="1"/>
              <a:t>zu</a:t>
            </a:r>
            <a:r>
              <a:rPr lang="en-GB" sz="3100" dirty="0"/>
              <a:t> </a:t>
            </a:r>
            <a:r>
              <a:rPr lang="en-GB" sz="3100" dirty="0" err="1"/>
              <a:t>spenden</a:t>
            </a:r>
            <a:br>
              <a:rPr lang="en-GB" sz="3100" dirty="0"/>
            </a:br>
            <a:r>
              <a:rPr lang="en-GB" sz="3100" dirty="0" err="1"/>
              <a:t>Denen</a:t>
            </a:r>
            <a:r>
              <a:rPr lang="en-GB" sz="3100" dirty="0"/>
              <a:t>, die es (1)________ </a:t>
            </a:r>
            <a:r>
              <a:rPr lang="en-GB" sz="3100" dirty="0" err="1"/>
              <a:t>haben</a:t>
            </a:r>
            <a:br>
              <a:rPr lang="en-GB" sz="3100" dirty="0"/>
            </a:br>
            <a:r>
              <a:rPr lang="en-GB" sz="3100" dirty="0"/>
              <a:t>Und </a:t>
            </a:r>
            <a:r>
              <a:rPr lang="en-GB" sz="3100" dirty="0" err="1"/>
              <a:t>beschwingt</a:t>
            </a:r>
            <a:r>
              <a:rPr lang="en-GB" sz="3100" dirty="0"/>
              <a:t>, </a:t>
            </a:r>
            <a:r>
              <a:rPr lang="en-GB" sz="3100" dirty="0" err="1"/>
              <a:t>mit</a:t>
            </a:r>
            <a:r>
              <a:rPr lang="en-GB" sz="3100" dirty="0"/>
              <a:t> </a:t>
            </a:r>
            <a:r>
              <a:rPr lang="en-GB" sz="3100" dirty="0" err="1"/>
              <a:t>frohen</a:t>
            </a:r>
            <a:r>
              <a:rPr lang="en-GB" sz="3100" dirty="0"/>
              <a:t> </a:t>
            </a:r>
            <a:r>
              <a:rPr lang="en-GB" sz="3100" dirty="0" err="1"/>
              <a:t>Händen</a:t>
            </a:r>
            <a:br>
              <a:rPr lang="en-GB" sz="3100" dirty="0"/>
            </a:br>
            <a:r>
              <a:rPr lang="en-GB" sz="3100" dirty="0" err="1"/>
              <a:t>Auszustreun</a:t>
            </a:r>
            <a:r>
              <a:rPr lang="en-GB" sz="3100" dirty="0"/>
              <a:t> die (2)________  </a:t>
            </a:r>
            <a:r>
              <a:rPr lang="en-GB" sz="3100" dirty="0" err="1"/>
              <a:t>Gaben</a:t>
            </a:r>
            <a:r>
              <a:rPr lang="en-GB" sz="3100" dirty="0"/>
              <a:t>.</a:t>
            </a:r>
            <a:br>
              <a:rPr lang="en-GB" sz="3100" dirty="0"/>
            </a:br>
            <a:br>
              <a:rPr lang="en-GB" sz="3100" dirty="0"/>
            </a:br>
            <a:r>
              <a:rPr lang="en-GB" sz="3100" dirty="0" err="1"/>
              <a:t>Schöner</a:t>
            </a:r>
            <a:r>
              <a:rPr lang="en-GB" sz="3100" dirty="0"/>
              <a:t> </a:t>
            </a:r>
            <a:r>
              <a:rPr lang="en-GB" sz="3100" dirty="0" err="1"/>
              <a:t>ist</a:t>
            </a:r>
            <a:r>
              <a:rPr lang="en-GB" sz="3100" dirty="0"/>
              <a:t> </a:t>
            </a:r>
            <a:r>
              <a:rPr lang="en-GB" sz="3100" dirty="0" err="1"/>
              <a:t>doch</a:t>
            </a:r>
            <a:r>
              <a:rPr lang="en-GB" sz="3100" dirty="0"/>
              <a:t> </a:t>
            </a:r>
            <a:r>
              <a:rPr lang="en-GB" sz="3100" dirty="0" err="1"/>
              <a:t>keine</a:t>
            </a:r>
            <a:r>
              <a:rPr lang="en-GB" sz="3100" dirty="0"/>
              <a:t> Rose</a:t>
            </a:r>
            <a:br>
              <a:rPr lang="en-GB" sz="3100" dirty="0"/>
            </a:br>
            <a:r>
              <a:rPr lang="en-GB" sz="3100" dirty="0" err="1"/>
              <a:t>Als</a:t>
            </a:r>
            <a:r>
              <a:rPr lang="en-GB" sz="3100" dirty="0"/>
              <a:t> das </a:t>
            </a:r>
            <a:r>
              <a:rPr lang="en-GB" sz="3100" dirty="0" err="1"/>
              <a:t>Antlitz</a:t>
            </a:r>
            <a:r>
              <a:rPr lang="en-GB" sz="3100" dirty="0"/>
              <a:t> des </a:t>
            </a:r>
            <a:r>
              <a:rPr lang="en-GB" sz="3100" dirty="0" err="1"/>
              <a:t>Beschenkten</a:t>
            </a:r>
            <a:br>
              <a:rPr lang="en-GB" sz="3100" dirty="0"/>
            </a:br>
            <a:r>
              <a:rPr lang="en-GB" sz="3100" dirty="0" err="1"/>
              <a:t>Wenn</a:t>
            </a:r>
            <a:r>
              <a:rPr lang="en-GB" sz="3100" dirty="0"/>
              <a:t> </a:t>
            </a:r>
            <a:r>
              <a:rPr lang="en-GB" sz="3100" dirty="0" err="1"/>
              <a:t>gefüllet</a:t>
            </a:r>
            <a:r>
              <a:rPr lang="en-GB" sz="3100" dirty="0"/>
              <a:t> </a:t>
            </a:r>
            <a:r>
              <a:rPr lang="en-GB" sz="3100" dirty="0" err="1"/>
              <a:t>sich</a:t>
            </a:r>
            <a:r>
              <a:rPr lang="en-GB" sz="3100" dirty="0"/>
              <a:t>, o (3)______</a:t>
            </a:r>
            <a:br>
              <a:rPr lang="en-GB" sz="3100" dirty="0"/>
            </a:br>
            <a:r>
              <a:rPr lang="en-GB" sz="3100" dirty="0" err="1"/>
              <a:t>Freude</a:t>
            </a:r>
            <a:r>
              <a:rPr lang="en-GB" sz="3100" dirty="0"/>
              <a:t>, seine (4)______ </a:t>
            </a:r>
            <a:r>
              <a:rPr lang="en-GB" sz="3100" dirty="0" err="1"/>
              <a:t>senkten</a:t>
            </a:r>
            <a:r>
              <a:rPr lang="en-GB" sz="3100" dirty="0"/>
              <a:t>.</a:t>
            </a:r>
            <a:br>
              <a:rPr lang="en-GB" sz="3200" dirty="0"/>
            </a:br>
            <a:endParaRPr lang="en-GB" dirty="0"/>
          </a:p>
        </p:txBody>
      </p:sp>
      <p:sp>
        <p:nvSpPr>
          <p:cNvPr id="5" name="Rectangle 4"/>
          <p:cNvSpPr/>
          <p:nvPr/>
        </p:nvSpPr>
        <p:spPr>
          <a:xfrm>
            <a:off x="6096000" y="1016242"/>
            <a:ext cx="6096000" cy="2456057"/>
          </a:xfrm>
          <a:prstGeom prst="rect">
            <a:avLst/>
          </a:prstGeom>
        </p:spPr>
        <p:txBody>
          <a:bodyPr>
            <a:spAutoFit/>
          </a:bodyPr>
          <a:lstStyle/>
          <a:p>
            <a:pPr>
              <a:lnSpc>
                <a:spcPct val="160000"/>
              </a:lnSpc>
            </a:pPr>
            <a:r>
              <a:rPr lang="en-GB" sz="2400" dirty="0" err="1"/>
              <a:t>Nichts</a:t>
            </a:r>
            <a:r>
              <a:rPr lang="en-GB" sz="2400" dirty="0"/>
              <a:t> </a:t>
            </a:r>
            <a:r>
              <a:rPr lang="en-GB" sz="2400" dirty="0" err="1"/>
              <a:t>macht</a:t>
            </a:r>
            <a:r>
              <a:rPr lang="en-GB" sz="2400" dirty="0"/>
              <a:t> </a:t>
            </a:r>
            <a:r>
              <a:rPr lang="en-GB" sz="2400" dirty="0" err="1"/>
              <a:t>doch</a:t>
            </a:r>
            <a:r>
              <a:rPr lang="en-GB" sz="2400" dirty="0"/>
              <a:t> so </a:t>
            </a:r>
            <a:r>
              <a:rPr lang="en-GB" sz="2400" dirty="0" err="1"/>
              <a:t>gänzlich</a:t>
            </a:r>
            <a:r>
              <a:rPr lang="en-GB" sz="2400" dirty="0"/>
              <a:t> </a:t>
            </a:r>
            <a:r>
              <a:rPr lang="en-GB" sz="2400" dirty="0" err="1"/>
              <a:t>heiter</a:t>
            </a:r>
            <a:br>
              <a:rPr lang="en-GB" sz="2400" dirty="0"/>
            </a:br>
            <a:r>
              <a:rPr lang="en-GB" sz="2400" dirty="0" err="1"/>
              <a:t>Als</a:t>
            </a:r>
            <a:r>
              <a:rPr lang="en-GB" sz="2400" dirty="0"/>
              <a:t> </a:t>
            </a:r>
            <a:r>
              <a:rPr lang="en-GB" sz="2400" dirty="0" err="1"/>
              <a:t>zu</a:t>
            </a:r>
            <a:r>
              <a:rPr lang="en-GB" sz="2400" dirty="0"/>
              <a:t> </a:t>
            </a:r>
            <a:r>
              <a:rPr lang="en-GB" sz="2400" dirty="0" err="1"/>
              <a:t>helfen</a:t>
            </a:r>
            <a:r>
              <a:rPr lang="en-GB" sz="2400" dirty="0"/>
              <a:t> (5)______, </a:t>
            </a:r>
            <a:r>
              <a:rPr lang="en-GB" sz="2400" dirty="0" err="1"/>
              <a:t>allen</a:t>
            </a:r>
            <a:r>
              <a:rPr lang="en-GB" sz="2400" dirty="0"/>
              <a:t>!</a:t>
            </a:r>
            <a:br>
              <a:rPr lang="en-GB" sz="2400" dirty="0"/>
            </a:br>
            <a:r>
              <a:rPr lang="en-GB" sz="2400" dirty="0" err="1"/>
              <a:t>Geb</a:t>
            </a:r>
            <a:r>
              <a:rPr lang="en-GB" sz="2400" dirty="0"/>
              <a:t> ich, was ich </a:t>
            </a:r>
            <a:r>
              <a:rPr lang="en-GB" sz="2400" dirty="0" err="1"/>
              <a:t>hab</a:t>
            </a:r>
            <a:r>
              <a:rPr lang="en-GB" sz="2400" dirty="0"/>
              <a:t>, </a:t>
            </a:r>
            <a:r>
              <a:rPr lang="en-GB" sz="2400" dirty="0" err="1"/>
              <a:t>nicht</a:t>
            </a:r>
            <a:r>
              <a:rPr lang="en-GB" sz="2400" dirty="0"/>
              <a:t> (6)______</a:t>
            </a:r>
            <a:br>
              <a:rPr lang="en-GB" sz="2400" dirty="0"/>
            </a:br>
            <a:r>
              <a:rPr lang="en-GB" sz="2400" dirty="0" err="1"/>
              <a:t>Kann</a:t>
            </a:r>
            <a:r>
              <a:rPr lang="en-GB" sz="2400" dirty="0"/>
              <a:t> es </a:t>
            </a:r>
            <a:r>
              <a:rPr lang="en-GB" sz="2400" dirty="0" err="1"/>
              <a:t>mir</a:t>
            </a:r>
            <a:r>
              <a:rPr lang="en-GB" sz="2400" dirty="0"/>
              <a:t> </a:t>
            </a:r>
            <a:r>
              <a:rPr lang="en-GB" sz="2400" dirty="0" err="1"/>
              <a:t>doch</a:t>
            </a:r>
            <a:r>
              <a:rPr lang="en-GB" sz="2400" dirty="0"/>
              <a:t> </a:t>
            </a:r>
            <a:r>
              <a:rPr lang="en-GB" sz="2400" dirty="0" err="1"/>
              <a:t>nicht</a:t>
            </a:r>
            <a:r>
              <a:rPr lang="en-GB" sz="2400" dirty="0"/>
              <a:t> </a:t>
            </a:r>
            <a:r>
              <a:rPr lang="en-GB" sz="2400" dirty="0" err="1"/>
              <a:t>gefallen</a:t>
            </a:r>
            <a:r>
              <a:rPr lang="en-GB" sz="2400" dirty="0"/>
              <a:t>.</a:t>
            </a:r>
          </a:p>
        </p:txBody>
      </p:sp>
      <p:sp>
        <p:nvSpPr>
          <p:cNvPr id="2" name="TextBox 1"/>
          <p:cNvSpPr txBox="1"/>
          <p:nvPr/>
        </p:nvSpPr>
        <p:spPr>
          <a:xfrm>
            <a:off x="6586330" y="4147930"/>
            <a:ext cx="5274366" cy="2308324"/>
          </a:xfrm>
          <a:prstGeom prst="rect">
            <a:avLst/>
          </a:prstGeom>
          <a:noFill/>
          <a:ln>
            <a:solidFill>
              <a:schemeClr val="tx1"/>
            </a:solidFill>
          </a:ln>
        </p:spPr>
        <p:txBody>
          <a:bodyPr wrap="square" rtlCol="0">
            <a:spAutoFit/>
          </a:bodyPr>
          <a:lstStyle/>
          <a:p>
            <a:r>
              <a:rPr lang="en-GB" sz="2400" b="1" u="sng" dirty="0" err="1"/>
              <a:t>Wörter</a:t>
            </a:r>
            <a:r>
              <a:rPr lang="en-GB" sz="2400" b="1" u="sng" dirty="0"/>
              <a:t>:                       </a:t>
            </a:r>
          </a:p>
          <a:p>
            <a:endParaRPr lang="en-GB" sz="2400" b="1" u="sng" dirty="0"/>
          </a:p>
          <a:p>
            <a:r>
              <a:rPr lang="en-GB" sz="2400" b="1" dirty="0">
                <a:solidFill>
                  <a:srgbClr val="FF0000"/>
                </a:solidFill>
              </a:rPr>
              <a:t>	   </a:t>
            </a:r>
            <a:r>
              <a:rPr lang="en-GB" sz="2400" b="1" dirty="0" err="1">
                <a:solidFill>
                  <a:srgbClr val="FF0000"/>
                </a:solidFill>
              </a:rPr>
              <a:t>große</a:t>
            </a:r>
            <a:r>
              <a:rPr lang="en-GB" sz="2400" b="1" dirty="0">
                <a:solidFill>
                  <a:srgbClr val="FF0000"/>
                </a:solidFill>
              </a:rPr>
              <a:t> 			</a:t>
            </a:r>
          </a:p>
          <a:p>
            <a:r>
              <a:rPr lang="en-GB" sz="2400" b="1" dirty="0" err="1">
                <a:solidFill>
                  <a:srgbClr val="FF0000"/>
                </a:solidFill>
              </a:rPr>
              <a:t>schwerer</a:t>
            </a:r>
            <a:r>
              <a:rPr lang="en-GB" sz="2400" b="1" dirty="0">
                <a:solidFill>
                  <a:srgbClr val="FF0000"/>
                </a:solidFill>
              </a:rPr>
              <a:t>	</a:t>
            </a:r>
            <a:r>
              <a:rPr lang="en-GB" sz="2400" dirty="0"/>
              <a:t> </a:t>
            </a:r>
            <a:r>
              <a:rPr lang="en-GB" sz="2400" b="1" dirty="0" err="1">
                <a:solidFill>
                  <a:srgbClr val="FF0000"/>
                </a:solidFill>
              </a:rPr>
              <a:t>schönen</a:t>
            </a:r>
            <a:r>
              <a:rPr lang="en-GB" sz="2400" b="1" dirty="0">
                <a:solidFill>
                  <a:srgbClr val="FF0000"/>
                </a:solidFill>
              </a:rPr>
              <a:t>	</a:t>
            </a:r>
            <a:r>
              <a:rPr lang="en-GB" sz="2400" b="1" dirty="0" err="1">
                <a:solidFill>
                  <a:srgbClr val="FF0000"/>
                </a:solidFill>
              </a:rPr>
              <a:t>allen</a:t>
            </a:r>
            <a:endParaRPr lang="en-GB" sz="2400" b="1" dirty="0">
              <a:solidFill>
                <a:srgbClr val="FF0000"/>
              </a:solidFill>
            </a:endParaRPr>
          </a:p>
          <a:p>
            <a:endParaRPr lang="en-GB" sz="2400" b="1" u="sng" dirty="0"/>
          </a:p>
          <a:p>
            <a:r>
              <a:rPr lang="en-GB" sz="2400" b="1" dirty="0">
                <a:solidFill>
                  <a:srgbClr val="FF0000"/>
                </a:solidFill>
              </a:rPr>
              <a:t>             </a:t>
            </a:r>
            <a:r>
              <a:rPr lang="en-GB" sz="2400" b="1" dirty="0" err="1">
                <a:solidFill>
                  <a:srgbClr val="FF0000"/>
                </a:solidFill>
              </a:rPr>
              <a:t>Hände</a:t>
            </a:r>
            <a:r>
              <a:rPr lang="en-GB" sz="2400" b="1" dirty="0">
                <a:solidFill>
                  <a:srgbClr val="FF0000"/>
                </a:solidFill>
              </a:rPr>
              <a:t>			</a:t>
            </a:r>
            <a:r>
              <a:rPr lang="en-GB" sz="2400" b="1" dirty="0" err="1">
                <a:solidFill>
                  <a:srgbClr val="FF0000"/>
                </a:solidFill>
              </a:rPr>
              <a:t>weiter</a:t>
            </a:r>
            <a:r>
              <a:rPr lang="en-GB" sz="2400" b="1" dirty="0">
                <a:solidFill>
                  <a:srgbClr val="FF0000"/>
                </a:solidFill>
              </a:rPr>
              <a:t>	</a:t>
            </a:r>
            <a:endParaRPr lang="en-GB" sz="2400" b="1" u="sng" dirty="0">
              <a:solidFill>
                <a:srgbClr val="FF0000"/>
              </a:solidFill>
            </a:endParaRPr>
          </a:p>
        </p:txBody>
      </p:sp>
      <p:sp>
        <p:nvSpPr>
          <p:cNvPr id="4" name="Slide Number Placeholder 3">
            <a:extLst>
              <a:ext uri="{FF2B5EF4-FFF2-40B4-BE49-F238E27FC236}">
                <a16:creationId xmlns:a16="http://schemas.microsoft.com/office/drawing/2014/main" id="{C9AE06D3-4FD5-4783-AB5B-0838BB9B93C4}"/>
              </a:ext>
            </a:extLst>
          </p:cNvPr>
          <p:cNvSpPr>
            <a:spLocks noGrp="1"/>
          </p:cNvSpPr>
          <p:nvPr>
            <p:ph type="sldNum" sz="quarter" idx="12"/>
          </p:nvPr>
        </p:nvSpPr>
        <p:spPr/>
        <p:txBody>
          <a:bodyPr/>
          <a:lstStyle/>
          <a:p>
            <a:fld id="{A796FD67-0BA0-436D-B60D-4690F3A637D4}" type="slidenum">
              <a:rPr lang="en-GB" smtClean="0"/>
              <a:t>10</a:t>
            </a:fld>
            <a:endParaRPr lang="en-GB"/>
          </a:p>
        </p:txBody>
      </p:sp>
    </p:spTree>
    <p:extLst>
      <p:ext uri="{BB962C8B-B14F-4D97-AF65-F5344CB8AC3E}">
        <p14:creationId xmlns:p14="http://schemas.microsoft.com/office/powerpoint/2010/main" val="3180490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85529"/>
            <a:ext cx="5406887" cy="6440557"/>
          </a:xfrm>
        </p:spPr>
        <p:txBody>
          <a:bodyPr>
            <a:normAutofit fontScale="85000" lnSpcReduction="20000"/>
          </a:bodyPr>
          <a:lstStyle/>
          <a:p>
            <a:pPr marL="0" indent="0">
              <a:buNone/>
            </a:pPr>
            <a:r>
              <a:rPr lang="en-GB" sz="3200" b="1" dirty="0" err="1"/>
              <a:t>Vom</a:t>
            </a:r>
            <a:r>
              <a:rPr lang="en-GB" sz="3200" b="1" dirty="0"/>
              <a:t> </a:t>
            </a:r>
            <a:r>
              <a:rPr lang="en-GB" sz="3200" b="1" dirty="0" err="1"/>
              <a:t>Glück</a:t>
            </a:r>
            <a:r>
              <a:rPr lang="en-GB" sz="3200" b="1" dirty="0"/>
              <a:t> des </a:t>
            </a:r>
            <a:r>
              <a:rPr lang="en-GB" sz="3200" b="1" dirty="0" err="1"/>
              <a:t>Gebens</a:t>
            </a:r>
            <a:r>
              <a:rPr lang="en-GB" sz="3200" b="1" dirty="0"/>
              <a:t> </a:t>
            </a:r>
          </a:p>
          <a:p>
            <a:pPr marL="0" indent="0">
              <a:buNone/>
            </a:pPr>
            <a:endParaRPr lang="en-GB" sz="3200" b="1" dirty="0"/>
          </a:p>
          <a:p>
            <a:pPr marL="0" indent="0">
              <a:lnSpc>
                <a:spcPct val="160000"/>
              </a:lnSpc>
              <a:buNone/>
            </a:pPr>
            <a:r>
              <a:rPr lang="en-GB" sz="3100" dirty="0" err="1"/>
              <a:t>Höchstes</a:t>
            </a:r>
            <a:r>
              <a:rPr lang="en-GB" sz="3100" dirty="0"/>
              <a:t> </a:t>
            </a:r>
            <a:r>
              <a:rPr lang="en-GB" sz="3100" dirty="0" err="1"/>
              <a:t>Glück</a:t>
            </a:r>
            <a:r>
              <a:rPr lang="en-GB" sz="3100" dirty="0"/>
              <a:t> </a:t>
            </a:r>
            <a:r>
              <a:rPr lang="en-GB" sz="3100" dirty="0" err="1"/>
              <a:t>ist</a:t>
            </a:r>
            <a:r>
              <a:rPr lang="en-GB" sz="3100" dirty="0"/>
              <a:t> </a:t>
            </a:r>
            <a:r>
              <a:rPr lang="en-GB" sz="3100" dirty="0" err="1"/>
              <a:t>doch</a:t>
            </a:r>
            <a:r>
              <a:rPr lang="en-GB" sz="3100" dirty="0"/>
              <a:t>, </a:t>
            </a:r>
            <a:r>
              <a:rPr lang="en-GB" sz="3100" dirty="0" err="1"/>
              <a:t>zu</a:t>
            </a:r>
            <a:r>
              <a:rPr lang="en-GB" sz="3100" dirty="0"/>
              <a:t> </a:t>
            </a:r>
            <a:r>
              <a:rPr lang="en-GB" sz="3100" dirty="0" err="1"/>
              <a:t>spenden</a:t>
            </a:r>
            <a:br>
              <a:rPr lang="en-GB" sz="3100" dirty="0"/>
            </a:br>
            <a:r>
              <a:rPr lang="en-GB" sz="3100" dirty="0" err="1"/>
              <a:t>Denen</a:t>
            </a:r>
            <a:r>
              <a:rPr lang="en-GB" sz="3100" dirty="0"/>
              <a:t>, die es (1) </a:t>
            </a:r>
            <a:r>
              <a:rPr lang="en-GB" sz="3100" b="1" dirty="0" err="1">
                <a:solidFill>
                  <a:srgbClr val="FF0000"/>
                </a:solidFill>
              </a:rPr>
              <a:t>schwerer</a:t>
            </a:r>
            <a:r>
              <a:rPr lang="en-GB" sz="3100" dirty="0"/>
              <a:t> </a:t>
            </a:r>
            <a:r>
              <a:rPr lang="en-GB" sz="3100" dirty="0" err="1"/>
              <a:t>haben</a:t>
            </a:r>
            <a:br>
              <a:rPr lang="en-GB" sz="3100" dirty="0"/>
            </a:br>
            <a:r>
              <a:rPr lang="en-GB" sz="3100" dirty="0"/>
              <a:t>Und </a:t>
            </a:r>
            <a:r>
              <a:rPr lang="en-GB" sz="3100" dirty="0" err="1"/>
              <a:t>beschwingt</a:t>
            </a:r>
            <a:r>
              <a:rPr lang="en-GB" sz="3100" dirty="0"/>
              <a:t>, </a:t>
            </a:r>
            <a:r>
              <a:rPr lang="en-GB" sz="3100" dirty="0" err="1"/>
              <a:t>mit</a:t>
            </a:r>
            <a:r>
              <a:rPr lang="en-GB" sz="3100" dirty="0"/>
              <a:t> </a:t>
            </a:r>
            <a:r>
              <a:rPr lang="en-GB" sz="3100" dirty="0" err="1"/>
              <a:t>frohen</a:t>
            </a:r>
            <a:r>
              <a:rPr lang="en-GB" sz="3100" dirty="0"/>
              <a:t> </a:t>
            </a:r>
            <a:r>
              <a:rPr lang="en-GB" sz="3100" dirty="0" err="1"/>
              <a:t>Händen</a:t>
            </a:r>
            <a:br>
              <a:rPr lang="en-GB" sz="3100" dirty="0"/>
            </a:br>
            <a:r>
              <a:rPr lang="en-GB" sz="3100" dirty="0" err="1"/>
              <a:t>Auszustreun</a:t>
            </a:r>
            <a:r>
              <a:rPr lang="en-GB" sz="3100" dirty="0"/>
              <a:t> die (2) </a:t>
            </a:r>
            <a:r>
              <a:rPr lang="en-GB" sz="3100" b="1" dirty="0" err="1">
                <a:solidFill>
                  <a:srgbClr val="FF0000"/>
                </a:solidFill>
              </a:rPr>
              <a:t>schönen</a:t>
            </a:r>
            <a:r>
              <a:rPr lang="en-GB" sz="3100" dirty="0"/>
              <a:t> </a:t>
            </a:r>
            <a:r>
              <a:rPr lang="en-GB" sz="3100" dirty="0" err="1"/>
              <a:t>Gaben</a:t>
            </a:r>
            <a:r>
              <a:rPr lang="en-GB" sz="3100" dirty="0"/>
              <a:t>.</a:t>
            </a:r>
            <a:br>
              <a:rPr lang="en-GB" sz="3100" dirty="0"/>
            </a:br>
            <a:br>
              <a:rPr lang="en-GB" sz="3100" dirty="0"/>
            </a:br>
            <a:r>
              <a:rPr lang="en-GB" sz="3100" dirty="0" err="1"/>
              <a:t>Schöner</a:t>
            </a:r>
            <a:r>
              <a:rPr lang="en-GB" sz="3100" dirty="0"/>
              <a:t> </a:t>
            </a:r>
            <a:r>
              <a:rPr lang="en-GB" sz="3100" dirty="0" err="1"/>
              <a:t>ist</a:t>
            </a:r>
            <a:r>
              <a:rPr lang="en-GB" sz="3100" dirty="0"/>
              <a:t> </a:t>
            </a:r>
            <a:r>
              <a:rPr lang="en-GB" sz="3100" dirty="0" err="1"/>
              <a:t>doch</a:t>
            </a:r>
            <a:r>
              <a:rPr lang="en-GB" sz="3100" dirty="0"/>
              <a:t> </a:t>
            </a:r>
            <a:r>
              <a:rPr lang="en-GB" sz="3100" dirty="0" err="1"/>
              <a:t>keine</a:t>
            </a:r>
            <a:r>
              <a:rPr lang="en-GB" sz="3100" dirty="0"/>
              <a:t> Rose</a:t>
            </a:r>
            <a:br>
              <a:rPr lang="en-GB" sz="3100" dirty="0"/>
            </a:br>
            <a:r>
              <a:rPr lang="en-GB" sz="3100" dirty="0" err="1"/>
              <a:t>Als</a:t>
            </a:r>
            <a:r>
              <a:rPr lang="en-GB" sz="3100" dirty="0"/>
              <a:t> das </a:t>
            </a:r>
            <a:r>
              <a:rPr lang="en-GB" sz="3100" dirty="0" err="1"/>
              <a:t>Antlitz</a:t>
            </a:r>
            <a:r>
              <a:rPr lang="en-GB" sz="3100" dirty="0"/>
              <a:t> des </a:t>
            </a:r>
            <a:r>
              <a:rPr lang="en-GB" sz="3100" dirty="0" err="1"/>
              <a:t>Beschenkten</a:t>
            </a:r>
            <a:br>
              <a:rPr lang="en-GB" sz="3100" dirty="0"/>
            </a:br>
            <a:r>
              <a:rPr lang="en-GB" sz="3100" dirty="0" err="1"/>
              <a:t>Wenn</a:t>
            </a:r>
            <a:r>
              <a:rPr lang="en-GB" sz="3100" dirty="0"/>
              <a:t> </a:t>
            </a:r>
            <a:r>
              <a:rPr lang="en-GB" sz="3100" dirty="0" err="1"/>
              <a:t>gefüllet</a:t>
            </a:r>
            <a:r>
              <a:rPr lang="en-GB" sz="3100" dirty="0"/>
              <a:t> </a:t>
            </a:r>
            <a:r>
              <a:rPr lang="en-GB" sz="3100" dirty="0" err="1"/>
              <a:t>sich</a:t>
            </a:r>
            <a:r>
              <a:rPr lang="en-GB" sz="3100" dirty="0"/>
              <a:t>, o (3) </a:t>
            </a:r>
            <a:r>
              <a:rPr lang="en-GB" sz="3100" b="1" dirty="0" err="1">
                <a:solidFill>
                  <a:srgbClr val="FF0000"/>
                </a:solidFill>
              </a:rPr>
              <a:t>große</a:t>
            </a:r>
            <a:br>
              <a:rPr lang="en-GB" sz="3100" dirty="0"/>
            </a:br>
            <a:r>
              <a:rPr lang="en-GB" sz="3100" dirty="0" err="1"/>
              <a:t>Freude</a:t>
            </a:r>
            <a:r>
              <a:rPr lang="en-GB" sz="3100" dirty="0"/>
              <a:t>, seine (4) </a:t>
            </a:r>
            <a:r>
              <a:rPr lang="en-GB" sz="3100" b="1" dirty="0" err="1">
                <a:solidFill>
                  <a:srgbClr val="FF0000"/>
                </a:solidFill>
              </a:rPr>
              <a:t>Hände</a:t>
            </a:r>
            <a:r>
              <a:rPr lang="en-GB" sz="3100" dirty="0"/>
              <a:t> </a:t>
            </a:r>
            <a:r>
              <a:rPr lang="en-GB" sz="3100" dirty="0" err="1"/>
              <a:t>senkten</a:t>
            </a:r>
            <a:r>
              <a:rPr lang="en-GB" sz="3100" dirty="0"/>
              <a:t>.</a:t>
            </a:r>
            <a:br>
              <a:rPr lang="en-GB" sz="3200" dirty="0"/>
            </a:br>
            <a:endParaRPr lang="en-GB" dirty="0"/>
          </a:p>
        </p:txBody>
      </p:sp>
      <p:sp>
        <p:nvSpPr>
          <p:cNvPr id="5" name="Rectangle 4"/>
          <p:cNvSpPr/>
          <p:nvPr/>
        </p:nvSpPr>
        <p:spPr>
          <a:xfrm>
            <a:off x="6096000" y="1016242"/>
            <a:ext cx="6096000" cy="2456057"/>
          </a:xfrm>
          <a:prstGeom prst="rect">
            <a:avLst/>
          </a:prstGeom>
        </p:spPr>
        <p:txBody>
          <a:bodyPr>
            <a:spAutoFit/>
          </a:bodyPr>
          <a:lstStyle/>
          <a:p>
            <a:pPr>
              <a:lnSpc>
                <a:spcPct val="160000"/>
              </a:lnSpc>
            </a:pPr>
            <a:r>
              <a:rPr lang="en-GB" sz="2400"/>
              <a:t>Nichts macht doch so gänzlich heiter</a:t>
            </a:r>
            <a:br>
              <a:rPr lang="en-GB" sz="2400"/>
            </a:br>
            <a:r>
              <a:rPr lang="en-GB" sz="2400"/>
              <a:t>Als zu helfen (5) </a:t>
            </a:r>
            <a:r>
              <a:rPr lang="en-GB" sz="2400" b="1">
                <a:solidFill>
                  <a:srgbClr val="FF0000"/>
                </a:solidFill>
              </a:rPr>
              <a:t>allen</a:t>
            </a:r>
            <a:r>
              <a:rPr lang="en-GB" sz="2400"/>
              <a:t>, allen!</a:t>
            </a:r>
            <a:br>
              <a:rPr lang="en-GB" sz="2400"/>
            </a:br>
            <a:r>
              <a:rPr lang="en-GB" sz="2400"/>
              <a:t>Geb ich, was ich hab, nicht (6) </a:t>
            </a:r>
            <a:r>
              <a:rPr lang="en-GB" sz="2400" b="1">
                <a:solidFill>
                  <a:srgbClr val="FF0000"/>
                </a:solidFill>
              </a:rPr>
              <a:t>weiter</a:t>
            </a:r>
            <a:br>
              <a:rPr lang="en-GB" sz="2400"/>
            </a:br>
            <a:r>
              <a:rPr lang="en-GB" sz="2400"/>
              <a:t>Kann es mir doch nicht gefallen.</a:t>
            </a:r>
            <a:endParaRPr lang="en-GB" sz="2400" dirty="0"/>
          </a:p>
        </p:txBody>
      </p:sp>
      <p:sp>
        <p:nvSpPr>
          <p:cNvPr id="2" name="Slide Number Placeholder 1">
            <a:extLst>
              <a:ext uri="{FF2B5EF4-FFF2-40B4-BE49-F238E27FC236}">
                <a16:creationId xmlns:a16="http://schemas.microsoft.com/office/drawing/2014/main" id="{12E7DB83-5D63-40FC-AA5C-C93AF5B9EA9A}"/>
              </a:ext>
            </a:extLst>
          </p:cNvPr>
          <p:cNvSpPr>
            <a:spLocks noGrp="1"/>
          </p:cNvSpPr>
          <p:nvPr>
            <p:ph type="sldNum" sz="quarter" idx="12"/>
          </p:nvPr>
        </p:nvSpPr>
        <p:spPr/>
        <p:txBody>
          <a:bodyPr/>
          <a:lstStyle/>
          <a:p>
            <a:fld id="{A796FD67-0BA0-436D-B60D-4690F3A637D4}" type="slidenum">
              <a:rPr lang="en-GB" smtClean="0"/>
              <a:t>11</a:t>
            </a:fld>
            <a:endParaRPr lang="en-GB"/>
          </a:p>
        </p:txBody>
      </p:sp>
    </p:spTree>
    <p:extLst>
      <p:ext uri="{BB962C8B-B14F-4D97-AF65-F5344CB8AC3E}">
        <p14:creationId xmlns:p14="http://schemas.microsoft.com/office/powerpoint/2010/main" val="863165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85529"/>
            <a:ext cx="5406887" cy="6440557"/>
          </a:xfrm>
        </p:spPr>
        <p:txBody>
          <a:bodyPr>
            <a:normAutofit fontScale="77500" lnSpcReduction="20000"/>
          </a:bodyPr>
          <a:lstStyle/>
          <a:p>
            <a:pPr marL="0" indent="0">
              <a:buNone/>
            </a:pPr>
            <a:r>
              <a:rPr lang="en-GB" sz="3200" b="1" dirty="0" err="1"/>
              <a:t>Vom</a:t>
            </a:r>
            <a:r>
              <a:rPr lang="en-GB" sz="3200" b="1" dirty="0"/>
              <a:t> </a:t>
            </a:r>
            <a:r>
              <a:rPr lang="en-GB" sz="3200" b="1" dirty="0" err="1"/>
              <a:t>Glück</a:t>
            </a:r>
            <a:r>
              <a:rPr lang="en-GB" sz="3200" b="1" dirty="0"/>
              <a:t> des </a:t>
            </a:r>
            <a:r>
              <a:rPr lang="en-GB" sz="3200" b="1" dirty="0" err="1"/>
              <a:t>Gebens</a:t>
            </a:r>
            <a:r>
              <a:rPr lang="en-GB" sz="3200" b="1" dirty="0"/>
              <a:t> </a:t>
            </a:r>
          </a:p>
          <a:p>
            <a:pPr marL="0" indent="0">
              <a:buNone/>
            </a:pPr>
            <a:endParaRPr lang="en-GB" sz="3200" b="1" dirty="0"/>
          </a:p>
          <a:p>
            <a:pPr marL="0" indent="0">
              <a:lnSpc>
                <a:spcPct val="160000"/>
              </a:lnSpc>
              <a:buNone/>
            </a:pPr>
            <a:r>
              <a:rPr lang="en-GB" sz="3100" dirty="0" err="1"/>
              <a:t>Höchstes</a:t>
            </a:r>
            <a:r>
              <a:rPr lang="en-GB" sz="3100" dirty="0"/>
              <a:t> (1) </a:t>
            </a:r>
            <a:r>
              <a:rPr lang="en-GB" sz="3100" b="1" dirty="0" err="1">
                <a:solidFill>
                  <a:srgbClr val="FF0000"/>
                </a:solidFill>
              </a:rPr>
              <a:t>Glück</a:t>
            </a:r>
            <a:r>
              <a:rPr lang="en-GB" sz="3100" dirty="0"/>
              <a:t> </a:t>
            </a:r>
            <a:r>
              <a:rPr lang="en-GB" sz="3100" dirty="0" err="1"/>
              <a:t>ist</a:t>
            </a:r>
            <a:r>
              <a:rPr lang="en-GB" sz="3100" dirty="0"/>
              <a:t> </a:t>
            </a:r>
            <a:r>
              <a:rPr lang="en-GB" sz="3100" dirty="0" err="1"/>
              <a:t>doch</a:t>
            </a:r>
            <a:r>
              <a:rPr lang="en-GB" sz="3100" dirty="0"/>
              <a:t>, </a:t>
            </a:r>
            <a:r>
              <a:rPr lang="en-GB" sz="3100" dirty="0" err="1"/>
              <a:t>zu</a:t>
            </a:r>
            <a:r>
              <a:rPr lang="en-GB" sz="3100" dirty="0"/>
              <a:t> </a:t>
            </a:r>
            <a:r>
              <a:rPr lang="en-GB" sz="3100" dirty="0" err="1"/>
              <a:t>spenden</a:t>
            </a:r>
            <a:br>
              <a:rPr lang="en-GB" sz="3100" dirty="0"/>
            </a:br>
            <a:r>
              <a:rPr lang="en-GB" sz="3100" dirty="0" err="1"/>
              <a:t>Denen</a:t>
            </a:r>
            <a:r>
              <a:rPr lang="en-GB" sz="3100" dirty="0"/>
              <a:t>, die </a:t>
            </a:r>
            <a:r>
              <a:rPr lang="en-GB" sz="3100" dirty="0" err="1"/>
              <a:t>es</a:t>
            </a:r>
            <a:r>
              <a:rPr lang="en-GB" sz="3100" dirty="0"/>
              <a:t> </a:t>
            </a:r>
            <a:r>
              <a:rPr lang="en-GB" sz="3100" dirty="0" err="1"/>
              <a:t>schwerer</a:t>
            </a:r>
            <a:r>
              <a:rPr lang="en-GB" sz="3100" dirty="0"/>
              <a:t> </a:t>
            </a:r>
            <a:r>
              <a:rPr lang="en-GB" sz="3100" dirty="0" err="1"/>
              <a:t>haben</a:t>
            </a:r>
            <a:br>
              <a:rPr lang="en-GB" sz="3100" dirty="0"/>
            </a:br>
            <a:r>
              <a:rPr lang="en-GB" sz="3100" dirty="0"/>
              <a:t>Und </a:t>
            </a:r>
            <a:r>
              <a:rPr lang="en-GB" sz="3100" dirty="0" err="1"/>
              <a:t>beschwingt</a:t>
            </a:r>
            <a:r>
              <a:rPr lang="en-GB" sz="3100" dirty="0"/>
              <a:t>, </a:t>
            </a:r>
            <a:r>
              <a:rPr lang="en-GB" sz="3100" dirty="0" err="1"/>
              <a:t>mit</a:t>
            </a:r>
            <a:r>
              <a:rPr lang="en-GB" sz="3100" dirty="0"/>
              <a:t> (2) </a:t>
            </a:r>
            <a:r>
              <a:rPr lang="en-GB" sz="3100" b="1" dirty="0" err="1">
                <a:solidFill>
                  <a:srgbClr val="FF0000"/>
                </a:solidFill>
              </a:rPr>
              <a:t>frohen</a:t>
            </a:r>
            <a:r>
              <a:rPr lang="en-GB" sz="3100" dirty="0"/>
              <a:t> </a:t>
            </a:r>
            <a:r>
              <a:rPr lang="en-GB" sz="3100" dirty="0" err="1"/>
              <a:t>Händen</a:t>
            </a:r>
            <a:br>
              <a:rPr lang="en-GB" sz="3100" dirty="0"/>
            </a:br>
            <a:r>
              <a:rPr lang="en-GB" sz="3100" dirty="0" err="1"/>
              <a:t>Auszustreun</a:t>
            </a:r>
            <a:r>
              <a:rPr lang="en-GB" sz="3100" dirty="0"/>
              <a:t> die </a:t>
            </a:r>
            <a:r>
              <a:rPr lang="en-GB" sz="3100" dirty="0" err="1"/>
              <a:t>schönen</a:t>
            </a:r>
            <a:r>
              <a:rPr lang="en-GB" sz="3100" dirty="0"/>
              <a:t> </a:t>
            </a:r>
            <a:r>
              <a:rPr lang="en-GB" sz="3100" dirty="0" err="1"/>
              <a:t>Gaben</a:t>
            </a:r>
            <a:r>
              <a:rPr lang="en-GB" sz="3100" dirty="0"/>
              <a:t>.</a:t>
            </a:r>
            <a:br>
              <a:rPr lang="en-GB" sz="3100" dirty="0"/>
            </a:br>
            <a:br>
              <a:rPr lang="en-GB" sz="3100" dirty="0"/>
            </a:br>
            <a:r>
              <a:rPr lang="en-GB" sz="3100" dirty="0" err="1"/>
              <a:t>Schöner</a:t>
            </a:r>
            <a:r>
              <a:rPr lang="en-GB" sz="3100" dirty="0"/>
              <a:t> </a:t>
            </a:r>
            <a:r>
              <a:rPr lang="en-GB" sz="3100" dirty="0" err="1"/>
              <a:t>ist</a:t>
            </a:r>
            <a:r>
              <a:rPr lang="en-GB" sz="3100" dirty="0"/>
              <a:t> </a:t>
            </a:r>
            <a:r>
              <a:rPr lang="en-GB" sz="3100" dirty="0" err="1"/>
              <a:t>doch</a:t>
            </a:r>
            <a:r>
              <a:rPr lang="en-GB" sz="3100" dirty="0"/>
              <a:t> </a:t>
            </a:r>
            <a:r>
              <a:rPr lang="en-GB" sz="3100" dirty="0" err="1"/>
              <a:t>keine</a:t>
            </a:r>
            <a:r>
              <a:rPr lang="en-GB" sz="3100" dirty="0"/>
              <a:t> (3) </a:t>
            </a:r>
            <a:r>
              <a:rPr lang="en-GB" sz="3100" b="1" dirty="0">
                <a:solidFill>
                  <a:srgbClr val="FF0000"/>
                </a:solidFill>
              </a:rPr>
              <a:t>Rose</a:t>
            </a:r>
            <a:br>
              <a:rPr lang="en-GB" sz="3100" dirty="0"/>
            </a:br>
            <a:r>
              <a:rPr lang="en-GB" sz="3100" dirty="0" err="1"/>
              <a:t>Als</a:t>
            </a:r>
            <a:r>
              <a:rPr lang="en-GB" sz="3100" dirty="0"/>
              <a:t> das </a:t>
            </a:r>
            <a:r>
              <a:rPr lang="en-GB" sz="3100" dirty="0" err="1"/>
              <a:t>Antlitz</a:t>
            </a:r>
            <a:r>
              <a:rPr lang="en-GB" sz="3100" dirty="0"/>
              <a:t> des </a:t>
            </a:r>
            <a:r>
              <a:rPr lang="en-GB" sz="3100" dirty="0" err="1"/>
              <a:t>Beschenkten</a:t>
            </a:r>
            <a:br>
              <a:rPr lang="en-GB" sz="3100" dirty="0"/>
            </a:br>
            <a:r>
              <a:rPr lang="en-GB" sz="3100" dirty="0" err="1"/>
              <a:t>Wenn</a:t>
            </a:r>
            <a:r>
              <a:rPr lang="en-GB" sz="3100" dirty="0"/>
              <a:t> </a:t>
            </a:r>
            <a:r>
              <a:rPr lang="en-GB" sz="3100" dirty="0" err="1"/>
              <a:t>gefüllet</a:t>
            </a:r>
            <a:r>
              <a:rPr lang="en-GB" sz="3100" dirty="0"/>
              <a:t> </a:t>
            </a:r>
            <a:r>
              <a:rPr lang="en-GB" sz="3100" dirty="0" err="1"/>
              <a:t>sich</a:t>
            </a:r>
            <a:r>
              <a:rPr lang="en-GB" sz="3100" dirty="0"/>
              <a:t>, o </a:t>
            </a:r>
            <a:r>
              <a:rPr lang="en-GB" sz="3100" dirty="0" err="1"/>
              <a:t>große</a:t>
            </a:r>
            <a:br>
              <a:rPr lang="en-GB" sz="3100" dirty="0"/>
            </a:br>
            <a:r>
              <a:rPr lang="en-GB" sz="3100" dirty="0" err="1"/>
              <a:t>Freude</a:t>
            </a:r>
            <a:r>
              <a:rPr lang="en-GB" sz="3100" dirty="0"/>
              <a:t>, seine </a:t>
            </a:r>
            <a:r>
              <a:rPr lang="en-GB" sz="3100" dirty="0" err="1"/>
              <a:t>Hände</a:t>
            </a:r>
            <a:r>
              <a:rPr lang="en-GB" sz="3100" dirty="0"/>
              <a:t> </a:t>
            </a:r>
            <a:r>
              <a:rPr lang="en-GB" sz="3100" dirty="0" err="1"/>
              <a:t>senkten</a:t>
            </a:r>
            <a:r>
              <a:rPr lang="en-GB" sz="3100" dirty="0"/>
              <a:t>.</a:t>
            </a:r>
            <a:br>
              <a:rPr lang="en-GB" sz="3200" dirty="0"/>
            </a:br>
            <a:endParaRPr lang="en-GB" dirty="0"/>
          </a:p>
        </p:txBody>
      </p:sp>
      <p:sp>
        <p:nvSpPr>
          <p:cNvPr id="5" name="Rectangle 4"/>
          <p:cNvSpPr/>
          <p:nvPr/>
        </p:nvSpPr>
        <p:spPr>
          <a:xfrm>
            <a:off x="6096000" y="1016242"/>
            <a:ext cx="6096000" cy="2456057"/>
          </a:xfrm>
          <a:prstGeom prst="rect">
            <a:avLst/>
          </a:prstGeom>
        </p:spPr>
        <p:txBody>
          <a:bodyPr>
            <a:spAutoFit/>
          </a:bodyPr>
          <a:lstStyle/>
          <a:p>
            <a:pPr>
              <a:lnSpc>
                <a:spcPct val="160000"/>
              </a:lnSpc>
            </a:pPr>
            <a:r>
              <a:rPr lang="en-GB" sz="2400" dirty="0" err="1"/>
              <a:t>Nichts</a:t>
            </a:r>
            <a:r>
              <a:rPr lang="en-GB" sz="2400" dirty="0"/>
              <a:t> </a:t>
            </a:r>
            <a:r>
              <a:rPr lang="en-GB" sz="2400" dirty="0" err="1"/>
              <a:t>macht</a:t>
            </a:r>
            <a:r>
              <a:rPr lang="en-GB" sz="2400" dirty="0"/>
              <a:t> </a:t>
            </a:r>
            <a:r>
              <a:rPr lang="en-GB" sz="2400" dirty="0" err="1"/>
              <a:t>doch</a:t>
            </a:r>
            <a:r>
              <a:rPr lang="en-GB" sz="2400" dirty="0"/>
              <a:t> so </a:t>
            </a:r>
            <a:r>
              <a:rPr lang="en-GB" sz="2400" dirty="0" err="1"/>
              <a:t>gänzlich</a:t>
            </a:r>
            <a:r>
              <a:rPr lang="en-GB" sz="2400" dirty="0"/>
              <a:t> (4) </a:t>
            </a:r>
            <a:r>
              <a:rPr lang="en-GB" sz="2400" b="1" dirty="0" err="1">
                <a:solidFill>
                  <a:srgbClr val="FF0000"/>
                </a:solidFill>
              </a:rPr>
              <a:t>heiter</a:t>
            </a:r>
            <a:br>
              <a:rPr lang="en-GB" sz="2400" dirty="0"/>
            </a:br>
            <a:r>
              <a:rPr lang="en-GB" sz="2400" dirty="0" err="1"/>
              <a:t>Als</a:t>
            </a:r>
            <a:r>
              <a:rPr lang="en-GB" sz="2400" dirty="0"/>
              <a:t> </a:t>
            </a:r>
            <a:r>
              <a:rPr lang="en-GB" sz="2400" dirty="0" err="1"/>
              <a:t>zu</a:t>
            </a:r>
            <a:r>
              <a:rPr lang="en-GB" sz="2400" dirty="0"/>
              <a:t> (5) </a:t>
            </a:r>
            <a:r>
              <a:rPr lang="en-GB" sz="2400" b="1" dirty="0" err="1">
                <a:solidFill>
                  <a:srgbClr val="FF0000"/>
                </a:solidFill>
              </a:rPr>
              <a:t>helfen</a:t>
            </a:r>
            <a:r>
              <a:rPr lang="en-GB" sz="2400" dirty="0"/>
              <a:t> </a:t>
            </a:r>
            <a:r>
              <a:rPr lang="en-GB" sz="2400" dirty="0" err="1"/>
              <a:t>allen</a:t>
            </a:r>
            <a:r>
              <a:rPr lang="en-GB" sz="2400" dirty="0"/>
              <a:t>, </a:t>
            </a:r>
            <a:r>
              <a:rPr lang="en-GB" sz="2400" dirty="0" err="1"/>
              <a:t>allen</a:t>
            </a:r>
            <a:r>
              <a:rPr lang="en-GB" sz="2400" dirty="0"/>
              <a:t>!</a:t>
            </a:r>
            <a:br>
              <a:rPr lang="en-GB" sz="2400" dirty="0"/>
            </a:br>
            <a:r>
              <a:rPr lang="en-GB" sz="2400" dirty="0" err="1"/>
              <a:t>Geb</a:t>
            </a:r>
            <a:r>
              <a:rPr lang="en-GB" sz="2400" dirty="0"/>
              <a:t> </a:t>
            </a:r>
            <a:r>
              <a:rPr lang="en-GB" sz="2400" dirty="0" err="1"/>
              <a:t>ich</a:t>
            </a:r>
            <a:r>
              <a:rPr lang="en-GB" sz="2400" dirty="0"/>
              <a:t>, was </a:t>
            </a:r>
            <a:r>
              <a:rPr lang="en-GB" sz="2400" dirty="0" err="1"/>
              <a:t>ich</a:t>
            </a:r>
            <a:r>
              <a:rPr lang="en-GB" sz="2400" dirty="0"/>
              <a:t> </a:t>
            </a:r>
            <a:r>
              <a:rPr lang="en-GB" sz="2400" dirty="0" err="1"/>
              <a:t>hab</a:t>
            </a:r>
            <a:r>
              <a:rPr lang="en-GB" sz="2400" dirty="0"/>
              <a:t>, </a:t>
            </a:r>
            <a:r>
              <a:rPr lang="en-GB" sz="2400" dirty="0" err="1"/>
              <a:t>nicht</a:t>
            </a:r>
            <a:r>
              <a:rPr lang="en-GB" sz="2400" dirty="0"/>
              <a:t> </a:t>
            </a:r>
            <a:r>
              <a:rPr lang="en-GB" sz="2400" dirty="0" err="1"/>
              <a:t>weiter</a:t>
            </a:r>
            <a:br>
              <a:rPr lang="en-GB" sz="2400" dirty="0"/>
            </a:br>
            <a:r>
              <a:rPr lang="en-GB" sz="2400" dirty="0" err="1"/>
              <a:t>Kann</a:t>
            </a:r>
            <a:r>
              <a:rPr lang="en-GB" sz="2400" dirty="0"/>
              <a:t> </a:t>
            </a:r>
            <a:r>
              <a:rPr lang="en-GB" sz="2400" dirty="0" err="1"/>
              <a:t>es</a:t>
            </a:r>
            <a:r>
              <a:rPr lang="en-GB" sz="2400" dirty="0"/>
              <a:t> </a:t>
            </a:r>
            <a:r>
              <a:rPr lang="en-GB" sz="2400" dirty="0" err="1"/>
              <a:t>mir</a:t>
            </a:r>
            <a:r>
              <a:rPr lang="en-GB" sz="2400" dirty="0"/>
              <a:t> (6) </a:t>
            </a:r>
            <a:r>
              <a:rPr lang="en-GB" sz="2400" b="1" dirty="0" err="1">
                <a:solidFill>
                  <a:srgbClr val="FF0000"/>
                </a:solidFill>
              </a:rPr>
              <a:t>doch</a:t>
            </a:r>
            <a:r>
              <a:rPr lang="en-GB" sz="2400" dirty="0"/>
              <a:t> </a:t>
            </a:r>
            <a:r>
              <a:rPr lang="en-GB" sz="2400" dirty="0" err="1"/>
              <a:t>nicht</a:t>
            </a:r>
            <a:r>
              <a:rPr lang="en-GB" sz="2400" dirty="0"/>
              <a:t> </a:t>
            </a:r>
            <a:r>
              <a:rPr lang="en-GB" sz="2400" dirty="0" err="1"/>
              <a:t>gefallen</a:t>
            </a:r>
            <a:r>
              <a:rPr lang="en-GB" sz="2400" dirty="0"/>
              <a:t>.</a:t>
            </a:r>
          </a:p>
        </p:txBody>
      </p:sp>
      <p:sp>
        <p:nvSpPr>
          <p:cNvPr id="2" name="Slide Number Placeholder 1">
            <a:extLst>
              <a:ext uri="{FF2B5EF4-FFF2-40B4-BE49-F238E27FC236}">
                <a16:creationId xmlns:a16="http://schemas.microsoft.com/office/drawing/2014/main" id="{C5EDE3EA-A288-43B8-BC44-DF5A0DC5EBCF}"/>
              </a:ext>
            </a:extLst>
          </p:cNvPr>
          <p:cNvSpPr>
            <a:spLocks noGrp="1"/>
          </p:cNvSpPr>
          <p:nvPr>
            <p:ph type="sldNum" sz="quarter" idx="12"/>
          </p:nvPr>
        </p:nvSpPr>
        <p:spPr/>
        <p:txBody>
          <a:bodyPr/>
          <a:lstStyle/>
          <a:p>
            <a:fld id="{A796FD67-0BA0-436D-B60D-4690F3A637D4}" type="slidenum">
              <a:rPr lang="en-GB" smtClean="0"/>
              <a:t>12</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707" y="3629565"/>
            <a:ext cx="2588986" cy="2569519"/>
          </a:xfrm>
          <a:prstGeom prst="rect">
            <a:avLst/>
          </a:prstGeom>
        </p:spPr>
      </p:pic>
      <p:sp>
        <p:nvSpPr>
          <p:cNvPr id="7" name="TextBox 6"/>
          <p:cNvSpPr txBox="1"/>
          <p:nvPr/>
        </p:nvSpPr>
        <p:spPr>
          <a:xfrm>
            <a:off x="8610600" y="6146912"/>
            <a:ext cx="639919" cy="261610"/>
          </a:xfrm>
          <a:prstGeom prst="rect">
            <a:avLst/>
          </a:prstGeom>
          <a:noFill/>
        </p:spPr>
        <p:txBody>
          <a:bodyPr wrap="none" rtlCol="0">
            <a:spAutoFit/>
          </a:bodyPr>
          <a:lstStyle/>
          <a:p>
            <a:r>
              <a:rPr lang="en-US" sz="1100"/>
              <a:t>Image 1</a:t>
            </a:r>
          </a:p>
        </p:txBody>
      </p:sp>
    </p:spTree>
    <p:extLst>
      <p:ext uri="{BB962C8B-B14F-4D97-AF65-F5344CB8AC3E}">
        <p14:creationId xmlns:p14="http://schemas.microsoft.com/office/powerpoint/2010/main" val="1487005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i="1" dirty="0"/>
          </a:p>
          <a:p>
            <a:pPr marL="0" indent="0">
              <a:buNone/>
            </a:pPr>
            <a:endParaRPr lang="en-GB" i="1" dirty="0"/>
          </a:p>
        </p:txBody>
      </p:sp>
      <p:sp>
        <p:nvSpPr>
          <p:cNvPr id="4" name="Slide Number Placeholder 3">
            <a:extLst>
              <a:ext uri="{FF2B5EF4-FFF2-40B4-BE49-F238E27FC236}">
                <a16:creationId xmlns:a16="http://schemas.microsoft.com/office/drawing/2014/main" id="{7FC470E5-02BB-436E-92F2-747ECE9FE7D7}"/>
              </a:ext>
            </a:extLst>
          </p:cNvPr>
          <p:cNvSpPr>
            <a:spLocks noGrp="1"/>
          </p:cNvSpPr>
          <p:nvPr>
            <p:ph type="sldNum" sz="quarter" idx="12"/>
          </p:nvPr>
        </p:nvSpPr>
        <p:spPr/>
        <p:txBody>
          <a:bodyPr/>
          <a:lstStyle/>
          <a:p>
            <a:fld id="{A796FD67-0BA0-436D-B60D-4690F3A637D4}" type="slidenum">
              <a:rPr lang="en-GB" smtClean="0"/>
              <a:t>13</a:t>
            </a:fld>
            <a:endParaRPr lang="en-GB"/>
          </a:p>
        </p:txBody>
      </p:sp>
      <p:sp>
        <p:nvSpPr>
          <p:cNvPr id="5" name="Title 4">
            <a:extLst>
              <a:ext uri="{FF2B5EF4-FFF2-40B4-BE49-F238E27FC236}">
                <a16:creationId xmlns:a16="http://schemas.microsoft.com/office/drawing/2014/main" id="{2FF4079E-FF6C-4237-9B69-A63C9DD1BE25}"/>
              </a:ext>
            </a:extLst>
          </p:cNvPr>
          <p:cNvSpPr>
            <a:spLocks noGrp="1"/>
          </p:cNvSpPr>
          <p:nvPr>
            <p:ph type="title"/>
          </p:nvPr>
        </p:nvSpPr>
        <p:spPr>
          <a:xfrm>
            <a:off x="457200" y="238125"/>
            <a:ext cx="10896600" cy="1452563"/>
          </a:xfrm>
        </p:spPr>
        <p:txBody>
          <a:bodyPr>
            <a:normAutofit fontScale="90000"/>
          </a:bodyPr>
          <a:lstStyle/>
          <a:p>
            <a:r>
              <a:rPr lang="en-GB" dirty="0"/>
              <a:t>Die </a:t>
            </a:r>
            <a:r>
              <a:rPr lang="en-GB" dirty="0" err="1"/>
              <a:t>Übersetzung</a:t>
            </a:r>
            <a:r>
              <a:rPr lang="en-GB" dirty="0"/>
              <a:t> </a:t>
            </a:r>
            <a:r>
              <a:rPr lang="en-GB" dirty="0" err="1"/>
              <a:t>ist</a:t>
            </a:r>
            <a:r>
              <a:rPr lang="en-GB" dirty="0"/>
              <a:t> </a:t>
            </a:r>
            <a:r>
              <a:rPr lang="en-GB" dirty="0" err="1"/>
              <a:t>nicht</a:t>
            </a:r>
            <a:r>
              <a:rPr lang="en-GB" dirty="0"/>
              <a:t> </a:t>
            </a:r>
            <a:r>
              <a:rPr lang="en-GB" dirty="0" err="1"/>
              <a:t>komplett</a:t>
            </a:r>
            <a:r>
              <a:rPr lang="en-GB" dirty="0"/>
              <a:t>. </a:t>
            </a:r>
            <a:r>
              <a:rPr lang="en-GB" dirty="0" err="1"/>
              <a:t>Füllt</a:t>
            </a:r>
            <a:r>
              <a:rPr lang="en-GB" dirty="0"/>
              <a:t> die </a:t>
            </a:r>
            <a:r>
              <a:rPr lang="en-GB" dirty="0" err="1"/>
              <a:t>Lücken</a:t>
            </a:r>
            <a:r>
              <a:rPr lang="en-GB" dirty="0"/>
              <a:t> </a:t>
            </a:r>
            <a:r>
              <a:rPr lang="en-GB" dirty="0" err="1"/>
              <a:t>aus.</a:t>
            </a:r>
            <a:r>
              <a:rPr lang="en-GB" dirty="0"/>
              <a:t> </a:t>
            </a:r>
            <a:r>
              <a:rPr lang="en-GB" dirty="0" err="1"/>
              <a:t>Vorsicht</a:t>
            </a:r>
            <a:r>
              <a:rPr lang="en-GB" dirty="0"/>
              <a:t> – was will der </a:t>
            </a:r>
            <a:r>
              <a:rPr lang="en-GB" dirty="0" err="1"/>
              <a:t>Dichter</a:t>
            </a:r>
            <a:r>
              <a:rPr lang="en-GB" dirty="0"/>
              <a:t> </a:t>
            </a:r>
            <a:r>
              <a:rPr lang="en-GB" dirty="0" err="1"/>
              <a:t>sagen</a:t>
            </a:r>
            <a:r>
              <a:rPr lang="en-GB" dirty="0"/>
              <a:t>?</a:t>
            </a:r>
            <a:br>
              <a:rPr lang="en-GB" i="1" dirty="0"/>
            </a:br>
            <a:endParaRPr lang="en-GB" dirty="0"/>
          </a:p>
        </p:txBody>
      </p:sp>
    </p:spTree>
    <p:extLst>
      <p:ext uri="{BB962C8B-B14F-4D97-AF65-F5344CB8AC3E}">
        <p14:creationId xmlns:p14="http://schemas.microsoft.com/office/powerpoint/2010/main" val="167221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0"/>
            <a:ext cx="6228521" cy="6857999"/>
          </a:xfrm>
        </p:spPr>
        <p:txBody>
          <a:bodyPr>
            <a:normAutofit fontScale="25000" lnSpcReduction="20000"/>
          </a:bodyPr>
          <a:lstStyle/>
          <a:p>
            <a:pPr marL="0" indent="0">
              <a:buNone/>
            </a:pPr>
            <a:r>
              <a:rPr lang="en-GB" sz="8000" b="1" dirty="0" err="1"/>
              <a:t>Vom</a:t>
            </a:r>
            <a:r>
              <a:rPr lang="en-GB" sz="8000" b="1" dirty="0"/>
              <a:t> </a:t>
            </a:r>
            <a:r>
              <a:rPr lang="en-GB" sz="8000" b="1" dirty="0" err="1"/>
              <a:t>Glück</a:t>
            </a:r>
            <a:r>
              <a:rPr lang="en-GB" sz="8000" b="1" dirty="0"/>
              <a:t> des </a:t>
            </a:r>
            <a:r>
              <a:rPr lang="en-GB" sz="8000" b="1" dirty="0" err="1"/>
              <a:t>Gebens</a:t>
            </a:r>
            <a:r>
              <a:rPr lang="en-GB" sz="8000" b="1" dirty="0"/>
              <a:t> </a:t>
            </a:r>
          </a:p>
          <a:p>
            <a:pPr marL="0" indent="0">
              <a:lnSpc>
                <a:spcPct val="160000"/>
              </a:lnSpc>
              <a:buNone/>
            </a:pPr>
            <a:r>
              <a:rPr lang="en-GB" sz="8000" dirty="0" err="1"/>
              <a:t>Höchstes</a:t>
            </a:r>
            <a:r>
              <a:rPr lang="en-GB" sz="8000" dirty="0"/>
              <a:t> </a:t>
            </a:r>
            <a:r>
              <a:rPr lang="en-GB" sz="8000" dirty="0" err="1"/>
              <a:t>Glück</a:t>
            </a:r>
            <a:r>
              <a:rPr lang="en-GB" sz="8000" dirty="0"/>
              <a:t> </a:t>
            </a:r>
            <a:r>
              <a:rPr lang="en-GB" sz="8000" dirty="0" err="1"/>
              <a:t>ist</a:t>
            </a:r>
            <a:r>
              <a:rPr lang="en-GB" sz="8000" dirty="0"/>
              <a:t> </a:t>
            </a:r>
            <a:r>
              <a:rPr lang="en-GB" sz="8000" dirty="0" err="1"/>
              <a:t>doch</a:t>
            </a:r>
            <a:r>
              <a:rPr lang="en-GB" sz="8000" dirty="0"/>
              <a:t>, </a:t>
            </a:r>
            <a:r>
              <a:rPr lang="en-GB" sz="8000" dirty="0" err="1"/>
              <a:t>zu</a:t>
            </a:r>
            <a:r>
              <a:rPr lang="en-GB" sz="8000" dirty="0"/>
              <a:t> </a:t>
            </a:r>
            <a:r>
              <a:rPr lang="en-GB" sz="8000" dirty="0" err="1"/>
              <a:t>spenden</a:t>
            </a:r>
            <a:br>
              <a:rPr lang="en-GB" sz="8000" dirty="0"/>
            </a:br>
            <a:r>
              <a:rPr lang="en-GB" sz="8000" dirty="0" err="1"/>
              <a:t>Denen</a:t>
            </a:r>
            <a:r>
              <a:rPr lang="en-GB" sz="8000" dirty="0"/>
              <a:t>, die </a:t>
            </a:r>
            <a:r>
              <a:rPr lang="en-GB" sz="8000" dirty="0" err="1"/>
              <a:t>es</a:t>
            </a:r>
            <a:r>
              <a:rPr lang="en-GB" sz="8000" dirty="0"/>
              <a:t> </a:t>
            </a:r>
            <a:r>
              <a:rPr lang="en-GB" sz="8000" dirty="0" err="1"/>
              <a:t>schwerer</a:t>
            </a:r>
            <a:r>
              <a:rPr lang="en-GB" sz="8000" dirty="0"/>
              <a:t> </a:t>
            </a:r>
            <a:r>
              <a:rPr lang="en-GB" sz="8000" dirty="0" err="1"/>
              <a:t>haben</a:t>
            </a:r>
            <a:br>
              <a:rPr lang="en-GB" sz="8000" dirty="0"/>
            </a:br>
            <a:r>
              <a:rPr lang="en-GB" sz="8000" dirty="0"/>
              <a:t>Und </a:t>
            </a:r>
            <a:r>
              <a:rPr lang="en-GB" sz="8000" dirty="0" err="1"/>
              <a:t>beschwingt</a:t>
            </a:r>
            <a:r>
              <a:rPr lang="en-GB" sz="8000" dirty="0"/>
              <a:t>, </a:t>
            </a:r>
            <a:r>
              <a:rPr lang="en-GB" sz="8000" dirty="0" err="1"/>
              <a:t>mit</a:t>
            </a:r>
            <a:r>
              <a:rPr lang="en-GB" sz="8000" dirty="0"/>
              <a:t> </a:t>
            </a:r>
            <a:r>
              <a:rPr lang="en-GB" sz="8000" dirty="0" err="1"/>
              <a:t>frohen</a:t>
            </a:r>
            <a:r>
              <a:rPr lang="en-GB" sz="8000" dirty="0"/>
              <a:t> </a:t>
            </a:r>
            <a:r>
              <a:rPr lang="en-GB" sz="8000" dirty="0" err="1"/>
              <a:t>Händen</a:t>
            </a:r>
            <a:br>
              <a:rPr lang="en-GB" sz="8000" dirty="0"/>
            </a:br>
            <a:r>
              <a:rPr lang="en-GB" sz="8000" dirty="0" err="1"/>
              <a:t>Auszustreun</a:t>
            </a:r>
            <a:r>
              <a:rPr lang="en-GB" sz="8000" dirty="0"/>
              <a:t> die </a:t>
            </a:r>
            <a:r>
              <a:rPr lang="en-GB" sz="8000" dirty="0" err="1"/>
              <a:t>schönen</a:t>
            </a:r>
            <a:r>
              <a:rPr lang="en-GB" sz="8000" dirty="0"/>
              <a:t> </a:t>
            </a:r>
            <a:r>
              <a:rPr lang="en-GB" sz="8000" dirty="0" err="1"/>
              <a:t>Gaben</a:t>
            </a:r>
            <a:r>
              <a:rPr lang="en-GB" sz="8000" dirty="0"/>
              <a:t>.</a:t>
            </a:r>
            <a:br>
              <a:rPr lang="en-GB" sz="8000" dirty="0"/>
            </a:br>
            <a:br>
              <a:rPr lang="en-GB" sz="8000" dirty="0"/>
            </a:br>
            <a:r>
              <a:rPr lang="en-GB" sz="8000" dirty="0" err="1"/>
              <a:t>Schöner</a:t>
            </a:r>
            <a:r>
              <a:rPr lang="en-GB" sz="8000" dirty="0"/>
              <a:t> </a:t>
            </a:r>
            <a:r>
              <a:rPr lang="en-GB" sz="8000" dirty="0" err="1"/>
              <a:t>ist</a:t>
            </a:r>
            <a:r>
              <a:rPr lang="en-GB" sz="8000" dirty="0"/>
              <a:t> </a:t>
            </a:r>
            <a:r>
              <a:rPr lang="en-GB" sz="8000" dirty="0" err="1"/>
              <a:t>doch</a:t>
            </a:r>
            <a:r>
              <a:rPr lang="en-GB" sz="8000" dirty="0"/>
              <a:t> </a:t>
            </a:r>
            <a:r>
              <a:rPr lang="en-GB" sz="8000" dirty="0" err="1"/>
              <a:t>keine</a:t>
            </a:r>
            <a:r>
              <a:rPr lang="en-GB" sz="8000" dirty="0"/>
              <a:t> Rose</a:t>
            </a:r>
            <a:br>
              <a:rPr lang="en-GB" sz="8000" dirty="0"/>
            </a:br>
            <a:r>
              <a:rPr lang="en-GB" sz="8000" dirty="0" err="1"/>
              <a:t>Als</a:t>
            </a:r>
            <a:r>
              <a:rPr lang="en-GB" sz="8000" dirty="0"/>
              <a:t> das </a:t>
            </a:r>
            <a:r>
              <a:rPr lang="en-GB" sz="8000" dirty="0" err="1"/>
              <a:t>Antlitz</a:t>
            </a:r>
            <a:r>
              <a:rPr lang="en-GB" sz="8000" dirty="0"/>
              <a:t> des </a:t>
            </a:r>
            <a:r>
              <a:rPr lang="en-GB" sz="8000" dirty="0" err="1"/>
              <a:t>Beschenkten</a:t>
            </a:r>
            <a:br>
              <a:rPr lang="en-GB" sz="8000" dirty="0"/>
            </a:br>
            <a:r>
              <a:rPr lang="en-GB" sz="8000" dirty="0" err="1"/>
              <a:t>Wenn</a:t>
            </a:r>
            <a:r>
              <a:rPr lang="en-GB" sz="8000" dirty="0"/>
              <a:t> </a:t>
            </a:r>
            <a:r>
              <a:rPr lang="en-GB" sz="8000" dirty="0" err="1"/>
              <a:t>gefüllet</a:t>
            </a:r>
            <a:r>
              <a:rPr lang="en-GB" sz="8000" dirty="0"/>
              <a:t> </a:t>
            </a:r>
            <a:r>
              <a:rPr lang="en-GB" sz="8000" dirty="0" err="1"/>
              <a:t>sich</a:t>
            </a:r>
            <a:r>
              <a:rPr lang="en-GB" sz="8000" dirty="0"/>
              <a:t>, o </a:t>
            </a:r>
            <a:r>
              <a:rPr lang="en-GB" sz="8000" dirty="0" err="1"/>
              <a:t>große</a:t>
            </a:r>
            <a:br>
              <a:rPr lang="en-GB" sz="8000" dirty="0"/>
            </a:br>
            <a:r>
              <a:rPr lang="en-GB" sz="8000" dirty="0" err="1"/>
              <a:t>Freude</a:t>
            </a:r>
            <a:r>
              <a:rPr lang="en-GB" sz="8000" dirty="0"/>
              <a:t>, seine </a:t>
            </a:r>
            <a:r>
              <a:rPr lang="en-GB" sz="8000" dirty="0" err="1"/>
              <a:t>Hände</a:t>
            </a:r>
            <a:r>
              <a:rPr lang="en-GB" sz="8000" dirty="0"/>
              <a:t> </a:t>
            </a:r>
            <a:r>
              <a:rPr lang="en-GB" sz="8000" dirty="0" err="1"/>
              <a:t>senkten</a:t>
            </a:r>
            <a:r>
              <a:rPr lang="en-GB" sz="8000" dirty="0"/>
              <a:t>.</a:t>
            </a:r>
          </a:p>
          <a:p>
            <a:pPr marL="0" indent="0">
              <a:lnSpc>
                <a:spcPct val="160000"/>
              </a:lnSpc>
              <a:buNone/>
            </a:pPr>
            <a:endParaRPr lang="en-GB" sz="8000" dirty="0"/>
          </a:p>
          <a:p>
            <a:pPr marL="0" indent="0">
              <a:lnSpc>
                <a:spcPct val="160000"/>
              </a:lnSpc>
              <a:buNone/>
            </a:pPr>
            <a:r>
              <a:rPr lang="en-GB" sz="8000" dirty="0" err="1"/>
              <a:t>Nichts</a:t>
            </a:r>
            <a:r>
              <a:rPr lang="en-GB" sz="8000" dirty="0"/>
              <a:t> </a:t>
            </a:r>
            <a:r>
              <a:rPr lang="en-GB" sz="8000" dirty="0" err="1"/>
              <a:t>macht</a:t>
            </a:r>
            <a:r>
              <a:rPr lang="en-GB" sz="8000" dirty="0"/>
              <a:t> </a:t>
            </a:r>
            <a:r>
              <a:rPr lang="en-GB" sz="8000" dirty="0" err="1"/>
              <a:t>doch</a:t>
            </a:r>
            <a:r>
              <a:rPr lang="en-GB" sz="8000" dirty="0"/>
              <a:t> so </a:t>
            </a:r>
            <a:r>
              <a:rPr lang="en-GB" sz="8000" dirty="0" err="1"/>
              <a:t>gänzlich</a:t>
            </a:r>
            <a:r>
              <a:rPr lang="en-GB" sz="8000" dirty="0"/>
              <a:t> </a:t>
            </a:r>
            <a:r>
              <a:rPr lang="en-GB" sz="8000" dirty="0" err="1"/>
              <a:t>heiter</a:t>
            </a:r>
            <a:br>
              <a:rPr lang="en-GB" sz="8000" dirty="0"/>
            </a:br>
            <a:r>
              <a:rPr lang="en-GB" sz="8000" dirty="0" err="1"/>
              <a:t>Als</a:t>
            </a:r>
            <a:r>
              <a:rPr lang="en-GB" sz="8000" dirty="0"/>
              <a:t> </a:t>
            </a:r>
            <a:r>
              <a:rPr lang="en-GB" sz="8000" dirty="0" err="1"/>
              <a:t>zu</a:t>
            </a:r>
            <a:r>
              <a:rPr lang="en-GB" sz="8000" dirty="0"/>
              <a:t> </a:t>
            </a:r>
            <a:r>
              <a:rPr lang="en-GB" sz="8000" dirty="0" err="1"/>
              <a:t>helfen</a:t>
            </a:r>
            <a:r>
              <a:rPr lang="en-GB" sz="8000" dirty="0"/>
              <a:t> </a:t>
            </a:r>
            <a:r>
              <a:rPr lang="en-GB" sz="8000" dirty="0" err="1"/>
              <a:t>allen</a:t>
            </a:r>
            <a:r>
              <a:rPr lang="en-GB" sz="8000" dirty="0"/>
              <a:t>, </a:t>
            </a:r>
            <a:r>
              <a:rPr lang="en-GB" sz="8000" dirty="0" err="1"/>
              <a:t>allen</a:t>
            </a:r>
            <a:r>
              <a:rPr lang="en-GB" sz="8000" dirty="0"/>
              <a:t>!</a:t>
            </a:r>
            <a:br>
              <a:rPr lang="en-GB" sz="8000" dirty="0"/>
            </a:br>
            <a:r>
              <a:rPr lang="en-GB" sz="8000" dirty="0" err="1"/>
              <a:t>Geb</a:t>
            </a:r>
            <a:r>
              <a:rPr lang="en-GB" sz="8000" dirty="0"/>
              <a:t> </a:t>
            </a:r>
            <a:r>
              <a:rPr lang="en-GB" sz="8000" dirty="0" err="1"/>
              <a:t>ich</a:t>
            </a:r>
            <a:r>
              <a:rPr lang="en-GB" sz="8000" dirty="0"/>
              <a:t>, was </a:t>
            </a:r>
            <a:r>
              <a:rPr lang="en-GB" sz="8000" dirty="0" err="1"/>
              <a:t>ich</a:t>
            </a:r>
            <a:r>
              <a:rPr lang="en-GB" sz="8000" dirty="0"/>
              <a:t> </a:t>
            </a:r>
            <a:r>
              <a:rPr lang="en-GB" sz="8000" dirty="0" err="1"/>
              <a:t>hab</a:t>
            </a:r>
            <a:r>
              <a:rPr lang="en-GB" sz="8000" dirty="0"/>
              <a:t>, </a:t>
            </a:r>
            <a:r>
              <a:rPr lang="en-GB" sz="8000" dirty="0" err="1"/>
              <a:t>nicht</a:t>
            </a:r>
            <a:r>
              <a:rPr lang="en-GB" sz="8000" dirty="0"/>
              <a:t> </a:t>
            </a:r>
            <a:r>
              <a:rPr lang="en-GB" sz="8000" dirty="0" err="1"/>
              <a:t>weiter</a:t>
            </a:r>
            <a:br>
              <a:rPr lang="en-GB" sz="8000" dirty="0"/>
            </a:br>
            <a:r>
              <a:rPr lang="en-GB" sz="8000" dirty="0" err="1"/>
              <a:t>Kann</a:t>
            </a:r>
            <a:r>
              <a:rPr lang="en-GB" sz="8000" dirty="0"/>
              <a:t> </a:t>
            </a:r>
            <a:r>
              <a:rPr lang="en-GB" sz="8000" dirty="0" err="1"/>
              <a:t>es</a:t>
            </a:r>
            <a:r>
              <a:rPr lang="en-GB" sz="8000" dirty="0"/>
              <a:t> </a:t>
            </a:r>
            <a:r>
              <a:rPr lang="en-GB" sz="8000" dirty="0" err="1"/>
              <a:t>mir</a:t>
            </a:r>
            <a:r>
              <a:rPr lang="en-GB" sz="8000" dirty="0"/>
              <a:t> </a:t>
            </a:r>
            <a:r>
              <a:rPr lang="en-GB" sz="8000" dirty="0" err="1"/>
              <a:t>doch</a:t>
            </a:r>
            <a:r>
              <a:rPr lang="en-GB" sz="8000" dirty="0"/>
              <a:t> </a:t>
            </a:r>
            <a:r>
              <a:rPr lang="en-GB" sz="8000" dirty="0" err="1"/>
              <a:t>nicht</a:t>
            </a:r>
            <a:r>
              <a:rPr lang="en-GB" sz="8000" dirty="0"/>
              <a:t> </a:t>
            </a:r>
            <a:r>
              <a:rPr lang="en-GB" sz="8000" dirty="0" err="1"/>
              <a:t>gefallen</a:t>
            </a:r>
            <a:r>
              <a:rPr lang="en-GB" sz="8000" dirty="0"/>
              <a:t>.</a:t>
            </a:r>
          </a:p>
          <a:p>
            <a:pPr marL="0" indent="0">
              <a:lnSpc>
                <a:spcPct val="160000"/>
              </a:lnSpc>
              <a:buNone/>
            </a:pPr>
            <a:endParaRPr lang="en-GB" sz="2100" dirty="0"/>
          </a:p>
          <a:p>
            <a:pPr marL="0" indent="0">
              <a:lnSpc>
                <a:spcPct val="160000"/>
              </a:lnSpc>
              <a:buNone/>
            </a:pPr>
            <a:br>
              <a:rPr lang="en-GB" sz="3200" dirty="0"/>
            </a:br>
            <a:endParaRPr lang="en-GB" dirty="0"/>
          </a:p>
        </p:txBody>
      </p:sp>
      <p:sp>
        <p:nvSpPr>
          <p:cNvPr id="2" name="TextBox 1"/>
          <p:cNvSpPr txBox="1"/>
          <p:nvPr/>
        </p:nvSpPr>
        <p:spPr>
          <a:xfrm>
            <a:off x="5572539" y="414701"/>
            <a:ext cx="6414052" cy="400110"/>
          </a:xfrm>
          <a:prstGeom prst="rect">
            <a:avLst/>
          </a:prstGeom>
          <a:noFill/>
        </p:spPr>
        <p:txBody>
          <a:bodyPr wrap="square" rtlCol="0">
            <a:spAutoFit/>
          </a:bodyPr>
          <a:lstStyle/>
          <a:p>
            <a:r>
              <a:rPr lang="en-GB" sz="2000" dirty="0"/>
              <a:t>The greatest (1)______ is to donate</a:t>
            </a:r>
          </a:p>
        </p:txBody>
      </p:sp>
      <p:sp>
        <p:nvSpPr>
          <p:cNvPr id="7" name="TextBox 6"/>
          <p:cNvSpPr txBox="1"/>
          <p:nvPr/>
        </p:nvSpPr>
        <p:spPr>
          <a:xfrm>
            <a:off x="5572538" y="1247469"/>
            <a:ext cx="6228522" cy="400110"/>
          </a:xfrm>
          <a:prstGeom prst="rect">
            <a:avLst/>
          </a:prstGeom>
          <a:noFill/>
        </p:spPr>
        <p:txBody>
          <a:bodyPr wrap="square" rtlCol="0">
            <a:spAutoFit/>
          </a:bodyPr>
          <a:lstStyle/>
          <a:p>
            <a:r>
              <a:rPr lang="en-GB" sz="2000" dirty="0"/>
              <a:t>And, feeling exhilarated, (2)____________________, </a:t>
            </a:r>
          </a:p>
        </p:txBody>
      </p:sp>
      <p:sp>
        <p:nvSpPr>
          <p:cNvPr id="8" name="TextBox 7"/>
          <p:cNvSpPr txBox="1"/>
          <p:nvPr/>
        </p:nvSpPr>
        <p:spPr>
          <a:xfrm>
            <a:off x="5572538" y="1642416"/>
            <a:ext cx="5141843" cy="400110"/>
          </a:xfrm>
          <a:prstGeom prst="rect">
            <a:avLst/>
          </a:prstGeom>
          <a:noFill/>
        </p:spPr>
        <p:txBody>
          <a:bodyPr wrap="square" rtlCol="0">
            <a:spAutoFit/>
          </a:bodyPr>
          <a:lstStyle/>
          <a:p>
            <a:r>
              <a:rPr lang="en-GB" sz="2000" dirty="0"/>
              <a:t>To distribute the (3)_____________________.</a:t>
            </a:r>
            <a:endParaRPr lang="en-GB" dirty="0"/>
          </a:p>
        </p:txBody>
      </p:sp>
      <p:sp>
        <p:nvSpPr>
          <p:cNvPr id="9" name="TextBox 8"/>
          <p:cNvSpPr txBox="1"/>
          <p:nvPr/>
        </p:nvSpPr>
        <p:spPr>
          <a:xfrm>
            <a:off x="5572539" y="858076"/>
            <a:ext cx="5141843" cy="400110"/>
          </a:xfrm>
          <a:prstGeom prst="rect">
            <a:avLst/>
          </a:prstGeom>
          <a:noFill/>
        </p:spPr>
        <p:txBody>
          <a:bodyPr wrap="square" rtlCol="0">
            <a:spAutoFit/>
          </a:bodyPr>
          <a:lstStyle/>
          <a:p>
            <a:r>
              <a:rPr lang="en-GB" sz="2000" dirty="0"/>
              <a:t>To those who have a harder life than you</a:t>
            </a:r>
          </a:p>
        </p:txBody>
      </p:sp>
      <p:sp>
        <p:nvSpPr>
          <p:cNvPr id="10" name="TextBox 9"/>
          <p:cNvSpPr txBox="1"/>
          <p:nvPr/>
        </p:nvSpPr>
        <p:spPr>
          <a:xfrm>
            <a:off x="5572538" y="2509707"/>
            <a:ext cx="5141843" cy="400110"/>
          </a:xfrm>
          <a:prstGeom prst="rect">
            <a:avLst/>
          </a:prstGeom>
          <a:noFill/>
        </p:spPr>
        <p:txBody>
          <a:bodyPr wrap="square" rtlCol="0">
            <a:spAutoFit/>
          </a:bodyPr>
          <a:lstStyle/>
          <a:p>
            <a:r>
              <a:rPr lang="en-GB" sz="2000" dirty="0"/>
              <a:t>No (4)______ can be more beautiful</a:t>
            </a:r>
          </a:p>
        </p:txBody>
      </p:sp>
      <p:sp>
        <p:nvSpPr>
          <p:cNvPr id="11" name="TextBox 10"/>
          <p:cNvSpPr txBox="1"/>
          <p:nvPr/>
        </p:nvSpPr>
        <p:spPr>
          <a:xfrm>
            <a:off x="5572537" y="2932644"/>
            <a:ext cx="5141843" cy="400110"/>
          </a:xfrm>
          <a:prstGeom prst="rect">
            <a:avLst/>
          </a:prstGeom>
          <a:noFill/>
        </p:spPr>
        <p:txBody>
          <a:bodyPr wrap="square" rtlCol="0">
            <a:spAutoFit/>
          </a:bodyPr>
          <a:lstStyle/>
          <a:p>
            <a:r>
              <a:rPr lang="en-GB" sz="2000" dirty="0"/>
              <a:t>Than the face of a person receiving a gift</a:t>
            </a:r>
          </a:p>
        </p:txBody>
      </p:sp>
      <p:sp>
        <p:nvSpPr>
          <p:cNvPr id="12" name="TextBox 11"/>
          <p:cNvSpPr txBox="1"/>
          <p:nvPr/>
        </p:nvSpPr>
        <p:spPr>
          <a:xfrm>
            <a:off x="5572536" y="3355581"/>
            <a:ext cx="5141843" cy="400110"/>
          </a:xfrm>
          <a:prstGeom prst="rect">
            <a:avLst/>
          </a:prstGeom>
          <a:noFill/>
        </p:spPr>
        <p:txBody>
          <a:bodyPr wrap="square" rtlCol="0">
            <a:spAutoFit/>
          </a:bodyPr>
          <a:lstStyle/>
          <a:p>
            <a:r>
              <a:rPr lang="en-GB" sz="2000" dirty="0"/>
              <a:t>When filled (with gifts), (5)__________</a:t>
            </a:r>
          </a:p>
        </p:txBody>
      </p:sp>
      <p:sp>
        <p:nvSpPr>
          <p:cNvPr id="13" name="TextBox 12"/>
          <p:cNvSpPr txBox="1"/>
          <p:nvPr/>
        </p:nvSpPr>
        <p:spPr>
          <a:xfrm>
            <a:off x="5572536" y="4997997"/>
            <a:ext cx="5956855" cy="400110"/>
          </a:xfrm>
          <a:prstGeom prst="rect">
            <a:avLst/>
          </a:prstGeom>
          <a:noFill/>
        </p:spPr>
        <p:txBody>
          <a:bodyPr wrap="square" rtlCol="0">
            <a:spAutoFit/>
          </a:bodyPr>
          <a:lstStyle/>
          <a:p>
            <a:r>
              <a:rPr lang="en-GB" sz="2000" dirty="0"/>
              <a:t>Nothing can make you so completely (8)_______ </a:t>
            </a:r>
          </a:p>
        </p:txBody>
      </p:sp>
      <p:sp>
        <p:nvSpPr>
          <p:cNvPr id="14" name="TextBox 13"/>
          <p:cNvSpPr txBox="1"/>
          <p:nvPr/>
        </p:nvSpPr>
        <p:spPr>
          <a:xfrm>
            <a:off x="5572536" y="3778518"/>
            <a:ext cx="5141843" cy="400110"/>
          </a:xfrm>
          <a:prstGeom prst="rect">
            <a:avLst/>
          </a:prstGeom>
          <a:noFill/>
        </p:spPr>
        <p:txBody>
          <a:bodyPr wrap="square" rtlCol="0">
            <a:spAutoFit/>
          </a:bodyPr>
          <a:lstStyle/>
          <a:p>
            <a:r>
              <a:rPr lang="en-GB" sz="2000" dirty="0"/>
              <a:t>(6)______, their (7)_______ lower themselves</a:t>
            </a:r>
          </a:p>
        </p:txBody>
      </p:sp>
      <p:sp>
        <p:nvSpPr>
          <p:cNvPr id="15" name="TextBox 14"/>
          <p:cNvSpPr txBox="1"/>
          <p:nvPr/>
        </p:nvSpPr>
        <p:spPr>
          <a:xfrm>
            <a:off x="5572536" y="5421571"/>
            <a:ext cx="5781264" cy="400110"/>
          </a:xfrm>
          <a:prstGeom prst="rect">
            <a:avLst/>
          </a:prstGeom>
          <a:noFill/>
        </p:spPr>
        <p:txBody>
          <a:bodyPr wrap="square" rtlCol="0">
            <a:spAutoFit/>
          </a:bodyPr>
          <a:lstStyle/>
          <a:p>
            <a:r>
              <a:rPr lang="en-GB" sz="2000" dirty="0"/>
              <a:t>Than to (9)___________________, __________! </a:t>
            </a:r>
          </a:p>
        </p:txBody>
      </p:sp>
      <p:sp>
        <p:nvSpPr>
          <p:cNvPr id="16" name="TextBox 15"/>
          <p:cNvSpPr txBox="1"/>
          <p:nvPr/>
        </p:nvSpPr>
        <p:spPr>
          <a:xfrm>
            <a:off x="5572536" y="5904411"/>
            <a:ext cx="5141843" cy="400110"/>
          </a:xfrm>
          <a:prstGeom prst="rect">
            <a:avLst/>
          </a:prstGeom>
          <a:noFill/>
        </p:spPr>
        <p:txBody>
          <a:bodyPr wrap="square" rtlCol="0">
            <a:spAutoFit/>
          </a:bodyPr>
          <a:lstStyle/>
          <a:p>
            <a:r>
              <a:rPr lang="en-GB" sz="2000" dirty="0"/>
              <a:t>If I don’t pass on what I have </a:t>
            </a:r>
          </a:p>
        </p:txBody>
      </p:sp>
      <p:sp>
        <p:nvSpPr>
          <p:cNvPr id="17" name="TextBox 16"/>
          <p:cNvSpPr txBox="1"/>
          <p:nvPr/>
        </p:nvSpPr>
        <p:spPr>
          <a:xfrm>
            <a:off x="5572536" y="6347932"/>
            <a:ext cx="5141843" cy="400110"/>
          </a:xfrm>
          <a:prstGeom prst="rect">
            <a:avLst/>
          </a:prstGeom>
          <a:noFill/>
        </p:spPr>
        <p:txBody>
          <a:bodyPr wrap="square" rtlCol="0">
            <a:spAutoFit/>
          </a:bodyPr>
          <a:lstStyle/>
          <a:p>
            <a:r>
              <a:rPr lang="en-GB" sz="2000" dirty="0"/>
              <a:t>I can get no (10)________________.</a:t>
            </a:r>
          </a:p>
        </p:txBody>
      </p:sp>
      <p:sp>
        <p:nvSpPr>
          <p:cNvPr id="4" name="Slide Number Placeholder 3">
            <a:extLst>
              <a:ext uri="{FF2B5EF4-FFF2-40B4-BE49-F238E27FC236}">
                <a16:creationId xmlns:a16="http://schemas.microsoft.com/office/drawing/2014/main" id="{9054C45F-C0E3-4310-BA10-9BA290EE417F}"/>
              </a:ext>
            </a:extLst>
          </p:cNvPr>
          <p:cNvSpPr>
            <a:spLocks noGrp="1"/>
          </p:cNvSpPr>
          <p:nvPr>
            <p:ph type="sldNum" sz="quarter" idx="12"/>
          </p:nvPr>
        </p:nvSpPr>
        <p:spPr/>
        <p:txBody>
          <a:bodyPr/>
          <a:lstStyle/>
          <a:p>
            <a:fld id="{A796FD67-0BA0-436D-B60D-4690F3A637D4}" type="slidenum">
              <a:rPr lang="en-GB" smtClean="0"/>
              <a:t>14</a:t>
            </a:fld>
            <a:endParaRPr lang="en-GB"/>
          </a:p>
        </p:txBody>
      </p:sp>
    </p:spTree>
    <p:extLst>
      <p:ext uri="{BB962C8B-B14F-4D97-AF65-F5344CB8AC3E}">
        <p14:creationId xmlns:p14="http://schemas.microsoft.com/office/powerpoint/2010/main" val="4207362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0"/>
            <a:ext cx="6228521" cy="6857999"/>
          </a:xfrm>
        </p:spPr>
        <p:txBody>
          <a:bodyPr>
            <a:normAutofit fontScale="25000" lnSpcReduction="20000"/>
          </a:bodyPr>
          <a:lstStyle/>
          <a:p>
            <a:pPr marL="0" indent="0">
              <a:buNone/>
            </a:pPr>
            <a:r>
              <a:rPr lang="en-GB" sz="8000" b="1" dirty="0" err="1"/>
              <a:t>Vom</a:t>
            </a:r>
            <a:r>
              <a:rPr lang="en-GB" sz="8000" b="1" dirty="0"/>
              <a:t> </a:t>
            </a:r>
            <a:r>
              <a:rPr lang="en-GB" sz="8000" b="1" dirty="0" err="1"/>
              <a:t>Glück</a:t>
            </a:r>
            <a:r>
              <a:rPr lang="en-GB" sz="8000" b="1" dirty="0"/>
              <a:t> des </a:t>
            </a:r>
            <a:r>
              <a:rPr lang="en-GB" sz="8000" b="1" dirty="0" err="1"/>
              <a:t>Gebens</a:t>
            </a:r>
            <a:r>
              <a:rPr lang="en-GB" sz="8000" b="1" dirty="0"/>
              <a:t>  - </a:t>
            </a:r>
            <a:r>
              <a:rPr lang="en-GB" sz="8000" b="1" dirty="0" err="1"/>
              <a:t>wie</a:t>
            </a:r>
            <a:r>
              <a:rPr lang="en-GB" sz="8000" b="1" dirty="0"/>
              <a:t> </a:t>
            </a:r>
            <a:r>
              <a:rPr lang="en-GB" sz="8000" b="1" dirty="0" err="1"/>
              <a:t>findet</a:t>
            </a:r>
            <a:r>
              <a:rPr lang="en-GB" sz="8000" b="1" dirty="0"/>
              <a:t> </a:t>
            </a:r>
            <a:r>
              <a:rPr lang="en-GB" sz="8000" b="1" dirty="0" err="1"/>
              <a:t>ihr</a:t>
            </a:r>
            <a:r>
              <a:rPr lang="en-GB" sz="8000" b="1" dirty="0"/>
              <a:t> </a:t>
            </a:r>
            <a:r>
              <a:rPr lang="en-GB" sz="8000" b="1" dirty="0" err="1"/>
              <a:t>diese</a:t>
            </a:r>
            <a:r>
              <a:rPr lang="en-GB" sz="8000" b="1" dirty="0"/>
              <a:t> </a:t>
            </a:r>
            <a:r>
              <a:rPr lang="en-GB" sz="8000" b="1" dirty="0" err="1"/>
              <a:t>Übersetzung</a:t>
            </a:r>
            <a:r>
              <a:rPr lang="en-GB" sz="8000" b="1" dirty="0"/>
              <a:t>? </a:t>
            </a:r>
          </a:p>
          <a:p>
            <a:pPr marL="0" indent="0">
              <a:lnSpc>
                <a:spcPct val="160000"/>
              </a:lnSpc>
              <a:buNone/>
            </a:pPr>
            <a:r>
              <a:rPr lang="en-GB" sz="8000" dirty="0" err="1"/>
              <a:t>Höchstes</a:t>
            </a:r>
            <a:r>
              <a:rPr lang="en-GB" sz="8000" dirty="0"/>
              <a:t> </a:t>
            </a:r>
            <a:r>
              <a:rPr lang="en-GB" sz="8000" dirty="0" err="1"/>
              <a:t>Glück</a:t>
            </a:r>
            <a:r>
              <a:rPr lang="en-GB" sz="8000" dirty="0"/>
              <a:t> </a:t>
            </a:r>
            <a:r>
              <a:rPr lang="en-GB" sz="8000" dirty="0" err="1"/>
              <a:t>ist</a:t>
            </a:r>
            <a:r>
              <a:rPr lang="en-GB" sz="8000" dirty="0"/>
              <a:t> </a:t>
            </a:r>
            <a:r>
              <a:rPr lang="en-GB" sz="8000" dirty="0" err="1"/>
              <a:t>doch</a:t>
            </a:r>
            <a:r>
              <a:rPr lang="en-GB" sz="8000" dirty="0"/>
              <a:t>, </a:t>
            </a:r>
            <a:r>
              <a:rPr lang="en-GB" sz="8000" dirty="0" err="1"/>
              <a:t>zu</a:t>
            </a:r>
            <a:r>
              <a:rPr lang="en-GB" sz="8000" dirty="0"/>
              <a:t> </a:t>
            </a:r>
            <a:r>
              <a:rPr lang="en-GB" sz="8000" dirty="0" err="1"/>
              <a:t>spenden</a:t>
            </a:r>
            <a:br>
              <a:rPr lang="en-GB" sz="8000" dirty="0"/>
            </a:br>
            <a:r>
              <a:rPr lang="en-GB" sz="8000" dirty="0" err="1"/>
              <a:t>Denen</a:t>
            </a:r>
            <a:r>
              <a:rPr lang="en-GB" sz="8000" dirty="0"/>
              <a:t>, die </a:t>
            </a:r>
            <a:r>
              <a:rPr lang="en-GB" sz="8000" dirty="0" err="1"/>
              <a:t>es</a:t>
            </a:r>
            <a:r>
              <a:rPr lang="en-GB" sz="8000" dirty="0"/>
              <a:t> </a:t>
            </a:r>
            <a:r>
              <a:rPr lang="en-GB" sz="8000" dirty="0" err="1"/>
              <a:t>schwerer</a:t>
            </a:r>
            <a:r>
              <a:rPr lang="en-GB" sz="8000" dirty="0"/>
              <a:t> </a:t>
            </a:r>
            <a:r>
              <a:rPr lang="en-GB" sz="8000" dirty="0" err="1"/>
              <a:t>haben</a:t>
            </a:r>
            <a:br>
              <a:rPr lang="en-GB" sz="8000" dirty="0"/>
            </a:br>
            <a:r>
              <a:rPr lang="en-GB" sz="8000" dirty="0"/>
              <a:t>Und </a:t>
            </a:r>
            <a:r>
              <a:rPr lang="en-GB" sz="8000" dirty="0" err="1"/>
              <a:t>beschwingt</a:t>
            </a:r>
            <a:r>
              <a:rPr lang="en-GB" sz="8000" dirty="0"/>
              <a:t>, </a:t>
            </a:r>
            <a:r>
              <a:rPr lang="en-GB" sz="8000" dirty="0" err="1"/>
              <a:t>mit</a:t>
            </a:r>
            <a:r>
              <a:rPr lang="en-GB" sz="8000" dirty="0"/>
              <a:t> </a:t>
            </a:r>
            <a:r>
              <a:rPr lang="en-GB" sz="8000" dirty="0" err="1"/>
              <a:t>frohen</a:t>
            </a:r>
            <a:r>
              <a:rPr lang="en-GB" sz="8000" dirty="0"/>
              <a:t> </a:t>
            </a:r>
            <a:r>
              <a:rPr lang="en-GB" sz="8000" dirty="0" err="1"/>
              <a:t>Händen</a:t>
            </a:r>
            <a:br>
              <a:rPr lang="en-GB" sz="8000" dirty="0"/>
            </a:br>
            <a:r>
              <a:rPr lang="en-GB" sz="8000" dirty="0" err="1"/>
              <a:t>Auszustreun</a:t>
            </a:r>
            <a:r>
              <a:rPr lang="en-GB" sz="8000" dirty="0"/>
              <a:t> die </a:t>
            </a:r>
            <a:r>
              <a:rPr lang="en-GB" sz="8000" dirty="0" err="1"/>
              <a:t>schönen</a:t>
            </a:r>
            <a:r>
              <a:rPr lang="en-GB" sz="8000" dirty="0"/>
              <a:t> </a:t>
            </a:r>
            <a:r>
              <a:rPr lang="en-GB" sz="8000" dirty="0" err="1"/>
              <a:t>Gaben</a:t>
            </a:r>
            <a:r>
              <a:rPr lang="en-GB" sz="8000" dirty="0"/>
              <a:t>.</a:t>
            </a:r>
            <a:br>
              <a:rPr lang="en-GB" sz="8000" dirty="0"/>
            </a:br>
            <a:br>
              <a:rPr lang="en-GB" sz="8000" dirty="0"/>
            </a:br>
            <a:r>
              <a:rPr lang="en-GB" sz="8000" dirty="0" err="1"/>
              <a:t>Schöner</a:t>
            </a:r>
            <a:r>
              <a:rPr lang="en-GB" sz="8000" dirty="0"/>
              <a:t> </a:t>
            </a:r>
            <a:r>
              <a:rPr lang="en-GB" sz="8000" dirty="0" err="1"/>
              <a:t>ist</a:t>
            </a:r>
            <a:r>
              <a:rPr lang="en-GB" sz="8000" dirty="0"/>
              <a:t> </a:t>
            </a:r>
            <a:r>
              <a:rPr lang="en-GB" sz="8000" dirty="0" err="1"/>
              <a:t>doch</a:t>
            </a:r>
            <a:r>
              <a:rPr lang="en-GB" sz="8000" dirty="0"/>
              <a:t> </a:t>
            </a:r>
            <a:r>
              <a:rPr lang="en-GB" sz="8000" dirty="0" err="1"/>
              <a:t>keine</a:t>
            </a:r>
            <a:r>
              <a:rPr lang="en-GB" sz="8000" dirty="0"/>
              <a:t> Rose</a:t>
            </a:r>
            <a:br>
              <a:rPr lang="en-GB" sz="8000" dirty="0"/>
            </a:br>
            <a:r>
              <a:rPr lang="en-GB" sz="8000" dirty="0" err="1"/>
              <a:t>Als</a:t>
            </a:r>
            <a:r>
              <a:rPr lang="en-GB" sz="8000" dirty="0"/>
              <a:t> das </a:t>
            </a:r>
            <a:r>
              <a:rPr lang="en-GB" sz="8000" dirty="0" err="1"/>
              <a:t>Antlitz</a:t>
            </a:r>
            <a:r>
              <a:rPr lang="en-GB" sz="8000" dirty="0"/>
              <a:t> des </a:t>
            </a:r>
            <a:r>
              <a:rPr lang="en-GB" sz="8000" dirty="0" err="1"/>
              <a:t>Beschenkten</a:t>
            </a:r>
            <a:br>
              <a:rPr lang="en-GB" sz="8000" dirty="0"/>
            </a:br>
            <a:r>
              <a:rPr lang="en-GB" sz="8000" dirty="0" err="1"/>
              <a:t>Wenn</a:t>
            </a:r>
            <a:r>
              <a:rPr lang="en-GB" sz="8000" dirty="0"/>
              <a:t> </a:t>
            </a:r>
            <a:r>
              <a:rPr lang="en-GB" sz="8000" dirty="0" err="1"/>
              <a:t>gefüllet</a:t>
            </a:r>
            <a:r>
              <a:rPr lang="en-GB" sz="8000" dirty="0"/>
              <a:t> </a:t>
            </a:r>
            <a:r>
              <a:rPr lang="en-GB" sz="8000" dirty="0" err="1"/>
              <a:t>sich</a:t>
            </a:r>
            <a:r>
              <a:rPr lang="en-GB" sz="8000" dirty="0"/>
              <a:t>, o </a:t>
            </a:r>
            <a:r>
              <a:rPr lang="en-GB" sz="8000" dirty="0" err="1"/>
              <a:t>große</a:t>
            </a:r>
            <a:br>
              <a:rPr lang="en-GB" sz="8000" dirty="0"/>
            </a:br>
            <a:r>
              <a:rPr lang="en-GB" sz="8000" dirty="0" err="1"/>
              <a:t>Freude</a:t>
            </a:r>
            <a:r>
              <a:rPr lang="en-GB" sz="8000" dirty="0"/>
              <a:t>, seine </a:t>
            </a:r>
            <a:r>
              <a:rPr lang="en-GB" sz="8000" dirty="0" err="1"/>
              <a:t>Hände</a:t>
            </a:r>
            <a:r>
              <a:rPr lang="en-GB" sz="8000" dirty="0"/>
              <a:t> </a:t>
            </a:r>
            <a:r>
              <a:rPr lang="en-GB" sz="8000" dirty="0" err="1"/>
              <a:t>senkten</a:t>
            </a:r>
            <a:r>
              <a:rPr lang="en-GB" sz="8000" dirty="0"/>
              <a:t>.</a:t>
            </a:r>
          </a:p>
          <a:p>
            <a:pPr marL="0" indent="0">
              <a:lnSpc>
                <a:spcPct val="160000"/>
              </a:lnSpc>
              <a:buNone/>
            </a:pPr>
            <a:endParaRPr lang="en-GB" sz="8000" dirty="0"/>
          </a:p>
          <a:p>
            <a:pPr marL="0" indent="0">
              <a:lnSpc>
                <a:spcPct val="160000"/>
              </a:lnSpc>
              <a:buNone/>
            </a:pPr>
            <a:r>
              <a:rPr lang="en-GB" sz="8000" dirty="0" err="1"/>
              <a:t>Nichts</a:t>
            </a:r>
            <a:r>
              <a:rPr lang="en-GB" sz="8000" dirty="0"/>
              <a:t> </a:t>
            </a:r>
            <a:r>
              <a:rPr lang="en-GB" sz="8000" dirty="0" err="1"/>
              <a:t>macht</a:t>
            </a:r>
            <a:r>
              <a:rPr lang="en-GB" sz="8000" dirty="0"/>
              <a:t> </a:t>
            </a:r>
            <a:r>
              <a:rPr lang="en-GB" sz="8000" dirty="0" err="1"/>
              <a:t>doch</a:t>
            </a:r>
            <a:r>
              <a:rPr lang="en-GB" sz="8000" dirty="0"/>
              <a:t> so </a:t>
            </a:r>
            <a:r>
              <a:rPr lang="en-GB" sz="8000" dirty="0" err="1"/>
              <a:t>gänzlich</a:t>
            </a:r>
            <a:r>
              <a:rPr lang="en-GB" sz="8000" dirty="0"/>
              <a:t> </a:t>
            </a:r>
            <a:r>
              <a:rPr lang="en-GB" sz="8000" dirty="0" err="1"/>
              <a:t>heiter</a:t>
            </a:r>
            <a:br>
              <a:rPr lang="en-GB" sz="8000" dirty="0"/>
            </a:br>
            <a:r>
              <a:rPr lang="en-GB" sz="8000" dirty="0" err="1"/>
              <a:t>Als</a:t>
            </a:r>
            <a:r>
              <a:rPr lang="en-GB" sz="8000" dirty="0"/>
              <a:t> </a:t>
            </a:r>
            <a:r>
              <a:rPr lang="en-GB" sz="8000" dirty="0" err="1"/>
              <a:t>zu</a:t>
            </a:r>
            <a:r>
              <a:rPr lang="en-GB" sz="8000" dirty="0"/>
              <a:t> </a:t>
            </a:r>
            <a:r>
              <a:rPr lang="en-GB" sz="8000" dirty="0" err="1"/>
              <a:t>helfen</a:t>
            </a:r>
            <a:r>
              <a:rPr lang="en-GB" sz="8000" dirty="0"/>
              <a:t> </a:t>
            </a:r>
            <a:r>
              <a:rPr lang="en-GB" sz="8000" dirty="0" err="1"/>
              <a:t>allen</a:t>
            </a:r>
            <a:r>
              <a:rPr lang="en-GB" sz="8000" dirty="0"/>
              <a:t>, </a:t>
            </a:r>
            <a:r>
              <a:rPr lang="en-GB" sz="8000" dirty="0" err="1"/>
              <a:t>allen</a:t>
            </a:r>
            <a:r>
              <a:rPr lang="en-GB" sz="8000" dirty="0"/>
              <a:t>!</a:t>
            </a:r>
            <a:br>
              <a:rPr lang="en-GB" sz="8000" dirty="0"/>
            </a:br>
            <a:r>
              <a:rPr lang="en-GB" sz="8000" dirty="0" err="1"/>
              <a:t>Geb</a:t>
            </a:r>
            <a:r>
              <a:rPr lang="en-GB" sz="8000" dirty="0"/>
              <a:t> </a:t>
            </a:r>
            <a:r>
              <a:rPr lang="en-GB" sz="8000" dirty="0" err="1"/>
              <a:t>ich</a:t>
            </a:r>
            <a:r>
              <a:rPr lang="en-GB" sz="8000" dirty="0"/>
              <a:t>, was </a:t>
            </a:r>
            <a:r>
              <a:rPr lang="en-GB" sz="8000" dirty="0" err="1"/>
              <a:t>ich</a:t>
            </a:r>
            <a:r>
              <a:rPr lang="en-GB" sz="8000" dirty="0"/>
              <a:t> </a:t>
            </a:r>
            <a:r>
              <a:rPr lang="en-GB" sz="8000" dirty="0" err="1"/>
              <a:t>hab</a:t>
            </a:r>
            <a:r>
              <a:rPr lang="en-GB" sz="8000" dirty="0"/>
              <a:t>, </a:t>
            </a:r>
            <a:r>
              <a:rPr lang="en-GB" sz="8000" dirty="0" err="1"/>
              <a:t>nicht</a:t>
            </a:r>
            <a:r>
              <a:rPr lang="en-GB" sz="8000" dirty="0"/>
              <a:t> </a:t>
            </a:r>
            <a:r>
              <a:rPr lang="en-GB" sz="8000" dirty="0" err="1"/>
              <a:t>weiter</a:t>
            </a:r>
            <a:br>
              <a:rPr lang="en-GB" sz="8000" dirty="0"/>
            </a:br>
            <a:r>
              <a:rPr lang="en-GB" sz="8000" dirty="0" err="1"/>
              <a:t>Kann</a:t>
            </a:r>
            <a:r>
              <a:rPr lang="en-GB" sz="8000" dirty="0"/>
              <a:t> </a:t>
            </a:r>
            <a:r>
              <a:rPr lang="en-GB" sz="8000" dirty="0" err="1"/>
              <a:t>es</a:t>
            </a:r>
            <a:r>
              <a:rPr lang="en-GB" sz="8000" dirty="0"/>
              <a:t> </a:t>
            </a:r>
            <a:r>
              <a:rPr lang="en-GB" sz="8000" dirty="0" err="1"/>
              <a:t>mir</a:t>
            </a:r>
            <a:r>
              <a:rPr lang="en-GB" sz="8000" dirty="0"/>
              <a:t> </a:t>
            </a:r>
            <a:r>
              <a:rPr lang="en-GB" sz="8000" dirty="0" err="1"/>
              <a:t>doch</a:t>
            </a:r>
            <a:r>
              <a:rPr lang="en-GB" sz="8000" dirty="0"/>
              <a:t> </a:t>
            </a:r>
            <a:r>
              <a:rPr lang="en-GB" sz="8000" dirty="0" err="1"/>
              <a:t>nicht</a:t>
            </a:r>
            <a:r>
              <a:rPr lang="en-GB" sz="8000" dirty="0"/>
              <a:t> </a:t>
            </a:r>
            <a:r>
              <a:rPr lang="en-GB" sz="8000" dirty="0" err="1"/>
              <a:t>gefallen</a:t>
            </a:r>
            <a:r>
              <a:rPr lang="en-GB" sz="8000" dirty="0"/>
              <a:t>.</a:t>
            </a:r>
          </a:p>
          <a:p>
            <a:pPr marL="0" indent="0">
              <a:lnSpc>
                <a:spcPct val="160000"/>
              </a:lnSpc>
              <a:buNone/>
            </a:pPr>
            <a:endParaRPr lang="en-GB" sz="2100" dirty="0"/>
          </a:p>
          <a:p>
            <a:pPr marL="0" indent="0">
              <a:lnSpc>
                <a:spcPct val="160000"/>
              </a:lnSpc>
              <a:buNone/>
            </a:pPr>
            <a:br>
              <a:rPr lang="en-GB" sz="3200" dirty="0"/>
            </a:br>
            <a:endParaRPr lang="en-GB" dirty="0"/>
          </a:p>
        </p:txBody>
      </p:sp>
      <p:sp>
        <p:nvSpPr>
          <p:cNvPr id="2" name="TextBox 1"/>
          <p:cNvSpPr txBox="1"/>
          <p:nvPr/>
        </p:nvSpPr>
        <p:spPr>
          <a:xfrm>
            <a:off x="5572539" y="414701"/>
            <a:ext cx="6414052" cy="400110"/>
          </a:xfrm>
          <a:prstGeom prst="rect">
            <a:avLst/>
          </a:prstGeom>
          <a:noFill/>
        </p:spPr>
        <p:txBody>
          <a:bodyPr wrap="square" rtlCol="0">
            <a:spAutoFit/>
          </a:bodyPr>
          <a:lstStyle/>
          <a:p>
            <a:r>
              <a:rPr lang="en-GB" sz="2000" dirty="0"/>
              <a:t>The highest / greatest (1) </a:t>
            </a:r>
            <a:r>
              <a:rPr lang="en-GB" sz="2000" b="1" u="sng" dirty="0"/>
              <a:t>joy</a:t>
            </a:r>
            <a:r>
              <a:rPr lang="en-GB" sz="2000" dirty="0"/>
              <a:t> is to donate</a:t>
            </a:r>
          </a:p>
        </p:txBody>
      </p:sp>
      <p:sp>
        <p:nvSpPr>
          <p:cNvPr id="7" name="TextBox 6"/>
          <p:cNvSpPr txBox="1"/>
          <p:nvPr/>
        </p:nvSpPr>
        <p:spPr>
          <a:xfrm>
            <a:off x="5572538" y="1247469"/>
            <a:ext cx="5141843" cy="400110"/>
          </a:xfrm>
          <a:prstGeom prst="rect">
            <a:avLst/>
          </a:prstGeom>
          <a:noFill/>
        </p:spPr>
        <p:txBody>
          <a:bodyPr wrap="square" rtlCol="0">
            <a:spAutoFit/>
          </a:bodyPr>
          <a:lstStyle/>
          <a:p>
            <a:r>
              <a:rPr lang="en-GB" sz="2000" dirty="0"/>
              <a:t>And, feeling exhilarated, (2) </a:t>
            </a:r>
            <a:r>
              <a:rPr lang="en-GB" sz="2000" b="1" u="sng" dirty="0"/>
              <a:t>with merry hands</a:t>
            </a:r>
            <a:r>
              <a:rPr lang="en-GB" sz="2000" dirty="0"/>
              <a:t>, </a:t>
            </a:r>
          </a:p>
        </p:txBody>
      </p:sp>
      <p:sp>
        <p:nvSpPr>
          <p:cNvPr id="8" name="TextBox 7"/>
          <p:cNvSpPr txBox="1"/>
          <p:nvPr/>
        </p:nvSpPr>
        <p:spPr>
          <a:xfrm>
            <a:off x="5572538" y="1642416"/>
            <a:ext cx="5141843" cy="400110"/>
          </a:xfrm>
          <a:prstGeom prst="rect">
            <a:avLst/>
          </a:prstGeom>
          <a:noFill/>
        </p:spPr>
        <p:txBody>
          <a:bodyPr wrap="square" rtlCol="0">
            <a:spAutoFit/>
          </a:bodyPr>
          <a:lstStyle/>
          <a:p>
            <a:r>
              <a:rPr lang="en-GB" sz="2000" dirty="0"/>
              <a:t>To distribute the (3) </a:t>
            </a:r>
            <a:r>
              <a:rPr lang="en-GB" sz="2000" b="1" u="sng" dirty="0"/>
              <a:t>beautiful gifts</a:t>
            </a:r>
            <a:r>
              <a:rPr lang="en-GB" dirty="0"/>
              <a:t>.</a:t>
            </a:r>
          </a:p>
        </p:txBody>
      </p:sp>
      <p:sp>
        <p:nvSpPr>
          <p:cNvPr id="9" name="TextBox 8"/>
          <p:cNvSpPr txBox="1"/>
          <p:nvPr/>
        </p:nvSpPr>
        <p:spPr>
          <a:xfrm>
            <a:off x="5572539" y="858076"/>
            <a:ext cx="5141843" cy="400110"/>
          </a:xfrm>
          <a:prstGeom prst="rect">
            <a:avLst/>
          </a:prstGeom>
          <a:noFill/>
        </p:spPr>
        <p:txBody>
          <a:bodyPr wrap="square" rtlCol="0">
            <a:spAutoFit/>
          </a:bodyPr>
          <a:lstStyle/>
          <a:p>
            <a:r>
              <a:rPr lang="en-GB" sz="2000" dirty="0"/>
              <a:t>To those who have a harder life than you</a:t>
            </a:r>
          </a:p>
        </p:txBody>
      </p:sp>
      <p:sp>
        <p:nvSpPr>
          <p:cNvPr id="10" name="TextBox 9"/>
          <p:cNvSpPr txBox="1"/>
          <p:nvPr/>
        </p:nvSpPr>
        <p:spPr>
          <a:xfrm>
            <a:off x="5572538" y="2509707"/>
            <a:ext cx="5141843" cy="400110"/>
          </a:xfrm>
          <a:prstGeom prst="rect">
            <a:avLst/>
          </a:prstGeom>
          <a:noFill/>
        </p:spPr>
        <p:txBody>
          <a:bodyPr wrap="square" rtlCol="0">
            <a:spAutoFit/>
          </a:bodyPr>
          <a:lstStyle/>
          <a:p>
            <a:r>
              <a:rPr lang="en-GB" sz="2000" dirty="0"/>
              <a:t>No (4) </a:t>
            </a:r>
            <a:r>
              <a:rPr lang="en-GB" sz="2000" b="1" u="sng" dirty="0"/>
              <a:t>rose</a:t>
            </a:r>
            <a:r>
              <a:rPr lang="en-GB" sz="2000" dirty="0"/>
              <a:t> can be more beautiful</a:t>
            </a:r>
          </a:p>
        </p:txBody>
      </p:sp>
      <p:sp>
        <p:nvSpPr>
          <p:cNvPr id="11" name="TextBox 10"/>
          <p:cNvSpPr txBox="1"/>
          <p:nvPr/>
        </p:nvSpPr>
        <p:spPr>
          <a:xfrm>
            <a:off x="5572537" y="2932644"/>
            <a:ext cx="5141843" cy="400110"/>
          </a:xfrm>
          <a:prstGeom prst="rect">
            <a:avLst/>
          </a:prstGeom>
          <a:noFill/>
        </p:spPr>
        <p:txBody>
          <a:bodyPr wrap="square" rtlCol="0">
            <a:spAutoFit/>
          </a:bodyPr>
          <a:lstStyle/>
          <a:p>
            <a:r>
              <a:rPr lang="en-GB" sz="2000" dirty="0"/>
              <a:t>Than the face of a person receiving a gift</a:t>
            </a:r>
          </a:p>
        </p:txBody>
      </p:sp>
      <p:sp>
        <p:nvSpPr>
          <p:cNvPr id="12" name="TextBox 11"/>
          <p:cNvSpPr txBox="1"/>
          <p:nvPr/>
        </p:nvSpPr>
        <p:spPr>
          <a:xfrm>
            <a:off x="5572536" y="3355581"/>
            <a:ext cx="5141843" cy="400110"/>
          </a:xfrm>
          <a:prstGeom prst="rect">
            <a:avLst/>
          </a:prstGeom>
          <a:noFill/>
        </p:spPr>
        <p:txBody>
          <a:bodyPr wrap="square" rtlCol="0">
            <a:spAutoFit/>
          </a:bodyPr>
          <a:lstStyle/>
          <a:p>
            <a:r>
              <a:rPr lang="en-GB" sz="2000" dirty="0"/>
              <a:t>When filled (with gifts), (5) </a:t>
            </a:r>
            <a:r>
              <a:rPr lang="en-GB" sz="2000" b="1" u="sng" dirty="0"/>
              <a:t>oh great</a:t>
            </a:r>
          </a:p>
        </p:txBody>
      </p:sp>
      <p:sp>
        <p:nvSpPr>
          <p:cNvPr id="13" name="TextBox 12"/>
          <p:cNvSpPr txBox="1"/>
          <p:nvPr/>
        </p:nvSpPr>
        <p:spPr>
          <a:xfrm>
            <a:off x="5572536" y="4997997"/>
            <a:ext cx="5956855" cy="400110"/>
          </a:xfrm>
          <a:prstGeom prst="rect">
            <a:avLst/>
          </a:prstGeom>
          <a:noFill/>
        </p:spPr>
        <p:txBody>
          <a:bodyPr wrap="square" rtlCol="0">
            <a:spAutoFit/>
          </a:bodyPr>
          <a:lstStyle/>
          <a:p>
            <a:r>
              <a:rPr lang="en-GB" sz="2000" dirty="0"/>
              <a:t>Nothing can make you so completely (8) </a:t>
            </a:r>
            <a:r>
              <a:rPr lang="en-GB" sz="2000" b="1" u="sng" dirty="0"/>
              <a:t>cheerful</a:t>
            </a:r>
          </a:p>
        </p:txBody>
      </p:sp>
      <p:sp>
        <p:nvSpPr>
          <p:cNvPr id="14" name="TextBox 13"/>
          <p:cNvSpPr txBox="1"/>
          <p:nvPr/>
        </p:nvSpPr>
        <p:spPr>
          <a:xfrm>
            <a:off x="5572536" y="3778518"/>
            <a:ext cx="5141843" cy="400110"/>
          </a:xfrm>
          <a:prstGeom prst="rect">
            <a:avLst/>
          </a:prstGeom>
          <a:noFill/>
        </p:spPr>
        <p:txBody>
          <a:bodyPr wrap="square" rtlCol="0">
            <a:spAutoFit/>
          </a:bodyPr>
          <a:lstStyle/>
          <a:p>
            <a:r>
              <a:rPr lang="en-GB" sz="2000" u="sng" dirty="0"/>
              <a:t>(6) </a:t>
            </a:r>
            <a:r>
              <a:rPr lang="en-GB" sz="2000" b="1" u="sng" dirty="0"/>
              <a:t>Joy</a:t>
            </a:r>
            <a:r>
              <a:rPr lang="en-GB" sz="2000" dirty="0"/>
              <a:t>, their (7) </a:t>
            </a:r>
            <a:r>
              <a:rPr lang="en-GB" sz="2000" b="1" u="sng" dirty="0"/>
              <a:t>hands</a:t>
            </a:r>
            <a:r>
              <a:rPr lang="en-GB" sz="2000" dirty="0"/>
              <a:t> lower themselves</a:t>
            </a:r>
          </a:p>
        </p:txBody>
      </p:sp>
      <p:sp>
        <p:nvSpPr>
          <p:cNvPr id="15" name="TextBox 14"/>
          <p:cNvSpPr txBox="1"/>
          <p:nvPr/>
        </p:nvSpPr>
        <p:spPr>
          <a:xfrm>
            <a:off x="5572536" y="5421571"/>
            <a:ext cx="5141843" cy="400110"/>
          </a:xfrm>
          <a:prstGeom prst="rect">
            <a:avLst/>
          </a:prstGeom>
          <a:noFill/>
        </p:spPr>
        <p:txBody>
          <a:bodyPr wrap="square" rtlCol="0">
            <a:spAutoFit/>
          </a:bodyPr>
          <a:lstStyle/>
          <a:p>
            <a:r>
              <a:rPr lang="en-GB" sz="2000" dirty="0"/>
              <a:t>Than to (9) </a:t>
            </a:r>
            <a:r>
              <a:rPr lang="en-GB" sz="2000" b="1" u="sng" dirty="0"/>
              <a:t>help everybody, everybody</a:t>
            </a:r>
            <a:r>
              <a:rPr lang="en-GB" sz="2000" dirty="0"/>
              <a:t>! </a:t>
            </a:r>
          </a:p>
        </p:txBody>
      </p:sp>
      <p:sp>
        <p:nvSpPr>
          <p:cNvPr id="16" name="TextBox 15"/>
          <p:cNvSpPr txBox="1"/>
          <p:nvPr/>
        </p:nvSpPr>
        <p:spPr>
          <a:xfrm>
            <a:off x="5572536" y="5904411"/>
            <a:ext cx="5141843" cy="400110"/>
          </a:xfrm>
          <a:prstGeom prst="rect">
            <a:avLst/>
          </a:prstGeom>
          <a:noFill/>
        </p:spPr>
        <p:txBody>
          <a:bodyPr wrap="square" rtlCol="0">
            <a:spAutoFit/>
          </a:bodyPr>
          <a:lstStyle/>
          <a:p>
            <a:r>
              <a:rPr lang="en-GB" sz="2000" dirty="0"/>
              <a:t>If I don’t pass on what I have </a:t>
            </a:r>
          </a:p>
        </p:txBody>
      </p:sp>
      <p:sp>
        <p:nvSpPr>
          <p:cNvPr id="17" name="TextBox 16"/>
          <p:cNvSpPr txBox="1"/>
          <p:nvPr/>
        </p:nvSpPr>
        <p:spPr>
          <a:xfrm>
            <a:off x="5572536" y="6347932"/>
            <a:ext cx="5141843" cy="400110"/>
          </a:xfrm>
          <a:prstGeom prst="rect">
            <a:avLst/>
          </a:prstGeom>
          <a:noFill/>
        </p:spPr>
        <p:txBody>
          <a:bodyPr wrap="square" rtlCol="0">
            <a:spAutoFit/>
          </a:bodyPr>
          <a:lstStyle/>
          <a:p>
            <a:r>
              <a:rPr lang="en-GB" sz="2000" dirty="0"/>
              <a:t>I can get no (10) </a:t>
            </a:r>
            <a:r>
              <a:rPr lang="en-GB" sz="2000" b="1" u="sng" dirty="0"/>
              <a:t>pleasure from it</a:t>
            </a:r>
            <a:r>
              <a:rPr lang="en-GB" sz="2000" dirty="0"/>
              <a:t>.</a:t>
            </a:r>
          </a:p>
        </p:txBody>
      </p:sp>
      <p:sp>
        <p:nvSpPr>
          <p:cNvPr id="4" name="Slide Number Placeholder 3">
            <a:extLst>
              <a:ext uri="{FF2B5EF4-FFF2-40B4-BE49-F238E27FC236}">
                <a16:creationId xmlns:a16="http://schemas.microsoft.com/office/drawing/2014/main" id="{0F84F092-9D62-430C-A4E3-FF5D7F9A6EA0}"/>
              </a:ext>
            </a:extLst>
          </p:cNvPr>
          <p:cNvSpPr>
            <a:spLocks noGrp="1"/>
          </p:cNvSpPr>
          <p:nvPr>
            <p:ph type="sldNum" sz="quarter" idx="12"/>
          </p:nvPr>
        </p:nvSpPr>
        <p:spPr/>
        <p:txBody>
          <a:bodyPr/>
          <a:lstStyle/>
          <a:p>
            <a:fld id="{A796FD67-0BA0-436D-B60D-4690F3A637D4}" type="slidenum">
              <a:rPr lang="en-GB" smtClean="0"/>
              <a:t>15</a:t>
            </a:fld>
            <a:endParaRPr lang="en-GB"/>
          </a:p>
        </p:txBody>
      </p:sp>
    </p:spTree>
    <p:extLst>
      <p:ext uri="{BB962C8B-B14F-4D97-AF65-F5344CB8AC3E}">
        <p14:creationId xmlns:p14="http://schemas.microsoft.com/office/powerpoint/2010/main" val="1720775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0"/>
            <a:ext cx="6228521" cy="6857999"/>
          </a:xfrm>
        </p:spPr>
        <p:txBody>
          <a:bodyPr>
            <a:normAutofit fontScale="25000" lnSpcReduction="20000"/>
          </a:bodyPr>
          <a:lstStyle/>
          <a:p>
            <a:pPr marL="0" indent="0">
              <a:buNone/>
            </a:pPr>
            <a:r>
              <a:rPr lang="en-GB" sz="8000" b="1" dirty="0" err="1"/>
              <a:t>Vom</a:t>
            </a:r>
            <a:r>
              <a:rPr lang="en-GB" sz="8000" b="1" dirty="0"/>
              <a:t> </a:t>
            </a:r>
            <a:r>
              <a:rPr lang="en-GB" sz="8000" b="1" dirty="0" err="1"/>
              <a:t>Glück</a:t>
            </a:r>
            <a:r>
              <a:rPr lang="en-GB" sz="8000" b="1" dirty="0"/>
              <a:t> des </a:t>
            </a:r>
            <a:r>
              <a:rPr lang="en-GB" sz="8000" b="1" dirty="0" err="1"/>
              <a:t>Gebens</a:t>
            </a:r>
            <a:r>
              <a:rPr lang="en-GB" sz="8000" b="1" dirty="0"/>
              <a:t> </a:t>
            </a:r>
          </a:p>
          <a:p>
            <a:pPr marL="0" indent="0">
              <a:lnSpc>
                <a:spcPct val="160000"/>
              </a:lnSpc>
              <a:buNone/>
            </a:pPr>
            <a:r>
              <a:rPr lang="en-GB" sz="8000" dirty="0" err="1"/>
              <a:t>Höchstes</a:t>
            </a:r>
            <a:r>
              <a:rPr lang="en-GB" sz="8000" dirty="0"/>
              <a:t> </a:t>
            </a:r>
            <a:r>
              <a:rPr lang="en-GB" sz="8000" dirty="0" err="1"/>
              <a:t>Glück</a:t>
            </a:r>
            <a:r>
              <a:rPr lang="en-GB" sz="8000" dirty="0"/>
              <a:t> </a:t>
            </a:r>
            <a:r>
              <a:rPr lang="en-GB" sz="8000" dirty="0" err="1"/>
              <a:t>ist</a:t>
            </a:r>
            <a:r>
              <a:rPr lang="en-GB" sz="8000" dirty="0"/>
              <a:t> </a:t>
            </a:r>
            <a:r>
              <a:rPr lang="en-GB" sz="8000" dirty="0" err="1"/>
              <a:t>doch</a:t>
            </a:r>
            <a:r>
              <a:rPr lang="en-GB" sz="8000" dirty="0"/>
              <a:t>, </a:t>
            </a:r>
            <a:r>
              <a:rPr lang="en-GB" sz="8000" dirty="0" err="1"/>
              <a:t>zu</a:t>
            </a:r>
            <a:r>
              <a:rPr lang="en-GB" sz="8000" dirty="0"/>
              <a:t> </a:t>
            </a:r>
            <a:r>
              <a:rPr lang="en-GB" sz="8000" dirty="0" err="1"/>
              <a:t>spenden</a:t>
            </a:r>
            <a:br>
              <a:rPr lang="en-GB" sz="8000" dirty="0"/>
            </a:br>
            <a:r>
              <a:rPr lang="en-GB" sz="8000" dirty="0" err="1"/>
              <a:t>Denen</a:t>
            </a:r>
            <a:r>
              <a:rPr lang="en-GB" sz="8000" dirty="0"/>
              <a:t>, die </a:t>
            </a:r>
            <a:r>
              <a:rPr lang="en-GB" sz="8000" dirty="0" err="1"/>
              <a:t>es</a:t>
            </a:r>
            <a:r>
              <a:rPr lang="en-GB" sz="8000" dirty="0"/>
              <a:t> </a:t>
            </a:r>
            <a:r>
              <a:rPr lang="en-GB" sz="8000" dirty="0" err="1"/>
              <a:t>schwerer</a:t>
            </a:r>
            <a:r>
              <a:rPr lang="en-GB" sz="8000" dirty="0"/>
              <a:t> </a:t>
            </a:r>
            <a:r>
              <a:rPr lang="en-GB" sz="8000" dirty="0" err="1"/>
              <a:t>haben</a:t>
            </a:r>
            <a:br>
              <a:rPr lang="en-GB" sz="8000" dirty="0"/>
            </a:br>
            <a:r>
              <a:rPr lang="en-GB" sz="8000" dirty="0"/>
              <a:t>Und </a:t>
            </a:r>
            <a:r>
              <a:rPr lang="en-GB" sz="8000" dirty="0" err="1"/>
              <a:t>beschwingt</a:t>
            </a:r>
            <a:r>
              <a:rPr lang="en-GB" sz="8000" dirty="0"/>
              <a:t>, </a:t>
            </a:r>
            <a:r>
              <a:rPr lang="en-GB" sz="8000" dirty="0" err="1"/>
              <a:t>mit</a:t>
            </a:r>
            <a:r>
              <a:rPr lang="en-GB" sz="8000" dirty="0"/>
              <a:t> </a:t>
            </a:r>
            <a:r>
              <a:rPr lang="en-GB" sz="8000" dirty="0" err="1"/>
              <a:t>frohen</a:t>
            </a:r>
            <a:r>
              <a:rPr lang="en-GB" sz="8000" dirty="0"/>
              <a:t> </a:t>
            </a:r>
            <a:r>
              <a:rPr lang="en-GB" sz="8000" dirty="0" err="1"/>
              <a:t>Händen</a:t>
            </a:r>
            <a:br>
              <a:rPr lang="en-GB" sz="8000" dirty="0"/>
            </a:br>
            <a:r>
              <a:rPr lang="en-GB" sz="8000" dirty="0" err="1"/>
              <a:t>Auszustreun</a:t>
            </a:r>
            <a:r>
              <a:rPr lang="en-GB" sz="8000" dirty="0"/>
              <a:t> die </a:t>
            </a:r>
            <a:r>
              <a:rPr lang="en-GB" sz="8000" dirty="0" err="1"/>
              <a:t>schönen</a:t>
            </a:r>
            <a:r>
              <a:rPr lang="en-GB" sz="8000" dirty="0"/>
              <a:t> </a:t>
            </a:r>
            <a:r>
              <a:rPr lang="en-GB" sz="8000" dirty="0" err="1"/>
              <a:t>Gaben</a:t>
            </a:r>
            <a:r>
              <a:rPr lang="en-GB" sz="8000" dirty="0"/>
              <a:t>.</a:t>
            </a:r>
            <a:br>
              <a:rPr lang="en-GB" sz="8000" dirty="0"/>
            </a:br>
            <a:br>
              <a:rPr lang="en-GB" sz="8000" dirty="0"/>
            </a:br>
            <a:r>
              <a:rPr lang="en-GB" sz="8000" dirty="0" err="1"/>
              <a:t>Schöner</a:t>
            </a:r>
            <a:r>
              <a:rPr lang="en-GB" sz="8000" dirty="0"/>
              <a:t> </a:t>
            </a:r>
            <a:r>
              <a:rPr lang="en-GB" sz="8000" dirty="0" err="1"/>
              <a:t>ist</a:t>
            </a:r>
            <a:r>
              <a:rPr lang="en-GB" sz="8000" dirty="0"/>
              <a:t> </a:t>
            </a:r>
            <a:r>
              <a:rPr lang="en-GB" sz="8000" dirty="0" err="1"/>
              <a:t>doch</a:t>
            </a:r>
            <a:r>
              <a:rPr lang="en-GB" sz="8000" dirty="0"/>
              <a:t> </a:t>
            </a:r>
            <a:r>
              <a:rPr lang="en-GB" sz="8000" dirty="0" err="1"/>
              <a:t>keine</a:t>
            </a:r>
            <a:r>
              <a:rPr lang="en-GB" sz="8000" dirty="0"/>
              <a:t> Rose</a:t>
            </a:r>
            <a:br>
              <a:rPr lang="en-GB" sz="8000" dirty="0"/>
            </a:br>
            <a:r>
              <a:rPr lang="en-GB" sz="8000" dirty="0" err="1"/>
              <a:t>Als</a:t>
            </a:r>
            <a:r>
              <a:rPr lang="en-GB" sz="8000" dirty="0"/>
              <a:t> das </a:t>
            </a:r>
            <a:r>
              <a:rPr lang="en-GB" sz="8000" dirty="0" err="1"/>
              <a:t>Antlitz</a:t>
            </a:r>
            <a:r>
              <a:rPr lang="en-GB" sz="8000" dirty="0"/>
              <a:t> des </a:t>
            </a:r>
            <a:r>
              <a:rPr lang="en-GB" sz="8000" dirty="0" err="1"/>
              <a:t>Beschenkten</a:t>
            </a:r>
            <a:br>
              <a:rPr lang="en-GB" sz="8000" dirty="0"/>
            </a:br>
            <a:r>
              <a:rPr lang="en-GB" sz="8000" dirty="0" err="1"/>
              <a:t>Wenn</a:t>
            </a:r>
            <a:r>
              <a:rPr lang="en-GB" sz="8000" dirty="0"/>
              <a:t> </a:t>
            </a:r>
            <a:r>
              <a:rPr lang="en-GB" sz="8000" dirty="0" err="1"/>
              <a:t>gefüllet</a:t>
            </a:r>
            <a:r>
              <a:rPr lang="en-GB" sz="8000" dirty="0"/>
              <a:t> </a:t>
            </a:r>
            <a:r>
              <a:rPr lang="en-GB" sz="8000" dirty="0" err="1"/>
              <a:t>sich</a:t>
            </a:r>
            <a:r>
              <a:rPr lang="en-GB" sz="8000" dirty="0"/>
              <a:t>, o </a:t>
            </a:r>
            <a:r>
              <a:rPr lang="en-GB" sz="8000" dirty="0" err="1"/>
              <a:t>große</a:t>
            </a:r>
            <a:br>
              <a:rPr lang="en-GB" sz="8000" dirty="0"/>
            </a:br>
            <a:r>
              <a:rPr lang="en-GB" sz="8000" dirty="0" err="1"/>
              <a:t>Freude</a:t>
            </a:r>
            <a:r>
              <a:rPr lang="en-GB" sz="8000" dirty="0"/>
              <a:t>, seine </a:t>
            </a:r>
            <a:r>
              <a:rPr lang="en-GB" sz="8000" dirty="0" err="1"/>
              <a:t>Hände</a:t>
            </a:r>
            <a:r>
              <a:rPr lang="en-GB" sz="8000" dirty="0"/>
              <a:t> </a:t>
            </a:r>
            <a:r>
              <a:rPr lang="en-GB" sz="8000" dirty="0" err="1"/>
              <a:t>senkten</a:t>
            </a:r>
            <a:r>
              <a:rPr lang="en-GB" sz="8000" dirty="0"/>
              <a:t>.</a:t>
            </a:r>
          </a:p>
          <a:p>
            <a:pPr marL="0" indent="0">
              <a:lnSpc>
                <a:spcPct val="160000"/>
              </a:lnSpc>
              <a:buNone/>
            </a:pPr>
            <a:endParaRPr lang="en-GB" sz="8000" dirty="0"/>
          </a:p>
          <a:p>
            <a:pPr marL="0" indent="0">
              <a:lnSpc>
                <a:spcPct val="160000"/>
              </a:lnSpc>
              <a:buNone/>
            </a:pPr>
            <a:r>
              <a:rPr lang="en-GB" sz="8000" dirty="0" err="1"/>
              <a:t>Nichts</a:t>
            </a:r>
            <a:r>
              <a:rPr lang="en-GB" sz="8000" dirty="0"/>
              <a:t> </a:t>
            </a:r>
            <a:r>
              <a:rPr lang="en-GB" sz="8000" dirty="0" err="1"/>
              <a:t>macht</a:t>
            </a:r>
            <a:r>
              <a:rPr lang="en-GB" sz="8000" dirty="0"/>
              <a:t> </a:t>
            </a:r>
            <a:r>
              <a:rPr lang="en-GB" sz="8000" dirty="0" err="1"/>
              <a:t>doch</a:t>
            </a:r>
            <a:r>
              <a:rPr lang="en-GB" sz="8000" dirty="0"/>
              <a:t> so </a:t>
            </a:r>
            <a:r>
              <a:rPr lang="en-GB" sz="8000" dirty="0" err="1"/>
              <a:t>gänzlich</a:t>
            </a:r>
            <a:r>
              <a:rPr lang="en-GB" sz="8000" dirty="0"/>
              <a:t> </a:t>
            </a:r>
            <a:r>
              <a:rPr lang="en-GB" sz="8000" dirty="0" err="1"/>
              <a:t>heiter</a:t>
            </a:r>
            <a:br>
              <a:rPr lang="en-GB" sz="8000" dirty="0"/>
            </a:br>
            <a:r>
              <a:rPr lang="en-GB" sz="8000" dirty="0" err="1"/>
              <a:t>Als</a:t>
            </a:r>
            <a:r>
              <a:rPr lang="en-GB" sz="8000" dirty="0"/>
              <a:t> </a:t>
            </a:r>
            <a:r>
              <a:rPr lang="en-GB" sz="8000" dirty="0" err="1"/>
              <a:t>zu</a:t>
            </a:r>
            <a:r>
              <a:rPr lang="en-GB" sz="8000" dirty="0"/>
              <a:t> </a:t>
            </a:r>
            <a:r>
              <a:rPr lang="en-GB" sz="8000" dirty="0" err="1"/>
              <a:t>helfen</a:t>
            </a:r>
            <a:r>
              <a:rPr lang="en-GB" sz="8000" dirty="0"/>
              <a:t> </a:t>
            </a:r>
            <a:r>
              <a:rPr lang="en-GB" sz="8000" dirty="0" err="1"/>
              <a:t>allen</a:t>
            </a:r>
            <a:r>
              <a:rPr lang="en-GB" sz="8000" dirty="0"/>
              <a:t>, </a:t>
            </a:r>
            <a:r>
              <a:rPr lang="en-GB" sz="8000" dirty="0" err="1"/>
              <a:t>allen</a:t>
            </a:r>
            <a:r>
              <a:rPr lang="en-GB" sz="8000" dirty="0"/>
              <a:t>!</a:t>
            </a:r>
            <a:br>
              <a:rPr lang="en-GB" sz="8000" dirty="0"/>
            </a:br>
            <a:r>
              <a:rPr lang="en-GB" sz="8000" dirty="0" err="1"/>
              <a:t>Geb</a:t>
            </a:r>
            <a:r>
              <a:rPr lang="en-GB" sz="8000" dirty="0"/>
              <a:t> </a:t>
            </a:r>
            <a:r>
              <a:rPr lang="en-GB" sz="8000" dirty="0" err="1"/>
              <a:t>ich</a:t>
            </a:r>
            <a:r>
              <a:rPr lang="en-GB" sz="8000" dirty="0"/>
              <a:t>, was </a:t>
            </a:r>
            <a:r>
              <a:rPr lang="en-GB" sz="8000" dirty="0" err="1"/>
              <a:t>ich</a:t>
            </a:r>
            <a:r>
              <a:rPr lang="en-GB" sz="8000" dirty="0"/>
              <a:t> </a:t>
            </a:r>
            <a:r>
              <a:rPr lang="en-GB" sz="8000" dirty="0" err="1"/>
              <a:t>hab</a:t>
            </a:r>
            <a:r>
              <a:rPr lang="en-GB" sz="8000" dirty="0"/>
              <a:t>, </a:t>
            </a:r>
            <a:r>
              <a:rPr lang="en-GB" sz="8000" dirty="0" err="1"/>
              <a:t>nicht</a:t>
            </a:r>
            <a:r>
              <a:rPr lang="en-GB" sz="8000" dirty="0"/>
              <a:t> </a:t>
            </a:r>
            <a:r>
              <a:rPr lang="en-GB" sz="8000" dirty="0" err="1"/>
              <a:t>weiter</a:t>
            </a:r>
            <a:br>
              <a:rPr lang="en-GB" sz="8000" dirty="0"/>
            </a:br>
            <a:r>
              <a:rPr lang="en-GB" sz="8000" dirty="0" err="1"/>
              <a:t>Kann</a:t>
            </a:r>
            <a:r>
              <a:rPr lang="en-GB" sz="8000" dirty="0"/>
              <a:t> </a:t>
            </a:r>
            <a:r>
              <a:rPr lang="en-GB" sz="8000" dirty="0" err="1"/>
              <a:t>es</a:t>
            </a:r>
            <a:r>
              <a:rPr lang="en-GB" sz="8000" dirty="0"/>
              <a:t> </a:t>
            </a:r>
            <a:r>
              <a:rPr lang="en-GB" sz="8000" dirty="0" err="1"/>
              <a:t>mir</a:t>
            </a:r>
            <a:r>
              <a:rPr lang="en-GB" sz="8000" dirty="0"/>
              <a:t> </a:t>
            </a:r>
            <a:r>
              <a:rPr lang="en-GB" sz="8000" dirty="0" err="1"/>
              <a:t>doch</a:t>
            </a:r>
            <a:r>
              <a:rPr lang="en-GB" sz="8000" dirty="0"/>
              <a:t> </a:t>
            </a:r>
            <a:r>
              <a:rPr lang="en-GB" sz="8000" dirty="0" err="1"/>
              <a:t>nicht</a:t>
            </a:r>
            <a:r>
              <a:rPr lang="en-GB" sz="8000" dirty="0"/>
              <a:t> </a:t>
            </a:r>
            <a:r>
              <a:rPr lang="en-GB" sz="8000" dirty="0" err="1"/>
              <a:t>gefallen</a:t>
            </a:r>
            <a:r>
              <a:rPr lang="en-GB" sz="8000" dirty="0"/>
              <a:t>.</a:t>
            </a:r>
          </a:p>
          <a:p>
            <a:pPr marL="0" indent="0">
              <a:lnSpc>
                <a:spcPct val="160000"/>
              </a:lnSpc>
              <a:buNone/>
            </a:pPr>
            <a:endParaRPr lang="en-GB" sz="2100" dirty="0"/>
          </a:p>
          <a:p>
            <a:pPr marL="0" indent="0">
              <a:lnSpc>
                <a:spcPct val="160000"/>
              </a:lnSpc>
              <a:buNone/>
            </a:pPr>
            <a:br>
              <a:rPr lang="en-GB" sz="3200" dirty="0"/>
            </a:br>
            <a:endParaRPr lang="en-GB" dirty="0"/>
          </a:p>
        </p:txBody>
      </p:sp>
      <p:sp>
        <p:nvSpPr>
          <p:cNvPr id="2" name="TextBox 1"/>
          <p:cNvSpPr txBox="1"/>
          <p:nvPr/>
        </p:nvSpPr>
        <p:spPr>
          <a:xfrm>
            <a:off x="5572539" y="414701"/>
            <a:ext cx="6414052" cy="400110"/>
          </a:xfrm>
          <a:prstGeom prst="rect">
            <a:avLst/>
          </a:prstGeom>
          <a:noFill/>
        </p:spPr>
        <p:txBody>
          <a:bodyPr wrap="square" rtlCol="0">
            <a:spAutoFit/>
          </a:bodyPr>
          <a:lstStyle/>
          <a:p>
            <a:r>
              <a:rPr lang="en-GB" sz="2000" dirty="0"/>
              <a:t>The (1)________ joy is to donate</a:t>
            </a:r>
          </a:p>
        </p:txBody>
      </p:sp>
      <p:sp>
        <p:nvSpPr>
          <p:cNvPr id="7" name="TextBox 6"/>
          <p:cNvSpPr txBox="1"/>
          <p:nvPr/>
        </p:nvSpPr>
        <p:spPr>
          <a:xfrm>
            <a:off x="5572538" y="1247469"/>
            <a:ext cx="6228522" cy="400110"/>
          </a:xfrm>
          <a:prstGeom prst="rect">
            <a:avLst/>
          </a:prstGeom>
          <a:noFill/>
        </p:spPr>
        <p:txBody>
          <a:bodyPr wrap="square" rtlCol="0">
            <a:spAutoFit/>
          </a:bodyPr>
          <a:lstStyle/>
          <a:p>
            <a:r>
              <a:rPr lang="en-GB" sz="2000" dirty="0"/>
              <a:t>And, feeling exhilarated, (3)____________________, </a:t>
            </a:r>
          </a:p>
        </p:txBody>
      </p:sp>
      <p:sp>
        <p:nvSpPr>
          <p:cNvPr id="8" name="TextBox 7"/>
          <p:cNvSpPr txBox="1"/>
          <p:nvPr/>
        </p:nvSpPr>
        <p:spPr>
          <a:xfrm>
            <a:off x="5572538" y="1642416"/>
            <a:ext cx="5141843" cy="400110"/>
          </a:xfrm>
          <a:prstGeom prst="rect">
            <a:avLst/>
          </a:prstGeom>
          <a:noFill/>
        </p:spPr>
        <p:txBody>
          <a:bodyPr wrap="square" rtlCol="0">
            <a:spAutoFit/>
          </a:bodyPr>
          <a:lstStyle/>
          <a:p>
            <a:r>
              <a:rPr lang="en-GB" sz="2000" dirty="0"/>
              <a:t>To distribute the (4)_____________________.</a:t>
            </a:r>
            <a:endParaRPr lang="en-GB" dirty="0"/>
          </a:p>
        </p:txBody>
      </p:sp>
      <p:sp>
        <p:nvSpPr>
          <p:cNvPr id="9" name="TextBox 8"/>
          <p:cNvSpPr txBox="1"/>
          <p:nvPr/>
        </p:nvSpPr>
        <p:spPr>
          <a:xfrm>
            <a:off x="5572539" y="858076"/>
            <a:ext cx="5141843" cy="400110"/>
          </a:xfrm>
          <a:prstGeom prst="rect">
            <a:avLst/>
          </a:prstGeom>
          <a:noFill/>
        </p:spPr>
        <p:txBody>
          <a:bodyPr wrap="square" rtlCol="0">
            <a:spAutoFit/>
          </a:bodyPr>
          <a:lstStyle/>
          <a:p>
            <a:r>
              <a:rPr lang="en-GB" sz="2000" dirty="0"/>
              <a:t>To those who have a (2)_______ life than you</a:t>
            </a:r>
          </a:p>
        </p:txBody>
      </p:sp>
      <p:sp>
        <p:nvSpPr>
          <p:cNvPr id="10" name="TextBox 9"/>
          <p:cNvSpPr txBox="1"/>
          <p:nvPr/>
        </p:nvSpPr>
        <p:spPr>
          <a:xfrm>
            <a:off x="5572538" y="2509707"/>
            <a:ext cx="5141843" cy="400110"/>
          </a:xfrm>
          <a:prstGeom prst="rect">
            <a:avLst/>
          </a:prstGeom>
          <a:noFill/>
        </p:spPr>
        <p:txBody>
          <a:bodyPr wrap="square" rtlCol="0">
            <a:spAutoFit/>
          </a:bodyPr>
          <a:lstStyle/>
          <a:p>
            <a:r>
              <a:rPr lang="en-GB" sz="2000" dirty="0"/>
              <a:t>No rose can be (5)________________</a:t>
            </a:r>
          </a:p>
        </p:txBody>
      </p:sp>
      <p:sp>
        <p:nvSpPr>
          <p:cNvPr id="11" name="TextBox 10"/>
          <p:cNvSpPr txBox="1"/>
          <p:nvPr/>
        </p:nvSpPr>
        <p:spPr>
          <a:xfrm>
            <a:off x="5572537" y="2932644"/>
            <a:ext cx="5141843" cy="400110"/>
          </a:xfrm>
          <a:prstGeom prst="rect">
            <a:avLst/>
          </a:prstGeom>
          <a:noFill/>
        </p:spPr>
        <p:txBody>
          <a:bodyPr wrap="square" rtlCol="0">
            <a:spAutoFit/>
          </a:bodyPr>
          <a:lstStyle/>
          <a:p>
            <a:r>
              <a:rPr lang="en-GB" sz="2000" dirty="0"/>
              <a:t>Than the face of a person receiving a gift</a:t>
            </a:r>
          </a:p>
        </p:txBody>
      </p:sp>
      <p:sp>
        <p:nvSpPr>
          <p:cNvPr id="12" name="TextBox 11"/>
          <p:cNvSpPr txBox="1"/>
          <p:nvPr/>
        </p:nvSpPr>
        <p:spPr>
          <a:xfrm>
            <a:off x="5572536" y="3355581"/>
            <a:ext cx="5141843" cy="400110"/>
          </a:xfrm>
          <a:prstGeom prst="rect">
            <a:avLst/>
          </a:prstGeom>
          <a:noFill/>
        </p:spPr>
        <p:txBody>
          <a:bodyPr wrap="square" rtlCol="0">
            <a:spAutoFit/>
          </a:bodyPr>
          <a:lstStyle/>
          <a:p>
            <a:r>
              <a:rPr lang="en-GB" sz="2000" dirty="0"/>
              <a:t>When filled (with gifts), (6)__________</a:t>
            </a:r>
          </a:p>
        </p:txBody>
      </p:sp>
      <p:sp>
        <p:nvSpPr>
          <p:cNvPr id="13" name="TextBox 12"/>
          <p:cNvSpPr txBox="1"/>
          <p:nvPr/>
        </p:nvSpPr>
        <p:spPr>
          <a:xfrm>
            <a:off x="5572536" y="4997997"/>
            <a:ext cx="5956855" cy="400110"/>
          </a:xfrm>
          <a:prstGeom prst="rect">
            <a:avLst/>
          </a:prstGeom>
          <a:noFill/>
        </p:spPr>
        <p:txBody>
          <a:bodyPr wrap="square" rtlCol="0">
            <a:spAutoFit/>
          </a:bodyPr>
          <a:lstStyle/>
          <a:p>
            <a:r>
              <a:rPr lang="en-GB" sz="2000" dirty="0"/>
              <a:t>Nothing can make you as completely (8)_______ </a:t>
            </a:r>
          </a:p>
        </p:txBody>
      </p:sp>
      <p:sp>
        <p:nvSpPr>
          <p:cNvPr id="14" name="TextBox 13"/>
          <p:cNvSpPr txBox="1"/>
          <p:nvPr/>
        </p:nvSpPr>
        <p:spPr>
          <a:xfrm>
            <a:off x="5572536" y="3778518"/>
            <a:ext cx="5141843" cy="400110"/>
          </a:xfrm>
          <a:prstGeom prst="rect">
            <a:avLst/>
          </a:prstGeom>
          <a:noFill/>
        </p:spPr>
        <p:txBody>
          <a:bodyPr wrap="square" rtlCol="0">
            <a:spAutoFit/>
          </a:bodyPr>
          <a:lstStyle/>
          <a:p>
            <a:r>
              <a:rPr lang="en-GB" sz="2000" dirty="0"/>
              <a:t>______, their (7)_______ lower themselves</a:t>
            </a:r>
          </a:p>
        </p:txBody>
      </p:sp>
      <p:sp>
        <p:nvSpPr>
          <p:cNvPr id="15" name="TextBox 14"/>
          <p:cNvSpPr txBox="1"/>
          <p:nvPr/>
        </p:nvSpPr>
        <p:spPr>
          <a:xfrm>
            <a:off x="5572536" y="5421571"/>
            <a:ext cx="6089377" cy="400110"/>
          </a:xfrm>
          <a:prstGeom prst="rect">
            <a:avLst/>
          </a:prstGeom>
          <a:noFill/>
        </p:spPr>
        <p:txBody>
          <a:bodyPr wrap="square" rtlCol="0">
            <a:spAutoFit/>
          </a:bodyPr>
          <a:lstStyle/>
          <a:p>
            <a:r>
              <a:rPr lang="en-GB" sz="2000" dirty="0"/>
              <a:t>Than to (9)___________________, __________! </a:t>
            </a:r>
          </a:p>
        </p:txBody>
      </p:sp>
      <p:sp>
        <p:nvSpPr>
          <p:cNvPr id="16" name="TextBox 15"/>
          <p:cNvSpPr txBox="1"/>
          <p:nvPr/>
        </p:nvSpPr>
        <p:spPr>
          <a:xfrm>
            <a:off x="5572536" y="5904411"/>
            <a:ext cx="5141843" cy="400110"/>
          </a:xfrm>
          <a:prstGeom prst="rect">
            <a:avLst/>
          </a:prstGeom>
          <a:noFill/>
        </p:spPr>
        <p:txBody>
          <a:bodyPr wrap="square" rtlCol="0">
            <a:spAutoFit/>
          </a:bodyPr>
          <a:lstStyle/>
          <a:p>
            <a:r>
              <a:rPr lang="en-GB" sz="2000" dirty="0"/>
              <a:t>If I don’t pass on what I have </a:t>
            </a:r>
          </a:p>
        </p:txBody>
      </p:sp>
      <p:sp>
        <p:nvSpPr>
          <p:cNvPr id="17" name="TextBox 16"/>
          <p:cNvSpPr txBox="1"/>
          <p:nvPr/>
        </p:nvSpPr>
        <p:spPr>
          <a:xfrm>
            <a:off x="5572536" y="6347932"/>
            <a:ext cx="5141843" cy="400110"/>
          </a:xfrm>
          <a:prstGeom prst="rect">
            <a:avLst/>
          </a:prstGeom>
          <a:noFill/>
        </p:spPr>
        <p:txBody>
          <a:bodyPr wrap="square" rtlCol="0">
            <a:spAutoFit/>
          </a:bodyPr>
          <a:lstStyle/>
          <a:p>
            <a:r>
              <a:rPr lang="en-GB" sz="2000" dirty="0"/>
              <a:t>I can get no (10)________________.</a:t>
            </a:r>
          </a:p>
        </p:txBody>
      </p:sp>
      <p:sp>
        <p:nvSpPr>
          <p:cNvPr id="4" name="Slide Number Placeholder 3">
            <a:extLst>
              <a:ext uri="{FF2B5EF4-FFF2-40B4-BE49-F238E27FC236}">
                <a16:creationId xmlns:a16="http://schemas.microsoft.com/office/drawing/2014/main" id="{DA198705-9957-4010-A25F-A0237FF718CC}"/>
              </a:ext>
            </a:extLst>
          </p:cNvPr>
          <p:cNvSpPr>
            <a:spLocks noGrp="1"/>
          </p:cNvSpPr>
          <p:nvPr>
            <p:ph type="sldNum" sz="quarter" idx="12"/>
          </p:nvPr>
        </p:nvSpPr>
        <p:spPr/>
        <p:txBody>
          <a:bodyPr/>
          <a:lstStyle/>
          <a:p>
            <a:fld id="{A796FD67-0BA0-436D-B60D-4690F3A637D4}" type="slidenum">
              <a:rPr lang="en-GB" smtClean="0"/>
              <a:t>16</a:t>
            </a:fld>
            <a:endParaRPr lang="en-GB"/>
          </a:p>
        </p:txBody>
      </p:sp>
    </p:spTree>
    <p:extLst>
      <p:ext uri="{BB962C8B-B14F-4D97-AF65-F5344CB8AC3E}">
        <p14:creationId xmlns:p14="http://schemas.microsoft.com/office/powerpoint/2010/main" val="77739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0"/>
            <a:ext cx="6228521" cy="6857999"/>
          </a:xfrm>
        </p:spPr>
        <p:txBody>
          <a:bodyPr>
            <a:normAutofit fontScale="25000" lnSpcReduction="20000"/>
          </a:bodyPr>
          <a:lstStyle/>
          <a:p>
            <a:pPr marL="0" indent="0">
              <a:buNone/>
            </a:pPr>
            <a:r>
              <a:rPr lang="en-GB" sz="8000" b="1" dirty="0" err="1"/>
              <a:t>Vom</a:t>
            </a:r>
            <a:r>
              <a:rPr lang="en-GB" sz="8000" b="1" dirty="0"/>
              <a:t> </a:t>
            </a:r>
            <a:r>
              <a:rPr lang="en-GB" sz="8000" b="1" dirty="0" err="1"/>
              <a:t>Glück</a:t>
            </a:r>
            <a:r>
              <a:rPr lang="en-GB" sz="8000" b="1" dirty="0"/>
              <a:t> des </a:t>
            </a:r>
            <a:r>
              <a:rPr lang="en-GB" sz="8000" b="1" dirty="0" err="1"/>
              <a:t>Gebens</a:t>
            </a:r>
            <a:r>
              <a:rPr lang="en-GB" sz="8000" b="1" dirty="0"/>
              <a:t>  - </a:t>
            </a:r>
            <a:r>
              <a:rPr lang="en-GB" sz="8000" b="1" dirty="0" err="1"/>
              <a:t>wie</a:t>
            </a:r>
            <a:r>
              <a:rPr lang="en-GB" sz="8000" b="1" dirty="0"/>
              <a:t> </a:t>
            </a:r>
            <a:r>
              <a:rPr lang="en-GB" sz="8000" b="1" dirty="0" err="1"/>
              <a:t>findet</a:t>
            </a:r>
            <a:r>
              <a:rPr lang="en-GB" sz="8000" b="1" dirty="0"/>
              <a:t> </a:t>
            </a:r>
            <a:r>
              <a:rPr lang="en-GB" sz="8000" b="1" dirty="0" err="1"/>
              <a:t>ihr</a:t>
            </a:r>
            <a:r>
              <a:rPr lang="en-GB" sz="8000" b="1" dirty="0"/>
              <a:t> </a:t>
            </a:r>
            <a:r>
              <a:rPr lang="en-GB" sz="8000" b="1" dirty="0" err="1"/>
              <a:t>diese</a:t>
            </a:r>
            <a:r>
              <a:rPr lang="en-GB" sz="8000" b="1" dirty="0"/>
              <a:t> </a:t>
            </a:r>
            <a:r>
              <a:rPr lang="en-GB" sz="8000" b="1" dirty="0" err="1"/>
              <a:t>Übersetzung</a:t>
            </a:r>
            <a:r>
              <a:rPr lang="en-GB" sz="8000" b="1" dirty="0"/>
              <a:t>? </a:t>
            </a:r>
          </a:p>
          <a:p>
            <a:pPr marL="0" indent="0">
              <a:lnSpc>
                <a:spcPct val="160000"/>
              </a:lnSpc>
              <a:buNone/>
            </a:pPr>
            <a:r>
              <a:rPr lang="en-GB" sz="8000" dirty="0" err="1"/>
              <a:t>Höchstes</a:t>
            </a:r>
            <a:r>
              <a:rPr lang="en-GB" sz="8000" dirty="0"/>
              <a:t> </a:t>
            </a:r>
            <a:r>
              <a:rPr lang="en-GB" sz="8000" dirty="0" err="1"/>
              <a:t>Glück</a:t>
            </a:r>
            <a:r>
              <a:rPr lang="en-GB" sz="8000" dirty="0"/>
              <a:t> </a:t>
            </a:r>
            <a:r>
              <a:rPr lang="en-GB" sz="8000" dirty="0" err="1"/>
              <a:t>ist</a:t>
            </a:r>
            <a:r>
              <a:rPr lang="en-GB" sz="8000" dirty="0"/>
              <a:t> </a:t>
            </a:r>
            <a:r>
              <a:rPr lang="en-GB" sz="8000" dirty="0" err="1"/>
              <a:t>doch</a:t>
            </a:r>
            <a:r>
              <a:rPr lang="en-GB" sz="8000" dirty="0"/>
              <a:t>, </a:t>
            </a:r>
            <a:r>
              <a:rPr lang="en-GB" sz="8000" dirty="0" err="1"/>
              <a:t>zu</a:t>
            </a:r>
            <a:r>
              <a:rPr lang="en-GB" sz="8000" dirty="0"/>
              <a:t> </a:t>
            </a:r>
            <a:r>
              <a:rPr lang="en-GB" sz="8000" dirty="0" err="1"/>
              <a:t>spenden</a:t>
            </a:r>
            <a:br>
              <a:rPr lang="en-GB" sz="8000" dirty="0"/>
            </a:br>
            <a:r>
              <a:rPr lang="en-GB" sz="8000" dirty="0" err="1"/>
              <a:t>Denen</a:t>
            </a:r>
            <a:r>
              <a:rPr lang="en-GB" sz="8000" dirty="0"/>
              <a:t>, die </a:t>
            </a:r>
            <a:r>
              <a:rPr lang="en-GB" sz="8000" dirty="0" err="1"/>
              <a:t>es</a:t>
            </a:r>
            <a:r>
              <a:rPr lang="en-GB" sz="8000" dirty="0"/>
              <a:t> </a:t>
            </a:r>
            <a:r>
              <a:rPr lang="en-GB" sz="8000" dirty="0" err="1"/>
              <a:t>schwerer</a:t>
            </a:r>
            <a:r>
              <a:rPr lang="en-GB" sz="8000" dirty="0"/>
              <a:t> </a:t>
            </a:r>
            <a:r>
              <a:rPr lang="en-GB" sz="8000" dirty="0" err="1"/>
              <a:t>haben</a:t>
            </a:r>
            <a:br>
              <a:rPr lang="en-GB" sz="8000" dirty="0"/>
            </a:br>
            <a:r>
              <a:rPr lang="en-GB" sz="8000" dirty="0"/>
              <a:t>Und </a:t>
            </a:r>
            <a:r>
              <a:rPr lang="en-GB" sz="8000" dirty="0" err="1"/>
              <a:t>beschwingt</a:t>
            </a:r>
            <a:r>
              <a:rPr lang="en-GB" sz="8000" dirty="0"/>
              <a:t>, </a:t>
            </a:r>
            <a:r>
              <a:rPr lang="en-GB" sz="8000" dirty="0" err="1"/>
              <a:t>mit</a:t>
            </a:r>
            <a:r>
              <a:rPr lang="en-GB" sz="8000" dirty="0"/>
              <a:t> </a:t>
            </a:r>
            <a:r>
              <a:rPr lang="en-GB" sz="8000" dirty="0" err="1"/>
              <a:t>frohen</a:t>
            </a:r>
            <a:r>
              <a:rPr lang="en-GB" sz="8000" dirty="0"/>
              <a:t> </a:t>
            </a:r>
            <a:r>
              <a:rPr lang="en-GB" sz="8000" dirty="0" err="1"/>
              <a:t>Händen</a:t>
            </a:r>
            <a:br>
              <a:rPr lang="en-GB" sz="8000" dirty="0"/>
            </a:br>
            <a:r>
              <a:rPr lang="en-GB" sz="8000" dirty="0" err="1"/>
              <a:t>Auszustreun</a:t>
            </a:r>
            <a:r>
              <a:rPr lang="en-GB" sz="8000" dirty="0"/>
              <a:t> die </a:t>
            </a:r>
            <a:r>
              <a:rPr lang="en-GB" sz="8000" dirty="0" err="1"/>
              <a:t>schönen</a:t>
            </a:r>
            <a:r>
              <a:rPr lang="en-GB" sz="8000" dirty="0"/>
              <a:t> </a:t>
            </a:r>
            <a:r>
              <a:rPr lang="en-GB" sz="8000" dirty="0" err="1"/>
              <a:t>Gaben</a:t>
            </a:r>
            <a:r>
              <a:rPr lang="en-GB" sz="8000" dirty="0"/>
              <a:t>.</a:t>
            </a:r>
            <a:br>
              <a:rPr lang="en-GB" sz="8000" dirty="0"/>
            </a:br>
            <a:br>
              <a:rPr lang="en-GB" sz="8000" dirty="0"/>
            </a:br>
            <a:r>
              <a:rPr lang="en-GB" sz="8000" dirty="0" err="1"/>
              <a:t>Schöner</a:t>
            </a:r>
            <a:r>
              <a:rPr lang="en-GB" sz="8000" dirty="0"/>
              <a:t> </a:t>
            </a:r>
            <a:r>
              <a:rPr lang="en-GB" sz="8000" dirty="0" err="1"/>
              <a:t>ist</a:t>
            </a:r>
            <a:r>
              <a:rPr lang="en-GB" sz="8000" dirty="0"/>
              <a:t> </a:t>
            </a:r>
            <a:r>
              <a:rPr lang="en-GB" sz="8000" dirty="0" err="1"/>
              <a:t>doch</a:t>
            </a:r>
            <a:r>
              <a:rPr lang="en-GB" sz="8000" dirty="0"/>
              <a:t> </a:t>
            </a:r>
            <a:r>
              <a:rPr lang="en-GB" sz="8000" dirty="0" err="1"/>
              <a:t>keine</a:t>
            </a:r>
            <a:r>
              <a:rPr lang="en-GB" sz="8000" dirty="0"/>
              <a:t> Rose</a:t>
            </a:r>
            <a:br>
              <a:rPr lang="en-GB" sz="8000" dirty="0"/>
            </a:br>
            <a:r>
              <a:rPr lang="en-GB" sz="8000" dirty="0" err="1"/>
              <a:t>Als</a:t>
            </a:r>
            <a:r>
              <a:rPr lang="en-GB" sz="8000" dirty="0"/>
              <a:t> das </a:t>
            </a:r>
            <a:r>
              <a:rPr lang="en-GB" sz="8000" dirty="0" err="1"/>
              <a:t>Antlitz</a:t>
            </a:r>
            <a:r>
              <a:rPr lang="en-GB" sz="8000" dirty="0"/>
              <a:t> des </a:t>
            </a:r>
            <a:r>
              <a:rPr lang="en-GB" sz="8000" dirty="0" err="1"/>
              <a:t>Beschenkten</a:t>
            </a:r>
            <a:br>
              <a:rPr lang="en-GB" sz="8000" dirty="0"/>
            </a:br>
            <a:r>
              <a:rPr lang="en-GB" sz="8000" dirty="0" err="1"/>
              <a:t>Wenn</a:t>
            </a:r>
            <a:r>
              <a:rPr lang="en-GB" sz="8000" dirty="0"/>
              <a:t> </a:t>
            </a:r>
            <a:r>
              <a:rPr lang="en-GB" sz="8000" dirty="0" err="1"/>
              <a:t>gefüllet</a:t>
            </a:r>
            <a:r>
              <a:rPr lang="en-GB" sz="8000" dirty="0"/>
              <a:t> </a:t>
            </a:r>
            <a:r>
              <a:rPr lang="en-GB" sz="8000" dirty="0" err="1"/>
              <a:t>sich</a:t>
            </a:r>
            <a:r>
              <a:rPr lang="en-GB" sz="8000" dirty="0"/>
              <a:t>, o </a:t>
            </a:r>
            <a:r>
              <a:rPr lang="en-GB" sz="8000" dirty="0" err="1"/>
              <a:t>große</a:t>
            </a:r>
            <a:br>
              <a:rPr lang="en-GB" sz="8000" dirty="0"/>
            </a:br>
            <a:r>
              <a:rPr lang="en-GB" sz="8000" dirty="0" err="1"/>
              <a:t>Freude</a:t>
            </a:r>
            <a:r>
              <a:rPr lang="en-GB" sz="8000" dirty="0"/>
              <a:t>, seine </a:t>
            </a:r>
            <a:r>
              <a:rPr lang="en-GB" sz="8000" dirty="0" err="1"/>
              <a:t>Hände</a:t>
            </a:r>
            <a:r>
              <a:rPr lang="en-GB" sz="8000" dirty="0"/>
              <a:t> </a:t>
            </a:r>
            <a:r>
              <a:rPr lang="en-GB" sz="8000" dirty="0" err="1"/>
              <a:t>senkten</a:t>
            </a:r>
            <a:r>
              <a:rPr lang="en-GB" sz="8000" dirty="0"/>
              <a:t>.</a:t>
            </a:r>
          </a:p>
          <a:p>
            <a:pPr marL="0" indent="0">
              <a:lnSpc>
                <a:spcPct val="160000"/>
              </a:lnSpc>
              <a:buNone/>
            </a:pPr>
            <a:endParaRPr lang="en-GB" sz="8000" dirty="0"/>
          </a:p>
          <a:p>
            <a:pPr marL="0" indent="0">
              <a:lnSpc>
                <a:spcPct val="160000"/>
              </a:lnSpc>
              <a:buNone/>
            </a:pPr>
            <a:r>
              <a:rPr lang="en-GB" sz="8000" dirty="0" err="1"/>
              <a:t>Nichts</a:t>
            </a:r>
            <a:r>
              <a:rPr lang="en-GB" sz="8000" dirty="0"/>
              <a:t> </a:t>
            </a:r>
            <a:r>
              <a:rPr lang="en-GB" sz="8000" dirty="0" err="1"/>
              <a:t>macht</a:t>
            </a:r>
            <a:r>
              <a:rPr lang="en-GB" sz="8000" dirty="0"/>
              <a:t> </a:t>
            </a:r>
            <a:r>
              <a:rPr lang="en-GB" sz="8000" dirty="0" err="1"/>
              <a:t>doch</a:t>
            </a:r>
            <a:r>
              <a:rPr lang="en-GB" sz="8000" dirty="0"/>
              <a:t> so </a:t>
            </a:r>
            <a:r>
              <a:rPr lang="en-GB" sz="8000" dirty="0" err="1"/>
              <a:t>gänzlich</a:t>
            </a:r>
            <a:r>
              <a:rPr lang="en-GB" sz="8000" dirty="0"/>
              <a:t> </a:t>
            </a:r>
            <a:r>
              <a:rPr lang="en-GB" sz="8000" dirty="0" err="1"/>
              <a:t>heiter</a:t>
            </a:r>
            <a:br>
              <a:rPr lang="en-GB" sz="8000" dirty="0"/>
            </a:br>
            <a:r>
              <a:rPr lang="en-GB" sz="8000" dirty="0" err="1"/>
              <a:t>Als</a:t>
            </a:r>
            <a:r>
              <a:rPr lang="en-GB" sz="8000" dirty="0"/>
              <a:t> </a:t>
            </a:r>
            <a:r>
              <a:rPr lang="en-GB" sz="8000" dirty="0" err="1"/>
              <a:t>zu</a:t>
            </a:r>
            <a:r>
              <a:rPr lang="en-GB" sz="8000" dirty="0"/>
              <a:t> </a:t>
            </a:r>
            <a:r>
              <a:rPr lang="en-GB" sz="8000" dirty="0" err="1"/>
              <a:t>helfen</a:t>
            </a:r>
            <a:r>
              <a:rPr lang="en-GB" sz="8000" dirty="0"/>
              <a:t> </a:t>
            </a:r>
            <a:r>
              <a:rPr lang="en-GB" sz="8000" dirty="0" err="1"/>
              <a:t>allen</a:t>
            </a:r>
            <a:r>
              <a:rPr lang="en-GB" sz="8000" dirty="0"/>
              <a:t>, </a:t>
            </a:r>
            <a:r>
              <a:rPr lang="en-GB" sz="8000" dirty="0" err="1"/>
              <a:t>allen</a:t>
            </a:r>
            <a:r>
              <a:rPr lang="en-GB" sz="8000" dirty="0"/>
              <a:t>!</a:t>
            </a:r>
            <a:br>
              <a:rPr lang="en-GB" sz="8000" dirty="0"/>
            </a:br>
            <a:r>
              <a:rPr lang="en-GB" sz="8000" dirty="0" err="1"/>
              <a:t>Geb</a:t>
            </a:r>
            <a:r>
              <a:rPr lang="en-GB" sz="8000" dirty="0"/>
              <a:t> </a:t>
            </a:r>
            <a:r>
              <a:rPr lang="en-GB" sz="8000" dirty="0" err="1"/>
              <a:t>ich</a:t>
            </a:r>
            <a:r>
              <a:rPr lang="en-GB" sz="8000" dirty="0"/>
              <a:t>, was </a:t>
            </a:r>
            <a:r>
              <a:rPr lang="en-GB" sz="8000" dirty="0" err="1"/>
              <a:t>ich</a:t>
            </a:r>
            <a:r>
              <a:rPr lang="en-GB" sz="8000" dirty="0"/>
              <a:t> </a:t>
            </a:r>
            <a:r>
              <a:rPr lang="en-GB" sz="8000" dirty="0" err="1"/>
              <a:t>hab</a:t>
            </a:r>
            <a:r>
              <a:rPr lang="en-GB" sz="8000" dirty="0"/>
              <a:t>, </a:t>
            </a:r>
            <a:r>
              <a:rPr lang="en-GB" sz="8000" dirty="0" err="1"/>
              <a:t>nicht</a:t>
            </a:r>
            <a:r>
              <a:rPr lang="en-GB" sz="8000" dirty="0"/>
              <a:t> </a:t>
            </a:r>
            <a:r>
              <a:rPr lang="en-GB" sz="8000" dirty="0" err="1"/>
              <a:t>weiter</a:t>
            </a:r>
            <a:br>
              <a:rPr lang="en-GB" sz="8000" dirty="0"/>
            </a:br>
            <a:r>
              <a:rPr lang="en-GB" sz="8000" dirty="0" err="1"/>
              <a:t>Kann</a:t>
            </a:r>
            <a:r>
              <a:rPr lang="en-GB" sz="8000" dirty="0"/>
              <a:t> </a:t>
            </a:r>
            <a:r>
              <a:rPr lang="en-GB" sz="8000" dirty="0" err="1"/>
              <a:t>es</a:t>
            </a:r>
            <a:r>
              <a:rPr lang="en-GB" sz="8000" dirty="0"/>
              <a:t> </a:t>
            </a:r>
            <a:r>
              <a:rPr lang="en-GB" sz="8000" dirty="0" err="1"/>
              <a:t>mir</a:t>
            </a:r>
            <a:r>
              <a:rPr lang="en-GB" sz="8000" dirty="0"/>
              <a:t> </a:t>
            </a:r>
            <a:r>
              <a:rPr lang="en-GB" sz="8000" dirty="0" err="1"/>
              <a:t>doch</a:t>
            </a:r>
            <a:r>
              <a:rPr lang="en-GB" sz="8000" dirty="0"/>
              <a:t> </a:t>
            </a:r>
            <a:r>
              <a:rPr lang="en-GB" sz="8000" dirty="0" err="1"/>
              <a:t>nicht</a:t>
            </a:r>
            <a:r>
              <a:rPr lang="en-GB" sz="8000" dirty="0"/>
              <a:t> </a:t>
            </a:r>
            <a:r>
              <a:rPr lang="en-GB" sz="8000" dirty="0" err="1"/>
              <a:t>gefallen</a:t>
            </a:r>
            <a:r>
              <a:rPr lang="en-GB" sz="8000" dirty="0"/>
              <a:t>.</a:t>
            </a:r>
          </a:p>
          <a:p>
            <a:pPr marL="0" indent="0">
              <a:lnSpc>
                <a:spcPct val="160000"/>
              </a:lnSpc>
              <a:buNone/>
            </a:pPr>
            <a:endParaRPr lang="en-GB" sz="2100" dirty="0"/>
          </a:p>
          <a:p>
            <a:pPr marL="0" indent="0">
              <a:lnSpc>
                <a:spcPct val="160000"/>
              </a:lnSpc>
              <a:buNone/>
            </a:pPr>
            <a:br>
              <a:rPr lang="en-GB" sz="3200" dirty="0"/>
            </a:br>
            <a:endParaRPr lang="en-GB" dirty="0"/>
          </a:p>
        </p:txBody>
      </p:sp>
      <p:sp>
        <p:nvSpPr>
          <p:cNvPr id="2" name="TextBox 1"/>
          <p:cNvSpPr txBox="1"/>
          <p:nvPr/>
        </p:nvSpPr>
        <p:spPr>
          <a:xfrm>
            <a:off x="5572539" y="414701"/>
            <a:ext cx="6414052" cy="400110"/>
          </a:xfrm>
          <a:prstGeom prst="rect">
            <a:avLst/>
          </a:prstGeom>
          <a:noFill/>
        </p:spPr>
        <p:txBody>
          <a:bodyPr wrap="square" rtlCol="0">
            <a:spAutoFit/>
          </a:bodyPr>
          <a:lstStyle/>
          <a:p>
            <a:r>
              <a:rPr lang="en-GB" sz="2000" b="1" dirty="0"/>
              <a:t>The (1) </a:t>
            </a:r>
            <a:r>
              <a:rPr lang="en-GB" sz="2000" b="1" u="sng" dirty="0"/>
              <a:t>greatest / highest </a:t>
            </a:r>
            <a:r>
              <a:rPr lang="en-GB" sz="2000" dirty="0"/>
              <a:t>joy is to donate</a:t>
            </a:r>
          </a:p>
        </p:txBody>
      </p:sp>
      <p:sp>
        <p:nvSpPr>
          <p:cNvPr id="7" name="TextBox 6"/>
          <p:cNvSpPr txBox="1"/>
          <p:nvPr/>
        </p:nvSpPr>
        <p:spPr>
          <a:xfrm>
            <a:off x="5572538" y="1247469"/>
            <a:ext cx="6228522" cy="400110"/>
          </a:xfrm>
          <a:prstGeom prst="rect">
            <a:avLst/>
          </a:prstGeom>
          <a:noFill/>
        </p:spPr>
        <p:txBody>
          <a:bodyPr wrap="square" rtlCol="0">
            <a:spAutoFit/>
          </a:bodyPr>
          <a:lstStyle/>
          <a:p>
            <a:r>
              <a:rPr lang="en-GB" sz="2000" dirty="0"/>
              <a:t>And, feeling exhilarated, (3) </a:t>
            </a:r>
            <a:r>
              <a:rPr lang="en-GB" sz="2000" b="1" u="sng" dirty="0"/>
              <a:t>with merry hands</a:t>
            </a:r>
            <a:r>
              <a:rPr lang="en-GB" sz="2000" dirty="0"/>
              <a:t>, </a:t>
            </a:r>
          </a:p>
        </p:txBody>
      </p:sp>
      <p:sp>
        <p:nvSpPr>
          <p:cNvPr id="8" name="TextBox 7"/>
          <p:cNvSpPr txBox="1"/>
          <p:nvPr/>
        </p:nvSpPr>
        <p:spPr>
          <a:xfrm>
            <a:off x="5572538" y="1642416"/>
            <a:ext cx="5141843" cy="400110"/>
          </a:xfrm>
          <a:prstGeom prst="rect">
            <a:avLst/>
          </a:prstGeom>
          <a:noFill/>
        </p:spPr>
        <p:txBody>
          <a:bodyPr wrap="square" rtlCol="0">
            <a:spAutoFit/>
          </a:bodyPr>
          <a:lstStyle/>
          <a:p>
            <a:r>
              <a:rPr lang="en-GB" sz="2000" dirty="0"/>
              <a:t>To distribute the (4) </a:t>
            </a:r>
            <a:r>
              <a:rPr lang="en-GB" sz="2000" b="1" u="sng" dirty="0"/>
              <a:t>beautiful gifts</a:t>
            </a:r>
            <a:r>
              <a:rPr lang="en-GB" sz="2000" dirty="0"/>
              <a:t>.</a:t>
            </a:r>
            <a:endParaRPr lang="en-GB" dirty="0"/>
          </a:p>
        </p:txBody>
      </p:sp>
      <p:sp>
        <p:nvSpPr>
          <p:cNvPr id="9" name="TextBox 8"/>
          <p:cNvSpPr txBox="1"/>
          <p:nvPr/>
        </p:nvSpPr>
        <p:spPr>
          <a:xfrm>
            <a:off x="5572539" y="858076"/>
            <a:ext cx="5141843" cy="400110"/>
          </a:xfrm>
          <a:prstGeom prst="rect">
            <a:avLst/>
          </a:prstGeom>
          <a:noFill/>
        </p:spPr>
        <p:txBody>
          <a:bodyPr wrap="square" rtlCol="0">
            <a:spAutoFit/>
          </a:bodyPr>
          <a:lstStyle/>
          <a:p>
            <a:r>
              <a:rPr lang="en-GB" sz="2000" dirty="0"/>
              <a:t>To those who have a (2) </a:t>
            </a:r>
            <a:r>
              <a:rPr lang="en-GB" sz="2000" b="1" u="sng" dirty="0"/>
              <a:t>harder</a:t>
            </a:r>
            <a:r>
              <a:rPr lang="en-GB" sz="2000" dirty="0"/>
              <a:t> life than you</a:t>
            </a:r>
          </a:p>
        </p:txBody>
      </p:sp>
      <p:sp>
        <p:nvSpPr>
          <p:cNvPr id="10" name="TextBox 9"/>
          <p:cNvSpPr txBox="1"/>
          <p:nvPr/>
        </p:nvSpPr>
        <p:spPr>
          <a:xfrm>
            <a:off x="5572538" y="2509707"/>
            <a:ext cx="5141843" cy="400110"/>
          </a:xfrm>
          <a:prstGeom prst="rect">
            <a:avLst/>
          </a:prstGeom>
          <a:noFill/>
        </p:spPr>
        <p:txBody>
          <a:bodyPr wrap="square" rtlCol="0">
            <a:spAutoFit/>
          </a:bodyPr>
          <a:lstStyle/>
          <a:p>
            <a:r>
              <a:rPr lang="en-GB" sz="2000" dirty="0"/>
              <a:t>No rose can be (5) </a:t>
            </a:r>
            <a:r>
              <a:rPr lang="en-GB" sz="2000" b="1" u="sng" dirty="0"/>
              <a:t>more beautiful</a:t>
            </a:r>
          </a:p>
        </p:txBody>
      </p:sp>
      <p:sp>
        <p:nvSpPr>
          <p:cNvPr id="11" name="TextBox 10"/>
          <p:cNvSpPr txBox="1"/>
          <p:nvPr/>
        </p:nvSpPr>
        <p:spPr>
          <a:xfrm>
            <a:off x="5572537" y="2932644"/>
            <a:ext cx="5141843" cy="400110"/>
          </a:xfrm>
          <a:prstGeom prst="rect">
            <a:avLst/>
          </a:prstGeom>
          <a:noFill/>
        </p:spPr>
        <p:txBody>
          <a:bodyPr wrap="square" rtlCol="0">
            <a:spAutoFit/>
          </a:bodyPr>
          <a:lstStyle/>
          <a:p>
            <a:r>
              <a:rPr lang="en-GB" sz="2000" dirty="0"/>
              <a:t>Than the face of a person receiving a gift</a:t>
            </a:r>
          </a:p>
        </p:txBody>
      </p:sp>
      <p:sp>
        <p:nvSpPr>
          <p:cNvPr id="12" name="TextBox 11"/>
          <p:cNvSpPr txBox="1"/>
          <p:nvPr/>
        </p:nvSpPr>
        <p:spPr>
          <a:xfrm>
            <a:off x="5572536" y="3355581"/>
            <a:ext cx="5141843" cy="400110"/>
          </a:xfrm>
          <a:prstGeom prst="rect">
            <a:avLst/>
          </a:prstGeom>
          <a:noFill/>
        </p:spPr>
        <p:txBody>
          <a:bodyPr wrap="square" rtlCol="0">
            <a:spAutoFit/>
          </a:bodyPr>
          <a:lstStyle/>
          <a:p>
            <a:r>
              <a:rPr lang="en-GB" sz="2000" dirty="0"/>
              <a:t>When filled (with gifts), (6) </a:t>
            </a:r>
            <a:r>
              <a:rPr lang="en-GB" sz="2000" b="1" u="sng" dirty="0"/>
              <a:t>o great</a:t>
            </a:r>
          </a:p>
        </p:txBody>
      </p:sp>
      <p:sp>
        <p:nvSpPr>
          <p:cNvPr id="13" name="TextBox 12"/>
          <p:cNvSpPr txBox="1"/>
          <p:nvPr/>
        </p:nvSpPr>
        <p:spPr>
          <a:xfrm>
            <a:off x="5572536" y="4997997"/>
            <a:ext cx="5956855" cy="400110"/>
          </a:xfrm>
          <a:prstGeom prst="rect">
            <a:avLst/>
          </a:prstGeom>
          <a:noFill/>
        </p:spPr>
        <p:txBody>
          <a:bodyPr wrap="square" rtlCol="0">
            <a:spAutoFit/>
          </a:bodyPr>
          <a:lstStyle/>
          <a:p>
            <a:r>
              <a:rPr lang="en-GB" sz="2000" dirty="0"/>
              <a:t>Nothing can make you so completely  (8) </a:t>
            </a:r>
            <a:r>
              <a:rPr lang="en-GB" sz="2000" b="1" u="sng" dirty="0"/>
              <a:t>cheerful</a:t>
            </a:r>
            <a:r>
              <a:rPr lang="en-GB" sz="2000" dirty="0"/>
              <a:t> </a:t>
            </a:r>
          </a:p>
        </p:txBody>
      </p:sp>
      <p:sp>
        <p:nvSpPr>
          <p:cNvPr id="14" name="TextBox 13"/>
          <p:cNvSpPr txBox="1"/>
          <p:nvPr/>
        </p:nvSpPr>
        <p:spPr>
          <a:xfrm>
            <a:off x="5572536" y="3778518"/>
            <a:ext cx="5141843" cy="400110"/>
          </a:xfrm>
          <a:prstGeom prst="rect">
            <a:avLst/>
          </a:prstGeom>
          <a:noFill/>
        </p:spPr>
        <p:txBody>
          <a:bodyPr wrap="square" rtlCol="0">
            <a:spAutoFit/>
          </a:bodyPr>
          <a:lstStyle/>
          <a:p>
            <a:r>
              <a:rPr lang="en-GB" sz="2000" b="1" u="sng" dirty="0"/>
              <a:t>Joy</a:t>
            </a:r>
            <a:r>
              <a:rPr lang="en-GB" sz="2000" dirty="0"/>
              <a:t>, their (7) </a:t>
            </a:r>
            <a:r>
              <a:rPr lang="en-GB" sz="2000" b="1" u="sng" dirty="0"/>
              <a:t>hands</a:t>
            </a:r>
            <a:r>
              <a:rPr lang="en-GB" sz="2000" dirty="0"/>
              <a:t> lower themselves</a:t>
            </a:r>
          </a:p>
        </p:txBody>
      </p:sp>
      <p:sp>
        <p:nvSpPr>
          <p:cNvPr id="15" name="TextBox 14"/>
          <p:cNvSpPr txBox="1"/>
          <p:nvPr/>
        </p:nvSpPr>
        <p:spPr>
          <a:xfrm>
            <a:off x="5572536" y="5421571"/>
            <a:ext cx="5141843" cy="400110"/>
          </a:xfrm>
          <a:prstGeom prst="rect">
            <a:avLst/>
          </a:prstGeom>
          <a:noFill/>
        </p:spPr>
        <p:txBody>
          <a:bodyPr wrap="square" rtlCol="0">
            <a:spAutoFit/>
          </a:bodyPr>
          <a:lstStyle/>
          <a:p>
            <a:r>
              <a:rPr lang="en-GB" sz="2000" dirty="0"/>
              <a:t>Than to (9) </a:t>
            </a:r>
            <a:r>
              <a:rPr lang="en-GB" sz="2000" b="1" u="sng" dirty="0"/>
              <a:t>help everybody, everybody</a:t>
            </a:r>
            <a:r>
              <a:rPr lang="en-GB" sz="2000" dirty="0"/>
              <a:t>! </a:t>
            </a:r>
          </a:p>
        </p:txBody>
      </p:sp>
      <p:sp>
        <p:nvSpPr>
          <p:cNvPr id="16" name="TextBox 15"/>
          <p:cNvSpPr txBox="1"/>
          <p:nvPr/>
        </p:nvSpPr>
        <p:spPr>
          <a:xfrm>
            <a:off x="5572536" y="5904411"/>
            <a:ext cx="5141843" cy="400110"/>
          </a:xfrm>
          <a:prstGeom prst="rect">
            <a:avLst/>
          </a:prstGeom>
          <a:noFill/>
        </p:spPr>
        <p:txBody>
          <a:bodyPr wrap="square" rtlCol="0">
            <a:spAutoFit/>
          </a:bodyPr>
          <a:lstStyle/>
          <a:p>
            <a:r>
              <a:rPr lang="en-GB" sz="2000" dirty="0"/>
              <a:t>If I don’t pass on what I have </a:t>
            </a:r>
          </a:p>
        </p:txBody>
      </p:sp>
      <p:sp>
        <p:nvSpPr>
          <p:cNvPr id="17" name="TextBox 16"/>
          <p:cNvSpPr txBox="1"/>
          <p:nvPr/>
        </p:nvSpPr>
        <p:spPr>
          <a:xfrm>
            <a:off x="5572536" y="6347932"/>
            <a:ext cx="5141843" cy="400110"/>
          </a:xfrm>
          <a:prstGeom prst="rect">
            <a:avLst/>
          </a:prstGeom>
          <a:noFill/>
        </p:spPr>
        <p:txBody>
          <a:bodyPr wrap="square" rtlCol="0">
            <a:spAutoFit/>
          </a:bodyPr>
          <a:lstStyle/>
          <a:p>
            <a:r>
              <a:rPr lang="en-GB" sz="2000" dirty="0"/>
              <a:t>I  can get no  (10) </a:t>
            </a:r>
            <a:r>
              <a:rPr lang="en-GB" sz="2000" b="1" u="sng" dirty="0"/>
              <a:t>pleasure from it</a:t>
            </a:r>
            <a:r>
              <a:rPr lang="en-GB" sz="2000" dirty="0"/>
              <a:t>.</a:t>
            </a:r>
          </a:p>
        </p:txBody>
      </p:sp>
      <p:sp>
        <p:nvSpPr>
          <p:cNvPr id="4" name="Slide Number Placeholder 3">
            <a:extLst>
              <a:ext uri="{FF2B5EF4-FFF2-40B4-BE49-F238E27FC236}">
                <a16:creationId xmlns:a16="http://schemas.microsoft.com/office/drawing/2014/main" id="{45A7A085-E228-40A0-BF42-EF5E378E7BE4}"/>
              </a:ext>
            </a:extLst>
          </p:cNvPr>
          <p:cNvSpPr>
            <a:spLocks noGrp="1"/>
          </p:cNvSpPr>
          <p:nvPr>
            <p:ph type="sldNum" sz="quarter" idx="12"/>
          </p:nvPr>
        </p:nvSpPr>
        <p:spPr/>
        <p:txBody>
          <a:bodyPr/>
          <a:lstStyle/>
          <a:p>
            <a:fld id="{A796FD67-0BA0-436D-B60D-4690F3A637D4}" type="slidenum">
              <a:rPr lang="en-GB" smtClean="0"/>
              <a:t>17</a:t>
            </a:fld>
            <a:endParaRPr lang="en-GB"/>
          </a:p>
        </p:txBody>
      </p:sp>
    </p:spTree>
    <p:extLst>
      <p:ext uri="{BB962C8B-B14F-4D97-AF65-F5344CB8AC3E}">
        <p14:creationId xmlns:p14="http://schemas.microsoft.com/office/powerpoint/2010/main" val="2861972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219352"/>
            <a:ext cx="10505661" cy="946840"/>
          </a:xfrm>
        </p:spPr>
        <p:txBody>
          <a:bodyPr>
            <a:normAutofit/>
          </a:bodyPr>
          <a:lstStyle/>
          <a:p>
            <a:r>
              <a:rPr lang="en-GB" sz="3200" b="1" dirty="0" err="1"/>
              <a:t>Fragen</a:t>
            </a:r>
            <a:endParaRPr lang="en-GB" sz="3200" b="1" dirty="0"/>
          </a:p>
        </p:txBody>
      </p:sp>
      <p:sp>
        <p:nvSpPr>
          <p:cNvPr id="3" name="Content Placeholder 2"/>
          <p:cNvSpPr>
            <a:spLocks noGrp="1"/>
          </p:cNvSpPr>
          <p:nvPr>
            <p:ph idx="1"/>
          </p:nvPr>
        </p:nvSpPr>
        <p:spPr>
          <a:xfrm>
            <a:off x="149087" y="1391478"/>
            <a:ext cx="11685103" cy="4996070"/>
          </a:xfrm>
        </p:spPr>
        <p:txBody>
          <a:bodyPr>
            <a:normAutofit/>
          </a:bodyPr>
          <a:lstStyle/>
          <a:p>
            <a:pPr marL="0" indent="0">
              <a:buNone/>
            </a:pPr>
            <a:r>
              <a:rPr lang="en-GB" sz="3000" dirty="0"/>
              <a:t>1) </a:t>
            </a:r>
            <a:r>
              <a:rPr lang="en-GB" sz="3000" dirty="0" err="1"/>
              <a:t>Worum</a:t>
            </a:r>
            <a:r>
              <a:rPr lang="en-GB" sz="3000" dirty="0"/>
              <a:t> </a:t>
            </a:r>
            <a:r>
              <a:rPr lang="en-GB" sz="3000" dirty="0" err="1"/>
              <a:t>geht</a:t>
            </a:r>
            <a:r>
              <a:rPr lang="en-GB" sz="3000" dirty="0"/>
              <a:t> </a:t>
            </a:r>
            <a:r>
              <a:rPr lang="en-GB" sz="3000" dirty="0" err="1"/>
              <a:t>es</a:t>
            </a:r>
            <a:r>
              <a:rPr lang="en-GB" sz="3000" dirty="0"/>
              <a:t> in </a:t>
            </a:r>
            <a:r>
              <a:rPr lang="en-GB" sz="3000" dirty="0" err="1"/>
              <a:t>dem</a:t>
            </a:r>
            <a:r>
              <a:rPr lang="en-GB" sz="3000" dirty="0"/>
              <a:t> </a:t>
            </a:r>
            <a:r>
              <a:rPr lang="en-GB" sz="3000" dirty="0" err="1"/>
              <a:t>Gedicht</a:t>
            </a:r>
            <a:r>
              <a:rPr lang="en-GB" sz="3000" dirty="0"/>
              <a:t>?</a:t>
            </a:r>
          </a:p>
          <a:p>
            <a:pPr marL="0" indent="0">
              <a:buNone/>
            </a:pPr>
            <a:r>
              <a:rPr lang="en-GB" sz="3000" dirty="0"/>
              <a:t>(a) </a:t>
            </a:r>
            <a:r>
              <a:rPr lang="en-GB" sz="3000" dirty="0" err="1"/>
              <a:t>Reisen</a:t>
            </a:r>
            <a:r>
              <a:rPr lang="en-GB" sz="3000" dirty="0"/>
              <a:t>   (b) </a:t>
            </a:r>
            <a:r>
              <a:rPr lang="en-GB" sz="3000" dirty="0" err="1"/>
              <a:t>Arbeit</a:t>
            </a:r>
            <a:r>
              <a:rPr lang="en-GB" sz="3000" dirty="0"/>
              <a:t> (c) </a:t>
            </a:r>
            <a:r>
              <a:rPr lang="en-GB" sz="3000" dirty="0" err="1"/>
              <a:t>Spenden</a:t>
            </a:r>
            <a:r>
              <a:rPr lang="en-GB" sz="3000" dirty="0"/>
              <a:t> </a:t>
            </a:r>
          </a:p>
          <a:p>
            <a:pPr marL="0" indent="0">
              <a:buNone/>
            </a:pPr>
            <a:endParaRPr lang="en-GB" sz="3000" dirty="0"/>
          </a:p>
          <a:p>
            <a:pPr marL="0" indent="0">
              <a:buNone/>
            </a:pPr>
            <a:r>
              <a:rPr lang="en-GB" sz="3000" dirty="0"/>
              <a:t>2) </a:t>
            </a:r>
            <a:r>
              <a:rPr lang="en-GB" sz="3000" dirty="0" err="1"/>
              <a:t>Wie</a:t>
            </a:r>
            <a:r>
              <a:rPr lang="en-GB" sz="3000" dirty="0"/>
              <a:t> </a:t>
            </a:r>
            <a:r>
              <a:rPr lang="en-GB" sz="3000" dirty="0" err="1"/>
              <a:t>fühlt</a:t>
            </a:r>
            <a:r>
              <a:rPr lang="en-GB" sz="3000" dirty="0"/>
              <a:t> </a:t>
            </a:r>
            <a:r>
              <a:rPr lang="en-GB" sz="3000" dirty="0" err="1"/>
              <a:t>sich</a:t>
            </a:r>
            <a:r>
              <a:rPr lang="en-GB" sz="3000" dirty="0"/>
              <a:t> der </a:t>
            </a:r>
            <a:r>
              <a:rPr lang="en-GB" sz="3000" dirty="0" err="1"/>
              <a:t>Dichter</a:t>
            </a:r>
            <a:r>
              <a:rPr lang="en-GB" sz="3000" dirty="0"/>
              <a:t>?</a:t>
            </a:r>
          </a:p>
          <a:p>
            <a:pPr marL="514350" indent="-514350">
              <a:buAutoNum type="alphaLcParenBoth"/>
            </a:pPr>
            <a:r>
              <a:rPr lang="en-GB" sz="3000" dirty="0" err="1"/>
              <a:t>heiter</a:t>
            </a:r>
            <a:r>
              <a:rPr lang="en-GB" sz="3000" dirty="0"/>
              <a:t>   (b) </a:t>
            </a:r>
            <a:r>
              <a:rPr lang="en-GB" sz="3000" dirty="0" err="1"/>
              <a:t>traurig</a:t>
            </a:r>
            <a:r>
              <a:rPr lang="en-GB" sz="3000" dirty="0"/>
              <a:t>   (c) </a:t>
            </a:r>
            <a:r>
              <a:rPr lang="en-GB" sz="3000" dirty="0" err="1"/>
              <a:t>müde</a:t>
            </a:r>
            <a:endParaRPr lang="en-GB" sz="3000" dirty="0"/>
          </a:p>
          <a:p>
            <a:pPr marL="0" indent="0">
              <a:buNone/>
            </a:pPr>
            <a:endParaRPr lang="en-GB" sz="3000" dirty="0"/>
          </a:p>
          <a:p>
            <a:pPr marL="0" indent="0">
              <a:buNone/>
            </a:pPr>
            <a:r>
              <a:rPr lang="en-GB" sz="3000" dirty="0"/>
              <a:t>4) </a:t>
            </a:r>
            <a:r>
              <a:rPr lang="en-GB" sz="3000" dirty="0" err="1"/>
              <a:t>Offene</a:t>
            </a:r>
            <a:r>
              <a:rPr lang="en-GB" sz="3000" dirty="0"/>
              <a:t> </a:t>
            </a:r>
            <a:r>
              <a:rPr lang="en-GB" sz="3000" dirty="0" err="1"/>
              <a:t>Fragen</a:t>
            </a:r>
            <a:r>
              <a:rPr lang="en-GB" sz="3000" dirty="0"/>
              <a:t>: Was </a:t>
            </a:r>
            <a:r>
              <a:rPr lang="en-GB" sz="3000" dirty="0" err="1"/>
              <a:t>sollen</a:t>
            </a:r>
            <a:r>
              <a:rPr lang="en-GB" sz="3000" dirty="0"/>
              <a:t> </a:t>
            </a:r>
            <a:r>
              <a:rPr lang="en-GB" sz="3000" dirty="0" err="1"/>
              <a:t>wir</a:t>
            </a:r>
            <a:r>
              <a:rPr lang="en-GB" sz="3000" dirty="0"/>
              <a:t> den </a:t>
            </a:r>
            <a:r>
              <a:rPr lang="en-GB" sz="3000" dirty="0" err="1"/>
              <a:t>Dichter</a:t>
            </a:r>
            <a:r>
              <a:rPr lang="en-GB" sz="3000" dirty="0"/>
              <a:t> </a:t>
            </a:r>
            <a:r>
              <a:rPr lang="en-GB" sz="3000" dirty="0" err="1"/>
              <a:t>noch</a:t>
            </a:r>
            <a:r>
              <a:rPr lang="en-GB" sz="3000" dirty="0"/>
              <a:t> </a:t>
            </a:r>
            <a:r>
              <a:rPr lang="en-GB" sz="3000" dirty="0" err="1"/>
              <a:t>fragen</a:t>
            </a:r>
            <a:r>
              <a:rPr lang="en-GB" sz="3000" dirty="0"/>
              <a:t>?</a:t>
            </a:r>
          </a:p>
          <a:p>
            <a:pPr marL="0" indent="0">
              <a:buNone/>
            </a:pPr>
            <a:r>
              <a:rPr lang="en-GB" dirty="0"/>
              <a:t>Was / </a:t>
            </a:r>
            <a:r>
              <a:rPr lang="en-GB" dirty="0" err="1"/>
              <a:t>Wem</a:t>
            </a:r>
            <a:r>
              <a:rPr lang="en-GB" dirty="0"/>
              <a:t> / Wo / </a:t>
            </a:r>
            <a:r>
              <a:rPr lang="en-GB" dirty="0" err="1"/>
              <a:t>Wie</a:t>
            </a:r>
            <a:r>
              <a:rPr lang="en-GB" dirty="0"/>
              <a:t> / </a:t>
            </a:r>
            <a:r>
              <a:rPr lang="en-GB" dirty="0" err="1"/>
              <a:t>Warum</a:t>
            </a:r>
            <a:r>
              <a:rPr lang="en-GB" dirty="0"/>
              <a:t> </a:t>
            </a:r>
            <a:r>
              <a:rPr lang="en-GB" dirty="0" err="1"/>
              <a:t>hilfst</a:t>
            </a:r>
            <a:r>
              <a:rPr lang="en-GB" dirty="0"/>
              <a:t> / </a:t>
            </a:r>
            <a:r>
              <a:rPr lang="en-GB" dirty="0" err="1"/>
              <a:t>spendest</a:t>
            </a:r>
            <a:r>
              <a:rPr lang="en-GB" dirty="0"/>
              <a:t> / </a:t>
            </a:r>
            <a:r>
              <a:rPr lang="en-GB" dirty="0" err="1"/>
              <a:t>gibst</a:t>
            </a:r>
            <a:r>
              <a:rPr lang="en-GB" dirty="0"/>
              <a:t> du?</a:t>
            </a:r>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DFD9C408-5FCC-4842-A2A9-63C708C69CB1}"/>
              </a:ext>
            </a:extLst>
          </p:cNvPr>
          <p:cNvSpPr>
            <a:spLocks noGrp="1"/>
          </p:cNvSpPr>
          <p:nvPr>
            <p:ph type="sldNum" sz="quarter" idx="12"/>
          </p:nvPr>
        </p:nvSpPr>
        <p:spPr/>
        <p:txBody>
          <a:bodyPr/>
          <a:lstStyle/>
          <a:p>
            <a:fld id="{A796FD67-0BA0-436D-B60D-4690F3A637D4}" type="slidenum">
              <a:rPr lang="en-GB" smtClean="0"/>
              <a:t>18</a:t>
            </a:fld>
            <a:endParaRPr lang="en-GB"/>
          </a:p>
        </p:txBody>
      </p:sp>
    </p:spTree>
    <p:extLst>
      <p:ext uri="{BB962C8B-B14F-4D97-AF65-F5344CB8AC3E}">
        <p14:creationId xmlns:p14="http://schemas.microsoft.com/office/powerpoint/2010/main" val="1952154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313" y="153091"/>
            <a:ext cx="11396870" cy="602284"/>
          </a:xfrm>
        </p:spPr>
        <p:txBody>
          <a:bodyPr>
            <a:normAutofit/>
          </a:bodyPr>
          <a:lstStyle/>
          <a:p>
            <a:r>
              <a:rPr lang="en-GB" sz="3200" dirty="0"/>
              <a:t>Lest den Text still</a:t>
            </a:r>
            <a:endParaRPr lang="en-GB" sz="3200" b="1" dirty="0"/>
          </a:p>
        </p:txBody>
      </p:sp>
      <p:sp>
        <p:nvSpPr>
          <p:cNvPr id="3" name="Content Placeholder 2"/>
          <p:cNvSpPr>
            <a:spLocks noGrp="1"/>
          </p:cNvSpPr>
          <p:nvPr>
            <p:ph idx="1"/>
          </p:nvPr>
        </p:nvSpPr>
        <p:spPr>
          <a:xfrm>
            <a:off x="185531" y="755374"/>
            <a:ext cx="11714922" cy="6102625"/>
          </a:xfrm>
        </p:spPr>
        <p:txBody>
          <a:bodyPr>
            <a:normAutofit/>
          </a:bodyPr>
          <a:lstStyle/>
          <a:p>
            <a:pPr marL="0" indent="0">
              <a:buNone/>
            </a:pPr>
            <a:endParaRPr lang="en-GB" sz="4000" dirty="0"/>
          </a:p>
          <a:p>
            <a:pPr marL="0" indent="0">
              <a:buNone/>
            </a:pPr>
            <a:r>
              <a:rPr lang="en-GB" sz="4000" dirty="0" err="1"/>
              <a:t>Welche</a:t>
            </a:r>
            <a:r>
              <a:rPr lang="en-GB" sz="4000" dirty="0"/>
              <a:t> </a:t>
            </a:r>
            <a:r>
              <a:rPr lang="en-GB" sz="4000" dirty="0" err="1"/>
              <a:t>Sätze</a:t>
            </a:r>
            <a:r>
              <a:rPr lang="en-GB" sz="4000" dirty="0"/>
              <a:t>/W</a:t>
            </a:r>
            <a:r>
              <a:rPr lang="de-DE" sz="4000" dirty="0">
                <a:solidFill>
                  <a:srgbClr val="00314A"/>
                </a:solidFill>
              </a:rPr>
              <a:t>örter</a:t>
            </a:r>
            <a:r>
              <a:rPr lang="en-GB" sz="4000" dirty="0"/>
              <a:t> </a:t>
            </a:r>
            <a:r>
              <a:rPr lang="en-GB" sz="4000" dirty="0" err="1"/>
              <a:t>beschreiben</a:t>
            </a:r>
            <a:r>
              <a:rPr lang="en-GB" sz="4000" dirty="0"/>
              <a:t> die </a:t>
            </a:r>
            <a:r>
              <a:rPr lang="en-GB" sz="4000" dirty="0" err="1"/>
              <a:t>Emotionen</a:t>
            </a:r>
            <a:r>
              <a:rPr lang="en-GB" sz="4000" dirty="0"/>
              <a:t>? </a:t>
            </a:r>
            <a:r>
              <a:rPr lang="en-GB" sz="4000" dirty="0" err="1">
                <a:solidFill>
                  <a:srgbClr val="FF0000"/>
                </a:solidFill>
              </a:rPr>
              <a:t>Unterstreicht</a:t>
            </a:r>
            <a:r>
              <a:rPr lang="en-GB" sz="4000" dirty="0">
                <a:solidFill>
                  <a:srgbClr val="FF0000"/>
                </a:solidFill>
              </a:rPr>
              <a:t> </a:t>
            </a:r>
            <a:r>
              <a:rPr lang="en-GB" sz="4000" dirty="0" err="1">
                <a:solidFill>
                  <a:srgbClr val="FF0000"/>
                </a:solidFill>
              </a:rPr>
              <a:t>sie</a:t>
            </a:r>
            <a:r>
              <a:rPr lang="en-GB" sz="4000" dirty="0">
                <a:solidFill>
                  <a:srgbClr val="FF0000"/>
                </a:solidFill>
              </a:rPr>
              <a:t>.</a:t>
            </a:r>
          </a:p>
          <a:p>
            <a:pPr marL="0" indent="0">
              <a:buNone/>
            </a:pPr>
            <a:endParaRPr lang="en-GB" sz="4000" dirty="0"/>
          </a:p>
          <a:p>
            <a:pPr marL="0" indent="0">
              <a:buNone/>
            </a:pPr>
            <a:endParaRPr lang="en-GB" sz="4000" dirty="0"/>
          </a:p>
          <a:p>
            <a:pPr marL="0" indent="0">
              <a:buNone/>
            </a:pPr>
            <a:endParaRPr lang="en-GB" sz="4000" dirty="0"/>
          </a:p>
          <a:p>
            <a:pPr marL="0" indent="0">
              <a:buNone/>
            </a:pPr>
            <a:endParaRPr lang="en-GB" dirty="0"/>
          </a:p>
          <a:p>
            <a:pPr marL="0" indent="0">
              <a:buNone/>
            </a:pPr>
            <a:endParaRPr lang="en-GB" dirty="0"/>
          </a:p>
        </p:txBody>
      </p:sp>
      <p:sp>
        <p:nvSpPr>
          <p:cNvPr id="7" name="Slide Number Placeholder 6">
            <a:extLst>
              <a:ext uri="{FF2B5EF4-FFF2-40B4-BE49-F238E27FC236}">
                <a16:creationId xmlns:a16="http://schemas.microsoft.com/office/drawing/2014/main" id="{2D883876-D6CE-4143-AC2A-AB86A1E5A166}"/>
              </a:ext>
            </a:extLst>
          </p:cNvPr>
          <p:cNvSpPr>
            <a:spLocks noGrp="1"/>
          </p:cNvSpPr>
          <p:nvPr>
            <p:ph type="sldNum" sz="quarter" idx="12"/>
          </p:nvPr>
        </p:nvSpPr>
        <p:spPr/>
        <p:txBody>
          <a:bodyPr/>
          <a:lstStyle/>
          <a:p>
            <a:fld id="{A796FD67-0BA0-436D-B60D-4690F3A637D4}" type="slidenum">
              <a:rPr lang="en-GB" smtClean="0"/>
              <a:t>19</a:t>
            </a:fld>
            <a:endParaRPr lang="en-GB"/>
          </a:p>
        </p:txBody>
      </p:sp>
    </p:spTree>
    <p:extLst>
      <p:ext uri="{BB962C8B-B14F-4D97-AF65-F5344CB8AC3E}">
        <p14:creationId xmlns:p14="http://schemas.microsoft.com/office/powerpoint/2010/main" val="2451074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Was </a:t>
            </a:r>
            <a:r>
              <a:rPr lang="en-GB" sz="4000" b="1" dirty="0" err="1"/>
              <a:t>lesen</a:t>
            </a:r>
            <a:r>
              <a:rPr lang="en-GB" sz="4000" b="1" dirty="0"/>
              <a:t> </a:t>
            </a:r>
            <a:r>
              <a:rPr lang="en-GB" sz="4000" b="1" dirty="0" err="1"/>
              <a:t>wir</a:t>
            </a:r>
            <a:r>
              <a:rPr lang="en-GB" sz="4000" b="1" dirty="0"/>
              <a:t> </a:t>
            </a:r>
            <a:r>
              <a:rPr lang="en-GB" sz="4000" b="1" dirty="0" err="1"/>
              <a:t>heute</a:t>
            </a:r>
            <a:r>
              <a:rPr lang="en-GB" sz="4000" b="1" dirty="0"/>
              <a:t>? Was </a:t>
            </a:r>
            <a:r>
              <a:rPr lang="en-GB" sz="4000" b="1" dirty="0" err="1"/>
              <a:t>für</a:t>
            </a:r>
            <a:r>
              <a:rPr lang="en-GB" sz="4000" b="1" dirty="0"/>
              <a:t> </a:t>
            </a:r>
            <a:r>
              <a:rPr lang="en-GB" sz="4000" b="1" dirty="0" err="1"/>
              <a:t>ein</a:t>
            </a:r>
            <a:r>
              <a:rPr lang="en-GB" sz="4000" b="1" dirty="0"/>
              <a:t> Text </a:t>
            </a:r>
            <a:r>
              <a:rPr lang="en-GB" sz="4000" b="1" dirty="0" err="1"/>
              <a:t>ist</a:t>
            </a:r>
            <a:r>
              <a:rPr lang="en-GB" sz="4000" b="1" dirty="0"/>
              <a:t> das?</a:t>
            </a:r>
          </a:p>
        </p:txBody>
      </p:sp>
      <p:pic>
        <p:nvPicPr>
          <p:cNvPr id="4" name="Content Placeholder 3"/>
          <p:cNvPicPr>
            <a:picLocks noGrp="1" noChangeAspect="1"/>
          </p:cNvPicPr>
          <p:nvPr>
            <p:ph idx="1"/>
          </p:nvPr>
        </p:nvPicPr>
        <p:blipFill rotWithShape="1">
          <a:blip r:embed="rId2"/>
          <a:srcRect l="-529" t="11154" r="67443" b="23654"/>
          <a:stretch/>
        </p:blipFill>
        <p:spPr>
          <a:xfrm>
            <a:off x="4132042" y="1825625"/>
            <a:ext cx="3927916" cy="4351338"/>
          </a:xfrm>
          <a:prstGeom prst="rect">
            <a:avLst/>
          </a:prstGeom>
        </p:spPr>
      </p:pic>
      <p:sp>
        <p:nvSpPr>
          <p:cNvPr id="3" name="Slide Number Placeholder 2">
            <a:extLst>
              <a:ext uri="{FF2B5EF4-FFF2-40B4-BE49-F238E27FC236}">
                <a16:creationId xmlns:a16="http://schemas.microsoft.com/office/drawing/2014/main" id="{1497B07A-A64B-4F9B-BFA3-B0D8FF8F4BE4}"/>
              </a:ext>
            </a:extLst>
          </p:cNvPr>
          <p:cNvSpPr>
            <a:spLocks noGrp="1"/>
          </p:cNvSpPr>
          <p:nvPr>
            <p:ph type="sldNum" sz="quarter" idx="12"/>
          </p:nvPr>
        </p:nvSpPr>
        <p:spPr/>
        <p:txBody>
          <a:bodyPr/>
          <a:lstStyle/>
          <a:p>
            <a:fld id="{A796FD67-0BA0-436D-B60D-4690F3A637D4}" type="slidenum">
              <a:rPr lang="en-GB" smtClean="0"/>
              <a:t>2</a:t>
            </a:fld>
            <a:endParaRPr lang="en-GB"/>
          </a:p>
        </p:txBody>
      </p:sp>
    </p:spTree>
    <p:extLst>
      <p:ext uri="{BB962C8B-B14F-4D97-AF65-F5344CB8AC3E}">
        <p14:creationId xmlns:p14="http://schemas.microsoft.com/office/powerpoint/2010/main" val="970795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6" y="49753"/>
            <a:ext cx="10677939" cy="732126"/>
          </a:xfrm>
        </p:spPr>
        <p:txBody>
          <a:bodyPr>
            <a:normAutofit/>
          </a:bodyPr>
          <a:lstStyle/>
          <a:p>
            <a:r>
              <a:rPr lang="en-GB" sz="3200" b="1" dirty="0"/>
              <a:t>Focus on literary technique – das </a:t>
            </a:r>
            <a:r>
              <a:rPr lang="en-GB" sz="3200" b="1" dirty="0" err="1"/>
              <a:t>Enjambement</a:t>
            </a:r>
            <a:endParaRPr lang="en-GB" sz="3200" b="1" dirty="0"/>
          </a:p>
        </p:txBody>
      </p:sp>
      <p:sp>
        <p:nvSpPr>
          <p:cNvPr id="8" name="TextBox 7"/>
          <p:cNvSpPr txBox="1"/>
          <p:nvPr/>
        </p:nvSpPr>
        <p:spPr>
          <a:xfrm>
            <a:off x="149086" y="817977"/>
            <a:ext cx="11897140" cy="1200329"/>
          </a:xfrm>
          <a:prstGeom prst="rect">
            <a:avLst/>
          </a:prstGeom>
          <a:noFill/>
        </p:spPr>
        <p:txBody>
          <a:bodyPr wrap="square" rtlCol="0">
            <a:spAutoFit/>
          </a:bodyPr>
          <a:lstStyle/>
          <a:p>
            <a:pPr marL="342900" indent="-342900">
              <a:buFont typeface="Arial" panose="020B0604020202020204" pitchFamily="34" charset="0"/>
              <a:buChar char="•"/>
            </a:pPr>
            <a:r>
              <a:rPr lang="en-GB" sz="2400" b="1" dirty="0"/>
              <a:t>Origin</a:t>
            </a:r>
            <a:r>
              <a:rPr lang="en-GB" sz="2400" dirty="0"/>
              <a:t>: French word </a:t>
            </a:r>
            <a:r>
              <a:rPr lang="en-GB" sz="2400" i="1" dirty="0"/>
              <a:t>enjambment</a:t>
            </a:r>
            <a:r>
              <a:rPr lang="en-GB" sz="2400" dirty="0"/>
              <a:t> = to step over, or put legs across</a:t>
            </a:r>
          </a:p>
          <a:p>
            <a:pPr marL="342900" indent="-342900">
              <a:buFont typeface="Arial" panose="020B0604020202020204" pitchFamily="34" charset="0"/>
              <a:buChar char="•"/>
            </a:pPr>
            <a:r>
              <a:rPr lang="en-GB" sz="2400" b="1" dirty="0"/>
              <a:t>Poetry</a:t>
            </a:r>
            <a:r>
              <a:rPr lang="en-GB" sz="2400" dirty="0"/>
              <a:t>: moving over from one line to another without a terminating punctuation mark; line break does not coincide with sentence end -&gt; creates  </a:t>
            </a:r>
            <a:r>
              <a:rPr lang="en-GB" sz="2400" b="1" dirty="0">
                <a:solidFill>
                  <a:srgbClr val="FF0000"/>
                </a:solidFill>
              </a:rPr>
              <a:t>“flow” &amp; musicality </a:t>
            </a:r>
            <a:r>
              <a:rPr lang="en-GB" sz="2400" dirty="0"/>
              <a:t>in the text</a:t>
            </a:r>
            <a:endParaRPr lang="en-GB" dirty="0"/>
          </a:p>
        </p:txBody>
      </p:sp>
      <p:graphicFrame>
        <p:nvGraphicFramePr>
          <p:cNvPr id="9" name="Table 8"/>
          <p:cNvGraphicFramePr>
            <a:graphicFrameLocks noGrp="1"/>
          </p:cNvGraphicFramePr>
          <p:nvPr/>
        </p:nvGraphicFramePr>
        <p:xfrm>
          <a:off x="363881" y="2205591"/>
          <a:ext cx="8128000" cy="11887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977206773"/>
                    </a:ext>
                  </a:extLst>
                </a:gridCol>
                <a:gridCol w="4064000">
                  <a:extLst>
                    <a:ext uri="{9D8B030D-6E8A-4147-A177-3AD203B41FA5}">
                      <a16:colId xmlns:a16="http://schemas.microsoft.com/office/drawing/2014/main" val="25452060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Amongst the bushes and thorns			</a:t>
                      </a:r>
                      <a:br>
                        <a:rPr lang="en-GB" i="1" dirty="0"/>
                      </a:br>
                      <a:r>
                        <a:rPr lang="en-GB" i="1" dirty="0"/>
                        <a:t>Beautiful red rose blooms.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think I had never seen</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A</a:t>
                      </a:r>
                      <a:r>
                        <a:rPr lang="en-GB" u="none" baseline="0" dirty="0"/>
                        <a:t> verse</a:t>
                      </a:r>
                      <a:r>
                        <a:rPr lang="en-GB" dirty="0"/>
                        <a:t> as beautiful as a flower.</a:t>
                      </a:r>
                    </a:p>
                    <a:p>
                      <a:endParaRPr lang="en-GB" dirty="0"/>
                    </a:p>
                  </a:txBody>
                  <a:tcPr/>
                </a:tc>
                <a:extLst>
                  <a:ext uri="{0D108BD9-81ED-4DB2-BD59-A6C34878D82A}">
                    <a16:rowId xmlns:a16="http://schemas.microsoft.com/office/drawing/2014/main" val="893705496"/>
                  </a:ext>
                </a:extLst>
              </a:tr>
            </a:tbl>
          </a:graphicData>
        </a:graphic>
      </p:graphicFrame>
      <p:sp>
        <p:nvSpPr>
          <p:cNvPr id="11" name="Freeform: Shape 10"/>
          <p:cNvSpPr/>
          <p:nvPr/>
        </p:nvSpPr>
        <p:spPr>
          <a:xfrm>
            <a:off x="3836225" y="2352261"/>
            <a:ext cx="477085" cy="569843"/>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2" name="Freeform: Shape 11"/>
          <p:cNvSpPr/>
          <p:nvPr/>
        </p:nvSpPr>
        <p:spPr>
          <a:xfrm>
            <a:off x="7785654" y="2378765"/>
            <a:ext cx="477085" cy="569843"/>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3" name="TextBox 12"/>
          <p:cNvSpPr txBox="1"/>
          <p:nvPr/>
        </p:nvSpPr>
        <p:spPr>
          <a:xfrm>
            <a:off x="149086" y="3537239"/>
            <a:ext cx="6384236" cy="523220"/>
          </a:xfrm>
          <a:prstGeom prst="rect">
            <a:avLst/>
          </a:prstGeom>
          <a:noFill/>
        </p:spPr>
        <p:txBody>
          <a:bodyPr wrap="square" rtlCol="0">
            <a:spAutoFit/>
          </a:bodyPr>
          <a:lstStyle/>
          <a:p>
            <a:r>
              <a:rPr lang="en-GB" sz="2800" b="1" dirty="0"/>
              <a:t>A) </a:t>
            </a:r>
            <a:r>
              <a:rPr lang="en-GB" sz="2800" b="1" dirty="0" err="1"/>
              <a:t>Findet</a:t>
            </a:r>
            <a:r>
              <a:rPr lang="en-GB" sz="2800" b="1" dirty="0"/>
              <a:t> die </a:t>
            </a:r>
            <a:r>
              <a:rPr lang="en-GB" sz="2800" b="1" dirty="0" err="1"/>
              <a:t>Enjambements</a:t>
            </a:r>
            <a:r>
              <a:rPr lang="en-GB" sz="2800" b="1" dirty="0"/>
              <a:t> </a:t>
            </a:r>
            <a:r>
              <a:rPr lang="en-GB" sz="2800" b="1" dirty="0" err="1"/>
              <a:t>im</a:t>
            </a:r>
            <a:r>
              <a:rPr lang="en-GB" sz="2800" b="1" dirty="0"/>
              <a:t> Text:</a:t>
            </a:r>
          </a:p>
        </p:txBody>
      </p:sp>
      <p:sp>
        <p:nvSpPr>
          <p:cNvPr id="14" name="Rectangle 13"/>
          <p:cNvSpPr/>
          <p:nvPr/>
        </p:nvSpPr>
        <p:spPr>
          <a:xfrm>
            <a:off x="363882" y="4161838"/>
            <a:ext cx="4724954" cy="2759602"/>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Höchstes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Glück</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zu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spenden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Denen</a:t>
            </a:r>
            <a:r>
              <a:rPr lang="en-GB" dirty="0">
                <a:latin typeface="Calibri" panose="020F0502020204030204" pitchFamily="34" charset="0"/>
                <a:ea typeface="Calibri" panose="020F0502020204030204" pitchFamily="34" charset="0"/>
                <a:cs typeface="Times New Roman" panose="02020603050405020304" pitchFamily="18" charset="0"/>
              </a:rPr>
              <a:t>, die </a:t>
            </a:r>
            <a:r>
              <a:rPr lang="en-GB" dirty="0" err="1">
                <a:latin typeface="Calibri" panose="020F0502020204030204" pitchFamily="34" charset="0"/>
                <a:ea typeface="Calibri" panose="020F0502020204030204" pitchFamily="34" charset="0"/>
                <a:cs typeface="Times New Roman" panose="02020603050405020304" pitchFamily="18" charset="0"/>
              </a:rPr>
              <a:t>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schwerer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haben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Und </a:t>
            </a:r>
            <a:r>
              <a:rPr lang="en-GB" dirty="0" err="1">
                <a:latin typeface="Calibri" panose="020F0502020204030204" pitchFamily="34" charset="0"/>
                <a:ea typeface="Calibri" panose="020F0502020204030204" pitchFamily="34" charset="0"/>
                <a:cs typeface="Times New Roman" panose="02020603050405020304" pitchFamily="18" charset="0"/>
              </a:rPr>
              <a:t>beschwingt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mit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frohen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Händen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Auszustreun</a:t>
            </a:r>
            <a:r>
              <a:rPr lang="en-GB" dirty="0">
                <a:latin typeface="Calibri" panose="020F0502020204030204" pitchFamily="34" charset="0"/>
                <a:ea typeface="Calibri" panose="020F0502020204030204" pitchFamily="34" charset="0"/>
                <a:cs typeface="Times New Roman" panose="02020603050405020304" pitchFamily="18" charset="0"/>
              </a:rPr>
              <a:t> die </a:t>
            </a:r>
            <a:r>
              <a:rPr lang="en-GB" dirty="0" err="1">
                <a:latin typeface="Calibri" panose="020F0502020204030204" pitchFamily="34" charset="0"/>
                <a:ea typeface="Calibri" panose="020F0502020204030204" pitchFamily="34" charset="0"/>
                <a:cs typeface="Times New Roman" panose="02020603050405020304" pitchFamily="18" charset="0"/>
              </a:rPr>
              <a:t>schönen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Gaben</a:t>
            </a:r>
            <a:r>
              <a:rPr lang="en-GB" dirty="0">
                <a:latin typeface="Calibri" panose="020F0502020204030204" pitchFamily="34" charset="0"/>
                <a:ea typeface="Calibri" panose="020F0502020204030204" pitchFamily="34" charset="0"/>
                <a:cs typeface="Times New Roman" panose="02020603050405020304" pitchFamily="18" charset="0"/>
              </a:rPr>
              <a:t>.</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Schöner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keine</a:t>
            </a:r>
            <a:r>
              <a:rPr lang="en-GB" dirty="0">
                <a:latin typeface="Calibri" panose="020F0502020204030204" pitchFamily="34" charset="0"/>
                <a:ea typeface="Calibri" panose="020F0502020204030204" pitchFamily="34" charset="0"/>
                <a:cs typeface="Times New Roman" panose="02020603050405020304" pitchFamily="18" charset="0"/>
              </a:rPr>
              <a:t> Rose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Als</a:t>
            </a:r>
            <a:r>
              <a:rPr lang="en-GB" dirty="0">
                <a:latin typeface="Calibri" panose="020F0502020204030204" pitchFamily="34" charset="0"/>
                <a:ea typeface="Calibri" panose="020F0502020204030204" pitchFamily="34" charset="0"/>
                <a:cs typeface="Times New Roman" panose="02020603050405020304" pitchFamily="18" charset="0"/>
              </a:rPr>
              <a:t> das </a:t>
            </a:r>
            <a:r>
              <a:rPr lang="en-GB" dirty="0" err="1">
                <a:latin typeface="Calibri" panose="020F0502020204030204" pitchFamily="34" charset="0"/>
                <a:ea typeface="Calibri" panose="020F0502020204030204" pitchFamily="34" charset="0"/>
                <a:cs typeface="Times New Roman" panose="02020603050405020304" pitchFamily="18" charset="0"/>
              </a:rPr>
              <a:t>Antlitz</a:t>
            </a:r>
            <a:r>
              <a:rPr lang="en-GB" dirty="0">
                <a:latin typeface="Calibri" panose="020F0502020204030204" pitchFamily="34" charset="0"/>
                <a:ea typeface="Calibri" panose="020F0502020204030204" pitchFamily="34" charset="0"/>
                <a:cs typeface="Times New Roman" panose="02020603050405020304" pitchFamily="18" charset="0"/>
              </a:rPr>
              <a:t> des </a:t>
            </a:r>
            <a:r>
              <a:rPr lang="en-GB" dirty="0" err="1">
                <a:latin typeface="Calibri" panose="020F0502020204030204" pitchFamily="34" charset="0"/>
                <a:ea typeface="Calibri" panose="020F0502020204030204" pitchFamily="34" charset="0"/>
                <a:cs typeface="Times New Roman" panose="02020603050405020304" pitchFamily="18" charset="0"/>
              </a:rPr>
              <a:t>Beschenkten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Wenn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gefüllet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sich</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große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Freude</a:t>
            </a:r>
            <a:r>
              <a:rPr lang="en-GB" dirty="0">
                <a:latin typeface="Calibri" panose="020F0502020204030204" pitchFamily="34" charset="0"/>
                <a:ea typeface="Calibri" panose="020F0502020204030204" pitchFamily="34" charset="0"/>
                <a:cs typeface="Times New Roman" panose="02020603050405020304" pitchFamily="18" charset="0"/>
              </a:rPr>
              <a:t>, seine </a:t>
            </a:r>
            <a:r>
              <a:rPr lang="en-GB" dirty="0" err="1">
                <a:latin typeface="Calibri" panose="020F0502020204030204" pitchFamily="34" charset="0"/>
                <a:ea typeface="Calibri" panose="020F0502020204030204" pitchFamily="34" charset="0"/>
                <a:cs typeface="Times New Roman" panose="02020603050405020304" pitchFamily="18" charset="0"/>
              </a:rPr>
              <a:t>Hände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senkten</a:t>
            </a:r>
            <a:r>
              <a:rPr lang="en-GB" dirty="0">
                <a:latin typeface="Calibri" panose="020F0502020204030204" pitchFamily="34" charset="0"/>
                <a:ea typeface="Calibri" panose="020F0502020204030204" pitchFamily="34" charset="0"/>
                <a:cs typeface="Times New Roman" panose="02020603050405020304" pitchFamily="18" charset="0"/>
              </a:rPr>
              <a:t>.</a:t>
            </a:r>
          </a:p>
        </p:txBody>
      </p:sp>
      <p:sp>
        <p:nvSpPr>
          <p:cNvPr id="15" name="Rectangle 14"/>
          <p:cNvSpPr/>
          <p:nvPr/>
        </p:nvSpPr>
        <p:spPr>
          <a:xfrm>
            <a:off x="6539953" y="4150144"/>
            <a:ext cx="5387004" cy="1200329"/>
          </a:xfrm>
          <a:prstGeom prst="rect">
            <a:avLst/>
          </a:prstGeom>
        </p:spPr>
        <p:txBody>
          <a:bodyPr wrap="square">
            <a:spAutoFit/>
          </a:bodyPr>
          <a:lstStyle/>
          <a:p>
            <a:r>
              <a:rPr lang="en-GB" dirty="0" err="1">
                <a:latin typeface="Calibri" panose="020F0502020204030204" pitchFamily="34" charset="0"/>
                <a:ea typeface="Calibri" panose="020F0502020204030204" pitchFamily="34" charset="0"/>
                <a:cs typeface="Times New Roman" panose="02020603050405020304" pitchFamily="18" charset="0"/>
              </a:rPr>
              <a:t>Nichts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macht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so </a:t>
            </a:r>
            <a:r>
              <a:rPr lang="en-GB" dirty="0" err="1">
                <a:latin typeface="Calibri" panose="020F0502020204030204" pitchFamily="34" charset="0"/>
                <a:ea typeface="Calibri" panose="020F0502020204030204" pitchFamily="34" charset="0"/>
                <a:cs typeface="Times New Roman" panose="02020603050405020304" pitchFamily="18" charset="0"/>
              </a:rPr>
              <a:t>gänzlich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heiter</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Als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zu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helfen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allen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allen</a:t>
            </a:r>
            <a:r>
              <a:rPr lang="en-GB" dirty="0">
                <a:latin typeface="Calibri" panose="020F0502020204030204" pitchFamily="34" charset="0"/>
                <a:ea typeface="Calibri" panose="020F0502020204030204" pitchFamily="34" charset="0"/>
                <a:cs typeface="Times New Roman" panose="02020603050405020304" pitchFamily="18" charset="0"/>
              </a:rPr>
              <a:t>!</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Geb</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ich</a:t>
            </a:r>
            <a:r>
              <a:rPr lang="en-GB" dirty="0">
                <a:latin typeface="Calibri" panose="020F0502020204030204" pitchFamily="34" charset="0"/>
                <a:ea typeface="Calibri" panose="020F0502020204030204" pitchFamily="34" charset="0"/>
                <a:cs typeface="Times New Roman" panose="02020603050405020304" pitchFamily="18" charset="0"/>
              </a:rPr>
              <a:t>, was </a:t>
            </a:r>
            <a:r>
              <a:rPr lang="en-GB" dirty="0" err="1">
                <a:latin typeface="Calibri" panose="020F0502020204030204" pitchFamily="34" charset="0"/>
                <a:ea typeface="Calibri" panose="020F0502020204030204" pitchFamily="34" charset="0"/>
                <a:cs typeface="Times New Roman" panose="02020603050405020304" pitchFamily="18" charset="0"/>
              </a:rPr>
              <a:t>ich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hab</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nicht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weiter</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Kann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nicht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gefallen</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6" name="Freeform: Shape 15"/>
          <p:cNvSpPr/>
          <p:nvPr/>
        </p:nvSpPr>
        <p:spPr>
          <a:xfrm>
            <a:off x="4028112" y="4405752"/>
            <a:ext cx="477085" cy="344557"/>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3" name="Slide Number Placeholder 2">
            <a:extLst>
              <a:ext uri="{FF2B5EF4-FFF2-40B4-BE49-F238E27FC236}">
                <a16:creationId xmlns:a16="http://schemas.microsoft.com/office/drawing/2014/main" id="{2A758C64-1323-4035-B208-8F42FAA44C3F}"/>
              </a:ext>
            </a:extLst>
          </p:cNvPr>
          <p:cNvSpPr>
            <a:spLocks noGrp="1"/>
          </p:cNvSpPr>
          <p:nvPr>
            <p:ph type="sldNum" sz="quarter" idx="12"/>
          </p:nvPr>
        </p:nvSpPr>
        <p:spPr/>
        <p:txBody>
          <a:bodyPr/>
          <a:lstStyle/>
          <a:p>
            <a:fld id="{A796FD67-0BA0-436D-B60D-4690F3A637D4}" type="slidenum">
              <a:rPr lang="en-GB" smtClean="0"/>
              <a:t>20</a:t>
            </a:fld>
            <a:endParaRPr lang="en-GB"/>
          </a:p>
        </p:txBody>
      </p:sp>
    </p:spTree>
    <p:extLst>
      <p:ext uri="{BB962C8B-B14F-4D97-AF65-F5344CB8AC3E}">
        <p14:creationId xmlns:p14="http://schemas.microsoft.com/office/powerpoint/2010/main" val="2004747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6" y="49753"/>
            <a:ext cx="10677939" cy="732126"/>
          </a:xfrm>
        </p:spPr>
        <p:txBody>
          <a:bodyPr>
            <a:normAutofit/>
          </a:bodyPr>
          <a:lstStyle/>
          <a:p>
            <a:r>
              <a:rPr lang="en-GB" sz="3200" b="1" dirty="0"/>
              <a:t>Focus on literary technique – das </a:t>
            </a:r>
            <a:r>
              <a:rPr lang="en-GB" sz="3200" b="1" dirty="0" err="1"/>
              <a:t>Enjambement</a:t>
            </a:r>
            <a:endParaRPr lang="en-GB" sz="3200" b="1" dirty="0"/>
          </a:p>
        </p:txBody>
      </p:sp>
      <p:sp>
        <p:nvSpPr>
          <p:cNvPr id="8" name="TextBox 7"/>
          <p:cNvSpPr txBox="1"/>
          <p:nvPr/>
        </p:nvSpPr>
        <p:spPr>
          <a:xfrm>
            <a:off x="149086" y="817977"/>
            <a:ext cx="11897140" cy="1200329"/>
          </a:xfrm>
          <a:prstGeom prst="rect">
            <a:avLst/>
          </a:prstGeom>
          <a:noFill/>
        </p:spPr>
        <p:txBody>
          <a:bodyPr wrap="square" rtlCol="0">
            <a:spAutoFit/>
          </a:bodyPr>
          <a:lstStyle/>
          <a:p>
            <a:pPr marL="342900" indent="-342900">
              <a:buFont typeface="Arial" panose="020B0604020202020204" pitchFamily="34" charset="0"/>
              <a:buChar char="•"/>
            </a:pPr>
            <a:r>
              <a:rPr lang="en-GB" sz="2400" b="1" dirty="0"/>
              <a:t>Origin</a:t>
            </a:r>
            <a:r>
              <a:rPr lang="en-GB" sz="2400" dirty="0"/>
              <a:t>: French word </a:t>
            </a:r>
            <a:r>
              <a:rPr lang="en-GB" sz="2400" i="1" dirty="0"/>
              <a:t>enjambment</a:t>
            </a:r>
            <a:r>
              <a:rPr lang="en-GB" sz="2400" dirty="0"/>
              <a:t> = to step over, or put legs across</a:t>
            </a:r>
          </a:p>
          <a:p>
            <a:pPr marL="342900" indent="-342900">
              <a:buFont typeface="Arial" panose="020B0604020202020204" pitchFamily="34" charset="0"/>
              <a:buChar char="•"/>
            </a:pPr>
            <a:r>
              <a:rPr lang="en-GB" sz="2400" b="1" dirty="0"/>
              <a:t>Poetry</a:t>
            </a:r>
            <a:r>
              <a:rPr lang="en-GB" sz="2400" dirty="0"/>
              <a:t>: moving over from one line to another without a terminating punctuation mark; line break does not coincide with sentence end -&gt; creates a </a:t>
            </a:r>
            <a:r>
              <a:rPr lang="en-GB" sz="2400" b="1" dirty="0">
                <a:solidFill>
                  <a:srgbClr val="FF0000"/>
                </a:solidFill>
              </a:rPr>
              <a:t>“flow” &amp; musicality </a:t>
            </a:r>
            <a:r>
              <a:rPr lang="en-GB" sz="2400" dirty="0"/>
              <a:t>in the text</a:t>
            </a: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937012726"/>
              </p:ext>
            </p:extLst>
          </p:nvPr>
        </p:nvGraphicFramePr>
        <p:xfrm>
          <a:off x="363881" y="2205591"/>
          <a:ext cx="8128000" cy="118872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977206773"/>
                    </a:ext>
                  </a:extLst>
                </a:gridCol>
                <a:gridCol w="4064000">
                  <a:extLst>
                    <a:ext uri="{9D8B030D-6E8A-4147-A177-3AD203B41FA5}">
                      <a16:colId xmlns:a16="http://schemas.microsoft.com/office/drawing/2014/main" val="254520608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Amongst the bushes and thorns			</a:t>
                      </a:r>
                      <a:br>
                        <a:rPr lang="en-GB" i="1" dirty="0"/>
                      </a:br>
                      <a:r>
                        <a:rPr lang="en-GB" i="1" dirty="0"/>
                        <a:t>Beautiful red rose blooms.</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think I had never seen</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u="none" dirty="0"/>
                        <a:t>A</a:t>
                      </a:r>
                      <a:r>
                        <a:rPr lang="en-GB" u="none" baseline="0" dirty="0"/>
                        <a:t> verse</a:t>
                      </a:r>
                      <a:r>
                        <a:rPr lang="en-GB" dirty="0"/>
                        <a:t> as beautiful as a flower.</a:t>
                      </a:r>
                    </a:p>
                    <a:p>
                      <a:endParaRPr lang="en-GB" dirty="0"/>
                    </a:p>
                  </a:txBody>
                  <a:tcPr/>
                </a:tc>
                <a:extLst>
                  <a:ext uri="{0D108BD9-81ED-4DB2-BD59-A6C34878D82A}">
                    <a16:rowId xmlns:a16="http://schemas.microsoft.com/office/drawing/2014/main" val="893705496"/>
                  </a:ext>
                </a:extLst>
              </a:tr>
            </a:tbl>
          </a:graphicData>
        </a:graphic>
      </p:graphicFrame>
      <p:sp>
        <p:nvSpPr>
          <p:cNvPr id="11" name="Freeform: Shape 10"/>
          <p:cNvSpPr/>
          <p:nvPr/>
        </p:nvSpPr>
        <p:spPr>
          <a:xfrm>
            <a:off x="3836225" y="2352261"/>
            <a:ext cx="477085" cy="569843"/>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2" name="Freeform: Shape 11"/>
          <p:cNvSpPr/>
          <p:nvPr/>
        </p:nvSpPr>
        <p:spPr>
          <a:xfrm>
            <a:off x="7785654" y="2378765"/>
            <a:ext cx="477085" cy="569843"/>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13" name="TextBox 12"/>
          <p:cNvSpPr txBox="1"/>
          <p:nvPr/>
        </p:nvSpPr>
        <p:spPr>
          <a:xfrm>
            <a:off x="149086" y="3537239"/>
            <a:ext cx="6384236" cy="523220"/>
          </a:xfrm>
          <a:prstGeom prst="rect">
            <a:avLst/>
          </a:prstGeom>
          <a:noFill/>
        </p:spPr>
        <p:txBody>
          <a:bodyPr wrap="square" rtlCol="0">
            <a:spAutoFit/>
          </a:bodyPr>
          <a:lstStyle/>
          <a:p>
            <a:r>
              <a:rPr lang="en-GB" sz="2800" b="1" dirty="0"/>
              <a:t>A) </a:t>
            </a:r>
            <a:r>
              <a:rPr lang="en-GB" sz="2800" b="1" dirty="0" err="1"/>
              <a:t>Findet</a:t>
            </a:r>
            <a:r>
              <a:rPr lang="en-GB" sz="2800" b="1" dirty="0"/>
              <a:t> die </a:t>
            </a:r>
            <a:r>
              <a:rPr lang="en-GB" sz="2800" b="1" dirty="0" err="1"/>
              <a:t>Enjambements</a:t>
            </a:r>
            <a:r>
              <a:rPr lang="en-GB" sz="2800" b="1" dirty="0"/>
              <a:t> </a:t>
            </a:r>
            <a:r>
              <a:rPr lang="en-GB" sz="2800" b="1" dirty="0" err="1"/>
              <a:t>im</a:t>
            </a:r>
            <a:r>
              <a:rPr lang="en-GB" sz="2800" b="1" dirty="0"/>
              <a:t> Text:</a:t>
            </a:r>
          </a:p>
        </p:txBody>
      </p:sp>
      <p:sp>
        <p:nvSpPr>
          <p:cNvPr id="14" name="Rectangle 13"/>
          <p:cNvSpPr/>
          <p:nvPr/>
        </p:nvSpPr>
        <p:spPr>
          <a:xfrm>
            <a:off x="363882" y="4161838"/>
            <a:ext cx="4724954" cy="2759602"/>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Höchstes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Glück</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zu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spenden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Denen</a:t>
            </a:r>
            <a:r>
              <a:rPr lang="en-GB" dirty="0">
                <a:latin typeface="Calibri" panose="020F0502020204030204" pitchFamily="34" charset="0"/>
                <a:ea typeface="Calibri" panose="020F0502020204030204" pitchFamily="34" charset="0"/>
                <a:cs typeface="Times New Roman" panose="02020603050405020304" pitchFamily="18" charset="0"/>
              </a:rPr>
              <a:t>, die </a:t>
            </a:r>
            <a:r>
              <a:rPr lang="en-GB" dirty="0" err="1">
                <a:latin typeface="Calibri" panose="020F0502020204030204" pitchFamily="34" charset="0"/>
                <a:ea typeface="Calibri" panose="020F0502020204030204" pitchFamily="34" charset="0"/>
                <a:cs typeface="Times New Roman" panose="02020603050405020304" pitchFamily="18" charset="0"/>
              </a:rPr>
              <a:t>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schwerer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haben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a:latin typeface="Calibri" panose="020F0502020204030204" pitchFamily="34" charset="0"/>
                <a:ea typeface="Calibri" panose="020F0502020204030204" pitchFamily="34" charset="0"/>
                <a:cs typeface="Times New Roman" panose="02020603050405020304" pitchFamily="18" charset="0"/>
              </a:rPr>
              <a:t>Und </a:t>
            </a:r>
            <a:r>
              <a:rPr lang="en-GB" dirty="0" err="1">
                <a:latin typeface="Calibri" panose="020F0502020204030204" pitchFamily="34" charset="0"/>
                <a:ea typeface="Calibri" panose="020F0502020204030204" pitchFamily="34" charset="0"/>
                <a:cs typeface="Times New Roman" panose="02020603050405020304" pitchFamily="18" charset="0"/>
              </a:rPr>
              <a:t>beschwingt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mit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frohen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Händen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Auszustreun</a:t>
            </a:r>
            <a:r>
              <a:rPr lang="en-GB" dirty="0">
                <a:latin typeface="Calibri" panose="020F0502020204030204" pitchFamily="34" charset="0"/>
                <a:ea typeface="Calibri" panose="020F0502020204030204" pitchFamily="34" charset="0"/>
                <a:cs typeface="Times New Roman" panose="02020603050405020304" pitchFamily="18" charset="0"/>
              </a:rPr>
              <a:t> die </a:t>
            </a:r>
            <a:r>
              <a:rPr lang="en-GB" dirty="0" err="1">
                <a:latin typeface="Calibri" panose="020F0502020204030204" pitchFamily="34" charset="0"/>
                <a:ea typeface="Calibri" panose="020F0502020204030204" pitchFamily="34" charset="0"/>
                <a:cs typeface="Times New Roman" panose="02020603050405020304" pitchFamily="18" charset="0"/>
              </a:rPr>
              <a:t>schönen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Gaben</a:t>
            </a:r>
            <a:r>
              <a:rPr lang="en-GB" dirty="0">
                <a:latin typeface="Calibri" panose="020F0502020204030204" pitchFamily="34" charset="0"/>
                <a:ea typeface="Calibri" panose="020F0502020204030204" pitchFamily="34" charset="0"/>
                <a:cs typeface="Times New Roman" panose="02020603050405020304" pitchFamily="18" charset="0"/>
              </a:rPr>
              <a:t>.</a:t>
            </a:r>
            <a:br>
              <a:rPr lang="en-GB" dirty="0">
                <a:latin typeface="Calibri" panose="020F0502020204030204" pitchFamily="34" charset="0"/>
                <a:ea typeface="Calibri" panose="020F0502020204030204" pitchFamily="34" charset="0"/>
                <a:cs typeface="Times New Roman" panose="02020603050405020304" pitchFamily="18" charset="0"/>
              </a:rPr>
            </a:b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Schöner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ist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keine</a:t>
            </a:r>
            <a:r>
              <a:rPr lang="en-GB" dirty="0">
                <a:latin typeface="Calibri" panose="020F0502020204030204" pitchFamily="34" charset="0"/>
                <a:ea typeface="Calibri" panose="020F0502020204030204" pitchFamily="34" charset="0"/>
                <a:cs typeface="Times New Roman" panose="02020603050405020304" pitchFamily="18" charset="0"/>
              </a:rPr>
              <a:t> Rose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Als</a:t>
            </a:r>
            <a:r>
              <a:rPr lang="en-GB" dirty="0">
                <a:latin typeface="Calibri" panose="020F0502020204030204" pitchFamily="34" charset="0"/>
                <a:ea typeface="Calibri" panose="020F0502020204030204" pitchFamily="34" charset="0"/>
                <a:cs typeface="Times New Roman" panose="02020603050405020304" pitchFamily="18" charset="0"/>
              </a:rPr>
              <a:t> das </a:t>
            </a:r>
            <a:r>
              <a:rPr lang="en-GB" dirty="0" err="1">
                <a:latin typeface="Calibri" panose="020F0502020204030204" pitchFamily="34" charset="0"/>
                <a:ea typeface="Calibri" panose="020F0502020204030204" pitchFamily="34" charset="0"/>
                <a:cs typeface="Times New Roman" panose="02020603050405020304" pitchFamily="18" charset="0"/>
              </a:rPr>
              <a:t>Antlitz</a:t>
            </a:r>
            <a:r>
              <a:rPr lang="en-GB" dirty="0">
                <a:latin typeface="Calibri" panose="020F0502020204030204" pitchFamily="34" charset="0"/>
                <a:ea typeface="Calibri" panose="020F0502020204030204" pitchFamily="34" charset="0"/>
                <a:cs typeface="Times New Roman" panose="02020603050405020304" pitchFamily="18" charset="0"/>
              </a:rPr>
              <a:t> des </a:t>
            </a:r>
            <a:r>
              <a:rPr lang="en-GB" dirty="0" err="1">
                <a:latin typeface="Calibri" panose="020F0502020204030204" pitchFamily="34" charset="0"/>
                <a:ea typeface="Calibri" panose="020F0502020204030204" pitchFamily="34" charset="0"/>
                <a:cs typeface="Times New Roman" panose="02020603050405020304" pitchFamily="18" charset="0"/>
              </a:rPr>
              <a:t>Beschenkten</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Wenn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gefüllet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sich</a:t>
            </a:r>
            <a:r>
              <a:rPr lang="en-GB" dirty="0">
                <a:latin typeface="Calibri" panose="020F0502020204030204" pitchFamily="34" charset="0"/>
                <a:ea typeface="Calibri" panose="020F0502020204030204" pitchFamily="34" charset="0"/>
                <a:cs typeface="Times New Roman" panose="02020603050405020304" pitchFamily="18" charset="0"/>
              </a:rPr>
              <a:t>, o </a:t>
            </a:r>
            <a:r>
              <a:rPr lang="en-GB" dirty="0" err="1">
                <a:latin typeface="Calibri" panose="020F0502020204030204" pitchFamily="34" charset="0"/>
                <a:ea typeface="Calibri" panose="020F0502020204030204" pitchFamily="34" charset="0"/>
                <a:cs typeface="Times New Roman" panose="02020603050405020304" pitchFamily="18" charset="0"/>
              </a:rPr>
              <a:t>große</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Freude</a:t>
            </a:r>
            <a:r>
              <a:rPr lang="en-GB" dirty="0">
                <a:latin typeface="Calibri" panose="020F0502020204030204" pitchFamily="34" charset="0"/>
                <a:ea typeface="Calibri" panose="020F0502020204030204" pitchFamily="34" charset="0"/>
                <a:cs typeface="Times New Roman" panose="02020603050405020304" pitchFamily="18" charset="0"/>
              </a:rPr>
              <a:t>, seine </a:t>
            </a:r>
            <a:r>
              <a:rPr lang="en-GB" dirty="0" err="1">
                <a:latin typeface="Calibri" panose="020F0502020204030204" pitchFamily="34" charset="0"/>
                <a:ea typeface="Calibri" panose="020F0502020204030204" pitchFamily="34" charset="0"/>
                <a:cs typeface="Times New Roman" panose="02020603050405020304" pitchFamily="18" charset="0"/>
              </a:rPr>
              <a:t>Hände</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senkten</a:t>
            </a:r>
            <a:r>
              <a:rPr lang="en-GB" dirty="0">
                <a:latin typeface="Calibri" panose="020F0502020204030204" pitchFamily="34" charset="0"/>
                <a:ea typeface="Calibri" panose="020F0502020204030204" pitchFamily="34" charset="0"/>
                <a:cs typeface="Times New Roman" panose="02020603050405020304" pitchFamily="18" charset="0"/>
              </a:rPr>
              <a:t>.</a:t>
            </a:r>
          </a:p>
        </p:txBody>
      </p:sp>
      <p:sp>
        <p:nvSpPr>
          <p:cNvPr id="15" name="Rectangle 14"/>
          <p:cNvSpPr/>
          <p:nvPr/>
        </p:nvSpPr>
        <p:spPr>
          <a:xfrm>
            <a:off x="6539953" y="4150144"/>
            <a:ext cx="5387004" cy="1200329"/>
          </a:xfrm>
          <a:prstGeom prst="rect">
            <a:avLst/>
          </a:prstGeom>
        </p:spPr>
        <p:txBody>
          <a:bodyPr wrap="square">
            <a:spAutoFit/>
          </a:bodyPr>
          <a:lstStyle/>
          <a:p>
            <a:r>
              <a:rPr lang="en-GB" dirty="0" err="1">
                <a:latin typeface="Calibri" panose="020F0502020204030204" pitchFamily="34" charset="0"/>
                <a:ea typeface="Calibri" panose="020F0502020204030204" pitchFamily="34" charset="0"/>
                <a:cs typeface="Times New Roman" panose="02020603050405020304" pitchFamily="18" charset="0"/>
              </a:rPr>
              <a:t>Nichts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macht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so </a:t>
            </a:r>
            <a:r>
              <a:rPr lang="en-GB" dirty="0" err="1">
                <a:latin typeface="Calibri" panose="020F0502020204030204" pitchFamily="34" charset="0"/>
                <a:ea typeface="Calibri" panose="020F0502020204030204" pitchFamily="34" charset="0"/>
                <a:cs typeface="Times New Roman" panose="02020603050405020304" pitchFamily="18" charset="0"/>
              </a:rPr>
              <a:t>gänzlich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heiter</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Als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zu</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helfen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allen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allen</a:t>
            </a:r>
            <a:r>
              <a:rPr lang="en-GB" dirty="0">
                <a:latin typeface="Calibri" panose="020F0502020204030204" pitchFamily="34" charset="0"/>
                <a:ea typeface="Calibri" panose="020F0502020204030204" pitchFamily="34" charset="0"/>
                <a:cs typeface="Times New Roman" panose="02020603050405020304" pitchFamily="18" charset="0"/>
              </a:rPr>
              <a:t>!</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Geb</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ich</a:t>
            </a:r>
            <a:r>
              <a:rPr lang="en-GB" dirty="0">
                <a:latin typeface="Calibri" panose="020F0502020204030204" pitchFamily="34" charset="0"/>
                <a:ea typeface="Calibri" panose="020F0502020204030204" pitchFamily="34" charset="0"/>
                <a:cs typeface="Times New Roman" panose="02020603050405020304" pitchFamily="18" charset="0"/>
              </a:rPr>
              <a:t>, was </a:t>
            </a:r>
            <a:r>
              <a:rPr lang="en-GB" dirty="0" err="1">
                <a:latin typeface="Calibri" panose="020F0502020204030204" pitchFamily="34" charset="0"/>
                <a:ea typeface="Calibri" panose="020F0502020204030204" pitchFamily="34" charset="0"/>
                <a:cs typeface="Times New Roman" panose="02020603050405020304" pitchFamily="18" charset="0"/>
              </a:rPr>
              <a:t>ich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hab</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nicht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weiter</a:t>
            </a:r>
            <a:br>
              <a:rPr lang="en-GB" dirty="0">
                <a:latin typeface="Calibri" panose="020F0502020204030204" pitchFamily="34" charset="0"/>
                <a:ea typeface="Calibri" panose="020F0502020204030204" pitchFamily="34" charset="0"/>
                <a:cs typeface="Times New Roman" panose="02020603050405020304" pitchFamily="18" charset="0"/>
              </a:rPr>
            </a:br>
            <a:r>
              <a:rPr lang="en-GB" dirty="0" err="1">
                <a:latin typeface="Calibri" panose="020F0502020204030204" pitchFamily="34" charset="0"/>
                <a:ea typeface="Calibri" panose="020F0502020204030204" pitchFamily="34" charset="0"/>
                <a:cs typeface="Times New Roman" panose="02020603050405020304" pitchFamily="18" charset="0"/>
              </a:rPr>
              <a:t>Kann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mir</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doch</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nicht</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gefallen</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dirty="0"/>
          </a:p>
        </p:txBody>
      </p:sp>
      <p:sp>
        <p:nvSpPr>
          <p:cNvPr id="16" name="Freeform: Shape 15"/>
          <p:cNvSpPr/>
          <p:nvPr/>
        </p:nvSpPr>
        <p:spPr>
          <a:xfrm>
            <a:off x="4028112" y="4405752"/>
            <a:ext cx="477085" cy="344557"/>
          </a:xfrm>
          <a:custGeom>
            <a:avLst/>
            <a:gdLst>
              <a:gd name="connsiteX0" fmla="*/ 0 w 477085"/>
              <a:gd name="connsiteY0" fmla="*/ 0 h 569843"/>
              <a:gd name="connsiteX1" fmla="*/ 477078 w 477085"/>
              <a:gd name="connsiteY1" fmla="*/ 304800 h 569843"/>
              <a:gd name="connsiteX2" fmla="*/ 13252 w 477085"/>
              <a:gd name="connsiteY2" fmla="*/ 569843 h 569843"/>
              <a:gd name="connsiteX3" fmla="*/ 13252 w 477085"/>
              <a:gd name="connsiteY3" fmla="*/ 569843 h 569843"/>
              <a:gd name="connsiteX4" fmla="*/ 13252 w 477085"/>
              <a:gd name="connsiteY4" fmla="*/ 569843 h 569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085" h="569843">
                <a:moveTo>
                  <a:pt x="0" y="0"/>
                </a:moveTo>
                <a:cubicBezTo>
                  <a:pt x="237434" y="104913"/>
                  <a:pt x="474869" y="209826"/>
                  <a:pt x="477078" y="304800"/>
                </a:cubicBezTo>
                <a:cubicBezTo>
                  <a:pt x="479287" y="399774"/>
                  <a:pt x="13252" y="569843"/>
                  <a:pt x="13252" y="569843"/>
                </a:cubicBezTo>
                <a:lnTo>
                  <a:pt x="13252" y="569843"/>
                </a:lnTo>
                <a:lnTo>
                  <a:pt x="13252" y="569843"/>
                </a:lnTo>
              </a:path>
            </a:pathLst>
          </a:custGeom>
          <a:ln w="57150">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GB" dirty="0"/>
          </a:p>
        </p:txBody>
      </p:sp>
      <p:sp>
        <p:nvSpPr>
          <p:cNvPr id="4" name="TextBox 3"/>
          <p:cNvSpPr txBox="1"/>
          <p:nvPr/>
        </p:nvSpPr>
        <p:spPr>
          <a:xfrm>
            <a:off x="5426493" y="5844696"/>
            <a:ext cx="6619733" cy="954107"/>
          </a:xfrm>
          <a:prstGeom prst="rect">
            <a:avLst/>
          </a:prstGeom>
          <a:noFill/>
        </p:spPr>
        <p:txBody>
          <a:bodyPr wrap="square" rtlCol="0">
            <a:spAutoFit/>
          </a:bodyPr>
          <a:lstStyle/>
          <a:p>
            <a:r>
              <a:rPr lang="en-GB" sz="2800" b="1" dirty="0">
                <a:solidFill>
                  <a:srgbClr val="FF0000"/>
                </a:solidFill>
              </a:rPr>
              <a:t>B) </a:t>
            </a:r>
            <a:r>
              <a:rPr lang="en-GB" sz="2800" b="1" dirty="0" err="1">
                <a:solidFill>
                  <a:srgbClr val="FF0000"/>
                </a:solidFill>
              </a:rPr>
              <a:t>Lesen</a:t>
            </a:r>
            <a:r>
              <a:rPr lang="en-GB" sz="2800" b="1" dirty="0">
                <a:solidFill>
                  <a:srgbClr val="FF0000"/>
                </a:solidFill>
              </a:rPr>
              <a:t> </a:t>
            </a:r>
            <a:r>
              <a:rPr lang="en-GB" sz="2800" b="1" dirty="0" err="1">
                <a:solidFill>
                  <a:srgbClr val="FF0000"/>
                </a:solidFill>
              </a:rPr>
              <a:t>wir</a:t>
            </a:r>
            <a:r>
              <a:rPr lang="en-GB" sz="2800" b="1" dirty="0">
                <a:solidFill>
                  <a:srgbClr val="FF0000"/>
                </a:solidFill>
              </a:rPr>
              <a:t> den Text </a:t>
            </a:r>
            <a:r>
              <a:rPr lang="en-GB" sz="2800" b="1" dirty="0" err="1">
                <a:solidFill>
                  <a:srgbClr val="FF0000"/>
                </a:solidFill>
              </a:rPr>
              <a:t>laut</a:t>
            </a:r>
            <a:r>
              <a:rPr lang="en-GB" sz="2800" b="1" dirty="0">
                <a:solidFill>
                  <a:srgbClr val="FF0000"/>
                </a:solidFill>
              </a:rPr>
              <a:t> und </a:t>
            </a:r>
            <a:r>
              <a:rPr lang="en-GB" sz="2800" b="1" dirty="0" err="1">
                <a:solidFill>
                  <a:srgbClr val="FF0000"/>
                </a:solidFill>
              </a:rPr>
              <a:t>musikalisch</a:t>
            </a:r>
            <a:r>
              <a:rPr lang="en-GB" sz="2800" b="1" dirty="0">
                <a:solidFill>
                  <a:srgbClr val="FF0000"/>
                </a:solidFill>
              </a:rPr>
              <a:t>, </a:t>
            </a:r>
            <a:r>
              <a:rPr lang="en-GB" sz="2800" b="1" dirty="0" err="1">
                <a:solidFill>
                  <a:srgbClr val="FF0000"/>
                </a:solidFill>
              </a:rPr>
              <a:t>mit</a:t>
            </a:r>
            <a:r>
              <a:rPr lang="en-GB" sz="2800" b="1" dirty="0">
                <a:solidFill>
                  <a:srgbClr val="FF0000"/>
                </a:solidFill>
              </a:rPr>
              <a:t> </a:t>
            </a:r>
            <a:r>
              <a:rPr lang="en-GB" sz="2800" b="1" dirty="0" err="1">
                <a:solidFill>
                  <a:srgbClr val="FF0000"/>
                </a:solidFill>
              </a:rPr>
              <a:t>positiven</a:t>
            </a:r>
            <a:r>
              <a:rPr lang="en-GB" sz="2800" b="1" dirty="0">
                <a:solidFill>
                  <a:srgbClr val="FF0000"/>
                </a:solidFill>
              </a:rPr>
              <a:t> </a:t>
            </a:r>
            <a:r>
              <a:rPr lang="en-GB" sz="2800" b="1" dirty="0" err="1">
                <a:solidFill>
                  <a:srgbClr val="FF0000"/>
                </a:solidFill>
              </a:rPr>
              <a:t>Emotionen</a:t>
            </a:r>
            <a:r>
              <a:rPr lang="en-GB" sz="2800" b="1" dirty="0">
                <a:solidFill>
                  <a:srgbClr val="FF0000"/>
                </a:solidFill>
              </a:rPr>
              <a:t>!</a:t>
            </a:r>
          </a:p>
        </p:txBody>
      </p:sp>
      <p:sp>
        <p:nvSpPr>
          <p:cNvPr id="3" name="Slide Number Placeholder 2">
            <a:extLst>
              <a:ext uri="{FF2B5EF4-FFF2-40B4-BE49-F238E27FC236}">
                <a16:creationId xmlns:a16="http://schemas.microsoft.com/office/drawing/2014/main" id="{F468F6B8-7B52-4D65-AB16-1650D133C4AD}"/>
              </a:ext>
            </a:extLst>
          </p:cNvPr>
          <p:cNvSpPr>
            <a:spLocks noGrp="1"/>
          </p:cNvSpPr>
          <p:nvPr>
            <p:ph type="sldNum" sz="quarter" idx="12"/>
          </p:nvPr>
        </p:nvSpPr>
        <p:spPr/>
        <p:txBody>
          <a:bodyPr/>
          <a:lstStyle/>
          <a:p>
            <a:fld id="{A796FD67-0BA0-436D-B60D-4690F3A637D4}" type="slidenum">
              <a:rPr lang="en-GB" smtClean="0"/>
              <a:t>21</a:t>
            </a:fld>
            <a:endParaRPr lang="en-GB"/>
          </a:p>
        </p:txBody>
      </p:sp>
    </p:spTree>
    <p:extLst>
      <p:ext uri="{BB962C8B-B14F-4D97-AF65-F5344CB8AC3E}">
        <p14:creationId xmlns:p14="http://schemas.microsoft.com/office/powerpoint/2010/main" val="3473493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592" y="245855"/>
            <a:ext cx="9458739" cy="430005"/>
          </a:xfrm>
        </p:spPr>
        <p:txBody>
          <a:bodyPr>
            <a:normAutofit fontScale="90000"/>
          </a:bodyPr>
          <a:lstStyle/>
          <a:p>
            <a:r>
              <a:rPr lang="en-GB" sz="3200" b="1" dirty="0"/>
              <a:t>Focus on literary technique – die </a:t>
            </a:r>
            <a:r>
              <a:rPr lang="en-GB" sz="3200" b="1" dirty="0" err="1"/>
              <a:t>Metapher</a:t>
            </a:r>
            <a:endParaRPr lang="en-GB" sz="3200" b="1" dirty="0"/>
          </a:p>
        </p:txBody>
      </p:sp>
      <p:sp>
        <p:nvSpPr>
          <p:cNvPr id="5" name="Rectangle 4"/>
          <p:cNvSpPr/>
          <p:nvPr/>
        </p:nvSpPr>
        <p:spPr>
          <a:xfrm>
            <a:off x="291547" y="1006012"/>
            <a:ext cx="11078817" cy="3785652"/>
          </a:xfrm>
          <a:prstGeom prst="rect">
            <a:avLst/>
          </a:prstGeom>
        </p:spPr>
        <p:txBody>
          <a:bodyPr wrap="square">
            <a:spAutoFit/>
          </a:bodyPr>
          <a:lstStyle/>
          <a:p>
            <a:r>
              <a:rPr lang="en-GB" sz="2400" b="1" dirty="0">
                <a:solidFill>
                  <a:srgbClr val="00314A"/>
                </a:solidFill>
              </a:rPr>
              <a:t>Definition</a:t>
            </a:r>
            <a:r>
              <a:rPr lang="en-GB" sz="2400" dirty="0">
                <a:solidFill>
                  <a:srgbClr val="00314A"/>
                </a:solidFill>
              </a:rPr>
              <a:t>: Metaphors create an image of comparison in the reader’s head. This is done by describing a place, subject or object as something else. </a:t>
            </a:r>
          </a:p>
          <a:p>
            <a:endParaRPr lang="en-GB" sz="2400" dirty="0">
              <a:solidFill>
                <a:srgbClr val="00314A"/>
              </a:solidFill>
            </a:endParaRPr>
          </a:p>
          <a:p>
            <a:r>
              <a:rPr lang="en-GB" sz="2400" b="1" dirty="0">
                <a:solidFill>
                  <a:srgbClr val="00314A"/>
                </a:solidFill>
              </a:rPr>
              <a:t>Example</a:t>
            </a:r>
            <a:r>
              <a:rPr lang="en-GB" sz="2400" dirty="0">
                <a:solidFill>
                  <a:srgbClr val="00314A"/>
                </a:solidFill>
              </a:rPr>
              <a:t>: </a:t>
            </a:r>
            <a:r>
              <a:rPr lang="en-GB" sz="2400" i="1" dirty="0">
                <a:solidFill>
                  <a:srgbClr val="00314A"/>
                </a:solidFill>
              </a:rPr>
              <a:t>The Condor is the king of the skies.</a:t>
            </a:r>
          </a:p>
          <a:p>
            <a:endParaRPr lang="en-GB" sz="2400" dirty="0">
              <a:solidFill>
                <a:srgbClr val="00314A"/>
              </a:solidFill>
            </a:endParaRPr>
          </a:p>
          <a:p>
            <a:r>
              <a:rPr lang="en-GB" sz="2400" b="1" dirty="0">
                <a:solidFill>
                  <a:srgbClr val="00314A"/>
                </a:solidFill>
              </a:rPr>
              <a:t>Auf Deutsch: </a:t>
            </a:r>
            <a:r>
              <a:rPr lang="en-GB" sz="2400" dirty="0" err="1">
                <a:solidFill>
                  <a:srgbClr val="00314A"/>
                </a:solidFill>
              </a:rPr>
              <a:t>Metaphern</a:t>
            </a:r>
            <a:r>
              <a:rPr lang="en-GB" sz="2400" dirty="0">
                <a:solidFill>
                  <a:srgbClr val="00314A"/>
                </a:solidFill>
              </a:rPr>
              <a:t> </a:t>
            </a:r>
            <a:r>
              <a:rPr lang="en-GB" sz="2400" dirty="0" err="1">
                <a:solidFill>
                  <a:srgbClr val="00314A"/>
                </a:solidFill>
              </a:rPr>
              <a:t>kreieren</a:t>
            </a:r>
            <a:r>
              <a:rPr lang="en-GB" sz="2400" dirty="0">
                <a:solidFill>
                  <a:srgbClr val="00314A"/>
                </a:solidFill>
              </a:rPr>
              <a:t> </a:t>
            </a:r>
            <a:r>
              <a:rPr lang="en-GB" sz="2400" dirty="0" err="1">
                <a:solidFill>
                  <a:srgbClr val="00314A"/>
                </a:solidFill>
              </a:rPr>
              <a:t>ein</a:t>
            </a:r>
            <a:r>
              <a:rPr lang="en-GB" sz="2400" dirty="0">
                <a:solidFill>
                  <a:srgbClr val="00314A"/>
                </a:solidFill>
              </a:rPr>
              <a:t> Bild. Sie </a:t>
            </a:r>
            <a:r>
              <a:rPr lang="en-GB" sz="2400" dirty="0" err="1">
                <a:solidFill>
                  <a:srgbClr val="00314A"/>
                </a:solidFill>
              </a:rPr>
              <a:t>machen</a:t>
            </a:r>
            <a:r>
              <a:rPr lang="en-GB" sz="2400" dirty="0">
                <a:solidFill>
                  <a:srgbClr val="00314A"/>
                </a:solidFill>
              </a:rPr>
              <a:t> die </a:t>
            </a:r>
            <a:r>
              <a:rPr lang="en-GB" sz="2400" dirty="0" err="1">
                <a:solidFill>
                  <a:srgbClr val="00314A"/>
                </a:solidFill>
              </a:rPr>
              <a:t>Sprache</a:t>
            </a:r>
            <a:r>
              <a:rPr lang="en-GB" sz="2400" dirty="0">
                <a:solidFill>
                  <a:srgbClr val="00314A"/>
                </a:solidFill>
              </a:rPr>
              <a:t> </a:t>
            </a:r>
            <a:r>
              <a:rPr lang="en-GB" sz="2400" dirty="0" err="1">
                <a:solidFill>
                  <a:srgbClr val="00314A"/>
                </a:solidFill>
              </a:rPr>
              <a:t>bildhaft</a:t>
            </a:r>
            <a:r>
              <a:rPr lang="en-GB" sz="2400" dirty="0">
                <a:solidFill>
                  <a:srgbClr val="00314A"/>
                </a:solidFill>
              </a:rPr>
              <a:t>.</a:t>
            </a:r>
          </a:p>
          <a:p>
            <a:endParaRPr lang="en-GB" sz="2400" dirty="0">
              <a:solidFill>
                <a:srgbClr val="00314A"/>
              </a:solidFill>
            </a:endParaRPr>
          </a:p>
          <a:p>
            <a:r>
              <a:rPr lang="en-GB" sz="2400" b="1" dirty="0" err="1">
                <a:solidFill>
                  <a:srgbClr val="00314A"/>
                </a:solidFill>
              </a:rPr>
              <a:t>Beispiel</a:t>
            </a:r>
            <a:r>
              <a:rPr lang="en-GB" sz="2400" b="1" dirty="0">
                <a:solidFill>
                  <a:srgbClr val="00314A"/>
                </a:solidFill>
              </a:rPr>
              <a:t>: </a:t>
            </a:r>
            <a:r>
              <a:rPr lang="de-DE" sz="2400" i="1" dirty="0">
                <a:solidFill>
                  <a:srgbClr val="00314A"/>
                </a:solidFill>
              </a:rPr>
              <a:t>Der Kondor ist der König der Lüfte.</a:t>
            </a:r>
            <a:endParaRPr lang="en-GB" sz="2400" i="1" dirty="0">
              <a:solidFill>
                <a:srgbClr val="00314A"/>
              </a:solidFill>
            </a:endParaRPr>
          </a:p>
          <a:p>
            <a:endParaRPr lang="en-GB" sz="2400" dirty="0">
              <a:solidFill>
                <a:srgbClr val="00314A"/>
              </a:solidFill>
            </a:endParaRPr>
          </a:p>
          <a:p>
            <a:endParaRPr lang="en-GB" sz="2400" dirty="0">
              <a:solidFill>
                <a:srgbClr val="00314A"/>
              </a:solidFill>
            </a:endParaRPr>
          </a:p>
        </p:txBody>
      </p:sp>
      <p:sp>
        <p:nvSpPr>
          <p:cNvPr id="18" name="TextBox 17"/>
          <p:cNvSpPr txBox="1"/>
          <p:nvPr/>
        </p:nvSpPr>
        <p:spPr>
          <a:xfrm>
            <a:off x="5751444" y="4827252"/>
            <a:ext cx="715617" cy="1107996"/>
          </a:xfrm>
          <a:prstGeom prst="rect">
            <a:avLst/>
          </a:prstGeom>
          <a:noFill/>
        </p:spPr>
        <p:txBody>
          <a:bodyPr wrap="square" rtlCol="0">
            <a:spAutoFit/>
          </a:bodyPr>
          <a:lstStyle/>
          <a:p>
            <a:r>
              <a:rPr lang="en-GB" sz="6600" dirty="0"/>
              <a:t>=</a:t>
            </a:r>
          </a:p>
        </p:txBody>
      </p:sp>
      <p:sp>
        <p:nvSpPr>
          <p:cNvPr id="3" name="Slide Number Placeholder 2">
            <a:extLst>
              <a:ext uri="{FF2B5EF4-FFF2-40B4-BE49-F238E27FC236}">
                <a16:creationId xmlns:a16="http://schemas.microsoft.com/office/drawing/2014/main" id="{BCF69267-E66E-417C-9F60-8E07286C3B8C}"/>
              </a:ext>
            </a:extLst>
          </p:cNvPr>
          <p:cNvSpPr>
            <a:spLocks noGrp="1"/>
          </p:cNvSpPr>
          <p:nvPr>
            <p:ph type="sldNum" sz="quarter" idx="12"/>
          </p:nvPr>
        </p:nvSpPr>
        <p:spPr/>
        <p:txBody>
          <a:bodyPr/>
          <a:lstStyle/>
          <a:p>
            <a:fld id="{A796FD67-0BA0-436D-B60D-4690F3A637D4}" type="slidenum">
              <a:rPr lang="en-GB" smtClean="0"/>
              <a:t>22</a:t>
            </a:fld>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8552" y="4468369"/>
            <a:ext cx="3020403" cy="2016119"/>
          </a:xfrm>
          <a:prstGeom prst="rect">
            <a:avLst/>
          </a:prstGeom>
        </p:spPr>
      </p:pic>
      <p:sp>
        <p:nvSpPr>
          <p:cNvPr id="9" name="TextBox 8"/>
          <p:cNvSpPr txBox="1"/>
          <p:nvPr/>
        </p:nvSpPr>
        <p:spPr>
          <a:xfrm>
            <a:off x="2506063" y="6459865"/>
            <a:ext cx="639919" cy="261610"/>
          </a:xfrm>
          <a:prstGeom prst="rect">
            <a:avLst/>
          </a:prstGeom>
          <a:noFill/>
        </p:spPr>
        <p:txBody>
          <a:bodyPr wrap="none" rtlCol="0">
            <a:spAutoFit/>
          </a:bodyPr>
          <a:lstStyle/>
          <a:p>
            <a:r>
              <a:rPr lang="en-US" sz="1100"/>
              <a:t>Image </a:t>
            </a:r>
            <a:r>
              <a:rPr lang="en-US" sz="1100" dirty="0"/>
              <a:t>7</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b="54430"/>
          <a:stretch/>
        </p:blipFill>
        <p:spPr>
          <a:xfrm>
            <a:off x="6579550" y="4447429"/>
            <a:ext cx="2585257" cy="2057998"/>
          </a:xfrm>
          <a:prstGeom prst="rect">
            <a:avLst/>
          </a:prstGeom>
        </p:spPr>
      </p:pic>
      <p:sp>
        <p:nvSpPr>
          <p:cNvPr id="12" name="TextBox 11"/>
          <p:cNvSpPr txBox="1"/>
          <p:nvPr/>
        </p:nvSpPr>
        <p:spPr>
          <a:xfrm>
            <a:off x="6561003" y="6505427"/>
            <a:ext cx="639919" cy="261610"/>
          </a:xfrm>
          <a:prstGeom prst="rect">
            <a:avLst/>
          </a:prstGeom>
          <a:noFill/>
        </p:spPr>
        <p:txBody>
          <a:bodyPr wrap="none" rtlCol="0">
            <a:spAutoFit/>
          </a:bodyPr>
          <a:lstStyle/>
          <a:p>
            <a:r>
              <a:rPr lang="en-US" sz="1100" dirty="0"/>
              <a:t>Image 8</a:t>
            </a:r>
          </a:p>
        </p:txBody>
      </p:sp>
    </p:spTree>
    <p:extLst>
      <p:ext uri="{BB962C8B-B14F-4D97-AF65-F5344CB8AC3E}">
        <p14:creationId xmlns:p14="http://schemas.microsoft.com/office/powerpoint/2010/main" val="31257200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4" y="137731"/>
            <a:ext cx="6109252" cy="6610311"/>
          </a:xfrm>
        </p:spPr>
        <p:txBody>
          <a:bodyPr>
            <a:normAutofit fontScale="25000" lnSpcReduction="20000"/>
          </a:bodyPr>
          <a:lstStyle/>
          <a:p>
            <a:pPr marL="0" indent="0">
              <a:buNone/>
            </a:pPr>
            <a:r>
              <a:rPr lang="en-GB" sz="8000" b="1" dirty="0" err="1"/>
              <a:t>Vom</a:t>
            </a:r>
            <a:r>
              <a:rPr lang="en-GB" sz="8000" b="1" dirty="0"/>
              <a:t> </a:t>
            </a:r>
            <a:r>
              <a:rPr lang="en-GB" sz="8000" b="1" dirty="0" err="1"/>
              <a:t>Glück</a:t>
            </a:r>
            <a:r>
              <a:rPr lang="en-GB" sz="8000" b="1" dirty="0"/>
              <a:t> des </a:t>
            </a:r>
            <a:r>
              <a:rPr lang="en-GB" sz="8000" b="1" dirty="0" err="1"/>
              <a:t>Gebens</a:t>
            </a:r>
            <a:r>
              <a:rPr lang="en-GB" sz="8000" b="1" dirty="0"/>
              <a:t> </a:t>
            </a:r>
          </a:p>
          <a:p>
            <a:pPr marL="0" indent="0">
              <a:lnSpc>
                <a:spcPct val="160000"/>
              </a:lnSpc>
              <a:buNone/>
            </a:pPr>
            <a:r>
              <a:rPr lang="en-GB" sz="8000" dirty="0" err="1"/>
              <a:t>Höchstes</a:t>
            </a:r>
            <a:r>
              <a:rPr lang="en-GB" sz="8000" dirty="0"/>
              <a:t> </a:t>
            </a:r>
            <a:r>
              <a:rPr lang="en-GB" sz="8000" dirty="0" err="1"/>
              <a:t>Glück</a:t>
            </a:r>
            <a:r>
              <a:rPr lang="en-GB" sz="8000" dirty="0"/>
              <a:t> </a:t>
            </a:r>
            <a:r>
              <a:rPr lang="en-GB" sz="8000" dirty="0" err="1"/>
              <a:t>ist</a:t>
            </a:r>
            <a:r>
              <a:rPr lang="en-GB" sz="8000" dirty="0"/>
              <a:t> </a:t>
            </a:r>
            <a:r>
              <a:rPr lang="en-GB" sz="8000" dirty="0" err="1"/>
              <a:t>doch</a:t>
            </a:r>
            <a:r>
              <a:rPr lang="en-GB" sz="8000" dirty="0"/>
              <a:t>, </a:t>
            </a:r>
            <a:r>
              <a:rPr lang="en-GB" sz="8000" dirty="0" err="1"/>
              <a:t>zu</a:t>
            </a:r>
            <a:r>
              <a:rPr lang="en-GB" sz="8000" dirty="0"/>
              <a:t> </a:t>
            </a:r>
            <a:r>
              <a:rPr lang="en-GB" sz="8000" dirty="0" err="1"/>
              <a:t>spenden</a:t>
            </a:r>
            <a:br>
              <a:rPr lang="en-GB" sz="8000" dirty="0"/>
            </a:br>
            <a:r>
              <a:rPr lang="en-GB" sz="8000" dirty="0" err="1"/>
              <a:t>Denen</a:t>
            </a:r>
            <a:r>
              <a:rPr lang="en-GB" sz="8000" dirty="0"/>
              <a:t>, die </a:t>
            </a:r>
            <a:r>
              <a:rPr lang="en-GB" sz="8000" dirty="0" err="1"/>
              <a:t>es</a:t>
            </a:r>
            <a:r>
              <a:rPr lang="en-GB" sz="8000" dirty="0"/>
              <a:t> </a:t>
            </a:r>
            <a:r>
              <a:rPr lang="en-GB" sz="8000" dirty="0" err="1"/>
              <a:t>schwerer</a:t>
            </a:r>
            <a:r>
              <a:rPr lang="en-GB" sz="8000" dirty="0"/>
              <a:t> </a:t>
            </a:r>
            <a:r>
              <a:rPr lang="en-GB" sz="8000" dirty="0" err="1"/>
              <a:t>haben</a:t>
            </a:r>
            <a:br>
              <a:rPr lang="en-GB" sz="8000" dirty="0"/>
            </a:br>
            <a:r>
              <a:rPr lang="en-GB" sz="8000" dirty="0"/>
              <a:t>Und </a:t>
            </a:r>
            <a:r>
              <a:rPr lang="en-GB" sz="8000" dirty="0" err="1"/>
              <a:t>beschwingt</a:t>
            </a:r>
            <a:r>
              <a:rPr lang="en-GB" sz="8000" dirty="0"/>
              <a:t>, </a:t>
            </a:r>
            <a:r>
              <a:rPr lang="en-GB" sz="8000" dirty="0" err="1"/>
              <a:t>mit</a:t>
            </a:r>
            <a:r>
              <a:rPr lang="en-GB" sz="8000" dirty="0"/>
              <a:t> </a:t>
            </a:r>
            <a:r>
              <a:rPr lang="en-GB" sz="8000" dirty="0" err="1"/>
              <a:t>frohen</a:t>
            </a:r>
            <a:r>
              <a:rPr lang="en-GB" sz="8000" dirty="0"/>
              <a:t> </a:t>
            </a:r>
            <a:r>
              <a:rPr lang="en-GB" sz="8000" dirty="0" err="1"/>
              <a:t>Händen</a:t>
            </a:r>
            <a:br>
              <a:rPr lang="en-GB" sz="8000" dirty="0"/>
            </a:br>
            <a:r>
              <a:rPr lang="en-GB" sz="8000" dirty="0" err="1"/>
              <a:t>Auszustreun</a:t>
            </a:r>
            <a:r>
              <a:rPr lang="en-GB" sz="8000" dirty="0"/>
              <a:t> die </a:t>
            </a:r>
            <a:r>
              <a:rPr lang="en-GB" sz="8000" dirty="0" err="1"/>
              <a:t>schönen</a:t>
            </a:r>
            <a:r>
              <a:rPr lang="en-GB" sz="8000" dirty="0"/>
              <a:t> </a:t>
            </a:r>
            <a:r>
              <a:rPr lang="en-GB" sz="8000" dirty="0" err="1"/>
              <a:t>Gaben</a:t>
            </a:r>
            <a:r>
              <a:rPr lang="en-GB" sz="8000" dirty="0"/>
              <a:t>.</a:t>
            </a:r>
            <a:br>
              <a:rPr lang="en-GB" sz="8000" dirty="0"/>
            </a:br>
            <a:br>
              <a:rPr lang="en-GB" sz="8000" dirty="0"/>
            </a:br>
            <a:r>
              <a:rPr lang="en-GB" sz="8000" dirty="0" err="1"/>
              <a:t>Schöner</a:t>
            </a:r>
            <a:r>
              <a:rPr lang="en-GB" sz="8000" dirty="0"/>
              <a:t> </a:t>
            </a:r>
            <a:r>
              <a:rPr lang="en-GB" sz="8000" dirty="0" err="1"/>
              <a:t>ist</a:t>
            </a:r>
            <a:r>
              <a:rPr lang="en-GB" sz="8000" dirty="0"/>
              <a:t> </a:t>
            </a:r>
            <a:r>
              <a:rPr lang="en-GB" sz="8000" dirty="0" err="1"/>
              <a:t>doch</a:t>
            </a:r>
            <a:r>
              <a:rPr lang="en-GB" sz="8000" dirty="0"/>
              <a:t> </a:t>
            </a:r>
            <a:r>
              <a:rPr lang="en-GB" sz="8000" dirty="0" err="1"/>
              <a:t>keine</a:t>
            </a:r>
            <a:r>
              <a:rPr lang="en-GB" sz="8000" dirty="0"/>
              <a:t> Rose</a:t>
            </a:r>
            <a:br>
              <a:rPr lang="en-GB" sz="8000" dirty="0"/>
            </a:br>
            <a:r>
              <a:rPr lang="en-GB" sz="8000" dirty="0" err="1"/>
              <a:t>Als</a:t>
            </a:r>
            <a:r>
              <a:rPr lang="en-GB" sz="8000" dirty="0"/>
              <a:t> das </a:t>
            </a:r>
            <a:r>
              <a:rPr lang="en-GB" sz="8000" dirty="0" err="1"/>
              <a:t>Antlitz</a:t>
            </a:r>
            <a:r>
              <a:rPr lang="en-GB" sz="8000" dirty="0"/>
              <a:t> des </a:t>
            </a:r>
            <a:r>
              <a:rPr lang="en-GB" sz="8000" dirty="0" err="1"/>
              <a:t>Beschenkten</a:t>
            </a:r>
            <a:br>
              <a:rPr lang="en-GB" sz="8000" dirty="0"/>
            </a:br>
            <a:r>
              <a:rPr lang="en-GB" sz="8000" dirty="0" err="1"/>
              <a:t>Wenn</a:t>
            </a:r>
            <a:r>
              <a:rPr lang="en-GB" sz="8000" dirty="0"/>
              <a:t> </a:t>
            </a:r>
            <a:r>
              <a:rPr lang="en-GB" sz="8000" dirty="0" err="1"/>
              <a:t>gefüllet</a:t>
            </a:r>
            <a:r>
              <a:rPr lang="en-GB" sz="8000" dirty="0"/>
              <a:t> </a:t>
            </a:r>
            <a:r>
              <a:rPr lang="en-GB" sz="8000" dirty="0" err="1"/>
              <a:t>sich</a:t>
            </a:r>
            <a:r>
              <a:rPr lang="en-GB" sz="8000" dirty="0"/>
              <a:t>, o </a:t>
            </a:r>
            <a:r>
              <a:rPr lang="en-GB" sz="8000" dirty="0" err="1"/>
              <a:t>große</a:t>
            </a:r>
            <a:br>
              <a:rPr lang="en-GB" sz="8000" dirty="0"/>
            </a:br>
            <a:r>
              <a:rPr lang="en-GB" sz="8000" dirty="0" err="1"/>
              <a:t>Freude</a:t>
            </a:r>
            <a:r>
              <a:rPr lang="en-GB" sz="8000" dirty="0"/>
              <a:t>, seine </a:t>
            </a:r>
            <a:r>
              <a:rPr lang="en-GB" sz="8000" dirty="0" err="1"/>
              <a:t>Hände</a:t>
            </a:r>
            <a:r>
              <a:rPr lang="en-GB" sz="8000" dirty="0"/>
              <a:t> </a:t>
            </a:r>
            <a:r>
              <a:rPr lang="en-GB" sz="8000" dirty="0" err="1"/>
              <a:t>senkten</a:t>
            </a:r>
            <a:r>
              <a:rPr lang="en-GB" sz="8000" dirty="0"/>
              <a:t>.</a:t>
            </a:r>
          </a:p>
          <a:p>
            <a:pPr marL="0" indent="0">
              <a:lnSpc>
                <a:spcPct val="160000"/>
              </a:lnSpc>
              <a:buNone/>
            </a:pPr>
            <a:endParaRPr lang="en-GB" sz="8000" dirty="0"/>
          </a:p>
          <a:p>
            <a:pPr marL="0" indent="0">
              <a:lnSpc>
                <a:spcPct val="160000"/>
              </a:lnSpc>
              <a:buNone/>
            </a:pPr>
            <a:r>
              <a:rPr lang="en-GB" sz="8000" dirty="0" err="1"/>
              <a:t>Nichts</a:t>
            </a:r>
            <a:r>
              <a:rPr lang="en-GB" sz="8000" dirty="0"/>
              <a:t> </a:t>
            </a:r>
            <a:r>
              <a:rPr lang="en-GB" sz="8000" dirty="0" err="1"/>
              <a:t>macht</a:t>
            </a:r>
            <a:r>
              <a:rPr lang="en-GB" sz="8000" dirty="0"/>
              <a:t> </a:t>
            </a:r>
            <a:r>
              <a:rPr lang="en-GB" sz="8000" dirty="0" err="1"/>
              <a:t>doch</a:t>
            </a:r>
            <a:r>
              <a:rPr lang="en-GB" sz="8000" dirty="0"/>
              <a:t> so </a:t>
            </a:r>
            <a:r>
              <a:rPr lang="en-GB" sz="8000" dirty="0" err="1"/>
              <a:t>gänzlich</a:t>
            </a:r>
            <a:r>
              <a:rPr lang="en-GB" sz="8000" dirty="0"/>
              <a:t> </a:t>
            </a:r>
            <a:r>
              <a:rPr lang="en-GB" sz="8000" dirty="0" err="1"/>
              <a:t>heiter</a:t>
            </a:r>
            <a:br>
              <a:rPr lang="en-GB" sz="8000" dirty="0"/>
            </a:br>
            <a:r>
              <a:rPr lang="en-GB" sz="8000" dirty="0" err="1"/>
              <a:t>Als</a:t>
            </a:r>
            <a:r>
              <a:rPr lang="en-GB" sz="8000" dirty="0"/>
              <a:t> </a:t>
            </a:r>
            <a:r>
              <a:rPr lang="en-GB" sz="8000" dirty="0" err="1"/>
              <a:t>zu</a:t>
            </a:r>
            <a:r>
              <a:rPr lang="en-GB" sz="8000" dirty="0"/>
              <a:t> </a:t>
            </a:r>
            <a:r>
              <a:rPr lang="en-GB" sz="8000" dirty="0" err="1"/>
              <a:t>helfen</a:t>
            </a:r>
            <a:r>
              <a:rPr lang="en-GB" sz="8000" dirty="0"/>
              <a:t> </a:t>
            </a:r>
            <a:r>
              <a:rPr lang="en-GB" sz="8000" dirty="0" err="1"/>
              <a:t>allen</a:t>
            </a:r>
            <a:r>
              <a:rPr lang="en-GB" sz="8000" dirty="0"/>
              <a:t>, </a:t>
            </a:r>
            <a:r>
              <a:rPr lang="en-GB" sz="8000" dirty="0" err="1"/>
              <a:t>allen</a:t>
            </a:r>
            <a:r>
              <a:rPr lang="en-GB" sz="8000" dirty="0"/>
              <a:t>!</a:t>
            </a:r>
            <a:br>
              <a:rPr lang="en-GB" sz="8000" dirty="0"/>
            </a:br>
            <a:r>
              <a:rPr lang="en-GB" sz="8000" dirty="0" err="1"/>
              <a:t>Geb</a:t>
            </a:r>
            <a:r>
              <a:rPr lang="en-GB" sz="8000" dirty="0"/>
              <a:t> </a:t>
            </a:r>
            <a:r>
              <a:rPr lang="en-GB" sz="8000" dirty="0" err="1"/>
              <a:t>ich</a:t>
            </a:r>
            <a:r>
              <a:rPr lang="en-GB" sz="8000" dirty="0"/>
              <a:t>, was </a:t>
            </a:r>
            <a:r>
              <a:rPr lang="en-GB" sz="8000" dirty="0" err="1"/>
              <a:t>ich</a:t>
            </a:r>
            <a:r>
              <a:rPr lang="en-GB" sz="8000" dirty="0"/>
              <a:t> </a:t>
            </a:r>
            <a:r>
              <a:rPr lang="en-GB" sz="8000" dirty="0" err="1"/>
              <a:t>hab</a:t>
            </a:r>
            <a:r>
              <a:rPr lang="en-GB" sz="8000" dirty="0"/>
              <a:t>, </a:t>
            </a:r>
            <a:r>
              <a:rPr lang="en-GB" sz="8000" dirty="0" err="1"/>
              <a:t>nicht</a:t>
            </a:r>
            <a:r>
              <a:rPr lang="en-GB" sz="8000" dirty="0"/>
              <a:t> </a:t>
            </a:r>
            <a:r>
              <a:rPr lang="en-GB" sz="8000" dirty="0" err="1"/>
              <a:t>weiter</a:t>
            </a:r>
            <a:br>
              <a:rPr lang="en-GB" sz="8000" dirty="0"/>
            </a:br>
            <a:r>
              <a:rPr lang="en-GB" sz="8000" dirty="0" err="1"/>
              <a:t>Kann</a:t>
            </a:r>
            <a:r>
              <a:rPr lang="en-GB" sz="8000" dirty="0"/>
              <a:t> </a:t>
            </a:r>
            <a:r>
              <a:rPr lang="en-GB" sz="8000" dirty="0" err="1"/>
              <a:t>es</a:t>
            </a:r>
            <a:r>
              <a:rPr lang="en-GB" sz="8000" dirty="0"/>
              <a:t> </a:t>
            </a:r>
            <a:r>
              <a:rPr lang="en-GB" sz="8000" dirty="0" err="1"/>
              <a:t>mir</a:t>
            </a:r>
            <a:r>
              <a:rPr lang="en-GB" sz="8000" dirty="0"/>
              <a:t> </a:t>
            </a:r>
            <a:r>
              <a:rPr lang="en-GB" sz="8000" dirty="0" err="1"/>
              <a:t>doch</a:t>
            </a:r>
            <a:r>
              <a:rPr lang="en-GB" sz="8000" dirty="0"/>
              <a:t> </a:t>
            </a:r>
            <a:r>
              <a:rPr lang="en-GB" sz="8000" dirty="0" err="1"/>
              <a:t>nicht</a:t>
            </a:r>
            <a:r>
              <a:rPr lang="en-GB" sz="8000" dirty="0"/>
              <a:t> </a:t>
            </a:r>
            <a:r>
              <a:rPr lang="en-GB" sz="8000" dirty="0" err="1"/>
              <a:t>gefallen</a:t>
            </a:r>
            <a:r>
              <a:rPr lang="en-GB" sz="8000" dirty="0"/>
              <a:t>.</a:t>
            </a:r>
            <a:endParaRPr lang="en-GB" dirty="0"/>
          </a:p>
        </p:txBody>
      </p:sp>
      <p:sp>
        <p:nvSpPr>
          <p:cNvPr id="2" name="TextBox 1"/>
          <p:cNvSpPr txBox="1"/>
          <p:nvPr/>
        </p:nvSpPr>
        <p:spPr>
          <a:xfrm>
            <a:off x="5572539" y="414701"/>
            <a:ext cx="6414052" cy="400110"/>
          </a:xfrm>
          <a:prstGeom prst="rect">
            <a:avLst/>
          </a:prstGeom>
          <a:noFill/>
        </p:spPr>
        <p:txBody>
          <a:bodyPr wrap="square" rtlCol="0">
            <a:spAutoFit/>
          </a:bodyPr>
          <a:lstStyle/>
          <a:p>
            <a:r>
              <a:rPr lang="en-GB" sz="2000" dirty="0"/>
              <a:t>The highest / greatest joy is to donate</a:t>
            </a:r>
          </a:p>
        </p:txBody>
      </p:sp>
      <p:sp>
        <p:nvSpPr>
          <p:cNvPr id="7" name="TextBox 6"/>
          <p:cNvSpPr txBox="1"/>
          <p:nvPr/>
        </p:nvSpPr>
        <p:spPr>
          <a:xfrm>
            <a:off x="5572538" y="1247469"/>
            <a:ext cx="5141843" cy="400110"/>
          </a:xfrm>
          <a:prstGeom prst="rect">
            <a:avLst/>
          </a:prstGeom>
          <a:noFill/>
        </p:spPr>
        <p:txBody>
          <a:bodyPr wrap="square" rtlCol="0">
            <a:spAutoFit/>
          </a:bodyPr>
          <a:lstStyle/>
          <a:p>
            <a:r>
              <a:rPr lang="en-GB" sz="2000" dirty="0"/>
              <a:t>And, feeling exhilarated, with merry hands, </a:t>
            </a:r>
          </a:p>
        </p:txBody>
      </p:sp>
      <p:sp>
        <p:nvSpPr>
          <p:cNvPr id="8" name="TextBox 7"/>
          <p:cNvSpPr txBox="1"/>
          <p:nvPr/>
        </p:nvSpPr>
        <p:spPr>
          <a:xfrm>
            <a:off x="5572538" y="1642416"/>
            <a:ext cx="5141843" cy="400110"/>
          </a:xfrm>
          <a:prstGeom prst="rect">
            <a:avLst/>
          </a:prstGeom>
          <a:noFill/>
        </p:spPr>
        <p:txBody>
          <a:bodyPr wrap="square" rtlCol="0">
            <a:spAutoFit/>
          </a:bodyPr>
          <a:lstStyle/>
          <a:p>
            <a:r>
              <a:rPr lang="en-GB" sz="2000" dirty="0"/>
              <a:t>To distribute the beautiful gifts</a:t>
            </a:r>
            <a:r>
              <a:rPr lang="en-GB" dirty="0"/>
              <a:t>.</a:t>
            </a:r>
          </a:p>
        </p:txBody>
      </p:sp>
      <p:sp>
        <p:nvSpPr>
          <p:cNvPr id="9" name="TextBox 8"/>
          <p:cNvSpPr txBox="1"/>
          <p:nvPr/>
        </p:nvSpPr>
        <p:spPr>
          <a:xfrm>
            <a:off x="5572539" y="858076"/>
            <a:ext cx="5141843" cy="400110"/>
          </a:xfrm>
          <a:prstGeom prst="rect">
            <a:avLst/>
          </a:prstGeom>
          <a:noFill/>
        </p:spPr>
        <p:txBody>
          <a:bodyPr wrap="square" rtlCol="0">
            <a:spAutoFit/>
          </a:bodyPr>
          <a:lstStyle/>
          <a:p>
            <a:r>
              <a:rPr lang="en-GB" sz="2000" dirty="0"/>
              <a:t>To those who have a harder life than you</a:t>
            </a:r>
          </a:p>
        </p:txBody>
      </p:sp>
      <p:sp>
        <p:nvSpPr>
          <p:cNvPr id="10" name="TextBox 9"/>
          <p:cNvSpPr txBox="1"/>
          <p:nvPr/>
        </p:nvSpPr>
        <p:spPr>
          <a:xfrm>
            <a:off x="5572538" y="2509707"/>
            <a:ext cx="5141843" cy="400110"/>
          </a:xfrm>
          <a:prstGeom prst="rect">
            <a:avLst/>
          </a:prstGeom>
          <a:noFill/>
        </p:spPr>
        <p:txBody>
          <a:bodyPr wrap="square" rtlCol="0">
            <a:spAutoFit/>
          </a:bodyPr>
          <a:lstStyle/>
          <a:p>
            <a:r>
              <a:rPr lang="en-GB" sz="2000" dirty="0"/>
              <a:t>No rose can be more beautiful</a:t>
            </a:r>
          </a:p>
        </p:txBody>
      </p:sp>
      <p:sp>
        <p:nvSpPr>
          <p:cNvPr id="11" name="TextBox 10"/>
          <p:cNvSpPr txBox="1"/>
          <p:nvPr/>
        </p:nvSpPr>
        <p:spPr>
          <a:xfrm>
            <a:off x="5572537" y="2932644"/>
            <a:ext cx="5141843" cy="400110"/>
          </a:xfrm>
          <a:prstGeom prst="rect">
            <a:avLst/>
          </a:prstGeom>
          <a:noFill/>
        </p:spPr>
        <p:txBody>
          <a:bodyPr wrap="square" rtlCol="0">
            <a:spAutoFit/>
          </a:bodyPr>
          <a:lstStyle/>
          <a:p>
            <a:r>
              <a:rPr lang="en-GB" sz="2000" dirty="0"/>
              <a:t>Than the face of a person receiving a gift</a:t>
            </a:r>
          </a:p>
        </p:txBody>
      </p:sp>
      <p:sp>
        <p:nvSpPr>
          <p:cNvPr id="12" name="TextBox 11"/>
          <p:cNvSpPr txBox="1"/>
          <p:nvPr/>
        </p:nvSpPr>
        <p:spPr>
          <a:xfrm>
            <a:off x="5572536" y="3366676"/>
            <a:ext cx="5141843" cy="400110"/>
          </a:xfrm>
          <a:prstGeom prst="rect">
            <a:avLst/>
          </a:prstGeom>
          <a:noFill/>
        </p:spPr>
        <p:txBody>
          <a:bodyPr wrap="square" rtlCol="0">
            <a:spAutoFit/>
          </a:bodyPr>
          <a:lstStyle/>
          <a:p>
            <a:r>
              <a:rPr lang="en-GB" sz="2000" dirty="0"/>
              <a:t>When filled (with gifts), oh great</a:t>
            </a:r>
          </a:p>
        </p:txBody>
      </p:sp>
      <p:sp>
        <p:nvSpPr>
          <p:cNvPr id="13" name="TextBox 12"/>
          <p:cNvSpPr txBox="1"/>
          <p:nvPr/>
        </p:nvSpPr>
        <p:spPr>
          <a:xfrm>
            <a:off x="5572536" y="4997997"/>
            <a:ext cx="5956855" cy="400110"/>
          </a:xfrm>
          <a:prstGeom prst="rect">
            <a:avLst/>
          </a:prstGeom>
          <a:noFill/>
        </p:spPr>
        <p:txBody>
          <a:bodyPr wrap="square" rtlCol="0">
            <a:spAutoFit/>
          </a:bodyPr>
          <a:lstStyle/>
          <a:p>
            <a:r>
              <a:rPr lang="en-GB" sz="2000" dirty="0"/>
              <a:t>Nothing can make you as entirely cheerful</a:t>
            </a:r>
          </a:p>
        </p:txBody>
      </p:sp>
      <p:sp>
        <p:nvSpPr>
          <p:cNvPr id="14" name="TextBox 13"/>
          <p:cNvSpPr txBox="1"/>
          <p:nvPr/>
        </p:nvSpPr>
        <p:spPr>
          <a:xfrm>
            <a:off x="5572536" y="3778518"/>
            <a:ext cx="5141843" cy="400110"/>
          </a:xfrm>
          <a:prstGeom prst="rect">
            <a:avLst/>
          </a:prstGeom>
          <a:noFill/>
        </p:spPr>
        <p:txBody>
          <a:bodyPr wrap="square" rtlCol="0">
            <a:spAutoFit/>
          </a:bodyPr>
          <a:lstStyle/>
          <a:p>
            <a:r>
              <a:rPr lang="en-GB" sz="2000" dirty="0"/>
              <a:t>Joy, their hands lower themselves</a:t>
            </a:r>
          </a:p>
        </p:txBody>
      </p:sp>
      <p:sp>
        <p:nvSpPr>
          <p:cNvPr id="15" name="TextBox 14"/>
          <p:cNvSpPr txBox="1"/>
          <p:nvPr/>
        </p:nvSpPr>
        <p:spPr>
          <a:xfrm>
            <a:off x="5572536" y="5421571"/>
            <a:ext cx="5141843" cy="400110"/>
          </a:xfrm>
          <a:prstGeom prst="rect">
            <a:avLst/>
          </a:prstGeom>
          <a:noFill/>
        </p:spPr>
        <p:txBody>
          <a:bodyPr wrap="square" rtlCol="0">
            <a:spAutoFit/>
          </a:bodyPr>
          <a:lstStyle/>
          <a:p>
            <a:r>
              <a:rPr lang="en-GB" sz="2000" dirty="0"/>
              <a:t>Than to help everybody, everybody! </a:t>
            </a:r>
          </a:p>
        </p:txBody>
      </p:sp>
      <p:sp>
        <p:nvSpPr>
          <p:cNvPr id="16" name="TextBox 15"/>
          <p:cNvSpPr txBox="1"/>
          <p:nvPr/>
        </p:nvSpPr>
        <p:spPr>
          <a:xfrm>
            <a:off x="5572536" y="5904411"/>
            <a:ext cx="5141843" cy="400110"/>
          </a:xfrm>
          <a:prstGeom prst="rect">
            <a:avLst/>
          </a:prstGeom>
          <a:noFill/>
        </p:spPr>
        <p:txBody>
          <a:bodyPr wrap="square" rtlCol="0">
            <a:spAutoFit/>
          </a:bodyPr>
          <a:lstStyle/>
          <a:p>
            <a:r>
              <a:rPr lang="en-GB" sz="2000" dirty="0"/>
              <a:t>If I don’t pass on what I have </a:t>
            </a:r>
          </a:p>
        </p:txBody>
      </p:sp>
      <p:sp>
        <p:nvSpPr>
          <p:cNvPr id="17" name="TextBox 16"/>
          <p:cNvSpPr txBox="1"/>
          <p:nvPr/>
        </p:nvSpPr>
        <p:spPr>
          <a:xfrm>
            <a:off x="5572536" y="6347932"/>
            <a:ext cx="5141843" cy="400110"/>
          </a:xfrm>
          <a:prstGeom prst="rect">
            <a:avLst/>
          </a:prstGeom>
          <a:noFill/>
        </p:spPr>
        <p:txBody>
          <a:bodyPr wrap="square" rtlCol="0">
            <a:spAutoFit/>
          </a:bodyPr>
          <a:lstStyle/>
          <a:p>
            <a:r>
              <a:rPr lang="en-GB" sz="2000" dirty="0"/>
              <a:t>I obviously do not like it.</a:t>
            </a:r>
          </a:p>
        </p:txBody>
      </p:sp>
      <p:sp>
        <p:nvSpPr>
          <p:cNvPr id="4" name="TextBox 3"/>
          <p:cNvSpPr txBox="1"/>
          <p:nvPr/>
        </p:nvSpPr>
        <p:spPr>
          <a:xfrm>
            <a:off x="2875722" y="38707"/>
            <a:ext cx="3177212" cy="461665"/>
          </a:xfrm>
          <a:prstGeom prst="rect">
            <a:avLst/>
          </a:prstGeom>
          <a:noFill/>
          <a:ln>
            <a:solidFill>
              <a:srgbClr val="FF0000"/>
            </a:solidFill>
          </a:ln>
        </p:spPr>
        <p:txBody>
          <a:bodyPr wrap="square" rtlCol="0">
            <a:spAutoFit/>
          </a:bodyPr>
          <a:lstStyle/>
          <a:p>
            <a:r>
              <a:rPr lang="en-GB" sz="2400" b="1" dirty="0" err="1">
                <a:solidFill>
                  <a:srgbClr val="FF0000"/>
                </a:solidFill>
              </a:rPr>
              <a:t>Findet</a:t>
            </a:r>
            <a:r>
              <a:rPr lang="en-GB" sz="2400" b="1" dirty="0">
                <a:solidFill>
                  <a:srgbClr val="FF0000"/>
                </a:solidFill>
              </a:rPr>
              <a:t> die </a:t>
            </a:r>
            <a:r>
              <a:rPr lang="en-GB" sz="2400" b="1" dirty="0" err="1">
                <a:solidFill>
                  <a:srgbClr val="FF0000"/>
                </a:solidFill>
              </a:rPr>
              <a:t>Metapher</a:t>
            </a:r>
            <a:r>
              <a:rPr lang="en-GB" sz="2400" b="1" dirty="0">
                <a:solidFill>
                  <a:srgbClr val="FF0000"/>
                </a:solidFill>
              </a:rPr>
              <a:t>!</a:t>
            </a:r>
          </a:p>
        </p:txBody>
      </p:sp>
      <p:sp>
        <p:nvSpPr>
          <p:cNvPr id="5" name="Slide Number Placeholder 4">
            <a:extLst>
              <a:ext uri="{FF2B5EF4-FFF2-40B4-BE49-F238E27FC236}">
                <a16:creationId xmlns:a16="http://schemas.microsoft.com/office/drawing/2014/main" id="{38357E98-0F08-439E-BCED-7349E3B91AA1}"/>
              </a:ext>
            </a:extLst>
          </p:cNvPr>
          <p:cNvSpPr>
            <a:spLocks noGrp="1"/>
          </p:cNvSpPr>
          <p:nvPr>
            <p:ph type="sldNum" sz="quarter" idx="12"/>
          </p:nvPr>
        </p:nvSpPr>
        <p:spPr/>
        <p:txBody>
          <a:bodyPr/>
          <a:lstStyle/>
          <a:p>
            <a:fld id="{A796FD67-0BA0-436D-B60D-4690F3A637D4}" type="slidenum">
              <a:rPr lang="en-GB" smtClean="0"/>
              <a:t>23</a:t>
            </a:fld>
            <a:endParaRPr lang="en-GB"/>
          </a:p>
        </p:txBody>
      </p:sp>
    </p:spTree>
    <p:extLst>
      <p:ext uri="{BB962C8B-B14F-4D97-AF65-F5344CB8AC3E}">
        <p14:creationId xmlns:p14="http://schemas.microsoft.com/office/powerpoint/2010/main" val="265026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37731"/>
            <a:ext cx="6228521" cy="6857999"/>
          </a:xfrm>
        </p:spPr>
        <p:txBody>
          <a:bodyPr>
            <a:normAutofit fontScale="25000" lnSpcReduction="20000"/>
          </a:bodyPr>
          <a:lstStyle/>
          <a:p>
            <a:pPr marL="0" indent="0">
              <a:buNone/>
            </a:pPr>
            <a:r>
              <a:rPr lang="en-GB" sz="8000" b="1" dirty="0" err="1"/>
              <a:t>Vom</a:t>
            </a:r>
            <a:r>
              <a:rPr lang="en-GB" sz="8000" b="1" dirty="0"/>
              <a:t> </a:t>
            </a:r>
            <a:r>
              <a:rPr lang="en-GB" sz="8000" b="1" dirty="0" err="1"/>
              <a:t>Glück</a:t>
            </a:r>
            <a:r>
              <a:rPr lang="en-GB" sz="8000" b="1" dirty="0"/>
              <a:t> des </a:t>
            </a:r>
            <a:r>
              <a:rPr lang="en-GB" sz="8000" b="1" dirty="0" err="1"/>
              <a:t>Gebens</a:t>
            </a:r>
            <a:r>
              <a:rPr lang="en-GB" sz="8000" b="1" dirty="0"/>
              <a:t> </a:t>
            </a:r>
          </a:p>
          <a:p>
            <a:pPr marL="0" indent="0">
              <a:lnSpc>
                <a:spcPct val="160000"/>
              </a:lnSpc>
              <a:buNone/>
            </a:pPr>
            <a:r>
              <a:rPr lang="en-GB" sz="8000" dirty="0" err="1"/>
              <a:t>Höchstes</a:t>
            </a:r>
            <a:r>
              <a:rPr lang="en-GB" sz="8000" dirty="0"/>
              <a:t> </a:t>
            </a:r>
            <a:r>
              <a:rPr lang="en-GB" sz="8000" dirty="0" err="1"/>
              <a:t>Glück</a:t>
            </a:r>
            <a:r>
              <a:rPr lang="en-GB" sz="8000" dirty="0"/>
              <a:t> </a:t>
            </a:r>
            <a:r>
              <a:rPr lang="en-GB" sz="8000" dirty="0" err="1"/>
              <a:t>ist</a:t>
            </a:r>
            <a:r>
              <a:rPr lang="en-GB" sz="8000" dirty="0"/>
              <a:t> </a:t>
            </a:r>
            <a:r>
              <a:rPr lang="en-GB" sz="8000" dirty="0" err="1"/>
              <a:t>doch</a:t>
            </a:r>
            <a:r>
              <a:rPr lang="en-GB" sz="8000" dirty="0"/>
              <a:t>, </a:t>
            </a:r>
            <a:r>
              <a:rPr lang="en-GB" sz="8000" dirty="0" err="1"/>
              <a:t>zu</a:t>
            </a:r>
            <a:r>
              <a:rPr lang="en-GB" sz="8000" dirty="0"/>
              <a:t> </a:t>
            </a:r>
            <a:r>
              <a:rPr lang="en-GB" sz="8000" dirty="0" err="1"/>
              <a:t>spenden</a:t>
            </a:r>
            <a:br>
              <a:rPr lang="en-GB" sz="8000" dirty="0"/>
            </a:br>
            <a:r>
              <a:rPr lang="en-GB" sz="8000" dirty="0" err="1"/>
              <a:t>Denen</a:t>
            </a:r>
            <a:r>
              <a:rPr lang="en-GB" sz="8000" dirty="0"/>
              <a:t>, die </a:t>
            </a:r>
            <a:r>
              <a:rPr lang="en-GB" sz="8000" dirty="0" err="1"/>
              <a:t>es</a:t>
            </a:r>
            <a:r>
              <a:rPr lang="en-GB" sz="8000" dirty="0"/>
              <a:t> </a:t>
            </a:r>
            <a:r>
              <a:rPr lang="en-GB" sz="8000" dirty="0" err="1"/>
              <a:t>schwerer</a:t>
            </a:r>
            <a:r>
              <a:rPr lang="en-GB" sz="8000" dirty="0"/>
              <a:t> </a:t>
            </a:r>
            <a:r>
              <a:rPr lang="en-GB" sz="8000" dirty="0" err="1"/>
              <a:t>haben</a:t>
            </a:r>
            <a:br>
              <a:rPr lang="en-GB" sz="8000" dirty="0"/>
            </a:br>
            <a:r>
              <a:rPr lang="en-GB" sz="8000" dirty="0"/>
              <a:t>Und </a:t>
            </a:r>
            <a:r>
              <a:rPr lang="en-GB" sz="8000" dirty="0" err="1"/>
              <a:t>beschwingt</a:t>
            </a:r>
            <a:r>
              <a:rPr lang="en-GB" sz="8000" dirty="0"/>
              <a:t>, </a:t>
            </a:r>
            <a:r>
              <a:rPr lang="en-GB" sz="8000" dirty="0" err="1"/>
              <a:t>mit</a:t>
            </a:r>
            <a:r>
              <a:rPr lang="en-GB" sz="8000" dirty="0"/>
              <a:t> </a:t>
            </a:r>
            <a:r>
              <a:rPr lang="en-GB" sz="8000" dirty="0" err="1"/>
              <a:t>frohen</a:t>
            </a:r>
            <a:r>
              <a:rPr lang="en-GB" sz="8000" dirty="0"/>
              <a:t> </a:t>
            </a:r>
            <a:r>
              <a:rPr lang="en-GB" sz="8000" dirty="0" err="1"/>
              <a:t>Händen</a:t>
            </a:r>
            <a:br>
              <a:rPr lang="en-GB" sz="8000" dirty="0"/>
            </a:br>
            <a:r>
              <a:rPr lang="en-GB" sz="8000" dirty="0" err="1"/>
              <a:t>Auszustreun</a:t>
            </a:r>
            <a:r>
              <a:rPr lang="en-GB" sz="8000" dirty="0"/>
              <a:t> die </a:t>
            </a:r>
            <a:r>
              <a:rPr lang="en-GB" sz="8000" dirty="0" err="1"/>
              <a:t>schönen</a:t>
            </a:r>
            <a:r>
              <a:rPr lang="en-GB" sz="8000" dirty="0"/>
              <a:t> </a:t>
            </a:r>
            <a:r>
              <a:rPr lang="en-GB" sz="8000" dirty="0" err="1"/>
              <a:t>Gaben</a:t>
            </a:r>
            <a:r>
              <a:rPr lang="en-GB" sz="8000" dirty="0"/>
              <a:t>.</a:t>
            </a:r>
            <a:br>
              <a:rPr lang="en-GB" sz="8000" dirty="0"/>
            </a:br>
            <a:br>
              <a:rPr lang="en-GB" sz="8000" dirty="0"/>
            </a:br>
            <a:r>
              <a:rPr lang="en-GB" sz="8000" b="1" dirty="0" err="1">
                <a:solidFill>
                  <a:srgbClr val="FF0000"/>
                </a:solidFill>
              </a:rPr>
              <a:t>Schöner</a:t>
            </a:r>
            <a:r>
              <a:rPr lang="en-GB" sz="8000" b="1" dirty="0">
                <a:solidFill>
                  <a:srgbClr val="FF0000"/>
                </a:solidFill>
              </a:rPr>
              <a:t> </a:t>
            </a:r>
            <a:r>
              <a:rPr lang="en-GB" sz="8000" b="1" dirty="0" err="1">
                <a:solidFill>
                  <a:srgbClr val="FF0000"/>
                </a:solidFill>
              </a:rPr>
              <a:t>ist</a:t>
            </a:r>
            <a:r>
              <a:rPr lang="en-GB" sz="8000" b="1" dirty="0">
                <a:solidFill>
                  <a:srgbClr val="FF0000"/>
                </a:solidFill>
              </a:rPr>
              <a:t> </a:t>
            </a:r>
            <a:r>
              <a:rPr lang="en-GB" sz="8000" b="1" dirty="0" err="1">
                <a:solidFill>
                  <a:srgbClr val="FF0000"/>
                </a:solidFill>
              </a:rPr>
              <a:t>doch</a:t>
            </a:r>
            <a:r>
              <a:rPr lang="en-GB" sz="8000" b="1" dirty="0">
                <a:solidFill>
                  <a:srgbClr val="FF0000"/>
                </a:solidFill>
              </a:rPr>
              <a:t> </a:t>
            </a:r>
            <a:r>
              <a:rPr lang="en-GB" sz="8000" b="1" dirty="0" err="1">
                <a:solidFill>
                  <a:srgbClr val="FF0000"/>
                </a:solidFill>
              </a:rPr>
              <a:t>keine</a:t>
            </a:r>
            <a:r>
              <a:rPr lang="en-GB" sz="8000" b="1" dirty="0">
                <a:solidFill>
                  <a:srgbClr val="FF0000"/>
                </a:solidFill>
              </a:rPr>
              <a:t> Rose</a:t>
            </a:r>
            <a:br>
              <a:rPr lang="en-GB" sz="8000" b="1" dirty="0">
                <a:solidFill>
                  <a:srgbClr val="FF0000"/>
                </a:solidFill>
              </a:rPr>
            </a:br>
            <a:r>
              <a:rPr lang="en-GB" sz="8000" b="1" dirty="0" err="1">
                <a:solidFill>
                  <a:srgbClr val="FF0000"/>
                </a:solidFill>
              </a:rPr>
              <a:t>Als</a:t>
            </a:r>
            <a:r>
              <a:rPr lang="en-GB" sz="8000" b="1" dirty="0">
                <a:solidFill>
                  <a:srgbClr val="FF0000"/>
                </a:solidFill>
              </a:rPr>
              <a:t> das </a:t>
            </a:r>
            <a:r>
              <a:rPr lang="en-GB" sz="8000" b="1" dirty="0" err="1">
                <a:solidFill>
                  <a:srgbClr val="FF0000"/>
                </a:solidFill>
              </a:rPr>
              <a:t>Antlitz</a:t>
            </a:r>
            <a:r>
              <a:rPr lang="en-GB" sz="8000" b="1" dirty="0">
                <a:solidFill>
                  <a:srgbClr val="FF0000"/>
                </a:solidFill>
              </a:rPr>
              <a:t> des </a:t>
            </a:r>
            <a:r>
              <a:rPr lang="en-GB" sz="8000" b="1" dirty="0" err="1">
                <a:solidFill>
                  <a:srgbClr val="FF0000"/>
                </a:solidFill>
              </a:rPr>
              <a:t>Beschenkten</a:t>
            </a:r>
            <a:br>
              <a:rPr lang="en-GB" sz="8000" dirty="0"/>
            </a:br>
            <a:r>
              <a:rPr lang="en-GB" sz="8000" dirty="0" err="1"/>
              <a:t>Wenn</a:t>
            </a:r>
            <a:r>
              <a:rPr lang="en-GB" sz="8000" dirty="0"/>
              <a:t> </a:t>
            </a:r>
            <a:r>
              <a:rPr lang="en-GB" sz="8000" dirty="0" err="1"/>
              <a:t>gefüllet</a:t>
            </a:r>
            <a:r>
              <a:rPr lang="en-GB" sz="8000" dirty="0"/>
              <a:t> </a:t>
            </a:r>
            <a:r>
              <a:rPr lang="en-GB" sz="8000" dirty="0" err="1"/>
              <a:t>sich</a:t>
            </a:r>
            <a:r>
              <a:rPr lang="en-GB" sz="8000" dirty="0"/>
              <a:t>, o </a:t>
            </a:r>
            <a:r>
              <a:rPr lang="en-GB" sz="8000" dirty="0" err="1"/>
              <a:t>große</a:t>
            </a:r>
            <a:br>
              <a:rPr lang="en-GB" sz="8000" dirty="0"/>
            </a:br>
            <a:r>
              <a:rPr lang="en-GB" sz="8000" dirty="0" err="1"/>
              <a:t>Freude</a:t>
            </a:r>
            <a:r>
              <a:rPr lang="en-GB" sz="8000" dirty="0"/>
              <a:t>, seine </a:t>
            </a:r>
            <a:r>
              <a:rPr lang="en-GB" sz="8000" dirty="0" err="1"/>
              <a:t>Hände</a:t>
            </a:r>
            <a:r>
              <a:rPr lang="en-GB" sz="8000" dirty="0"/>
              <a:t> </a:t>
            </a:r>
            <a:r>
              <a:rPr lang="en-GB" sz="8000" dirty="0" err="1"/>
              <a:t>senkten</a:t>
            </a:r>
            <a:r>
              <a:rPr lang="en-GB" sz="8000" dirty="0"/>
              <a:t>.</a:t>
            </a:r>
          </a:p>
          <a:p>
            <a:pPr marL="0" indent="0">
              <a:lnSpc>
                <a:spcPct val="160000"/>
              </a:lnSpc>
              <a:buNone/>
            </a:pPr>
            <a:endParaRPr lang="en-GB" sz="8000" dirty="0"/>
          </a:p>
          <a:p>
            <a:pPr marL="0" indent="0">
              <a:lnSpc>
                <a:spcPct val="160000"/>
              </a:lnSpc>
              <a:buNone/>
            </a:pPr>
            <a:r>
              <a:rPr lang="en-GB" sz="8000" dirty="0" err="1"/>
              <a:t>Nichts</a:t>
            </a:r>
            <a:r>
              <a:rPr lang="en-GB" sz="8000" dirty="0"/>
              <a:t> </a:t>
            </a:r>
            <a:r>
              <a:rPr lang="en-GB" sz="8000" dirty="0" err="1"/>
              <a:t>macht</a:t>
            </a:r>
            <a:r>
              <a:rPr lang="en-GB" sz="8000" dirty="0"/>
              <a:t> </a:t>
            </a:r>
            <a:r>
              <a:rPr lang="en-GB" sz="8000" dirty="0" err="1"/>
              <a:t>doch</a:t>
            </a:r>
            <a:r>
              <a:rPr lang="en-GB" sz="8000" dirty="0"/>
              <a:t> so </a:t>
            </a:r>
            <a:r>
              <a:rPr lang="en-GB" sz="8000" dirty="0" err="1"/>
              <a:t>gänzlich</a:t>
            </a:r>
            <a:r>
              <a:rPr lang="en-GB" sz="8000" dirty="0"/>
              <a:t> </a:t>
            </a:r>
            <a:r>
              <a:rPr lang="en-GB" sz="8000" dirty="0" err="1"/>
              <a:t>heiter</a:t>
            </a:r>
            <a:br>
              <a:rPr lang="en-GB" sz="8000" dirty="0"/>
            </a:br>
            <a:r>
              <a:rPr lang="en-GB" sz="8000" dirty="0" err="1"/>
              <a:t>Als</a:t>
            </a:r>
            <a:r>
              <a:rPr lang="en-GB" sz="8000" dirty="0"/>
              <a:t> </a:t>
            </a:r>
            <a:r>
              <a:rPr lang="en-GB" sz="8000" dirty="0" err="1"/>
              <a:t>zu</a:t>
            </a:r>
            <a:r>
              <a:rPr lang="en-GB" sz="8000" dirty="0"/>
              <a:t> </a:t>
            </a:r>
            <a:r>
              <a:rPr lang="en-GB" sz="8000" dirty="0" err="1"/>
              <a:t>helfen</a:t>
            </a:r>
            <a:r>
              <a:rPr lang="en-GB" sz="8000" dirty="0"/>
              <a:t> </a:t>
            </a:r>
            <a:r>
              <a:rPr lang="en-GB" sz="8000" dirty="0" err="1"/>
              <a:t>allen</a:t>
            </a:r>
            <a:r>
              <a:rPr lang="en-GB" sz="8000" dirty="0"/>
              <a:t>, </a:t>
            </a:r>
            <a:r>
              <a:rPr lang="en-GB" sz="8000" dirty="0" err="1"/>
              <a:t>allen</a:t>
            </a:r>
            <a:r>
              <a:rPr lang="en-GB" sz="8000" dirty="0"/>
              <a:t>!</a:t>
            </a:r>
            <a:br>
              <a:rPr lang="en-GB" sz="8000" dirty="0"/>
            </a:br>
            <a:r>
              <a:rPr lang="en-GB" sz="8000" dirty="0" err="1"/>
              <a:t>Geb</a:t>
            </a:r>
            <a:r>
              <a:rPr lang="en-GB" sz="8000" dirty="0"/>
              <a:t> </a:t>
            </a:r>
            <a:r>
              <a:rPr lang="en-GB" sz="8000" dirty="0" err="1"/>
              <a:t>ich</a:t>
            </a:r>
            <a:r>
              <a:rPr lang="en-GB" sz="8000" dirty="0"/>
              <a:t>, was </a:t>
            </a:r>
            <a:r>
              <a:rPr lang="en-GB" sz="8000" dirty="0" err="1"/>
              <a:t>ich</a:t>
            </a:r>
            <a:r>
              <a:rPr lang="en-GB" sz="8000" dirty="0"/>
              <a:t> </a:t>
            </a:r>
            <a:r>
              <a:rPr lang="en-GB" sz="8000" dirty="0" err="1"/>
              <a:t>hab</a:t>
            </a:r>
            <a:r>
              <a:rPr lang="en-GB" sz="8000" dirty="0"/>
              <a:t>, </a:t>
            </a:r>
            <a:r>
              <a:rPr lang="en-GB" sz="8000" dirty="0" err="1"/>
              <a:t>nicht</a:t>
            </a:r>
            <a:r>
              <a:rPr lang="en-GB" sz="8000" dirty="0"/>
              <a:t> </a:t>
            </a:r>
            <a:r>
              <a:rPr lang="en-GB" sz="8000" dirty="0" err="1"/>
              <a:t>weiter</a:t>
            </a:r>
            <a:br>
              <a:rPr lang="en-GB" sz="8000" dirty="0"/>
            </a:br>
            <a:r>
              <a:rPr lang="en-GB" sz="8000" dirty="0" err="1"/>
              <a:t>Kann</a:t>
            </a:r>
            <a:r>
              <a:rPr lang="en-GB" sz="8000" dirty="0"/>
              <a:t> </a:t>
            </a:r>
            <a:r>
              <a:rPr lang="en-GB" sz="8000" dirty="0" err="1"/>
              <a:t>es</a:t>
            </a:r>
            <a:r>
              <a:rPr lang="en-GB" sz="8000" dirty="0"/>
              <a:t> </a:t>
            </a:r>
            <a:r>
              <a:rPr lang="en-GB" sz="8000" dirty="0" err="1"/>
              <a:t>mir</a:t>
            </a:r>
            <a:r>
              <a:rPr lang="en-GB" sz="8000" dirty="0"/>
              <a:t> </a:t>
            </a:r>
            <a:r>
              <a:rPr lang="en-GB" sz="8000" dirty="0" err="1"/>
              <a:t>doch</a:t>
            </a:r>
            <a:r>
              <a:rPr lang="en-GB" sz="8000" dirty="0"/>
              <a:t> </a:t>
            </a:r>
            <a:r>
              <a:rPr lang="en-GB" sz="8000" dirty="0" err="1"/>
              <a:t>nicht</a:t>
            </a:r>
            <a:r>
              <a:rPr lang="en-GB" sz="8000" dirty="0"/>
              <a:t> </a:t>
            </a:r>
            <a:r>
              <a:rPr lang="en-GB" sz="8000" dirty="0" err="1"/>
              <a:t>gefallen</a:t>
            </a:r>
            <a:r>
              <a:rPr lang="en-GB" sz="8000" dirty="0"/>
              <a:t>.</a:t>
            </a:r>
          </a:p>
          <a:p>
            <a:pPr marL="0" indent="0">
              <a:lnSpc>
                <a:spcPct val="160000"/>
              </a:lnSpc>
              <a:buNone/>
            </a:pPr>
            <a:endParaRPr lang="en-GB" sz="2100" dirty="0"/>
          </a:p>
          <a:p>
            <a:pPr marL="0" indent="0">
              <a:lnSpc>
                <a:spcPct val="160000"/>
              </a:lnSpc>
              <a:buNone/>
            </a:pPr>
            <a:br>
              <a:rPr lang="en-GB" sz="3200" dirty="0"/>
            </a:br>
            <a:endParaRPr lang="en-GB" dirty="0"/>
          </a:p>
        </p:txBody>
      </p:sp>
      <p:sp>
        <p:nvSpPr>
          <p:cNvPr id="2" name="TextBox 1"/>
          <p:cNvSpPr txBox="1"/>
          <p:nvPr/>
        </p:nvSpPr>
        <p:spPr>
          <a:xfrm>
            <a:off x="5572539" y="414701"/>
            <a:ext cx="6414052" cy="400110"/>
          </a:xfrm>
          <a:prstGeom prst="rect">
            <a:avLst/>
          </a:prstGeom>
          <a:noFill/>
        </p:spPr>
        <p:txBody>
          <a:bodyPr wrap="square" rtlCol="0">
            <a:spAutoFit/>
          </a:bodyPr>
          <a:lstStyle/>
          <a:p>
            <a:r>
              <a:rPr lang="en-GB" sz="2000" dirty="0"/>
              <a:t>The highest / greatest joy is to donate</a:t>
            </a:r>
          </a:p>
        </p:txBody>
      </p:sp>
      <p:sp>
        <p:nvSpPr>
          <p:cNvPr id="7" name="TextBox 6"/>
          <p:cNvSpPr txBox="1"/>
          <p:nvPr/>
        </p:nvSpPr>
        <p:spPr>
          <a:xfrm>
            <a:off x="5572538" y="1247469"/>
            <a:ext cx="5141843" cy="400110"/>
          </a:xfrm>
          <a:prstGeom prst="rect">
            <a:avLst/>
          </a:prstGeom>
          <a:noFill/>
        </p:spPr>
        <p:txBody>
          <a:bodyPr wrap="square" rtlCol="0">
            <a:spAutoFit/>
          </a:bodyPr>
          <a:lstStyle/>
          <a:p>
            <a:r>
              <a:rPr lang="en-GB" sz="2000" dirty="0"/>
              <a:t>And, feeling exhilarated, with merry hands, </a:t>
            </a:r>
          </a:p>
        </p:txBody>
      </p:sp>
      <p:sp>
        <p:nvSpPr>
          <p:cNvPr id="8" name="TextBox 7"/>
          <p:cNvSpPr txBox="1"/>
          <p:nvPr/>
        </p:nvSpPr>
        <p:spPr>
          <a:xfrm>
            <a:off x="5572538" y="1642416"/>
            <a:ext cx="5141843" cy="400110"/>
          </a:xfrm>
          <a:prstGeom prst="rect">
            <a:avLst/>
          </a:prstGeom>
          <a:noFill/>
        </p:spPr>
        <p:txBody>
          <a:bodyPr wrap="square" rtlCol="0">
            <a:spAutoFit/>
          </a:bodyPr>
          <a:lstStyle/>
          <a:p>
            <a:r>
              <a:rPr lang="en-GB" sz="2000" dirty="0"/>
              <a:t>To distribute the beautiful gifts</a:t>
            </a:r>
            <a:r>
              <a:rPr lang="en-GB" dirty="0"/>
              <a:t>.</a:t>
            </a:r>
          </a:p>
        </p:txBody>
      </p:sp>
      <p:sp>
        <p:nvSpPr>
          <p:cNvPr id="9" name="TextBox 8"/>
          <p:cNvSpPr txBox="1"/>
          <p:nvPr/>
        </p:nvSpPr>
        <p:spPr>
          <a:xfrm>
            <a:off x="5572539" y="858076"/>
            <a:ext cx="5141843" cy="400110"/>
          </a:xfrm>
          <a:prstGeom prst="rect">
            <a:avLst/>
          </a:prstGeom>
          <a:noFill/>
        </p:spPr>
        <p:txBody>
          <a:bodyPr wrap="square" rtlCol="0">
            <a:spAutoFit/>
          </a:bodyPr>
          <a:lstStyle/>
          <a:p>
            <a:r>
              <a:rPr lang="en-GB" sz="2000" dirty="0"/>
              <a:t>To those who have a harder life than you</a:t>
            </a:r>
          </a:p>
        </p:txBody>
      </p:sp>
      <p:sp>
        <p:nvSpPr>
          <p:cNvPr id="10" name="TextBox 9"/>
          <p:cNvSpPr txBox="1"/>
          <p:nvPr/>
        </p:nvSpPr>
        <p:spPr>
          <a:xfrm>
            <a:off x="5572538" y="2509707"/>
            <a:ext cx="5141843" cy="400110"/>
          </a:xfrm>
          <a:prstGeom prst="rect">
            <a:avLst/>
          </a:prstGeom>
          <a:noFill/>
        </p:spPr>
        <p:txBody>
          <a:bodyPr wrap="square" rtlCol="0">
            <a:spAutoFit/>
          </a:bodyPr>
          <a:lstStyle/>
          <a:p>
            <a:r>
              <a:rPr lang="en-GB" sz="2000" dirty="0"/>
              <a:t>No rose can be more beautiful</a:t>
            </a:r>
          </a:p>
        </p:txBody>
      </p:sp>
      <p:sp>
        <p:nvSpPr>
          <p:cNvPr id="11" name="TextBox 10"/>
          <p:cNvSpPr txBox="1"/>
          <p:nvPr/>
        </p:nvSpPr>
        <p:spPr>
          <a:xfrm>
            <a:off x="5572537" y="2932644"/>
            <a:ext cx="5141843" cy="400110"/>
          </a:xfrm>
          <a:prstGeom prst="rect">
            <a:avLst/>
          </a:prstGeom>
          <a:noFill/>
        </p:spPr>
        <p:txBody>
          <a:bodyPr wrap="square" rtlCol="0">
            <a:spAutoFit/>
          </a:bodyPr>
          <a:lstStyle/>
          <a:p>
            <a:r>
              <a:rPr lang="en-GB" sz="2000" dirty="0"/>
              <a:t>Than the face of a person receiving a gift</a:t>
            </a:r>
          </a:p>
        </p:txBody>
      </p:sp>
      <p:sp>
        <p:nvSpPr>
          <p:cNvPr id="12" name="TextBox 11"/>
          <p:cNvSpPr txBox="1"/>
          <p:nvPr/>
        </p:nvSpPr>
        <p:spPr>
          <a:xfrm>
            <a:off x="5572536" y="3366676"/>
            <a:ext cx="5141843" cy="400110"/>
          </a:xfrm>
          <a:prstGeom prst="rect">
            <a:avLst/>
          </a:prstGeom>
          <a:noFill/>
        </p:spPr>
        <p:txBody>
          <a:bodyPr wrap="square" rtlCol="0">
            <a:spAutoFit/>
          </a:bodyPr>
          <a:lstStyle/>
          <a:p>
            <a:r>
              <a:rPr lang="en-GB" sz="2000" dirty="0"/>
              <a:t>When filled (with gifts), oh great</a:t>
            </a:r>
          </a:p>
        </p:txBody>
      </p:sp>
      <p:sp>
        <p:nvSpPr>
          <p:cNvPr id="13" name="TextBox 12"/>
          <p:cNvSpPr txBox="1"/>
          <p:nvPr/>
        </p:nvSpPr>
        <p:spPr>
          <a:xfrm>
            <a:off x="5572536" y="4997997"/>
            <a:ext cx="5956855" cy="400110"/>
          </a:xfrm>
          <a:prstGeom prst="rect">
            <a:avLst/>
          </a:prstGeom>
          <a:noFill/>
        </p:spPr>
        <p:txBody>
          <a:bodyPr wrap="square" rtlCol="0">
            <a:spAutoFit/>
          </a:bodyPr>
          <a:lstStyle/>
          <a:p>
            <a:r>
              <a:rPr lang="en-GB" sz="2000" dirty="0"/>
              <a:t>Nothing can make you as entirely cheerful</a:t>
            </a:r>
          </a:p>
        </p:txBody>
      </p:sp>
      <p:sp>
        <p:nvSpPr>
          <p:cNvPr id="14" name="TextBox 13"/>
          <p:cNvSpPr txBox="1"/>
          <p:nvPr/>
        </p:nvSpPr>
        <p:spPr>
          <a:xfrm>
            <a:off x="5572536" y="3778518"/>
            <a:ext cx="5141843" cy="400110"/>
          </a:xfrm>
          <a:prstGeom prst="rect">
            <a:avLst/>
          </a:prstGeom>
          <a:noFill/>
        </p:spPr>
        <p:txBody>
          <a:bodyPr wrap="square" rtlCol="0">
            <a:spAutoFit/>
          </a:bodyPr>
          <a:lstStyle/>
          <a:p>
            <a:r>
              <a:rPr lang="en-GB" sz="2000" dirty="0"/>
              <a:t>Joy, their hands lower themselves</a:t>
            </a:r>
          </a:p>
        </p:txBody>
      </p:sp>
      <p:sp>
        <p:nvSpPr>
          <p:cNvPr id="15" name="TextBox 14"/>
          <p:cNvSpPr txBox="1"/>
          <p:nvPr/>
        </p:nvSpPr>
        <p:spPr>
          <a:xfrm>
            <a:off x="5572536" y="5421571"/>
            <a:ext cx="5141843" cy="400110"/>
          </a:xfrm>
          <a:prstGeom prst="rect">
            <a:avLst/>
          </a:prstGeom>
          <a:noFill/>
        </p:spPr>
        <p:txBody>
          <a:bodyPr wrap="square" rtlCol="0">
            <a:spAutoFit/>
          </a:bodyPr>
          <a:lstStyle/>
          <a:p>
            <a:r>
              <a:rPr lang="en-GB" sz="2000" dirty="0"/>
              <a:t>Than to help everybody, everybody! </a:t>
            </a:r>
          </a:p>
        </p:txBody>
      </p:sp>
      <p:sp>
        <p:nvSpPr>
          <p:cNvPr id="16" name="TextBox 15"/>
          <p:cNvSpPr txBox="1"/>
          <p:nvPr/>
        </p:nvSpPr>
        <p:spPr>
          <a:xfrm>
            <a:off x="5572536" y="5904411"/>
            <a:ext cx="5141843" cy="400110"/>
          </a:xfrm>
          <a:prstGeom prst="rect">
            <a:avLst/>
          </a:prstGeom>
          <a:noFill/>
        </p:spPr>
        <p:txBody>
          <a:bodyPr wrap="square" rtlCol="0">
            <a:spAutoFit/>
          </a:bodyPr>
          <a:lstStyle/>
          <a:p>
            <a:r>
              <a:rPr lang="en-GB" sz="2000" dirty="0"/>
              <a:t>If I don’t pass on what I have </a:t>
            </a:r>
          </a:p>
        </p:txBody>
      </p:sp>
      <p:sp>
        <p:nvSpPr>
          <p:cNvPr id="17" name="TextBox 16"/>
          <p:cNvSpPr txBox="1"/>
          <p:nvPr/>
        </p:nvSpPr>
        <p:spPr>
          <a:xfrm>
            <a:off x="5572536" y="6347932"/>
            <a:ext cx="5141843" cy="400110"/>
          </a:xfrm>
          <a:prstGeom prst="rect">
            <a:avLst/>
          </a:prstGeom>
          <a:noFill/>
        </p:spPr>
        <p:txBody>
          <a:bodyPr wrap="square" rtlCol="0">
            <a:spAutoFit/>
          </a:bodyPr>
          <a:lstStyle/>
          <a:p>
            <a:r>
              <a:rPr lang="en-GB" sz="2000" dirty="0"/>
              <a:t>I obviously do not like it.</a:t>
            </a:r>
          </a:p>
        </p:txBody>
      </p:sp>
      <p:sp>
        <p:nvSpPr>
          <p:cNvPr id="4" name="Rectangle 3"/>
          <p:cNvSpPr/>
          <p:nvPr/>
        </p:nvSpPr>
        <p:spPr>
          <a:xfrm>
            <a:off x="3008243" y="22820"/>
            <a:ext cx="3100437" cy="461665"/>
          </a:xfrm>
          <a:prstGeom prst="rect">
            <a:avLst/>
          </a:prstGeom>
          <a:ln>
            <a:solidFill>
              <a:srgbClr val="FF0000"/>
            </a:solidFill>
          </a:ln>
        </p:spPr>
        <p:txBody>
          <a:bodyPr wrap="square">
            <a:spAutoFit/>
          </a:bodyPr>
          <a:lstStyle/>
          <a:p>
            <a:r>
              <a:rPr lang="en-GB" sz="2400" b="1" dirty="0" err="1">
                <a:solidFill>
                  <a:srgbClr val="FF0000"/>
                </a:solidFill>
              </a:rPr>
              <a:t>Findet</a:t>
            </a:r>
            <a:r>
              <a:rPr lang="en-GB" sz="2400" b="1" dirty="0">
                <a:solidFill>
                  <a:srgbClr val="FF0000"/>
                </a:solidFill>
              </a:rPr>
              <a:t> die </a:t>
            </a:r>
            <a:r>
              <a:rPr lang="en-GB" sz="2400" b="1" dirty="0" err="1">
                <a:solidFill>
                  <a:srgbClr val="FF0000"/>
                </a:solidFill>
              </a:rPr>
              <a:t>Metapher</a:t>
            </a:r>
            <a:r>
              <a:rPr lang="en-GB" sz="2400" b="1" dirty="0">
                <a:solidFill>
                  <a:srgbClr val="FF0000"/>
                </a:solidFill>
              </a:rPr>
              <a:t>!</a:t>
            </a:r>
          </a:p>
        </p:txBody>
      </p:sp>
      <p:sp>
        <p:nvSpPr>
          <p:cNvPr id="5" name="Slide Number Placeholder 4">
            <a:extLst>
              <a:ext uri="{FF2B5EF4-FFF2-40B4-BE49-F238E27FC236}">
                <a16:creationId xmlns:a16="http://schemas.microsoft.com/office/drawing/2014/main" id="{13D1A84F-8853-4ACC-B46B-5160A554AFBC}"/>
              </a:ext>
            </a:extLst>
          </p:cNvPr>
          <p:cNvSpPr>
            <a:spLocks noGrp="1"/>
          </p:cNvSpPr>
          <p:nvPr>
            <p:ph type="sldNum" sz="quarter" idx="12"/>
          </p:nvPr>
        </p:nvSpPr>
        <p:spPr/>
        <p:txBody>
          <a:bodyPr/>
          <a:lstStyle/>
          <a:p>
            <a:fld id="{A796FD67-0BA0-436D-B60D-4690F3A637D4}" type="slidenum">
              <a:rPr lang="en-GB" smtClean="0"/>
              <a:t>24</a:t>
            </a:fld>
            <a:endParaRPr lang="en-GB"/>
          </a:p>
        </p:txBody>
      </p:sp>
    </p:spTree>
    <p:extLst>
      <p:ext uri="{BB962C8B-B14F-4D97-AF65-F5344CB8AC3E}">
        <p14:creationId xmlns:p14="http://schemas.microsoft.com/office/powerpoint/2010/main" val="2255523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err="1"/>
              <a:t>Wie</a:t>
            </a:r>
            <a:r>
              <a:rPr lang="en-GB" sz="3200" b="1" dirty="0"/>
              <a:t> </a:t>
            </a:r>
            <a:r>
              <a:rPr lang="en-GB" sz="3200" b="1" dirty="0" err="1"/>
              <a:t>findet</a:t>
            </a:r>
            <a:r>
              <a:rPr lang="en-GB" sz="3200" b="1" dirty="0"/>
              <a:t> </a:t>
            </a:r>
            <a:r>
              <a:rPr lang="en-GB" sz="3200" b="1" dirty="0" err="1"/>
              <a:t>ihr</a:t>
            </a:r>
            <a:r>
              <a:rPr lang="en-GB" sz="3200" b="1" dirty="0"/>
              <a:t> das </a:t>
            </a:r>
            <a:r>
              <a:rPr lang="en-GB" sz="3200" b="1" dirty="0" err="1"/>
              <a:t>Gedicht</a:t>
            </a:r>
            <a:r>
              <a:rPr lang="en-GB" sz="3200" b="1" dirty="0"/>
              <a:t>?</a:t>
            </a:r>
          </a:p>
        </p:txBody>
      </p:sp>
      <p:sp>
        <p:nvSpPr>
          <p:cNvPr id="3" name="Content Placeholder 2"/>
          <p:cNvSpPr>
            <a:spLocks noGrp="1"/>
          </p:cNvSpPr>
          <p:nvPr>
            <p:ph idx="1"/>
          </p:nvPr>
        </p:nvSpPr>
        <p:spPr/>
        <p:txBody>
          <a:bodyPr/>
          <a:lstStyle/>
          <a:p>
            <a:pPr marL="0" indent="0">
              <a:buNone/>
            </a:pPr>
            <a:r>
              <a:rPr lang="en-GB" dirty="0"/>
              <a:t>Ich </a:t>
            </a:r>
            <a:r>
              <a:rPr lang="en-GB" dirty="0" err="1"/>
              <a:t>finde</a:t>
            </a:r>
            <a:r>
              <a:rPr lang="en-GB" dirty="0"/>
              <a:t> </a:t>
            </a:r>
            <a:r>
              <a:rPr lang="en-GB" dirty="0" err="1"/>
              <a:t>es</a:t>
            </a:r>
            <a:r>
              <a:rPr lang="en-GB" dirty="0"/>
              <a:t> (</a:t>
            </a:r>
            <a:r>
              <a:rPr lang="en-GB" dirty="0" err="1"/>
              <a:t>nicht</a:t>
            </a:r>
            <a:r>
              <a:rPr lang="en-GB" dirty="0"/>
              <a:t>)…</a:t>
            </a:r>
          </a:p>
          <a:p>
            <a:endParaRPr lang="en-GB" dirty="0"/>
          </a:p>
          <a:p>
            <a:pPr marL="0" indent="0">
              <a:buNone/>
            </a:pPr>
            <a:r>
              <a:rPr lang="en-GB" dirty="0" err="1"/>
              <a:t>laut</a:t>
            </a:r>
            <a:r>
              <a:rPr lang="en-GB" dirty="0"/>
              <a:t>  </a:t>
            </a:r>
            <a:r>
              <a:rPr lang="en-GB" dirty="0" err="1"/>
              <a:t>schnell</a:t>
            </a:r>
            <a:r>
              <a:rPr lang="en-GB" dirty="0"/>
              <a:t>  </a:t>
            </a:r>
            <a:r>
              <a:rPr lang="en-GB" dirty="0" err="1"/>
              <a:t>musikalisch</a:t>
            </a:r>
            <a:r>
              <a:rPr lang="en-GB" dirty="0"/>
              <a:t> </a:t>
            </a:r>
            <a:r>
              <a:rPr lang="en-GB" dirty="0" err="1"/>
              <a:t>traurig</a:t>
            </a:r>
            <a:r>
              <a:rPr lang="en-GB" dirty="0"/>
              <a:t>  </a:t>
            </a:r>
            <a:r>
              <a:rPr lang="en-GB" dirty="0" err="1"/>
              <a:t>kurz</a:t>
            </a:r>
            <a:r>
              <a:rPr lang="en-GB" dirty="0"/>
              <a:t> </a:t>
            </a:r>
            <a:r>
              <a:rPr lang="en-GB" dirty="0" err="1"/>
              <a:t>lang</a:t>
            </a:r>
            <a:r>
              <a:rPr lang="en-GB" dirty="0"/>
              <a:t>  </a:t>
            </a:r>
            <a:r>
              <a:rPr lang="en-GB" dirty="0" err="1"/>
              <a:t>interessant</a:t>
            </a:r>
            <a:r>
              <a:rPr lang="en-GB" dirty="0"/>
              <a:t>  </a:t>
            </a:r>
            <a:r>
              <a:rPr lang="en-GB" dirty="0" err="1"/>
              <a:t>langweilig</a:t>
            </a:r>
            <a:r>
              <a:rPr lang="en-GB" dirty="0"/>
              <a:t> </a:t>
            </a:r>
          </a:p>
          <a:p>
            <a:pPr marL="0" indent="0">
              <a:buNone/>
            </a:pPr>
            <a:endParaRPr lang="en-GB" dirty="0"/>
          </a:p>
          <a:p>
            <a:pPr marL="0" indent="0">
              <a:buNone/>
            </a:pPr>
            <a:r>
              <a:rPr lang="en-GB" dirty="0" err="1"/>
              <a:t>altmodisch</a:t>
            </a:r>
            <a:r>
              <a:rPr lang="en-GB" dirty="0"/>
              <a:t>  modern  </a:t>
            </a:r>
            <a:r>
              <a:rPr lang="en-GB" dirty="0" err="1"/>
              <a:t>leise</a:t>
            </a:r>
            <a:r>
              <a:rPr lang="en-GB" dirty="0"/>
              <a:t>  </a:t>
            </a:r>
            <a:r>
              <a:rPr lang="en-GB" dirty="0" err="1"/>
              <a:t>fröhlich</a:t>
            </a:r>
            <a:r>
              <a:rPr lang="en-GB" dirty="0"/>
              <a:t>  </a:t>
            </a:r>
            <a:r>
              <a:rPr lang="en-GB" dirty="0" err="1"/>
              <a:t>schlecht</a:t>
            </a:r>
            <a:r>
              <a:rPr lang="en-GB" dirty="0"/>
              <a:t> </a:t>
            </a:r>
            <a:r>
              <a:rPr lang="en-GB" dirty="0" err="1"/>
              <a:t>einfach</a:t>
            </a:r>
            <a:r>
              <a:rPr lang="en-GB" dirty="0"/>
              <a:t>  </a:t>
            </a:r>
            <a:r>
              <a:rPr lang="en-GB" dirty="0" err="1"/>
              <a:t>schwierig</a:t>
            </a:r>
            <a:endParaRPr lang="en-GB" dirty="0"/>
          </a:p>
        </p:txBody>
      </p:sp>
      <p:sp>
        <p:nvSpPr>
          <p:cNvPr id="4" name="Slide Number Placeholder 3">
            <a:extLst>
              <a:ext uri="{FF2B5EF4-FFF2-40B4-BE49-F238E27FC236}">
                <a16:creationId xmlns:a16="http://schemas.microsoft.com/office/drawing/2014/main" id="{E6BF0841-B102-4DF6-B728-C0A76D49CF90}"/>
              </a:ext>
            </a:extLst>
          </p:cNvPr>
          <p:cNvSpPr>
            <a:spLocks noGrp="1"/>
          </p:cNvSpPr>
          <p:nvPr>
            <p:ph type="sldNum" sz="quarter" idx="12"/>
          </p:nvPr>
        </p:nvSpPr>
        <p:spPr/>
        <p:txBody>
          <a:bodyPr/>
          <a:lstStyle/>
          <a:p>
            <a:fld id="{A796FD67-0BA0-436D-B60D-4690F3A637D4}" type="slidenum">
              <a:rPr lang="en-GB" smtClean="0"/>
              <a:t>25</a:t>
            </a:fld>
            <a:endParaRPr lang="en-GB"/>
          </a:p>
        </p:txBody>
      </p:sp>
    </p:spTree>
    <p:extLst>
      <p:ext uri="{BB962C8B-B14F-4D97-AF65-F5344CB8AC3E}">
        <p14:creationId xmlns:p14="http://schemas.microsoft.com/office/powerpoint/2010/main" val="4131295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219352"/>
            <a:ext cx="10505661" cy="946840"/>
          </a:xfrm>
        </p:spPr>
        <p:txBody>
          <a:bodyPr>
            <a:normAutofit/>
          </a:bodyPr>
          <a:lstStyle/>
          <a:p>
            <a:r>
              <a:rPr lang="en-GB" sz="3200" b="1" dirty="0"/>
              <a:t>Grammatik: </a:t>
            </a:r>
            <a:r>
              <a:rPr lang="en-GB" sz="3200" b="1" dirty="0" err="1"/>
              <a:t>Komparativ</a:t>
            </a:r>
            <a:r>
              <a:rPr lang="en-GB" sz="3200" b="1" dirty="0"/>
              <a:t> und </a:t>
            </a:r>
            <a:r>
              <a:rPr lang="en-GB" sz="3200" b="1" dirty="0" err="1"/>
              <a:t>Superlativ</a:t>
            </a:r>
            <a:endParaRPr lang="en-GB" sz="3200" b="1" dirty="0"/>
          </a:p>
        </p:txBody>
      </p:sp>
      <p:sp>
        <p:nvSpPr>
          <p:cNvPr id="3" name="Content Placeholder 2"/>
          <p:cNvSpPr>
            <a:spLocks noGrp="1"/>
          </p:cNvSpPr>
          <p:nvPr>
            <p:ph idx="1"/>
          </p:nvPr>
        </p:nvSpPr>
        <p:spPr>
          <a:xfrm>
            <a:off x="149087" y="1166191"/>
            <a:ext cx="11821240" cy="5525553"/>
          </a:xfrm>
        </p:spPr>
        <p:txBody>
          <a:bodyPr>
            <a:normAutofit/>
          </a:bodyPr>
          <a:lstStyle/>
          <a:p>
            <a:pPr marL="0" indent="0">
              <a:buNone/>
            </a:pPr>
            <a:r>
              <a:rPr lang="en-GB" b="1" dirty="0" err="1"/>
              <a:t>Adjektiv</a:t>
            </a:r>
            <a:r>
              <a:rPr lang="en-GB" dirty="0"/>
              <a:t>:	 			</a:t>
            </a:r>
            <a:r>
              <a:rPr lang="en-GB" b="1" dirty="0" err="1"/>
              <a:t>Komparativ</a:t>
            </a:r>
            <a:r>
              <a:rPr lang="en-GB" dirty="0"/>
              <a:t>:			</a:t>
            </a:r>
            <a:r>
              <a:rPr lang="en-GB" b="1" dirty="0" err="1"/>
              <a:t>Superlativ</a:t>
            </a: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8" name="TextBox 7"/>
          <p:cNvSpPr txBox="1"/>
          <p:nvPr/>
        </p:nvSpPr>
        <p:spPr>
          <a:xfrm>
            <a:off x="1010604" y="3755139"/>
            <a:ext cx="2211185" cy="1384995"/>
          </a:xfrm>
          <a:prstGeom prst="rect">
            <a:avLst/>
          </a:prstGeom>
          <a:noFill/>
        </p:spPr>
        <p:txBody>
          <a:bodyPr wrap="square" rtlCol="0">
            <a:spAutoFit/>
          </a:bodyPr>
          <a:lstStyle/>
          <a:p>
            <a:pPr algn="ctr"/>
            <a:r>
              <a:rPr lang="en-GB" sz="2800" b="1" dirty="0" err="1"/>
              <a:t>schön</a:t>
            </a:r>
            <a:endParaRPr lang="en-GB" sz="2800" b="1" dirty="0"/>
          </a:p>
          <a:p>
            <a:pPr algn="ctr"/>
            <a:r>
              <a:rPr lang="en-GB" sz="2800" i="1" dirty="0"/>
              <a:t>beautiful</a:t>
            </a:r>
          </a:p>
          <a:p>
            <a:pPr algn="ctr"/>
            <a:endParaRPr lang="en-GB" sz="2800" b="1" dirty="0"/>
          </a:p>
        </p:txBody>
      </p:sp>
      <p:sp>
        <p:nvSpPr>
          <p:cNvPr id="10" name="TextBox 9"/>
          <p:cNvSpPr txBox="1"/>
          <p:nvPr/>
        </p:nvSpPr>
        <p:spPr>
          <a:xfrm>
            <a:off x="4533208" y="3754452"/>
            <a:ext cx="2407919" cy="954107"/>
          </a:xfrm>
          <a:prstGeom prst="rect">
            <a:avLst/>
          </a:prstGeom>
          <a:noFill/>
        </p:spPr>
        <p:txBody>
          <a:bodyPr wrap="square" rtlCol="0">
            <a:spAutoFit/>
          </a:bodyPr>
          <a:lstStyle/>
          <a:p>
            <a:pPr algn="ctr"/>
            <a:r>
              <a:rPr lang="en-GB" sz="2800" b="1" dirty="0" err="1"/>
              <a:t>schön</a:t>
            </a:r>
            <a:r>
              <a:rPr lang="en-GB" sz="2800" b="1" dirty="0" err="1">
                <a:solidFill>
                  <a:srgbClr val="FF0000"/>
                </a:solidFill>
              </a:rPr>
              <a:t>er</a:t>
            </a:r>
            <a:endParaRPr lang="en-GB" sz="2800" b="1" dirty="0">
              <a:solidFill>
                <a:srgbClr val="FF0000"/>
              </a:solidFill>
            </a:endParaRPr>
          </a:p>
          <a:p>
            <a:pPr algn="ctr"/>
            <a:r>
              <a:rPr lang="en-GB" sz="2800" i="1" dirty="0"/>
              <a:t>more beautiful</a:t>
            </a:r>
          </a:p>
        </p:txBody>
      </p:sp>
      <p:sp>
        <p:nvSpPr>
          <p:cNvPr id="11" name="TextBox 10"/>
          <p:cNvSpPr txBox="1"/>
          <p:nvPr/>
        </p:nvSpPr>
        <p:spPr>
          <a:xfrm>
            <a:off x="8654328" y="3754453"/>
            <a:ext cx="2617729" cy="954107"/>
          </a:xfrm>
          <a:prstGeom prst="rect">
            <a:avLst/>
          </a:prstGeom>
          <a:noFill/>
        </p:spPr>
        <p:txBody>
          <a:bodyPr wrap="square" rtlCol="0">
            <a:spAutoFit/>
          </a:bodyPr>
          <a:lstStyle/>
          <a:p>
            <a:pPr algn="ctr"/>
            <a:r>
              <a:rPr lang="en-GB" sz="2800" b="1" dirty="0">
                <a:solidFill>
                  <a:srgbClr val="FF0000"/>
                </a:solidFill>
              </a:rPr>
              <a:t>am</a:t>
            </a:r>
            <a:r>
              <a:rPr lang="en-GB" sz="2800" dirty="0"/>
              <a:t> </a:t>
            </a:r>
            <a:r>
              <a:rPr lang="en-GB" sz="2800" b="1" dirty="0" err="1"/>
              <a:t>sch</a:t>
            </a:r>
            <a:r>
              <a:rPr lang="en-GB" sz="2800" b="1" dirty="0" err="1">
                <a:solidFill>
                  <a:srgbClr val="FF0000"/>
                </a:solidFill>
              </a:rPr>
              <a:t>ö</a:t>
            </a:r>
            <a:r>
              <a:rPr lang="en-GB" sz="2800" b="1" dirty="0" err="1"/>
              <a:t>n</a:t>
            </a:r>
            <a:r>
              <a:rPr lang="en-GB" sz="2800" b="1" dirty="0" err="1">
                <a:solidFill>
                  <a:srgbClr val="FF0000"/>
                </a:solidFill>
              </a:rPr>
              <a:t>sten</a:t>
            </a:r>
            <a:endParaRPr lang="en-GB" sz="2800" b="1" dirty="0">
              <a:solidFill>
                <a:srgbClr val="FF0000"/>
              </a:solidFill>
            </a:endParaRPr>
          </a:p>
          <a:p>
            <a:pPr algn="ctr"/>
            <a:r>
              <a:rPr lang="en-GB" sz="2800" i="1" dirty="0"/>
              <a:t>most beautiful</a:t>
            </a:r>
          </a:p>
        </p:txBody>
      </p:sp>
      <p:sp>
        <p:nvSpPr>
          <p:cNvPr id="6" name="Slide Number Placeholder 5">
            <a:extLst>
              <a:ext uri="{FF2B5EF4-FFF2-40B4-BE49-F238E27FC236}">
                <a16:creationId xmlns:a16="http://schemas.microsoft.com/office/drawing/2014/main" id="{14FF5B7E-8F28-4C49-AAC5-8BF00F1CE036}"/>
              </a:ext>
            </a:extLst>
          </p:cNvPr>
          <p:cNvSpPr>
            <a:spLocks noGrp="1"/>
          </p:cNvSpPr>
          <p:nvPr>
            <p:ph type="sldNum" sz="quarter" idx="12"/>
          </p:nvPr>
        </p:nvSpPr>
        <p:spPr/>
        <p:txBody>
          <a:bodyPr/>
          <a:lstStyle/>
          <a:p>
            <a:fld id="{A796FD67-0BA0-436D-B60D-4690F3A637D4}" type="slidenum">
              <a:rPr lang="en-GB" smtClean="0"/>
              <a:t>26</a:t>
            </a:fld>
            <a:endParaRPr lang="en-GB"/>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07" y="1915442"/>
            <a:ext cx="2424202" cy="1615125"/>
          </a:xfrm>
          <a:prstGeom prst="rect">
            <a:avLst/>
          </a:prstGeom>
        </p:spPr>
      </p:pic>
      <p:sp>
        <p:nvSpPr>
          <p:cNvPr id="16" name="TextBox 15"/>
          <p:cNvSpPr txBox="1"/>
          <p:nvPr/>
        </p:nvSpPr>
        <p:spPr>
          <a:xfrm>
            <a:off x="945806" y="3492842"/>
            <a:ext cx="639919" cy="261610"/>
          </a:xfrm>
          <a:prstGeom prst="rect">
            <a:avLst/>
          </a:prstGeom>
          <a:noFill/>
        </p:spPr>
        <p:txBody>
          <a:bodyPr wrap="none" rtlCol="0">
            <a:spAutoFit/>
          </a:bodyPr>
          <a:lstStyle/>
          <a:p>
            <a:r>
              <a:rPr lang="en-US" sz="1100" dirty="0"/>
              <a:t>Image 9</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857" y="1771267"/>
            <a:ext cx="1824123" cy="1824123"/>
          </a:xfrm>
          <a:prstGeom prst="rect">
            <a:avLst/>
          </a:prstGeom>
        </p:spPr>
      </p:pic>
      <p:sp>
        <p:nvSpPr>
          <p:cNvPr id="18" name="TextBox 17"/>
          <p:cNvSpPr txBox="1"/>
          <p:nvPr/>
        </p:nvSpPr>
        <p:spPr>
          <a:xfrm>
            <a:off x="4756918" y="3593916"/>
            <a:ext cx="712054" cy="261610"/>
          </a:xfrm>
          <a:prstGeom prst="rect">
            <a:avLst/>
          </a:prstGeom>
          <a:noFill/>
        </p:spPr>
        <p:txBody>
          <a:bodyPr wrap="none" rtlCol="0">
            <a:spAutoFit/>
          </a:bodyPr>
          <a:lstStyle/>
          <a:p>
            <a:r>
              <a:rPr lang="en-US" sz="1100" dirty="0"/>
              <a:t>Image 10</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1771267"/>
            <a:ext cx="2370926" cy="1822649"/>
          </a:xfrm>
          <a:prstGeom prst="rect">
            <a:avLst/>
          </a:prstGeom>
        </p:spPr>
      </p:pic>
      <p:sp>
        <p:nvSpPr>
          <p:cNvPr id="20" name="TextBox 19"/>
          <p:cNvSpPr txBox="1"/>
          <p:nvPr/>
        </p:nvSpPr>
        <p:spPr>
          <a:xfrm>
            <a:off x="8537791" y="3593916"/>
            <a:ext cx="712054" cy="261610"/>
          </a:xfrm>
          <a:prstGeom prst="rect">
            <a:avLst/>
          </a:prstGeom>
          <a:noFill/>
        </p:spPr>
        <p:txBody>
          <a:bodyPr wrap="none" rtlCol="0">
            <a:spAutoFit/>
          </a:bodyPr>
          <a:lstStyle/>
          <a:p>
            <a:r>
              <a:rPr lang="en-US" sz="1100" dirty="0"/>
              <a:t>Image 11</a:t>
            </a:r>
          </a:p>
        </p:txBody>
      </p:sp>
    </p:spTree>
    <p:extLst>
      <p:ext uri="{BB962C8B-B14F-4D97-AF65-F5344CB8AC3E}">
        <p14:creationId xmlns:p14="http://schemas.microsoft.com/office/powerpoint/2010/main" val="3131202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219352"/>
            <a:ext cx="10505661" cy="946840"/>
          </a:xfrm>
        </p:spPr>
        <p:txBody>
          <a:bodyPr>
            <a:normAutofit/>
          </a:bodyPr>
          <a:lstStyle/>
          <a:p>
            <a:r>
              <a:rPr lang="en-GB" sz="3200" b="1" dirty="0"/>
              <a:t>Grammatik: </a:t>
            </a:r>
            <a:r>
              <a:rPr lang="en-GB" sz="3200" b="1" dirty="0" err="1"/>
              <a:t>Komparativ</a:t>
            </a:r>
            <a:r>
              <a:rPr lang="en-GB" sz="3200" b="1" dirty="0"/>
              <a:t> und </a:t>
            </a:r>
            <a:r>
              <a:rPr lang="en-GB" sz="3200" b="1" dirty="0" err="1"/>
              <a:t>Superlativ</a:t>
            </a:r>
            <a:endParaRPr lang="en-GB" sz="3200" b="1" dirty="0"/>
          </a:p>
        </p:txBody>
      </p:sp>
      <p:sp>
        <p:nvSpPr>
          <p:cNvPr id="3" name="Content Placeholder 2"/>
          <p:cNvSpPr>
            <a:spLocks noGrp="1"/>
          </p:cNvSpPr>
          <p:nvPr>
            <p:ph idx="1"/>
          </p:nvPr>
        </p:nvSpPr>
        <p:spPr>
          <a:xfrm>
            <a:off x="149087" y="1166191"/>
            <a:ext cx="11821240" cy="5525553"/>
          </a:xfrm>
        </p:spPr>
        <p:txBody>
          <a:bodyPr>
            <a:normAutofit/>
          </a:bodyPr>
          <a:lstStyle/>
          <a:p>
            <a:pPr marL="0" indent="0">
              <a:buNone/>
            </a:pPr>
            <a:r>
              <a:rPr lang="en-GB" b="1" dirty="0" err="1"/>
              <a:t>Adjektiv</a:t>
            </a:r>
            <a:r>
              <a:rPr lang="en-GB" dirty="0"/>
              <a:t>:	 			</a:t>
            </a:r>
            <a:r>
              <a:rPr lang="en-GB" b="1" dirty="0" err="1"/>
              <a:t>Komparativ</a:t>
            </a:r>
            <a:r>
              <a:rPr lang="en-GB" dirty="0"/>
              <a:t>:			</a:t>
            </a:r>
            <a:r>
              <a:rPr lang="en-GB" b="1" dirty="0" err="1"/>
              <a:t>Superlativ</a:t>
            </a: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8" name="TextBox 7"/>
          <p:cNvSpPr txBox="1"/>
          <p:nvPr/>
        </p:nvSpPr>
        <p:spPr>
          <a:xfrm>
            <a:off x="1010604" y="3755139"/>
            <a:ext cx="2211185" cy="954107"/>
          </a:xfrm>
          <a:prstGeom prst="rect">
            <a:avLst/>
          </a:prstGeom>
          <a:noFill/>
        </p:spPr>
        <p:txBody>
          <a:bodyPr wrap="square" rtlCol="0">
            <a:spAutoFit/>
          </a:bodyPr>
          <a:lstStyle/>
          <a:p>
            <a:pPr algn="ctr"/>
            <a:r>
              <a:rPr lang="en-GB" sz="2800" b="1" dirty="0" err="1"/>
              <a:t>schnell</a:t>
            </a:r>
            <a:endParaRPr lang="en-GB" sz="2800" b="1" dirty="0"/>
          </a:p>
          <a:p>
            <a:pPr algn="ctr"/>
            <a:r>
              <a:rPr lang="en-GB" sz="2800" i="1" dirty="0"/>
              <a:t>quick</a:t>
            </a:r>
          </a:p>
        </p:txBody>
      </p:sp>
      <p:sp>
        <p:nvSpPr>
          <p:cNvPr id="6" name="Slide Number Placeholder 5">
            <a:extLst>
              <a:ext uri="{FF2B5EF4-FFF2-40B4-BE49-F238E27FC236}">
                <a16:creationId xmlns:a16="http://schemas.microsoft.com/office/drawing/2014/main" id="{14FF5B7E-8F28-4C49-AAC5-8BF00F1CE036}"/>
              </a:ext>
            </a:extLst>
          </p:cNvPr>
          <p:cNvSpPr>
            <a:spLocks noGrp="1"/>
          </p:cNvSpPr>
          <p:nvPr>
            <p:ph type="sldNum" sz="quarter" idx="12"/>
          </p:nvPr>
        </p:nvSpPr>
        <p:spPr/>
        <p:txBody>
          <a:bodyPr/>
          <a:lstStyle/>
          <a:p>
            <a:fld id="{A796FD67-0BA0-436D-B60D-4690F3A637D4}" type="slidenum">
              <a:rPr lang="en-GB" smtClean="0"/>
              <a:t>27</a:t>
            </a:fld>
            <a:endParaRPr lang="en-GB"/>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907" y="1915442"/>
            <a:ext cx="2424202" cy="1615125"/>
          </a:xfrm>
          <a:prstGeom prst="rect">
            <a:avLst/>
          </a:prstGeom>
        </p:spPr>
      </p:pic>
      <p:sp>
        <p:nvSpPr>
          <p:cNvPr id="16" name="TextBox 15"/>
          <p:cNvSpPr txBox="1"/>
          <p:nvPr/>
        </p:nvSpPr>
        <p:spPr>
          <a:xfrm>
            <a:off x="945806" y="3492842"/>
            <a:ext cx="639919" cy="261610"/>
          </a:xfrm>
          <a:prstGeom prst="rect">
            <a:avLst/>
          </a:prstGeom>
          <a:noFill/>
        </p:spPr>
        <p:txBody>
          <a:bodyPr wrap="none" rtlCol="0">
            <a:spAutoFit/>
          </a:bodyPr>
          <a:lstStyle/>
          <a:p>
            <a:r>
              <a:rPr lang="en-US" sz="1100" dirty="0"/>
              <a:t>Image 9</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1857" y="1771267"/>
            <a:ext cx="1824123" cy="1824123"/>
          </a:xfrm>
          <a:prstGeom prst="rect">
            <a:avLst/>
          </a:prstGeom>
        </p:spPr>
      </p:pic>
      <p:sp>
        <p:nvSpPr>
          <p:cNvPr id="18" name="TextBox 17"/>
          <p:cNvSpPr txBox="1"/>
          <p:nvPr/>
        </p:nvSpPr>
        <p:spPr>
          <a:xfrm>
            <a:off x="4756918" y="3593916"/>
            <a:ext cx="712054" cy="261610"/>
          </a:xfrm>
          <a:prstGeom prst="rect">
            <a:avLst/>
          </a:prstGeom>
          <a:noFill/>
        </p:spPr>
        <p:txBody>
          <a:bodyPr wrap="none" rtlCol="0">
            <a:spAutoFit/>
          </a:bodyPr>
          <a:lstStyle/>
          <a:p>
            <a:r>
              <a:rPr lang="en-US" sz="1100" dirty="0"/>
              <a:t>Image 10</a:t>
            </a: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0600" y="1771267"/>
            <a:ext cx="2370926" cy="1822649"/>
          </a:xfrm>
          <a:prstGeom prst="rect">
            <a:avLst/>
          </a:prstGeom>
        </p:spPr>
      </p:pic>
      <p:sp>
        <p:nvSpPr>
          <p:cNvPr id="20" name="TextBox 19"/>
          <p:cNvSpPr txBox="1"/>
          <p:nvPr/>
        </p:nvSpPr>
        <p:spPr>
          <a:xfrm>
            <a:off x="8537791" y="3593916"/>
            <a:ext cx="712054" cy="261610"/>
          </a:xfrm>
          <a:prstGeom prst="rect">
            <a:avLst/>
          </a:prstGeom>
          <a:noFill/>
        </p:spPr>
        <p:txBody>
          <a:bodyPr wrap="none" rtlCol="0">
            <a:spAutoFit/>
          </a:bodyPr>
          <a:lstStyle/>
          <a:p>
            <a:r>
              <a:rPr lang="en-US" sz="1100" dirty="0"/>
              <a:t>Image 11</a:t>
            </a:r>
          </a:p>
        </p:txBody>
      </p:sp>
      <p:sp>
        <p:nvSpPr>
          <p:cNvPr id="21" name="TextBox 20"/>
          <p:cNvSpPr txBox="1"/>
          <p:nvPr/>
        </p:nvSpPr>
        <p:spPr>
          <a:xfrm>
            <a:off x="4661621" y="3754453"/>
            <a:ext cx="2407919" cy="954107"/>
          </a:xfrm>
          <a:prstGeom prst="rect">
            <a:avLst/>
          </a:prstGeom>
          <a:noFill/>
        </p:spPr>
        <p:txBody>
          <a:bodyPr wrap="square" rtlCol="0">
            <a:spAutoFit/>
          </a:bodyPr>
          <a:lstStyle/>
          <a:p>
            <a:pPr algn="ctr"/>
            <a:r>
              <a:rPr lang="en-GB" sz="2800" b="1" dirty="0"/>
              <a:t>Schnell</a:t>
            </a:r>
            <a:r>
              <a:rPr lang="en-GB" sz="2800" b="1" dirty="0">
                <a:solidFill>
                  <a:srgbClr val="FF0000"/>
                </a:solidFill>
              </a:rPr>
              <a:t>er</a:t>
            </a:r>
          </a:p>
          <a:p>
            <a:pPr algn="ctr"/>
            <a:r>
              <a:rPr lang="en-GB" sz="2800" i="1" dirty="0"/>
              <a:t>quicker</a:t>
            </a:r>
          </a:p>
        </p:txBody>
      </p:sp>
      <p:sp>
        <p:nvSpPr>
          <p:cNvPr id="22" name="TextBox 21"/>
          <p:cNvSpPr txBox="1"/>
          <p:nvPr/>
        </p:nvSpPr>
        <p:spPr>
          <a:xfrm>
            <a:off x="8654328" y="3754453"/>
            <a:ext cx="2617729" cy="954107"/>
          </a:xfrm>
          <a:prstGeom prst="rect">
            <a:avLst/>
          </a:prstGeom>
          <a:noFill/>
        </p:spPr>
        <p:txBody>
          <a:bodyPr wrap="square" rtlCol="0">
            <a:spAutoFit/>
          </a:bodyPr>
          <a:lstStyle/>
          <a:p>
            <a:pPr algn="ctr"/>
            <a:r>
              <a:rPr lang="en-GB" sz="2800" b="1" dirty="0">
                <a:solidFill>
                  <a:srgbClr val="FF0000"/>
                </a:solidFill>
              </a:rPr>
              <a:t>am</a:t>
            </a:r>
            <a:r>
              <a:rPr lang="en-GB" sz="2800" dirty="0"/>
              <a:t> </a:t>
            </a:r>
            <a:r>
              <a:rPr lang="en-GB" sz="2800" b="1" dirty="0" err="1"/>
              <a:t>sch</a:t>
            </a:r>
            <a:r>
              <a:rPr lang="en-GB" sz="2800" b="1" dirty="0" err="1">
                <a:solidFill>
                  <a:srgbClr val="FF0000"/>
                </a:solidFill>
              </a:rPr>
              <a:t>nellsten</a:t>
            </a:r>
            <a:endParaRPr lang="en-GB" sz="2800" b="1" dirty="0">
              <a:solidFill>
                <a:srgbClr val="FF0000"/>
              </a:solidFill>
            </a:endParaRPr>
          </a:p>
          <a:p>
            <a:pPr algn="ctr"/>
            <a:r>
              <a:rPr lang="en-GB" sz="2800" i="1" dirty="0"/>
              <a:t>quickest</a:t>
            </a:r>
          </a:p>
        </p:txBody>
      </p:sp>
      <p:sp>
        <p:nvSpPr>
          <p:cNvPr id="4" name="TextBox 3"/>
          <p:cNvSpPr txBox="1"/>
          <p:nvPr/>
        </p:nvSpPr>
        <p:spPr>
          <a:xfrm>
            <a:off x="623454" y="4998710"/>
            <a:ext cx="7105022" cy="1384995"/>
          </a:xfrm>
          <a:prstGeom prst="rect">
            <a:avLst/>
          </a:prstGeom>
          <a:noFill/>
        </p:spPr>
        <p:txBody>
          <a:bodyPr wrap="none" rtlCol="0">
            <a:spAutoFit/>
          </a:bodyPr>
          <a:lstStyle/>
          <a:p>
            <a:r>
              <a:rPr lang="en-GB" sz="2800" dirty="0"/>
              <a:t>Was </a:t>
            </a:r>
            <a:r>
              <a:rPr lang="en-GB" sz="2800" dirty="0" err="1"/>
              <a:t>ist</a:t>
            </a:r>
            <a:r>
              <a:rPr lang="en-GB" sz="2800" dirty="0"/>
              <a:t> </a:t>
            </a:r>
            <a:r>
              <a:rPr lang="en-GB" sz="2800" dirty="0" err="1"/>
              <a:t>im</a:t>
            </a:r>
            <a:r>
              <a:rPr lang="en-GB" sz="2800" dirty="0"/>
              <a:t> </a:t>
            </a:r>
            <a:r>
              <a:rPr lang="en-GB" sz="2800" dirty="0" err="1"/>
              <a:t>Deutschen</a:t>
            </a:r>
            <a:r>
              <a:rPr lang="en-GB" sz="2800" dirty="0"/>
              <a:t> </a:t>
            </a:r>
            <a:r>
              <a:rPr lang="en-GB" sz="2800" dirty="0" err="1"/>
              <a:t>anders</a:t>
            </a:r>
            <a:r>
              <a:rPr lang="en-GB" sz="2800" dirty="0"/>
              <a:t> </a:t>
            </a:r>
            <a:r>
              <a:rPr lang="en-GB" sz="2800" dirty="0" err="1"/>
              <a:t>als</a:t>
            </a:r>
            <a:r>
              <a:rPr lang="en-GB" sz="2800" dirty="0"/>
              <a:t> </a:t>
            </a:r>
            <a:r>
              <a:rPr lang="en-GB" sz="2800" dirty="0" err="1"/>
              <a:t>im</a:t>
            </a:r>
            <a:r>
              <a:rPr lang="en-GB" sz="2800" dirty="0"/>
              <a:t> </a:t>
            </a:r>
            <a:r>
              <a:rPr lang="en-GB" sz="2800" dirty="0" err="1"/>
              <a:t>Englischen</a:t>
            </a:r>
            <a:r>
              <a:rPr lang="en-GB" sz="2800" dirty="0"/>
              <a:t>?</a:t>
            </a:r>
          </a:p>
          <a:p>
            <a:r>
              <a:rPr lang="en-GB" sz="2800" dirty="0"/>
              <a:t>In English: longer adjectives + </a:t>
            </a:r>
            <a:r>
              <a:rPr lang="en-GB" sz="2800" i="1" dirty="0"/>
              <a:t>more/most</a:t>
            </a:r>
          </a:p>
          <a:p>
            <a:endParaRPr lang="en-US" sz="2800" dirty="0"/>
          </a:p>
        </p:txBody>
      </p:sp>
    </p:spTree>
    <p:extLst>
      <p:ext uri="{BB962C8B-B14F-4D97-AF65-F5344CB8AC3E}">
        <p14:creationId xmlns:p14="http://schemas.microsoft.com/office/powerpoint/2010/main" val="1602052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219352"/>
            <a:ext cx="10505661" cy="946840"/>
          </a:xfrm>
        </p:spPr>
        <p:txBody>
          <a:bodyPr>
            <a:normAutofit/>
          </a:bodyPr>
          <a:lstStyle/>
          <a:p>
            <a:r>
              <a:rPr lang="en-GB" sz="3200" b="1" dirty="0" err="1"/>
              <a:t>Komparativ</a:t>
            </a:r>
            <a:r>
              <a:rPr lang="en-GB" sz="3200" b="1" dirty="0"/>
              <a:t> und </a:t>
            </a:r>
            <a:r>
              <a:rPr lang="en-GB" sz="3200" b="1" dirty="0" err="1"/>
              <a:t>Superlativ</a:t>
            </a:r>
            <a:endParaRPr lang="en-GB" sz="3200" b="1" dirty="0"/>
          </a:p>
        </p:txBody>
      </p:sp>
      <p:sp>
        <p:nvSpPr>
          <p:cNvPr id="3" name="Content Placeholder 2"/>
          <p:cNvSpPr>
            <a:spLocks noGrp="1"/>
          </p:cNvSpPr>
          <p:nvPr>
            <p:ph idx="1"/>
          </p:nvPr>
        </p:nvSpPr>
        <p:spPr>
          <a:xfrm>
            <a:off x="149087" y="1166191"/>
            <a:ext cx="11821240" cy="5525553"/>
          </a:xfrm>
        </p:spPr>
        <p:txBody>
          <a:bodyPr>
            <a:normAutofit/>
          </a:bodyPr>
          <a:lstStyle/>
          <a:p>
            <a:pPr marL="0" indent="0">
              <a:buNone/>
            </a:pPr>
            <a:r>
              <a:rPr lang="en-GB" b="1" dirty="0" err="1"/>
              <a:t>Adjektiv</a:t>
            </a:r>
            <a:r>
              <a:rPr lang="en-GB" dirty="0"/>
              <a:t>:				</a:t>
            </a:r>
            <a:r>
              <a:rPr lang="en-GB" b="1" dirty="0" err="1"/>
              <a:t>Komparativ</a:t>
            </a:r>
            <a:r>
              <a:rPr lang="en-GB" dirty="0"/>
              <a:t>:			</a:t>
            </a:r>
            <a:r>
              <a:rPr lang="en-GB" b="1" dirty="0" err="1"/>
              <a:t>Superlativ</a:t>
            </a: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Many adjectives add an umlaut to the vowel: </a:t>
            </a:r>
            <a:r>
              <a:rPr lang="en-GB" b="1" dirty="0"/>
              <a:t>o -&gt; </a:t>
            </a:r>
            <a:r>
              <a:rPr lang="en-GB" b="1" dirty="0" err="1">
                <a:solidFill>
                  <a:srgbClr val="FF0000"/>
                </a:solidFill>
              </a:rPr>
              <a:t>ö</a:t>
            </a:r>
            <a:r>
              <a:rPr lang="en-GB" b="1" dirty="0"/>
              <a:t>, a -&gt; </a:t>
            </a:r>
            <a:r>
              <a:rPr lang="en-GB" b="1" dirty="0" err="1">
                <a:solidFill>
                  <a:srgbClr val="FF0000"/>
                </a:solidFill>
              </a:rPr>
              <a:t>ä</a:t>
            </a:r>
            <a:r>
              <a:rPr lang="en-GB" b="1" dirty="0"/>
              <a:t>, u -&gt; </a:t>
            </a:r>
            <a:r>
              <a:rPr lang="en-GB" b="1" dirty="0" err="1">
                <a:solidFill>
                  <a:srgbClr val="FF0000"/>
                </a:solidFill>
              </a:rPr>
              <a:t>ü</a:t>
            </a:r>
            <a:endParaRPr lang="en-GB" b="1" dirty="0">
              <a:solidFill>
                <a:srgbClr val="FF0000"/>
              </a:solidFill>
            </a:endParaRPr>
          </a:p>
          <a:p>
            <a:pPr marL="0" indent="0">
              <a:buNone/>
            </a:pPr>
            <a:r>
              <a:rPr lang="en-GB" b="1" dirty="0" err="1"/>
              <a:t>Beispiel</a:t>
            </a:r>
            <a:r>
              <a:rPr lang="en-GB" b="1" dirty="0"/>
              <a:t>: </a:t>
            </a:r>
            <a:r>
              <a:rPr lang="en-GB" dirty="0"/>
              <a:t>alt, arm, </a:t>
            </a:r>
            <a:r>
              <a:rPr lang="en-GB" dirty="0" err="1"/>
              <a:t>groß</a:t>
            </a:r>
            <a:r>
              <a:rPr lang="en-GB" dirty="0"/>
              <a:t>, </a:t>
            </a:r>
            <a:r>
              <a:rPr lang="en-GB" dirty="0" err="1"/>
              <a:t>hoch</a:t>
            </a:r>
            <a:r>
              <a:rPr lang="en-GB" dirty="0"/>
              <a:t>, </a:t>
            </a:r>
            <a:r>
              <a:rPr lang="en-GB" dirty="0" err="1"/>
              <a:t>kurz</a:t>
            </a:r>
            <a:r>
              <a:rPr lang="en-GB" dirty="0"/>
              <a:t>, </a:t>
            </a:r>
            <a:r>
              <a:rPr lang="en-GB" dirty="0" err="1"/>
              <a:t>lang</a:t>
            </a:r>
            <a:r>
              <a:rPr lang="en-GB" dirty="0"/>
              <a:t>, oft, warm etc. </a:t>
            </a:r>
            <a:r>
              <a:rPr lang="en-GB" sz="1600" dirty="0"/>
              <a:t>(</a:t>
            </a:r>
            <a:r>
              <a:rPr lang="en-GB" sz="1600" dirty="0">
                <a:hlinkClick r:id="rId2"/>
              </a:rPr>
              <a:t>http://www.dartmouth.edu/~deutsch/Grammatik/Comparatives/Comparatives.html</a:t>
            </a:r>
            <a:r>
              <a:rPr lang="en-GB" sz="1600" dirty="0"/>
              <a:t>)</a:t>
            </a:r>
          </a:p>
          <a:p>
            <a:pPr marL="0" indent="0">
              <a:buNone/>
            </a:pPr>
            <a:endParaRPr lang="en-GB" b="1" dirty="0"/>
          </a:p>
        </p:txBody>
      </p:sp>
      <p:sp>
        <p:nvSpPr>
          <p:cNvPr id="8" name="TextBox 7"/>
          <p:cNvSpPr txBox="1"/>
          <p:nvPr/>
        </p:nvSpPr>
        <p:spPr>
          <a:xfrm>
            <a:off x="1010604" y="3755139"/>
            <a:ext cx="2211185" cy="1384995"/>
          </a:xfrm>
          <a:prstGeom prst="rect">
            <a:avLst/>
          </a:prstGeom>
          <a:noFill/>
        </p:spPr>
        <p:txBody>
          <a:bodyPr wrap="square" rtlCol="0">
            <a:spAutoFit/>
          </a:bodyPr>
          <a:lstStyle/>
          <a:p>
            <a:pPr algn="ctr"/>
            <a:r>
              <a:rPr lang="en-GB" sz="2800" b="1" dirty="0" err="1"/>
              <a:t>hoch</a:t>
            </a:r>
            <a:endParaRPr lang="en-GB" sz="2800" b="1" dirty="0"/>
          </a:p>
          <a:p>
            <a:pPr algn="ctr"/>
            <a:r>
              <a:rPr lang="en-GB" sz="2800" i="1" dirty="0"/>
              <a:t>high</a:t>
            </a:r>
          </a:p>
          <a:p>
            <a:pPr algn="ctr"/>
            <a:endParaRPr lang="en-GB" sz="2800" b="1" dirty="0"/>
          </a:p>
        </p:txBody>
      </p:sp>
      <p:sp>
        <p:nvSpPr>
          <p:cNvPr id="10" name="TextBox 9"/>
          <p:cNvSpPr txBox="1"/>
          <p:nvPr/>
        </p:nvSpPr>
        <p:spPr>
          <a:xfrm>
            <a:off x="4832466" y="3754453"/>
            <a:ext cx="2211185" cy="954107"/>
          </a:xfrm>
          <a:prstGeom prst="rect">
            <a:avLst/>
          </a:prstGeom>
          <a:noFill/>
        </p:spPr>
        <p:txBody>
          <a:bodyPr wrap="square" rtlCol="0">
            <a:spAutoFit/>
          </a:bodyPr>
          <a:lstStyle/>
          <a:p>
            <a:pPr algn="ctr"/>
            <a:r>
              <a:rPr lang="en-GB" sz="2800" b="1" dirty="0" err="1"/>
              <a:t>h</a:t>
            </a:r>
            <a:r>
              <a:rPr lang="en-GB" sz="2800" b="1" dirty="0" err="1">
                <a:solidFill>
                  <a:srgbClr val="FF0000"/>
                </a:solidFill>
              </a:rPr>
              <a:t>ö</a:t>
            </a:r>
            <a:r>
              <a:rPr lang="en-GB" sz="2800" b="1" dirty="0" err="1"/>
              <a:t>h</a:t>
            </a:r>
            <a:r>
              <a:rPr lang="en-GB" sz="2800" b="1" dirty="0" err="1">
                <a:solidFill>
                  <a:srgbClr val="FF0000"/>
                </a:solidFill>
              </a:rPr>
              <a:t>er</a:t>
            </a:r>
            <a:endParaRPr lang="en-GB" sz="2800" b="1" dirty="0">
              <a:solidFill>
                <a:srgbClr val="FF0000"/>
              </a:solidFill>
            </a:endParaRPr>
          </a:p>
          <a:p>
            <a:pPr algn="ctr"/>
            <a:r>
              <a:rPr lang="en-GB" sz="2800" i="1" dirty="0"/>
              <a:t>higher</a:t>
            </a:r>
          </a:p>
        </p:txBody>
      </p:sp>
      <p:sp>
        <p:nvSpPr>
          <p:cNvPr id="11" name="TextBox 10"/>
          <p:cNvSpPr txBox="1"/>
          <p:nvPr/>
        </p:nvSpPr>
        <p:spPr>
          <a:xfrm>
            <a:off x="8654328" y="3754453"/>
            <a:ext cx="2617729" cy="954107"/>
          </a:xfrm>
          <a:prstGeom prst="rect">
            <a:avLst/>
          </a:prstGeom>
          <a:noFill/>
        </p:spPr>
        <p:txBody>
          <a:bodyPr wrap="square" rtlCol="0">
            <a:spAutoFit/>
          </a:bodyPr>
          <a:lstStyle/>
          <a:p>
            <a:pPr algn="ctr"/>
            <a:r>
              <a:rPr lang="en-GB" sz="2800" b="1" dirty="0">
                <a:solidFill>
                  <a:srgbClr val="FF0000"/>
                </a:solidFill>
              </a:rPr>
              <a:t>am</a:t>
            </a:r>
            <a:r>
              <a:rPr lang="en-GB" sz="2800" dirty="0"/>
              <a:t> </a:t>
            </a:r>
            <a:r>
              <a:rPr lang="en-GB" sz="2800" b="1" dirty="0" err="1"/>
              <a:t>h</a:t>
            </a:r>
            <a:r>
              <a:rPr lang="en-GB" sz="2800" b="1" dirty="0" err="1">
                <a:solidFill>
                  <a:srgbClr val="FF0000"/>
                </a:solidFill>
              </a:rPr>
              <a:t>ö</a:t>
            </a:r>
            <a:r>
              <a:rPr lang="en-GB" sz="2800" b="1" dirty="0" err="1"/>
              <a:t>ch</a:t>
            </a:r>
            <a:r>
              <a:rPr lang="en-GB" sz="2800" b="1" dirty="0" err="1">
                <a:solidFill>
                  <a:srgbClr val="FF0000"/>
                </a:solidFill>
              </a:rPr>
              <a:t>sten</a:t>
            </a:r>
            <a:endParaRPr lang="en-GB" sz="2800" b="1" dirty="0">
              <a:solidFill>
                <a:srgbClr val="FF0000"/>
              </a:solidFill>
            </a:endParaRPr>
          </a:p>
          <a:p>
            <a:pPr algn="ctr"/>
            <a:r>
              <a:rPr lang="en-GB" sz="2800" i="1" dirty="0"/>
              <a:t>highest</a:t>
            </a:r>
          </a:p>
        </p:txBody>
      </p:sp>
      <p:sp>
        <p:nvSpPr>
          <p:cNvPr id="5" name="Slide Number Placeholder 4">
            <a:extLst>
              <a:ext uri="{FF2B5EF4-FFF2-40B4-BE49-F238E27FC236}">
                <a16:creationId xmlns:a16="http://schemas.microsoft.com/office/drawing/2014/main" id="{D1EC3207-A551-4594-A7E9-B1943152F4F9}"/>
              </a:ext>
            </a:extLst>
          </p:cNvPr>
          <p:cNvSpPr>
            <a:spLocks noGrp="1"/>
          </p:cNvSpPr>
          <p:nvPr>
            <p:ph type="sldNum" sz="quarter" idx="12"/>
          </p:nvPr>
        </p:nvSpPr>
        <p:spPr/>
        <p:txBody>
          <a:bodyPr/>
          <a:lstStyle/>
          <a:p>
            <a:fld id="{A796FD67-0BA0-436D-B60D-4690F3A637D4}" type="slidenum">
              <a:rPr lang="en-GB" smtClean="0"/>
              <a:t>28</a:t>
            </a:fld>
            <a:endParaRPr lang="en-GB"/>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683" y="2387203"/>
            <a:ext cx="1003340" cy="133820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061" y="1967980"/>
            <a:ext cx="1377292" cy="18369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2923" y="1601847"/>
            <a:ext cx="1651806" cy="2203097"/>
          </a:xfrm>
          <a:prstGeom prst="rect">
            <a:avLst/>
          </a:prstGeom>
        </p:spPr>
      </p:pic>
      <p:sp>
        <p:nvSpPr>
          <p:cNvPr id="14" name="TextBox 13"/>
          <p:cNvSpPr txBox="1"/>
          <p:nvPr/>
        </p:nvSpPr>
        <p:spPr>
          <a:xfrm>
            <a:off x="149087" y="6445000"/>
            <a:ext cx="1180131" cy="261610"/>
          </a:xfrm>
          <a:prstGeom prst="rect">
            <a:avLst/>
          </a:prstGeom>
          <a:noFill/>
        </p:spPr>
        <p:txBody>
          <a:bodyPr wrap="none" rtlCol="0">
            <a:spAutoFit/>
          </a:bodyPr>
          <a:lstStyle/>
          <a:p>
            <a:r>
              <a:rPr lang="en-US" sz="1100" dirty="0"/>
              <a:t>Image (above) 12</a:t>
            </a:r>
          </a:p>
        </p:txBody>
      </p:sp>
    </p:spTree>
    <p:extLst>
      <p:ext uri="{BB962C8B-B14F-4D97-AF65-F5344CB8AC3E}">
        <p14:creationId xmlns:p14="http://schemas.microsoft.com/office/powerpoint/2010/main" val="306639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219352"/>
            <a:ext cx="10505661" cy="946840"/>
          </a:xfrm>
        </p:spPr>
        <p:txBody>
          <a:bodyPr>
            <a:normAutofit/>
          </a:bodyPr>
          <a:lstStyle/>
          <a:p>
            <a:r>
              <a:rPr lang="en-GB" sz="3200" b="1" dirty="0" err="1"/>
              <a:t>Komparativ</a:t>
            </a:r>
            <a:r>
              <a:rPr lang="en-GB" sz="3200" b="1" dirty="0"/>
              <a:t> und </a:t>
            </a:r>
            <a:r>
              <a:rPr lang="en-GB" sz="3200" b="1" dirty="0" err="1"/>
              <a:t>Superlativ</a:t>
            </a:r>
            <a:endParaRPr lang="en-GB" sz="3200" b="1" dirty="0"/>
          </a:p>
        </p:txBody>
      </p:sp>
      <p:sp>
        <p:nvSpPr>
          <p:cNvPr id="3" name="Content Placeholder 2"/>
          <p:cNvSpPr>
            <a:spLocks noGrp="1"/>
          </p:cNvSpPr>
          <p:nvPr>
            <p:ph idx="1"/>
          </p:nvPr>
        </p:nvSpPr>
        <p:spPr>
          <a:xfrm>
            <a:off x="149087" y="1166191"/>
            <a:ext cx="11821240" cy="5525553"/>
          </a:xfrm>
        </p:spPr>
        <p:txBody>
          <a:bodyPr>
            <a:normAutofit/>
          </a:bodyPr>
          <a:lstStyle/>
          <a:p>
            <a:pPr marL="0" indent="0">
              <a:buNone/>
            </a:pPr>
            <a:r>
              <a:rPr lang="en-GB" sz="2400" b="1" dirty="0" err="1"/>
              <a:t>Findet</a:t>
            </a:r>
            <a:r>
              <a:rPr lang="en-GB" sz="2400" b="1" dirty="0"/>
              <a:t> </a:t>
            </a:r>
            <a:r>
              <a:rPr lang="en-GB" sz="2400" b="1" dirty="0" err="1"/>
              <a:t>Adjektive</a:t>
            </a:r>
            <a:r>
              <a:rPr lang="en-GB" sz="2400" b="1" dirty="0"/>
              <a:t> </a:t>
            </a:r>
            <a:r>
              <a:rPr lang="en-GB" sz="2400" b="1" dirty="0" err="1"/>
              <a:t>im</a:t>
            </a:r>
            <a:r>
              <a:rPr lang="en-GB" sz="2400" b="1" dirty="0"/>
              <a:t> Brecht Text:</a:t>
            </a:r>
            <a:endParaRPr lang="en-GB" b="1" dirty="0"/>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a:p>
        </p:txBody>
      </p:sp>
      <p:graphicFrame>
        <p:nvGraphicFramePr>
          <p:cNvPr id="5" name="Table 4"/>
          <p:cNvGraphicFramePr>
            <a:graphicFrameLocks noGrp="1"/>
          </p:cNvGraphicFramePr>
          <p:nvPr/>
        </p:nvGraphicFramePr>
        <p:xfrm>
          <a:off x="299338" y="1983662"/>
          <a:ext cx="8812878" cy="3320047"/>
        </p:xfrm>
        <a:graphic>
          <a:graphicData uri="http://schemas.openxmlformats.org/drawingml/2006/table">
            <a:tbl>
              <a:tblPr firstRow="1" bandRow="1">
                <a:tableStyleId>{5940675A-B579-460E-94D1-54222C63F5DA}</a:tableStyleId>
              </a:tblPr>
              <a:tblGrid>
                <a:gridCol w="2937626">
                  <a:extLst>
                    <a:ext uri="{9D8B030D-6E8A-4147-A177-3AD203B41FA5}">
                      <a16:colId xmlns:a16="http://schemas.microsoft.com/office/drawing/2014/main" val="3068554935"/>
                    </a:ext>
                  </a:extLst>
                </a:gridCol>
                <a:gridCol w="2937626">
                  <a:extLst>
                    <a:ext uri="{9D8B030D-6E8A-4147-A177-3AD203B41FA5}">
                      <a16:colId xmlns:a16="http://schemas.microsoft.com/office/drawing/2014/main" val="3725660303"/>
                    </a:ext>
                  </a:extLst>
                </a:gridCol>
                <a:gridCol w="2937626">
                  <a:extLst>
                    <a:ext uri="{9D8B030D-6E8A-4147-A177-3AD203B41FA5}">
                      <a16:colId xmlns:a16="http://schemas.microsoft.com/office/drawing/2014/main" val="3259407855"/>
                    </a:ext>
                  </a:extLst>
                </a:gridCol>
              </a:tblGrid>
              <a:tr h="395638">
                <a:tc>
                  <a:txBody>
                    <a:bodyPr/>
                    <a:lstStyle/>
                    <a:p>
                      <a:r>
                        <a:rPr lang="en-GB" sz="2800" b="1" dirty="0" err="1"/>
                        <a:t>Adjektiv</a:t>
                      </a:r>
                      <a:endParaRPr lang="en-GB" sz="2800" b="1" dirty="0"/>
                    </a:p>
                  </a:txBody>
                  <a:tcPr/>
                </a:tc>
                <a:tc>
                  <a:txBody>
                    <a:bodyPr/>
                    <a:lstStyle/>
                    <a:p>
                      <a:r>
                        <a:rPr lang="en-GB" sz="2800" b="1" dirty="0" err="1"/>
                        <a:t>Komparativ</a:t>
                      </a:r>
                      <a:endParaRPr lang="en-GB" sz="2800" b="1" dirty="0"/>
                    </a:p>
                  </a:txBody>
                  <a:tcPr/>
                </a:tc>
                <a:tc>
                  <a:txBody>
                    <a:bodyPr/>
                    <a:lstStyle/>
                    <a:p>
                      <a:r>
                        <a:rPr lang="en-GB" sz="2800" b="1" dirty="0" err="1"/>
                        <a:t>Superlativ</a:t>
                      </a:r>
                      <a:endParaRPr lang="en-GB" sz="2800" b="1" dirty="0"/>
                    </a:p>
                  </a:txBody>
                  <a:tcPr/>
                </a:tc>
                <a:extLst>
                  <a:ext uri="{0D108BD9-81ED-4DB2-BD59-A6C34878D82A}">
                    <a16:rowId xmlns:a16="http://schemas.microsoft.com/office/drawing/2014/main" val="2704639123"/>
                  </a:ext>
                </a:extLst>
              </a:tr>
              <a:tr h="373900">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extLst>
                  <a:ext uri="{0D108BD9-81ED-4DB2-BD59-A6C34878D82A}">
                    <a16:rowId xmlns:a16="http://schemas.microsoft.com/office/drawing/2014/main" val="2356930879"/>
                  </a:ext>
                </a:extLst>
              </a:tr>
              <a:tr h="433535">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extLst>
                  <a:ext uri="{0D108BD9-81ED-4DB2-BD59-A6C34878D82A}">
                    <a16:rowId xmlns:a16="http://schemas.microsoft.com/office/drawing/2014/main" val="2982581682"/>
                  </a:ext>
                </a:extLst>
              </a:tr>
              <a:tr h="479917">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extLst>
                  <a:ext uri="{0D108BD9-81ED-4DB2-BD59-A6C34878D82A}">
                    <a16:rowId xmlns:a16="http://schemas.microsoft.com/office/drawing/2014/main" val="1355157260"/>
                  </a:ext>
                </a:extLst>
              </a:tr>
              <a:tr h="340252">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extLst>
                  <a:ext uri="{0D108BD9-81ED-4DB2-BD59-A6C34878D82A}">
                    <a16:rowId xmlns:a16="http://schemas.microsoft.com/office/drawing/2014/main" val="1932230604"/>
                  </a:ext>
                </a:extLst>
              </a:tr>
              <a:tr h="463826">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extLst>
                  <a:ext uri="{0D108BD9-81ED-4DB2-BD59-A6C34878D82A}">
                    <a16:rowId xmlns:a16="http://schemas.microsoft.com/office/drawing/2014/main" val="864352004"/>
                  </a:ext>
                </a:extLst>
              </a:tr>
              <a:tr h="486544">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tc>
                  <a:txBody>
                    <a:bodyPr/>
                    <a:lstStyle/>
                    <a:p>
                      <a:endParaRPr lang="en-GB" sz="2400" b="0" dirty="0">
                        <a:solidFill>
                          <a:schemeClr val="tx1"/>
                        </a:solidFill>
                      </a:endParaRPr>
                    </a:p>
                  </a:txBody>
                  <a:tcPr/>
                </a:tc>
                <a:extLst>
                  <a:ext uri="{0D108BD9-81ED-4DB2-BD59-A6C34878D82A}">
                    <a16:rowId xmlns:a16="http://schemas.microsoft.com/office/drawing/2014/main" val="1310593512"/>
                  </a:ext>
                </a:extLst>
              </a:tr>
            </a:tbl>
          </a:graphicData>
        </a:graphic>
      </p:graphicFrame>
      <p:sp>
        <p:nvSpPr>
          <p:cNvPr id="4" name="Slide Number Placeholder 3">
            <a:extLst>
              <a:ext uri="{FF2B5EF4-FFF2-40B4-BE49-F238E27FC236}">
                <a16:creationId xmlns:a16="http://schemas.microsoft.com/office/drawing/2014/main" id="{3067CDDD-7DB8-4E8D-A02C-C5527EC52692}"/>
              </a:ext>
            </a:extLst>
          </p:cNvPr>
          <p:cNvSpPr>
            <a:spLocks noGrp="1"/>
          </p:cNvSpPr>
          <p:nvPr>
            <p:ph type="sldNum" sz="quarter" idx="12"/>
          </p:nvPr>
        </p:nvSpPr>
        <p:spPr/>
        <p:txBody>
          <a:bodyPr/>
          <a:lstStyle/>
          <a:p>
            <a:fld id="{A796FD67-0BA0-436D-B60D-4690F3A637D4}" type="slidenum">
              <a:rPr lang="en-GB" smtClean="0"/>
              <a:t>29</a:t>
            </a:fld>
            <a:endParaRPr lang="en-GB"/>
          </a:p>
        </p:txBody>
      </p:sp>
    </p:spTree>
    <p:extLst>
      <p:ext uri="{BB962C8B-B14F-4D97-AF65-F5344CB8AC3E}">
        <p14:creationId xmlns:p14="http://schemas.microsoft.com/office/powerpoint/2010/main" val="281669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err="1"/>
              <a:t>Wir</a:t>
            </a:r>
            <a:r>
              <a:rPr lang="en-GB" sz="4000" b="1" dirty="0"/>
              <a:t> </a:t>
            </a:r>
            <a:r>
              <a:rPr lang="en-GB" sz="4000" b="1" dirty="0" err="1"/>
              <a:t>lesen</a:t>
            </a:r>
            <a:r>
              <a:rPr lang="en-GB" sz="4000" b="1" dirty="0"/>
              <a:t> </a:t>
            </a:r>
            <a:r>
              <a:rPr lang="en-GB" sz="4000" b="1" dirty="0" err="1"/>
              <a:t>ein</a:t>
            </a:r>
            <a:r>
              <a:rPr lang="en-GB" sz="4000" b="1" dirty="0"/>
              <a:t> </a:t>
            </a:r>
            <a:r>
              <a:rPr lang="en-GB" sz="4000" b="1" dirty="0" err="1"/>
              <a:t>Gedicht</a:t>
            </a:r>
            <a:r>
              <a:rPr lang="en-GB" sz="4000" b="1" dirty="0"/>
              <a:t> </a:t>
            </a:r>
            <a:r>
              <a:rPr lang="en-GB" sz="4000" b="1"/>
              <a:t>von Bertolt </a:t>
            </a:r>
            <a:r>
              <a:rPr lang="en-GB" sz="4000" b="1" dirty="0"/>
              <a:t>Brecht!</a:t>
            </a:r>
          </a:p>
        </p:txBody>
      </p:sp>
      <p:pic>
        <p:nvPicPr>
          <p:cNvPr id="4" name="Content Placeholder 3"/>
          <p:cNvPicPr>
            <a:picLocks noGrp="1" noChangeAspect="1"/>
          </p:cNvPicPr>
          <p:nvPr>
            <p:ph idx="1"/>
          </p:nvPr>
        </p:nvPicPr>
        <p:blipFill rotWithShape="1">
          <a:blip r:embed="rId2"/>
          <a:srcRect l="-529" t="11154" r="67443" b="23654"/>
          <a:stretch/>
        </p:blipFill>
        <p:spPr>
          <a:xfrm>
            <a:off x="4132042" y="1825625"/>
            <a:ext cx="3927916" cy="4351338"/>
          </a:xfrm>
          <a:prstGeom prst="rect">
            <a:avLst/>
          </a:prstGeom>
        </p:spPr>
      </p:pic>
      <p:sp>
        <p:nvSpPr>
          <p:cNvPr id="3" name="Slide Number Placeholder 2">
            <a:extLst>
              <a:ext uri="{FF2B5EF4-FFF2-40B4-BE49-F238E27FC236}">
                <a16:creationId xmlns:a16="http://schemas.microsoft.com/office/drawing/2014/main" id="{77588C56-4358-41FE-932B-4757E0CC34FD}"/>
              </a:ext>
            </a:extLst>
          </p:cNvPr>
          <p:cNvSpPr>
            <a:spLocks noGrp="1"/>
          </p:cNvSpPr>
          <p:nvPr>
            <p:ph type="sldNum" sz="quarter" idx="12"/>
          </p:nvPr>
        </p:nvSpPr>
        <p:spPr/>
        <p:txBody>
          <a:bodyPr/>
          <a:lstStyle/>
          <a:p>
            <a:fld id="{A796FD67-0BA0-436D-B60D-4690F3A637D4}" type="slidenum">
              <a:rPr lang="en-GB" smtClean="0"/>
              <a:t>3</a:t>
            </a:fld>
            <a:endParaRPr lang="en-GB"/>
          </a:p>
        </p:txBody>
      </p:sp>
    </p:spTree>
    <p:extLst>
      <p:ext uri="{BB962C8B-B14F-4D97-AF65-F5344CB8AC3E}">
        <p14:creationId xmlns:p14="http://schemas.microsoft.com/office/powerpoint/2010/main" val="2599575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219352"/>
            <a:ext cx="10505661" cy="946840"/>
          </a:xfrm>
        </p:spPr>
        <p:txBody>
          <a:bodyPr>
            <a:normAutofit/>
          </a:bodyPr>
          <a:lstStyle/>
          <a:p>
            <a:r>
              <a:rPr lang="en-GB" sz="3200" b="1" dirty="0" err="1"/>
              <a:t>Komparativ</a:t>
            </a:r>
            <a:r>
              <a:rPr lang="en-GB" sz="3200" b="1" dirty="0"/>
              <a:t> und </a:t>
            </a:r>
            <a:r>
              <a:rPr lang="en-GB" sz="3200" b="1" dirty="0" err="1"/>
              <a:t>Superlativ</a:t>
            </a:r>
            <a:endParaRPr lang="en-GB" sz="3200" b="1" dirty="0"/>
          </a:p>
        </p:txBody>
      </p:sp>
      <p:sp>
        <p:nvSpPr>
          <p:cNvPr id="3" name="Content Placeholder 2"/>
          <p:cNvSpPr>
            <a:spLocks noGrp="1"/>
          </p:cNvSpPr>
          <p:nvPr>
            <p:ph idx="1"/>
          </p:nvPr>
        </p:nvSpPr>
        <p:spPr>
          <a:xfrm>
            <a:off x="149087" y="1166191"/>
            <a:ext cx="11821240" cy="5525553"/>
          </a:xfrm>
        </p:spPr>
        <p:txBody>
          <a:bodyPr>
            <a:normAutofit/>
          </a:bodyPr>
          <a:lstStyle/>
          <a:p>
            <a:pPr marL="0" indent="0">
              <a:buNone/>
            </a:pPr>
            <a:r>
              <a:rPr lang="en-GB" b="1" dirty="0" err="1"/>
              <a:t>Schreibt</a:t>
            </a:r>
            <a:r>
              <a:rPr lang="en-GB" b="1" dirty="0"/>
              <a:t> </a:t>
            </a:r>
            <a:r>
              <a:rPr lang="en-GB" b="1" dirty="0" err="1"/>
              <a:t>alle</a:t>
            </a:r>
            <a:r>
              <a:rPr lang="en-GB" b="1" dirty="0"/>
              <a:t> </a:t>
            </a:r>
            <a:r>
              <a:rPr lang="en-GB" b="1" dirty="0" err="1"/>
              <a:t>Formen</a:t>
            </a:r>
            <a:r>
              <a:rPr lang="en-GB" b="1" dirty="0"/>
              <a:t> der </a:t>
            </a:r>
            <a:r>
              <a:rPr lang="en-GB" b="1" dirty="0" err="1"/>
              <a:t>Adjektive</a:t>
            </a:r>
            <a:r>
              <a:rPr lang="en-GB" b="1" dirty="0"/>
              <a:t> in die </a:t>
            </a:r>
            <a:r>
              <a:rPr lang="en-GB" b="1" dirty="0" err="1"/>
              <a:t>Tabelle</a:t>
            </a:r>
            <a:r>
              <a:rPr lang="en-GB" b="1" dirty="0"/>
              <a:t>:</a:t>
            </a:r>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a:p>
        </p:txBody>
      </p:sp>
      <p:graphicFrame>
        <p:nvGraphicFramePr>
          <p:cNvPr id="5" name="Table 4"/>
          <p:cNvGraphicFramePr>
            <a:graphicFrameLocks noGrp="1"/>
          </p:cNvGraphicFramePr>
          <p:nvPr/>
        </p:nvGraphicFramePr>
        <p:xfrm>
          <a:off x="299338" y="1983662"/>
          <a:ext cx="8812878" cy="3320047"/>
        </p:xfrm>
        <a:graphic>
          <a:graphicData uri="http://schemas.openxmlformats.org/drawingml/2006/table">
            <a:tbl>
              <a:tblPr firstRow="1" bandRow="1">
                <a:tableStyleId>{5940675A-B579-460E-94D1-54222C63F5DA}</a:tableStyleId>
              </a:tblPr>
              <a:tblGrid>
                <a:gridCol w="2937626">
                  <a:extLst>
                    <a:ext uri="{9D8B030D-6E8A-4147-A177-3AD203B41FA5}">
                      <a16:colId xmlns:a16="http://schemas.microsoft.com/office/drawing/2014/main" val="3068554935"/>
                    </a:ext>
                  </a:extLst>
                </a:gridCol>
                <a:gridCol w="2937626">
                  <a:extLst>
                    <a:ext uri="{9D8B030D-6E8A-4147-A177-3AD203B41FA5}">
                      <a16:colId xmlns:a16="http://schemas.microsoft.com/office/drawing/2014/main" val="3725660303"/>
                    </a:ext>
                  </a:extLst>
                </a:gridCol>
                <a:gridCol w="2937626">
                  <a:extLst>
                    <a:ext uri="{9D8B030D-6E8A-4147-A177-3AD203B41FA5}">
                      <a16:colId xmlns:a16="http://schemas.microsoft.com/office/drawing/2014/main" val="3259407855"/>
                    </a:ext>
                  </a:extLst>
                </a:gridCol>
              </a:tblGrid>
              <a:tr h="395638">
                <a:tc>
                  <a:txBody>
                    <a:bodyPr/>
                    <a:lstStyle/>
                    <a:p>
                      <a:r>
                        <a:rPr lang="en-GB" sz="2800" b="1" dirty="0" err="1"/>
                        <a:t>Adjektiv</a:t>
                      </a:r>
                      <a:endParaRPr lang="en-GB" sz="2800" b="1" dirty="0"/>
                    </a:p>
                  </a:txBody>
                  <a:tcPr/>
                </a:tc>
                <a:tc>
                  <a:txBody>
                    <a:bodyPr/>
                    <a:lstStyle/>
                    <a:p>
                      <a:r>
                        <a:rPr lang="en-GB" sz="2800" b="1" dirty="0" err="1"/>
                        <a:t>Komparativ</a:t>
                      </a:r>
                      <a:endParaRPr lang="en-GB" sz="2800" b="1" dirty="0"/>
                    </a:p>
                  </a:txBody>
                  <a:tcPr/>
                </a:tc>
                <a:tc>
                  <a:txBody>
                    <a:bodyPr/>
                    <a:lstStyle/>
                    <a:p>
                      <a:r>
                        <a:rPr lang="en-GB" sz="2800" b="1" dirty="0" err="1"/>
                        <a:t>Superlativ</a:t>
                      </a:r>
                      <a:endParaRPr lang="en-GB" sz="2800" b="1" dirty="0"/>
                    </a:p>
                  </a:txBody>
                  <a:tcPr/>
                </a:tc>
                <a:extLst>
                  <a:ext uri="{0D108BD9-81ED-4DB2-BD59-A6C34878D82A}">
                    <a16:rowId xmlns:a16="http://schemas.microsoft.com/office/drawing/2014/main" val="2704639123"/>
                  </a:ext>
                </a:extLst>
              </a:tr>
              <a:tr h="373900">
                <a:tc>
                  <a:txBody>
                    <a:bodyPr/>
                    <a:lstStyle/>
                    <a:p>
                      <a:r>
                        <a:rPr lang="en-GB" sz="2400" b="0" dirty="0">
                          <a:solidFill>
                            <a:srgbClr val="FF0000"/>
                          </a:solidFill>
                        </a:rPr>
                        <a:t>?</a:t>
                      </a:r>
                    </a:p>
                  </a:txBody>
                  <a:tcPr/>
                </a:tc>
                <a:tc>
                  <a:txBody>
                    <a:bodyPr/>
                    <a:lstStyle/>
                    <a:p>
                      <a:r>
                        <a:rPr lang="en-GB" sz="2400" b="0" dirty="0" err="1">
                          <a:solidFill>
                            <a:schemeClr val="tx1"/>
                          </a:solidFill>
                        </a:rPr>
                        <a:t>schwerer</a:t>
                      </a:r>
                      <a:endParaRPr lang="en-GB" sz="2400" b="0" dirty="0">
                        <a:solidFill>
                          <a:schemeClr val="tx1"/>
                        </a:solidFill>
                      </a:endParaRPr>
                    </a:p>
                  </a:txBody>
                  <a:tcPr/>
                </a:tc>
                <a:tc>
                  <a:txBody>
                    <a:bodyPr/>
                    <a:lstStyle/>
                    <a:p>
                      <a:r>
                        <a:rPr lang="en-GB" sz="2400" b="0" dirty="0">
                          <a:solidFill>
                            <a:srgbClr val="FF0000"/>
                          </a:solidFill>
                        </a:rPr>
                        <a:t>?</a:t>
                      </a:r>
                    </a:p>
                  </a:txBody>
                  <a:tcPr/>
                </a:tc>
                <a:extLst>
                  <a:ext uri="{0D108BD9-81ED-4DB2-BD59-A6C34878D82A}">
                    <a16:rowId xmlns:a16="http://schemas.microsoft.com/office/drawing/2014/main" val="2356930879"/>
                  </a:ext>
                </a:extLst>
              </a:tr>
              <a:tr h="433535">
                <a:tc>
                  <a:txBody>
                    <a:bodyPr/>
                    <a:lstStyle/>
                    <a:p>
                      <a:r>
                        <a:rPr lang="en-GB" sz="2400" b="0" dirty="0">
                          <a:solidFill>
                            <a:srgbClr val="FF0000"/>
                          </a:solidFill>
                        </a:rPr>
                        <a:t>?</a:t>
                      </a:r>
                    </a:p>
                  </a:txBody>
                  <a:tcPr/>
                </a:tc>
                <a:tc>
                  <a:txBody>
                    <a:bodyPr/>
                    <a:lstStyle/>
                    <a:p>
                      <a:r>
                        <a:rPr lang="en-GB" sz="2400" b="0" dirty="0">
                          <a:solidFill>
                            <a:srgbClr val="FF0000"/>
                          </a:solidFill>
                        </a:rPr>
                        <a:t>?</a:t>
                      </a:r>
                    </a:p>
                  </a:txBody>
                  <a:tcPr/>
                </a:tc>
                <a:tc>
                  <a:txBody>
                    <a:bodyPr/>
                    <a:lstStyle/>
                    <a:p>
                      <a:r>
                        <a:rPr lang="en-GB" sz="2400" b="0" dirty="0" err="1">
                          <a:solidFill>
                            <a:schemeClr val="tx1"/>
                          </a:solidFill>
                        </a:rPr>
                        <a:t>höchstes</a:t>
                      </a:r>
                      <a:endParaRPr lang="en-GB" sz="2400" b="0" dirty="0">
                        <a:solidFill>
                          <a:schemeClr val="tx1"/>
                        </a:solidFill>
                      </a:endParaRPr>
                    </a:p>
                  </a:txBody>
                  <a:tcPr/>
                </a:tc>
                <a:extLst>
                  <a:ext uri="{0D108BD9-81ED-4DB2-BD59-A6C34878D82A}">
                    <a16:rowId xmlns:a16="http://schemas.microsoft.com/office/drawing/2014/main" val="2982581682"/>
                  </a:ext>
                </a:extLst>
              </a:tr>
              <a:tr h="479917">
                <a:tc>
                  <a:txBody>
                    <a:bodyPr/>
                    <a:lstStyle/>
                    <a:p>
                      <a:r>
                        <a:rPr lang="en-GB" sz="2400" b="0" dirty="0" err="1">
                          <a:solidFill>
                            <a:schemeClr val="tx1"/>
                          </a:solidFill>
                        </a:rPr>
                        <a:t>schön</a:t>
                      </a:r>
                      <a:endParaRPr lang="en-GB" sz="2400" b="0" dirty="0">
                        <a:solidFill>
                          <a:schemeClr val="tx1"/>
                        </a:solidFill>
                      </a:endParaRPr>
                    </a:p>
                  </a:txBody>
                  <a:tcPr/>
                </a:tc>
                <a:tc>
                  <a:txBody>
                    <a:bodyPr/>
                    <a:lstStyle/>
                    <a:p>
                      <a:r>
                        <a:rPr lang="en-GB" sz="2400" b="0" dirty="0" err="1">
                          <a:solidFill>
                            <a:schemeClr val="tx1"/>
                          </a:solidFill>
                        </a:rPr>
                        <a:t>schöner</a:t>
                      </a:r>
                      <a:endParaRPr lang="en-GB" sz="2400" b="0" dirty="0">
                        <a:solidFill>
                          <a:schemeClr val="tx1"/>
                        </a:solidFill>
                      </a:endParaRPr>
                    </a:p>
                  </a:txBody>
                  <a:tcPr/>
                </a:tc>
                <a:tc>
                  <a:txBody>
                    <a:bodyPr/>
                    <a:lstStyle/>
                    <a:p>
                      <a:r>
                        <a:rPr lang="en-GB" sz="2400" b="0" dirty="0">
                          <a:solidFill>
                            <a:srgbClr val="FF0000"/>
                          </a:solidFill>
                        </a:rPr>
                        <a:t>?</a:t>
                      </a:r>
                    </a:p>
                  </a:txBody>
                  <a:tcPr/>
                </a:tc>
                <a:extLst>
                  <a:ext uri="{0D108BD9-81ED-4DB2-BD59-A6C34878D82A}">
                    <a16:rowId xmlns:a16="http://schemas.microsoft.com/office/drawing/2014/main" val="1355157260"/>
                  </a:ext>
                </a:extLst>
              </a:tr>
              <a:tr h="340252">
                <a:tc>
                  <a:txBody>
                    <a:bodyPr/>
                    <a:lstStyle/>
                    <a:p>
                      <a:r>
                        <a:rPr lang="en-GB" sz="2400" b="0" dirty="0" err="1">
                          <a:solidFill>
                            <a:schemeClr val="tx1"/>
                          </a:solidFill>
                        </a:rPr>
                        <a:t>froh</a:t>
                      </a:r>
                      <a:endParaRPr lang="en-GB" sz="2400" b="0" dirty="0">
                        <a:solidFill>
                          <a:schemeClr val="tx1"/>
                        </a:solidFill>
                      </a:endParaRPr>
                    </a:p>
                  </a:txBody>
                  <a:tcPr/>
                </a:tc>
                <a:tc>
                  <a:txBody>
                    <a:bodyPr/>
                    <a:lstStyle/>
                    <a:p>
                      <a:r>
                        <a:rPr lang="en-GB" sz="2400" b="0" dirty="0">
                          <a:solidFill>
                            <a:srgbClr val="FF0000"/>
                          </a:solidFill>
                        </a:rPr>
                        <a:t>?</a:t>
                      </a:r>
                    </a:p>
                  </a:txBody>
                  <a:tcPr/>
                </a:tc>
                <a:tc>
                  <a:txBody>
                    <a:bodyPr/>
                    <a:lstStyle/>
                    <a:p>
                      <a:r>
                        <a:rPr lang="en-GB" sz="2400" b="0" dirty="0">
                          <a:solidFill>
                            <a:srgbClr val="FF0000"/>
                          </a:solidFill>
                        </a:rPr>
                        <a:t>?</a:t>
                      </a:r>
                    </a:p>
                  </a:txBody>
                  <a:tcPr/>
                </a:tc>
                <a:extLst>
                  <a:ext uri="{0D108BD9-81ED-4DB2-BD59-A6C34878D82A}">
                    <a16:rowId xmlns:a16="http://schemas.microsoft.com/office/drawing/2014/main" val="1932230604"/>
                  </a:ext>
                </a:extLst>
              </a:tr>
              <a:tr h="463826">
                <a:tc>
                  <a:txBody>
                    <a:bodyPr/>
                    <a:lstStyle/>
                    <a:p>
                      <a:r>
                        <a:rPr lang="en-GB" sz="2400" b="0" dirty="0" err="1">
                          <a:solidFill>
                            <a:schemeClr val="tx1"/>
                          </a:solidFill>
                        </a:rPr>
                        <a:t>heiter</a:t>
                      </a:r>
                      <a:endParaRPr lang="en-GB" sz="2400" b="0" dirty="0">
                        <a:solidFill>
                          <a:schemeClr val="tx1"/>
                        </a:solidFill>
                      </a:endParaRPr>
                    </a:p>
                  </a:txBody>
                  <a:tcPr/>
                </a:tc>
                <a:tc>
                  <a:txBody>
                    <a:bodyPr/>
                    <a:lstStyle/>
                    <a:p>
                      <a:r>
                        <a:rPr lang="en-GB" sz="2400" b="0" dirty="0">
                          <a:solidFill>
                            <a:srgbClr val="FF0000"/>
                          </a:solidFill>
                        </a:rPr>
                        <a:t>?</a:t>
                      </a:r>
                    </a:p>
                  </a:txBody>
                  <a:tcPr/>
                </a:tc>
                <a:tc>
                  <a:txBody>
                    <a:bodyPr/>
                    <a:lstStyle/>
                    <a:p>
                      <a:r>
                        <a:rPr lang="en-GB" sz="2400" b="0" dirty="0">
                          <a:solidFill>
                            <a:srgbClr val="FF0000"/>
                          </a:solidFill>
                        </a:rPr>
                        <a:t>?</a:t>
                      </a:r>
                    </a:p>
                  </a:txBody>
                  <a:tcPr/>
                </a:tc>
                <a:extLst>
                  <a:ext uri="{0D108BD9-81ED-4DB2-BD59-A6C34878D82A}">
                    <a16:rowId xmlns:a16="http://schemas.microsoft.com/office/drawing/2014/main" val="864352004"/>
                  </a:ext>
                </a:extLst>
              </a:tr>
              <a:tr h="486544">
                <a:tc>
                  <a:txBody>
                    <a:bodyPr/>
                    <a:lstStyle/>
                    <a:p>
                      <a:r>
                        <a:rPr lang="en-GB" sz="2400" b="0" dirty="0" err="1">
                          <a:solidFill>
                            <a:schemeClr val="tx1"/>
                          </a:solidFill>
                        </a:rPr>
                        <a:t>groß</a:t>
                      </a:r>
                      <a:endParaRPr lang="en-GB" sz="2400" b="0" dirty="0">
                        <a:solidFill>
                          <a:schemeClr val="tx1"/>
                        </a:solidFill>
                      </a:endParaRPr>
                    </a:p>
                  </a:txBody>
                  <a:tcPr/>
                </a:tc>
                <a:tc>
                  <a:txBody>
                    <a:bodyPr/>
                    <a:lstStyle/>
                    <a:p>
                      <a:r>
                        <a:rPr lang="en-GB" sz="2400" b="0" dirty="0">
                          <a:solidFill>
                            <a:srgbClr val="FF0000"/>
                          </a:solidFill>
                        </a:rPr>
                        <a:t>?</a:t>
                      </a:r>
                    </a:p>
                  </a:txBody>
                  <a:tcPr/>
                </a:tc>
                <a:tc>
                  <a:txBody>
                    <a:bodyPr/>
                    <a:lstStyle/>
                    <a:p>
                      <a:r>
                        <a:rPr lang="en-GB" sz="2400" b="0" dirty="0">
                          <a:solidFill>
                            <a:srgbClr val="FF0000"/>
                          </a:solidFill>
                        </a:rPr>
                        <a:t>?</a:t>
                      </a:r>
                    </a:p>
                  </a:txBody>
                  <a:tcPr/>
                </a:tc>
                <a:extLst>
                  <a:ext uri="{0D108BD9-81ED-4DB2-BD59-A6C34878D82A}">
                    <a16:rowId xmlns:a16="http://schemas.microsoft.com/office/drawing/2014/main" val="1310593512"/>
                  </a:ext>
                </a:extLst>
              </a:tr>
            </a:tbl>
          </a:graphicData>
        </a:graphic>
      </p:graphicFrame>
      <p:sp>
        <p:nvSpPr>
          <p:cNvPr id="4" name="Slide Number Placeholder 3">
            <a:extLst>
              <a:ext uri="{FF2B5EF4-FFF2-40B4-BE49-F238E27FC236}">
                <a16:creationId xmlns:a16="http://schemas.microsoft.com/office/drawing/2014/main" id="{582FDDA5-7E7F-432D-802B-A0B7E247B447}"/>
              </a:ext>
            </a:extLst>
          </p:cNvPr>
          <p:cNvSpPr>
            <a:spLocks noGrp="1"/>
          </p:cNvSpPr>
          <p:nvPr>
            <p:ph type="sldNum" sz="quarter" idx="12"/>
          </p:nvPr>
        </p:nvSpPr>
        <p:spPr/>
        <p:txBody>
          <a:bodyPr/>
          <a:lstStyle/>
          <a:p>
            <a:fld id="{A796FD67-0BA0-436D-B60D-4690F3A637D4}" type="slidenum">
              <a:rPr lang="en-GB" smtClean="0"/>
              <a:t>30</a:t>
            </a:fld>
            <a:endParaRPr lang="en-GB"/>
          </a:p>
        </p:txBody>
      </p:sp>
    </p:spTree>
    <p:extLst>
      <p:ext uri="{BB962C8B-B14F-4D97-AF65-F5344CB8AC3E}">
        <p14:creationId xmlns:p14="http://schemas.microsoft.com/office/powerpoint/2010/main" val="7673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087" y="219352"/>
            <a:ext cx="10505661" cy="946840"/>
          </a:xfrm>
        </p:spPr>
        <p:txBody>
          <a:bodyPr>
            <a:normAutofit/>
          </a:bodyPr>
          <a:lstStyle/>
          <a:p>
            <a:r>
              <a:rPr lang="en-GB" sz="3200" b="1" dirty="0"/>
              <a:t>Expressing comparisons in German: </a:t>
            </a:r>
            <a:r>
              <a:rPr lang="en-GB" sz="3200" b="1" dirty="0" err="1"/>
              <a:t>Komparativ</a:t>
            </a:r>
            <a:r>
              <a:rPr lang="en-GB" sz="3200" b="1" dirty="0"/>
              <a:t> &amp; </a:t>
            </a:r>
            <a:r>
              <a:rPr lang="en-GB" sz="3200" b="1" dirty="0" err="1"/>
              <a:t>Superlativ</a:t>
            </a:r>
            <a:endParaRPr lang="en-GB" sz="3200" b="1" dirty="0"/>
          </a:p>
        </p:txBody>
      </p:sp>
      <p:sp>
        <p:nvSpPr>
          <p:cNvPr id="3" name="Content Placeholder 2"/>
          <p:cNvSpPr>
            <a:spLocks noGrp="1"/>
          </p:cNvSpPr>
          <p:nvPr>
            <p:ph idx="1"/>
          </p:nvPr>
        </p:nvSpPr>
        <p:spPr>
          <a:xfrm>
            <a:off x="149087" y="1166191"/>
            <a:ext cx="11821240" cy="5525553"/>
          </a:xfrm>
        </p:spPr>
        <p:txBody>
          <a:bodyPr>
            <a:normAutofit/>
          </a:bodyPr>
          <a:lstStyle/>
          <a:p>
            <a:pPr marL="0" indent="0">
              <a:buNone/>
            </a:pPr>
            <a:r>
              <a:rPr lang="en-GB" b="1" dirty="0" err="1"/>
              <a:t>Schreibt</a:t>
            </a:r>
            <a:r>
              <a:rPr lang="en-GB" b="1" dirty="0"/>
              <a:t> </a:t>
            </a:r>
            <a:r>
              <a:rPr lang="en-GB" b="1" dirty="0" err="1"/>
              <a:t>alle</a:t>
            </a:r>
            <a:r>
              <a:rPr lang="en-GB" b="1" dirty="0"/>
              <a:t> </a:t>
            </a:r>
            <a:r>
              <a:rPr lang="en-GB" b="1" dirty="0" err="1"/>
              <a:t>Formen</a:t>
            </a:r>
            <a:r>
              <a:rPr lang="en-GB" b="1" dirty="0"/>
              <a:t> der </a:t>
            </a:r>
            <a:r>
              <a:rPr lang="en-GB" b="1" dirty="0" err="1"/>
              <a:t>Adjektive</a:t>
            </a:r>
            <a:r>
              <a:rPr lang="en-GB" b="1" dirty="0"/>
              <a:t> in die </a:t>
            </a:r>
            <a:r>
              <a:rPr lang="en-GB" b="1" dirty="0" err="1"/>
              <a:t>Tabelle</a:t>
            </a:r>
            <a:r>
              <a:rPr lang="en-GB" b="1" dirty="0"/>
              <a:t>:</a:t>
            </a:r>
          </a:p>
          <a:p>
            <a:pPr marL="0" indent="0">
              <a:buNone/>
            </a:pPr>
            <a:r>
              <a:rPr lang="en-GB"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b="1" dirty="0"/>
          </a:p>
        </p:txBody>
      </p:sp>
      <p:graphicFrame>
        <p:nvGraphicFramePr>
          <p:cNvPr id="5" name="Table 4"/>
          <p:cNvGraphicFramePr>
            <a:graphicFrameLocks noGrp="1"/>
          </p:cNvGraphicFramePr>
          <p:nvPr/>
        </p:nvGraphicFramePr>
        <p:xfrm>
          <a:off x="299338" y="1983662"/>
          <a:ext cx="8812878" cy="3320047"/>
        </p:xfrm>
        <a:graphic>
          <a:graphicData uri="http://schemas.openxmlformats.org/drawingml/2006/table">
            <a:tbl>
              <a:tblPr firstRow="1" bandRow="1">
                <a:tableStyleId>{5940675A-B579-460E-94D1-54222C63F5DA}</a:tableStyleId>
              </a:tblPr>
              <a:tblGrid>
                <a:gridCol w="2937626">
                  <a:extLst>
                    <a:ext uri="{9D8B030D-6E8A-4147-A177-3AD203B41FA5}">
                      <a16:colId xmlns:a16="http://schemas.microsoft.com/office/drawing/2014/main" val="3068554935"/>
                    </a:ext>
                  </a:extLst>
                </a:gridCol>
                <a:gridCol w="2937626">
                  <a:extLst>
                    <a:ext uri="{9D8B030D-6E8A-4147-A177-3AD203B41FA5}">
                      <a16:colId xmlns:a16="http://schemas.microsoft.com/office/drawing/2014/main" val="3725660303"/>
                    </a:ext>
                  </a:extLst>
                </a:gridCol>
                <a:gridCol w="2937626">
                  <a:extLst>
                    <a:ext uri="{9D8B030D-6E8A-4147-A177-3AD203B41FA5}">
                      <a16:colId xmlns:a16="http://schemas.microsoft.com/office/drawing/2014/main" val="3259407855"/>
                    </a:ext>
                  </a:extLst>
                </a:gridCol>
              </a:tblGrid>
              <a:tr h="395638">
                <a:tc>
                  <a:txBody>
                    <a:bodyPr/>
                    <a:lstStyle/>
                    <a:p>
                      <a:r>
                        <a:rPr lang="en-GB" sz="2800" b="1" dirty="0" err="1"/>
                        <a:t>Adjektiv</a:t>
                      </a:r>
                      <a:endParaRPr lang="en-GB" sz="2800" b="1" dirty="0"/>
                    </a:p>
                  </a:txBody>
                  <a:tcPr/>
                </a:tc>
                <a:tc>
                  <a:txBody>
                    <a:bodyPr/>
                    <a:lstStyle/>
                    <a:p>
                      <a:r>
                        <a:rPr lang="en-GB" sz="2800" b="1" dirty="0" err="1"/>
                        <a:t>Komparativ</a:t>
                      </a:r>
                      <a:endParaRPr lang="en-GB" sz="2800" b="1" dirty="0"/>
                    </a:p>
                  </a:txBody>
                  <a:tcPr/>
                </a:tc>
                <a:tc>
                  <a:txBody>
                    <a:bodyPr/>
                    <a:lstStyle/>
                    <a:p>
                      <a:r>
                        <a:rPr lang="en-GB" sz="2800" b="1" dirty="0" err="1"/>
                        <a:t>Superlativ</a:t>
                      </a:r>
                      <a:endParaRPr lang="en-GB" sz="2800" b="1" dirty="0"/>
                    </a:p>
                  </a:txBody>
                  <a:tcPr/>
                </a:tc>
                <a:extLst>
                  <a:ext uri="{0D108BD9-81ED-4DB2-BD59-A6C34878D82A}">
                    <a16:rowId xmlns:a16="http://schemas.microsoft.com/office/drawing/2014/main" val="2704639123"/>
                  </a:ext>
                </a:extLst>
              </a:tr>
              <a:tr h="373900">
                <a:tc>
                  <a:txBody>
                    <a:bodyPr/>
                    <a:lstStyle/>
                    <a:p>
                      <a:r>
                        <a:rPr lang="en-GB" sz="2400" b="0" dirty="0" err="1">
                          <a:solidFill>
                            <a:srgbClr val="FF0000"/>
                          </a:solidFill>
                        </a:rPr>
                        <a:t>schwer</a:t>
                      </a:r>
                      <a:endParaRPr lang="en-GB" sz="2400" b="0" dirty="0">
                        <a:solidFill>
                          <a:srgbClr val="FF0000"/>
                        </a:solidFill>
                      </a:endParaRPr>
                    </a:p>
                  </a:txBody>
                  <a:tcPr/>
                </a:tc>
                <a:tc>
                  <a:txBody>
                    <a:bodyPr/>
                    <a:lstStyle/>
                    <a:p>
                      <a:r>
                        <a:rPr lang="en-GB" sz="2400" b="0" dirty="0" err="1">
                          <a:solidFill>
                            <a:schemeClr val="tx1"/>
                          </a:solidFill>
                        </a:rPr>
                        <a:t>schwerer</a:t>
                      </a:r>
                      <a:endParaRPr lang="en-GB" sz="2400" b="0" dirty="0">
                        <a:solidFill>
                          <a:schemeClr val="tx1"/>
                        </a:solidFill>
                      </a:endParaRPr>
                    </a:p>
                  </a:txBody>
                  <a:tcPr/>
                </a:tc>
                <a:tc>
                  <a:txBody>
                    <a:bodyPr/>
                    <a:lstStyle/>
                    <a:p>
                      <a:r>
                        <a:rPr lang="en-GB" sz="2400" b="0" dirty="0">
                          <a:solidFill>
                            <a:srgbClr val="FF0000"/>
                          </a:solidFill>
                        </a:rPr>
                        <a:t>am</a:t>
                      </a:r>
                      <a:r>
                        <a:rPr lang="en-GB" sz="2400" b="0" baseline="0" dirty="0">
                          <a:solidFill>
                            <a:srgbClr val="FF0000"/>
                          </a:solidFill>
                        </a:rPr>
                        <a:t> </a:t>
                      </a:r>
                      <a:r>
                        <a:rPr lang="en-GB" sz="2400" b="0" baseline="0" dirty="0" err="1">
                          <a:solidFill>
                            <a:srgbClr val="FF0000"/>
                          </a:solidFill>
                        </a:rPr>
                        <a:t>schwersten</a:t>
                      </a:r>
                      <a:endParaRPr lang="en-GB" sz="2400" b="0" dirty="0">
                        <a:solidFill>
                          <a:srgbClr val="FF0000"/>
                        </a:solidFill>
                      </a:endParaRPr>
                    </a:p>
                  </a:txBody>
                  <a:tcPr/>
                </a:tc>
                <a:extLst>
                  <a:ext uri="{0D108BD9-81ED-4DB2-BD59-A6C34878D82A}">
                    <a16:rowId xmlns:a16="http://schemas.microsoft.com/office/drawing/2014/main" val="2356930879"/>
                  </a:ext>
                </a:extLst>
              </a:tr>
              <a:tr h="433535">
                <a:tc>
                  <a:txBody>
                    <a:bodyPr/>
                    <a:lstStyle/>
                    <a:p>
                      <a:r>
                        <a:rPr lang="en-GB" sz="2400" b="0" dirty="0" err="1">
                          <a:solidFill>
                            <a:srgbClr val="FF0000"/>
                          </a:solidFill>
                        </a:rPr>
                        <a:t>hoch</a:t>
                      </a:r>
                      <a:endParaRPr lang="en-GB" sz="2400" b="0" dirty="0">
                        <a:solidFill>
                          <a:srgbClr val="FF0000"/>
                        </a:solidFill>
                      </a:endParaRPr>
                    </a:p>
                  </a:txBody>
                  <a:tcPr/>
                </a:tc>
                <a:tc>
                  <a:txBody>
                    <a:bodyPr/>
                    <a:lstStyle/>
                    <a:p>
                      <a:r>
                        <a:rPr lang="en-GB" sz="2400" b="0" dirty="0" err="1">
                          <a:solidFill>
                            <a:srgbClr val="FF0000"/>
                          </a:solidFill>
                        </a:rPr>
                        <a:t>höher</a:t>
                      </a:r>
                      <a:endParaRPr lang="en-GB" sz="2400" b="0" dirty="0">
                        <a:solidFill>
                          <a:srgbClr val="FF0000"/>
                        </a:solidFill>
                      </a:endParaRPr>
                    </a:p>
                  </a:txBody>
                  <a:tcPr/>
                </a:tc>
                <a:tc>
                  <a:txBody>
                    <a:bodyPr/>
                    <a:lstStyle/>
                    <a:p>
                      <a:r>
                        <a:rPr lang="en-GB" sz="2400" b="0" dirty="0">
                          <a:solidFill>
                            <a:schemeClr val="tx1"/>
                          </a:solidFill>
                        </a:rPr>
                        <a:t>am </a:t>
                      </a:r>
                      <a:r>
                        <a:rPr lang="en-GB" sz="2400" b="0" dirty="0" err="1">
                          <a:solidFill>
                            <a:schemeClr val="tx1"/>
                          </a:solidFill>
                        </a:rPr>
                        <a:t>höchsten</a:t>
                      </a:r>
                      <a:endParaRPr lang="en-GB" sz="2400" b="0" dirty="0">
                        <a:solidFill>
                          <a:schemeClr val="tx1"/>
                        </a:solidFill>
                      </a:endParaRPr>
                    </a:p>
                  </a:txBody>
                  <a:tcPr/>
                </a:tc>
                <a:extLst>
                  <a:ext uri="{0D108BD9-81ED-4DB2-BD59-A6C34878D82A}">
                    <a16:rowId xmlns:a16="http://schemas.microsoft.com/office/drawing/2014/main" val="2982581682"/>
                  </a:ext>
                </a:extLst>
              </a:tr>
              <a:tr h="479917">
                <a:tc>
                  <a:txBody>
                    <a:bodyPr/>
                    <a:lstStyle/>
                    <a:p>
                      <a:r>
                        <a:rPr lang="en-GB" sz="2400" b="0" dirty="0" err="1">
                          <a:solidFill>
                            <a:schemeClr val="tx1"/>
                          </a:solidFill>
                        </a:rPr>
                        <a:t>schön</a:t>
                      </a:r>
                      <a:endParaRPr lang="en-GB" sz="2400" b="0" dirty="0">
                        <a:solidFill>
                          <a:schemeClr val="tx1"/>
                        </a:solidFill>
                      </a:endParaRPr>
                    </a:p>
                  </a:txBody>
                  <a:tcPr/>
                </a:tc>
                <a:tc>
                  <a:txBody>
                    <a:bodyPr/>
                    <a:lstStyle/>
                    <a:p>
                      <a:r>
                        <a:rPr lang="en-GB" sz="2400" b="0" dirty="0" err="1">
                          <a:solidFill>
                            <a:schemeClr val="tx1"/>
                          </a:solidFill>
                        </a:rPr>
                        <a:t>schöner</a:t>
                      </a:r>
                      <a:endParaRPr lang="en-GB" sz="2400" b="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FF0000"/>
                          </a:solidFill>
                        </a:rPr>
                        <a:t>am </a:t>
                      </a:r>
                      <a:r>
                        <a:rPr lang="en-GB" sz="2400" b="0" dirty="0" err="1">
                          <a:solidFill>
                            <a:srgbClr val="FF0000"/>
                          </a:solidFill>
                        </a:rPr>
                        <a:t>schönsten</a:t>
                      </a:r>
                      <a:endParaRPr lang="en-GB" sz="2400" b="0" dirty="0">
                        <a:solidFill>
                          <a:srgbClr val="FF0000"/>
                        </a:solidFill>
                      </a:endParaRPr>
                    </a:p>
                  </a:txBody>
                  <a:tcPr/>
                </a:tc>
                <a:extLst>
                  <a:ext uri="{0D108BD9-81ED-4DB2-BD59-A6C34878D82A}">
                    <a16:rowId xmlns:a16="http://schemas.microsoft.com/office/drawing/2014/main" val="1355157260"/>
                  </a:ext>
                </a:extLst>
              </a:tr>
              <a:tr h="340252">
                <a:tc>
                  <a:txBody>
                    <a:bodyPr/>
                    <a:lstStyle/>
                    <a:p>
                      <a:r>
                        <a:rPr lang="en-GB" sz="2400" b="0" dirty="0" err="1">
                          <a:solidFill>
                            <a:schemeClr val="tx1"/>
                          </a:solidFill>
                        </a:rPr>
                        <a:t>froh</a:t>
                      </a:r>
                      <a:endParaRPr lang="en-GB" sz="2400" b="0" dirty="0">
                        <a:solidFill>
                          <a:schemeClr val="tx1"/>
                        </a:solidFill>
                      </a:endParaRPr>
                    </a:p>
                  </a:txBody>
                  <a:tcPr/>
                </a:tc>
                <a:tc>
                  <a:txBody>
                    <a:bodyPr/>
                    <a:lstStyle/>
                    <a:p>
                      <a:r>
                        <a:rPr lang="en-GB" sz="2400" b="0" dirty="0" err="1">
                          <a:solidFill>
                            <a:srgbClr val="FF0000"/>
                          </a:solidFill>
                        </a:rPr>
                        <a:t>froher</a:t>
                      </a:r>
                      <a:endParaRPr lang="en-GB" sz="2400" b="0" dirty="0">
                        <a:solidFill>
                          <a:srgbClr val="FF0000"/>
                        </a:solidFill>
                      </a:endParaRPr>
                    </a:p>
                  </a:txBody>
                  <a:tcPr/>
                </a:tc>
                <a:tc>
                  <a:txBody>
                    <a:bodyPr/>
                    <a:lstStyle/>
                    <a:p>
                      <a:r>
                        <a:rPr lang="en-GB" sz="2400" b="0" dirty="0">
                          <a:solidFill>
                            <a:srgbClr val="FF0000"/>
                          </a:solidFill>
                        </a:rPr>
                        <a:t>am</a:t>
                      </a:r>
                      <a:r>
                        <a:rPr lang="en-GB" sz="2400" b="0" baseline="0" dirty="0">
                          <a:solidFill>
                            <a:srgbClr val="FF0000"/>
                          </a:solidFill>
                        </a:rPr>
                        <a:t> </a:t>
                      </a:r>
                      <a:r>
                        <a:rPr lang="en-GB" sz="2400" b="0" baseline="0" dirty="0" err="1">
                          <a:solidFill>
                            <a:srgbClr val="FF0000"/>
                          </a:solidFill>
                        </a:rPr>
                        <a:t>frohesten</a:t>
                      </a:r>
                      <a:endParaRPr lang="en-GB" sz="2400" b="0" dirty="0">
                        <a:solidFill>
                          <a:srgbClr val="FF0000"/>
                        </a:solidFill>
                      </a:endParaRPr>
                    </a:p>
                  </a:txBody>
                  <a:tcPr/>
                </a:tc>
                <a:extLst>
                  <a:ext uri="{0D108BD9-81ED-4DB2-BD59-A6C34878D82A}">
                    <a16:rowId xmlns:a16="http://schemas.microsoft.com/office/drawing/2014/main" val="1932230604"/>
                  </a:ext>
                </a:extLst>
              </a:tr>
              <a:tr h="463826">
                <a:tc>
                  <a:txBody>
                    <a:bodyPr/>
                    <a:lstStyle/>
                    <a:p>
                      <a:r>
                        <a:rPr lang="en-GB" sz="2400" b="0" dirty="0" err="1">
                          <a:solidFill>
                            <a:schemeClr val="tx1"/>
                          </a:solidFill>
                        </a:rPr>
                        <a:t>heiter</a:t>
                      </a:r>
                      <a:endParaRPr lang="en-GB" sz="2400" b="0" dirty="0">
                        <a:solidFill>
                          <a:schemeClr val="tx1"/>
                        </a:solidFill>
                      </a:endParaRPr>
                    </a:p>
                  </a:txBody>
                  <a:tcPr/>
                </a:tc>
                <a:tc>
                  <a:txBody>
                    <a:bodyPr/>
                    <a:lstStyle/>
                    <a:p>
                      <a:r>
                        <a:rPr lang="en-GB" sz="2400" b="0" dirty="0" err="1">
                          <a:solidFill>
                            <a:srgbClr val="FF0000"/>
                          </a:solidFill>
                        </a:rPr>
                        <a:t>heiterer</a:t>
                      </a:r>
                      <a:endParaRPr lang="en-GB" sz="2400" b="0" dirty="0">
                        <a:solidFill>
                          <a:srgbClr val="FF0000"/>
                        </a:solidFill>
                      </a:endParaRPr>
                    </a:p>
                  </a:txBody>
                  <a:tcPr/>
                </a:tc>
                <a:tc>
                  <a:txBody>
                    <a:bodyPr/>
                    <a:lstStyle/>
                    <a:p>
                      <a:r>
                        <a:rPr lang="en-GB" sz="2400" b="0" dirty="0">
                          <a:solidFill>
                            <a:srgbClr val="FF0000"/>
                          </a:solidFill>
                        </a:rPr>
                        <a:t>am</a:t>
                      </a:r>
                      <a:r>
                        <a:rPr lang="en-GB" sz="2400" b="0" baseline="0" dirty="0">
                          <a:solidFill>
                            <a:srgbClr val="FF0000"/>
                          </a:solidFill>
                        </a:rPr>
                        <a:t> </a:t>
                      </a:r>
                      <a:r>
                        <a:rPr lang="en-GB" sz="2400" b="0" baseline="0" dirty="0" err="1">
                          <a:solidFill>
                            <a:srgbClr val="FF0000"/>
                          </a:solidFill>
                        </a:rPr>
                        <a:t>heitersten</a:t>
                      </a:r>
                      <a:endParaRPr lang="en-GB" sz="2400" b="0" dirty="0">
                        <a:solidFill>
                          <a:srgbClr val="FF0000"/>
                        </a:solidFill>
                      </a:endParaRPr>
                    </a:p>
                  </a:txBody>
                  <a:tcPr/>
                </a:tc>
                <a:extLst>
                  <a:ext uri="{0D108BD9-81ED-4DB2-BD59-A6C34878D82A}">
                    <a16:rowId xmlns:a16="http://schemas.microsoft.com/office/drawing/2014/main" val="864352004"/>
                  </a:ext>
                </a:extLst>
              </a:tr>
              <a:tr h="486544">
                <a:tc>
                  <a:txBody>
                    <a:bodyPr/>
                    <a:lstStyle/>
                    <a:p>
                      <a:r>
                        <a:rPr lang="en-GB" sz="2400" b="0" dirty="0" err="1">
                          <a:solidFill>
                            <a:schemeClr val="tx1"/>
                          </a:solidFill>
                        </a:rPr>
                        <a:t>groß</a:t>
                      </a:r>
                      <a:endParaRPr lang="en-GB" sz="2400" b="0" dirty="0">
                        <a:solidFill>
                          <a:schemeClr val="tx1"/>
                        </a:solidFill>
                      </a:endParaRPr>
                    </a:p>
                  </a:txBody>
                  <a:tcPr/>
                </a:tc>
                <a:tc>
                  <a:txBody>
                    <a:bodyPr/>
                    <a:lstStyle/>
                    <a:p>
                      <a:r>
                        <a:rPr lang="en-GB" sz="2400" b="0" dirty="0" err="1">
                          <a:solidFill>
                            <a:srgbClr val="FF0000"/>
                          </a:solidFill>
                        </a:rPr>
                        <a:t>größer</a:t>
                      </a:r>
                      <a:endParaRPr lang="en-GB" sz="2400" b="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dirty="0">
                          <a:solidFill>
                            <a:srgbClr val="FF0000"/>
                          </a:solidFill>
                        </a:rPr>
                        <a:t>am</a:t>
                      </a:r>
                      <a:r>
                        <a:rPr lang="en-GB" sz="2400" b="0" baseline="0" dirty="0">
                          <a:solidFill>
                            <a:srgbClr val="FF0000"/>
                          </a:solidFill>
                        </a:rPr>
                        <a:t> </a:t>
                      </a:r>
                      <a:r>
                        <a:rPr lang="en-GB" sz="2400" b="0" dirty="0" err="1">
                          <a:solidFill>
                            <a:srgbClr val="FF0000"/>
                          </a:solidFill>
                        </a:rPr>
                        <a:t>größsten</a:t>
                      </a:r>
                      <a:endParaRPr lang="en-GB" sz="2400" b="0" dirty="0">
                        <a:solidFill>
                          <a:srgbClr val="FF0000"/>
                        </a:solidFill>
                      </a:endParaRPr>
                    </a:p>
                  </a:txBody>
                  <a:tcPr/>
                </a:tc>
                <a:extLst>
                  <a:ext uri="{0D108BD9-81ED-4DB2-BD59-A6C34878D82A}">
                    <a16:rowId xmlns:a16="http://schemas.microsoft.com/office/drawing/2014/main" val="1310593512"/>
                  </a:ext>
                </a:extLst>
              </a:tr>
            </a:tbl>
          </a:graphicData>
        </a:graphic>
      </p:graphicFrame>
      <p:sp>
        <p:nvSpPr>
          <p:cNvPr id="4" name="Slide Number Placeholder 3">
            <a:extLst>
              <a:ext uri="{FF2B5EF4-FFF2-40B4-BE49-F238E27FC236}">
                <a16:creationId xmlns:a16="http://schemas.microsoft.com/office/drawing/2014/main" id="{6684ABBE-5514-499A-A609-1F223889C749}"/>
              </a:ext>
            </a:extLst>
          </p:cNvPr>
          <p:cNvSpPr>
            <a:spLocks noGrp="1"/>
          </p:cNvSpPr>
          <p:nvPr>
            <p:ph type="sldNum" sz="quarter" idx="12"/>
          </p:nvPr>
        </p:nvSpPr>
        <p:spPr/>
        <p:txBody>
          <a:bodyPr/>
          <a:lstStyle/>
          <a:p>
            <a:fld id="{A796FD67-0BA0-436D-B60D-4690F3A637D4}" type="slidenum">
              <a:rPr lang="en-GB" smtClean="0"/>
              <a:t>31</a:t>
            </a:fld>
            <a:endParaRPr lang="en-GB"/>
          </a:p>
        </p:txBody>
      </p:sp>
    </p:spTree>
    <p:extLst>
      <p:ext uri="{BB962C8B-B14F-4D97-AF65-F5344CB8AC3E}">
        <p14:creationId xmlns:p14="http://schemas.microsoft.com/office/powerpoint/2010/main" val="3837994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6" y="219351"/>
            <a:ext cx="10515600" cy="695049"/>
          </a:xfrm>
        </p:spPr>
        <p:txBody>
          <a:bodyPr>
            <a:normAutofit/>
          </a:bodyPr>
          <a:lstStyle/>
          <a:p>
            <a:r>
              <a:rPr lang="en-GB" sz="3200" b="1" dirty="0" err="1"/>
              <a:t>Hausaufgabe</a:t>
            </a:r>
            <a:endParaRPr lang="en-GB" sz="3200" b="1" dirty="0"/>
          </a:p>
        </p:txBody>
      </p:sp>
      <p:sp>
        <p:nvSpPr>
          <p:cNvPr id="3" name="Content Placeholder 2"/>
          <p:cNvSpPr>
            <a:spLocks noGrp="1"/>
          </p:cNvSpPr>
          <p:nvPr>
            <p:ph idx="1"/>
          </p:nvPr>
        </p:nvSpPr>
        <p:spPr>
          <a:xfrm>
            <a:off x="159026" y="1205947"/>
            <a:ext cx="11410122" cy="5420139"/>
          </a:xfrm>
        </p:spPr>
        <p:txBody>
          <a:bodyPr/>
          <a:lstStyle/>
          <a:p>
            <a:pPr marL="0" indent="0">
              <a:buNone/>
            </a:pPr>
            <a:r>
              <a:rPr lang="en-GB" dirty="0"/>
              <a:t>Option 1: </a:t>
            </a:r>
          </a:p>
          <a:p>
            <a:pPr marL="0" indent="0">
              <a:buNone/>
            </a:pPr>
            <a:r>
              <a:rPr lang="en-GB" b="1" dirty="0"/>
              <a:t>Lest den Text </a:t>
            </a:r>
            <a:r>
              <a:rPr lang="en-GB" b="1" dirty="0" err="1"/>
              <a:t>laut</a:t>
            </a:r>
            <a:r>
              <a:rPr lang="en-GB" b="1" dirty="0"/>
              <a:t> und </a:t>
            </a:r>
            <a:r>
              <a:rPr lang="en-GB" b="1" dirty="0" err="1"/>
              <a:t>musikalisch</a:t>
            </a:r>
            <a:r>
              <a:rPr lang="en-GB" b="1" dirty="0"/>
              <a:t>, </a:t>
            </a:r>
            <a:r>
              <a:rPr lang="en-GB" b="1" dirty="0" err="1"/>
              <a:t>mit</a:t>
            </a:r>
            <a:r>
              <a:rPr lang="en-GB" b="1" dirty="0"/>
              <a:t> positive </a:t>
            </a:r>
            <a:r>
              <a:rPr lang="en-GB" b="1" dirty="0" err="1"/>
              <a:t>Emotionen</a:t>
            </a:r>
            <a:r>
              <a:rPr lang="en-GB" b="1" dirty="0"/>
              <a:t>. </a:t>
            </a:r>
            <a:r>
              <a:rPr lang="en-GB" b="1" dirty="0" err="1"/>
              <a:t>Differenziert</a:t>
            </a:r>
            <a:r>
              <a:rPr lang="en-GB" b="1" dirty="0"/>
              <a:t> </a:t>
            </a:r>
            <a:r>
              <a:rPr lang="en-GB" b="1" dirty="0" err="1"/>
              <a:t>klar</a:t>
            </a:r>
            <a:r>
              <a:rPr lang="en-GB" b="1" dirty="0"/>
              <a:t> </a:t>
            </a:r>
            <a:r>
              <a:rPr lang="en-GB" b="1" dirty="0" err="1"/>
              <a:t>zwischen</a:t>
            </a:r>
            <a:r>
              <a:rPr lang="en-GB" b="1" dirty="0"/>
              <a:t> </a:t>
            </a:r>
            <a:r>
              <a:rPr lang="en-GB" b="1" dirty="0" err="1"/>
              <a:t>Vokalen</a:t>
            </a:r>
            <a:r>
              <a:rPr lang="en-GB" b="1" dirty="0"/>
              <a:t> und </a:t>
            </a:r>
            <a:r>
              <a:rPr lang="en-GB" b="1" dirty="0" err="1"/>
              <a:t>Umlauten</a:t>
            </a:r>
            <a:r>
              <a:rPr lang="en-GB" b="1" dirty="0"/>
              <a:t> </a:t>
            </a:r>
            <a:r>
              <a:rPr lang="en-GB" b="1" dirty="0" err="1"/>
              <a:t>im</a:t>
            </a:r>
            <a:r>
              <a:rPr lang="en-GB" b="1" dirty="0"/>
              <a:t> </a:t>
            </a:r>
            <a:r>
              <a:rPr lang="en-GB" b="1" dirty="0" err="1"/>
              <a:t>Komparativ</a:t>
            </a:r>
            <a:r>
              <a:rPr lang="en-GB" b="1" dirty="0"/>
              <a:t> und </a:t>
            </a:r>
            <a:r>
              <a:rPr lang="en-GB" b="1" dirty="0" err="1"/>
              <a:t>Superlativ</a:t>
            </a:r>
            <a:r>
              <a:rPr lang="en-GB" b="1" dirty="0"/>
              <a:t>. </a:t>
            </a:r>
            <a:r>
              <a:rPr lang="en-GB" b="1" dirty="0" err="1"/>
              <a:t>Nehmt</a:t>
            </a:r>
            <a:r>
              <a:rPr lang="en-GB" b="1" dirty="0"/>
              <a:t> </a:t>
            </a:r>
            <a:r>
              <a:rPr lang="en-GB" b="1" dirty="0" err="1"/>
              <a:t>eure</a:t>
            </a:r>
            <a:r>
              <a:rPr lang="en-GB" b="1" dirty="0"/>
              <a:t> </a:t>
            </a:r>
            <a:r>
              <a:rPr lang="en-GB" b="1" dirty="0" err="1"/>
              <a:t>Stimme</a:t>
            </a:r>
            <a:r>
              <a:rPr lang="en-GB" b="1" dirty="0"/>
              <a:t> auf. </a:t>
            </a:r>
            <a:r>
              <a:rPr lang="en-GB" b="1" dirty="0" err="1"/>
              <a:t>Bringt</a:t>
            </a:r>
            <a:r>
              <a:rPr lang="en-GB" b="1" dirty="0"/>
              <a:t> die </a:t>
            </a:r>
            <a:r>
              <a:rPr lang="en-GB" b="1" dirty="0" err="1"/>
              <a:t>Aufnahme</a:t>
            </a:r>
            <a:r>
              <a:rPr lang="en-GB" b="1" dirty="0"/>
              <a:t> </a:t>
            </a:r>
            <a:r>
              <a:rPr lang="en-GB" b="1" dirty="0" err="1"/>
              <a:t>mit</a:t>
            </a:r>
            <a:r>
              <a:rPr lang="en-GB" b="1" dirty="0"/>
              <a:t> in die </a:t>
            </a:r>
            <a:r>
              <a:rPr lang="en-GB" b="1" dirty="0" err="1"/>
              <a:t>nächste</a:t>
            </a:r>
            <a:r>
              <a:rPr lang="en-GB" b="1" dirty="0"/>
              <a:t> </a:t>
            </a:r>
            <a:r>
              <a:rPr lang="en-GB" b="1" dirty="0" err="1"/>
              <a:t>Stunde</a:t>
            </a:r>
            <a:r>
              <a:rPr lang="en-GB" b="1" dirty="0"/>
              <a:t>.</a:t>
            </a:r>
          </a:p>
          <a:p>
            <a:pPr marL="0" indent="0">
              <a:buNone/>
            </a:pPr>
            <a:endParaRPr lang="en-GB" dirty="0"/>
          </a:p>
          <a:p>
            <a:pPr marL="0" indent="0">
              <a:buNone/>
            </a:pPr>
            <a:r>
              <a:rPr lang="en-GB" dirty="0"/>
              <a:t>Option 2: </a:t>
            </a:r>
            <a:r>
              <a:rPr lang="en-GB" b="1" dirty="0" err="1"/>
              <a:t>Schreibt</a:t>
            </a:r>
            <a:r>
              <a:rPr lang="en-GB" b="1" dirty="0"/>
              <a:t> </a:t>
            </a:r>
            <a:r>
              <a:rPr lang="en-GB" b="1" dirty="0" err="1"/>
              <a:t>einen</a:t>
            </a:r>
            <a:r>
              <a:rPr lang="en-GB" b="1" dirty="0"/>
              <a:t> </a:t>
            </a:r>
            <a:r>
              <a:rPr lang="en-GB" b="1" dirty="0" err="1"/>
              <a:t>Artikel</a:t>
            </a:r>
            <a:r>
              <a:rPr lang="en-GB" b="1" dirty="0"/>
              <a:t> </a:t>
            </a:r>
            <a:r>
              <a:rPr lang="en-GB" b="1" dirty="0" err="1"/>
              <a:t>über</a:t>
            </a:r>
            <a:r>
              <a:rPr lang="en-GB" b="1" dirty="0"/>
              <a:t> </a:t>
            </a:r>
            <a:r>
              <a:rPr lang="en-GB" b="1" dirty="0" err="1"/>
              <a:t>Spenden</a:t>
            </a:r>
            <a:r>
              <a:rPr lang="en-GB" b="1" dirty="0"/>
              <a:t>.</a:t>
            </a:r>
          </a:p>
          <a:p>
            <a:pPr marL="0" indent="0">
              <a:buNone/>
            </a:pPr>
            <a:endParaRPr lang="en-GB" b="1" dirty="0"/>
          </a:p>
          <a:p>
            <a:pPr marL="0" indent="0">
              <a:buNone/>
            </a:pPr>
            <a:r>
              <a:rPr lang="en-GB" dirty="0"/>
              <a:t>Option 3: </a:t>
            </a:r>
            <a:r>
              <a:rPr lang="en-GB" b="1" dirty="0" err="1"/>
              <a:t>Schreibt</a:t>
            </a:r>
            <a:r>
              <a:rPr lang="en-GB" b="1" dirty="0"/>
              <a:t> </a:t>
            </a:r>
            <a:r>
              <a:rPr lang="en-GB" b="1" dirty="0" err="1"/>
              <a:t>einen</a:t>
            </a:r>
            <a:r>
              <a:rPr lang="en-GB" b="1" dirty="0"/>
              <a:t> Blog </a:t>
            </a:r>
            <a:r>
              <a:rPr lang="en-GB" b="1" dirty="0" err="1"/>
              <a:t>über</a:t>
            </a:r>
            <a:r>
              <a:rPr lang="en-GB" b="1" dirty="0"/>
              <a:t> </a:t>
            </a:r>
            <a:r>
              <a:rPr lang="en-GB" b="1" dirty="0" err="1"/>
              <a:t>euer</a:t>
            </a:r>
            <a:r>
              <a:rPr lang="en-GB" b="1" dirty="0"/>
              <a:t> Engagement </a:t>
            </a:r>
            <a:r>
              <a:rPr lang="en-GB" b="1" dirty="0" err="1"/>
              <a:t>für</a:t>
            </a:r>
            <a:r>
              <a:rPr lang="en-GB" b="1" dirty="0"/>
              <a:t> </a:t>
            </a:r>
            <a:r>
              <a:rPr lang="en-GB" b="1" dirty="0" err="1"/>
              <a:t>wohltätige</a:t>
            </a:r>
            <a:r>
              <a:rPr lang="en-GB" b="1" dirty="0"/>
              <a:t> </a:t>
            </a:r>
            <a:r>
              <a:rPr lang="en-GB" b="1" dirty="0" err="1"/>
              <a:t>Zwecke</a:t>
            </a:r>
            <a:r>
              <a:rPr lang="en-GB" b="1" dirty="0"/>
              <a:t> </a:t>
            </a:r>
            <a:r>
              <a:rPr lang="en-GB" dirty="0"/>
              <a:t>(charitable causes). </a:t>
            </a:r>
          </a:p>
          <a:p>
            <a:pPr marL="0" indent="0">
              <a:buNone/>
            </a:pPr>
            <a:endParaRPr lang="en-GB" b="1" dirty="0"/>
          </a:p>
        </p:txBody>
      </p:sp>
      <p:sp>
        <p:nvSpPr>
          <p:cNvPr id="4" name="Slide Number Placeholder 3">
            <a:extLst>
              <a:ext uri="{FF2B5EF4-FFF2-40B4-BE49-F238E27FC236}">
                <a16:creationId xmlns:a16="http://schemas.microsoft.com/office/drawing/2014/main" id="{97D25171-21F6-4833-B9C8-E188321B298D}"/>
              </a:ext>
            </a:extLst>
          </p:cNvPr>
          <p:cNvSpPr>
            <a:spLocks noGrp="1"/>
          </p:cNvSpPr>
          <p:nvPr>
            <p:ph type="sldNum" sz="quarter" idx="12"/>
          </p:nvPr>
        </p:nvSpPr>
        <p:spPr/>
        <p:txBody>
          <a:bodyPr/>
          <a:lstStyle/>
          <a:p>
            <a:fld id="{A796FD67-0BA0-436D-B60D-4690F3A637D4}" type="slidenum">
              <a:rPr lang="en-GB" smtClean="0"/>
              <a:t>32</a:t>
            </a:fld>
            <a:endParaRPr lang="en-GB"/>
          </a:p>
        </p:txBody>
      </p:sp>
    </p:spTree>
    <p:extLst>
      <p:ext uri="{BB962C8B-B14F-4D97-AF65-F5344CB8AC3E}">
        <p14:creationId xmlns:p14="http://schemas.microsoft.com/office/powerpoint/2010/main" val="1226173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5" y="132177"/>
            <a:ext cx="8282608" cy="503927"/>
          </a:xfrm>
        </p:spPr>
        <p:txBody>
          <a:bodyPr>
            <a:normAutofit/>
          </a:bodyPr>
          <a:lstStyle/>
          <a:p>
            <a:r>
              <a:rPr lang="en-GB" sz="2800" b="1" dirty="0"/>
              <a:t>Option 2: Write an article about charity (in German!)</a:t>
            </a:r>
          </a:p>
        </p:txBody>
      </p:sp>
      <p:sp>
        <p:nvSpPr>
          <p:cNvPr id="3" name="Content Placeholder 2"/>
          <p:cNvSpPr>
            <a:spLocks noGrp="1"/>
          </p:cNvSpPr>
          <p:nvPr>
            <p:ph idx="1"/>
          </p:nvPr>
        </p:nvSpPr>
        <p:spPr>
          <a:xfrm>
            <a:off x="0" y="636104"/>
            <a:ext cx="12027805" cy="6745357"/>
          </a:xfrm>
        </p:spPr>
        <p:txBody>
          <a:bodyPr>
            <a:normAutofit/>
          </a:bodyPr>
          <a:lstStyle/>
          <a:p>
            <a:pPr marL="0" indent="0">
              <a:buNone/>
            </a:pPr>
            <a:r>
              <a:rPr lang="en-GB" dirty="0" err="1"/>
              <a:t>Schreibt</a:t>
            </a:r>
            <a:r>
              <a:rPr lang="en-GB" dirty="0"/>
              <a:t> </a:t>
            </a:r>
            <a:r>
              <a:rPr lang="en-GB" dirty="0" err="1"/>
              <a:t>einen</a:t>
            </a:r>
            <a:r>
              <a:rPr lang="en-GB" dirty="0"/>
              <a:t> </a:t>
            </a:r>
            <a:r>
              <a:rPr lang="en-GB" dirty="0" err="1"/>
              <a:t>Artikel</a:t>
            </a:r>
            <a:r>
              <a:rPr lang="en-GB" dirty="0"/>
              <a:t> </a:t>
            </a:r>
            <a:r>
              <a:rPr lang="en-GB" dirty="0" err="1"/>
              <a:t>über</a:t>
            </a:r>
            <a:r>
              <a:rPr lang="en-GB" dirty="0"/>
              <a:t> </a:t>
            </a:r>
            <a:r>
              <a:rPr lang="en-GB" dirty="0" err="1"/>
              <a:t>Spenden</a:t>
            </a:r>
            <a:r>
              <a:rPr lang="en-GB" dirty="0"/>
              <a:t> </a:t>
            </a:r>
            <a:r>
              <a:rPr lang="en-GB" dirty="0" err="1"/>
              <a:t>für</a:t>
            </a:r>
            <a:r>
              <a:rPr lang="en-GB" dirty="0"/>
              <a:t> </a:t>
            </a:r>
            <a:r>
              <a:rPr lang="en-GB" dirty="0" err="1"/>
              <a:t>wohltätige</a:t>
            </a:r>
            <a:r>
              <a:rPr lang="en-GB" dirty="0"/>
              <a:t> </a:t>
            </a:r>
            <a:r>
              <a:rPr lang="en-GB" dirty="0" err="1"/>
              <a:t>Zwecke</a:t>
            </a:r>
            <a:r>
              <a:rPr lang="en-GB" dirty="0"/>
              <a:t> (charitable causes). Wo </a:t>
            </a:r>
            <a:r>
              <a:rPr lang="en-GB" dirty="0" err="1"/>
              <a:t>spenden</a:t>
            </a:r>
            <a:r>
              <a:rPr lang="en-GB" dirty="0"/>
              <a:t> die Menschen am </a:t>
            </a:r>
            <a:r>
              <a:rPr lang="en-GB" dirty="0" err="1"/>
              <a:t>meisten</a:t>
            </a:r>
            <a:r>
              <a:rPr lang="de-DE" dirty="0"/>
              <a:t>? Wie reich sind die L</a:t>
            </a:r>
            <a:r>
              <a:rPr lang="en-GB" dirty="0" err="1"/>
              <a:t>änder</a:t>
            </a:r>
            <a:r>
              <a:rPr lang="en-GB" dirty="0"/>
              <a:t>, die </a:t>
            </a:r>
            <a:r>
              <a:rPr lang="en-GB" dirty="0" err="1"/>
              <a:t>spenden</a:t>
            </a:r>
            <a:r>
              <a:rPr lang="en-GB" dirty="0"/>
              <a:t>?</a:t>
            </a:r>
            <a:r>
              <a:rPr lang="de-DE" dirty="0"/>
              <a:t> Verwendet Komparativ und Superlativ. </a:t>
            </a:r>
          </a:p>
          <a:p>
            <a:r>
              <a:rPr lang="en-GB" dirty="0"/>
              <a:t>Menschen in…</a:t>
            </a:r>
            <a:r>
              <a:rPr lang="en-GB" dirty="0" err="1"/>
              <a:t>sind</a:t>
            </a:r>
            <a:r>
              <a:rPr lang="en-GB" dirty="0"/>
              <a:t> (arm/</a:t>
            </a:r>
            <a:r>
              <a:rPr lang="en-GB" dirty="0" err="1"/>
              <a:t>reich</a:t>
            </a:r>
            <a:r>
              <a:rPr lang="en-GB" dirty="0"/>
              <a:t>)…</a:t>
            </a:r>
            <a:r>
              <a:rPr lang="en-GB" dirty="0" err="1"/>
              <a:t>als</a:t>
            </a:r>
            <a:r>
              <a:rPr lang="en-GB" dirty="0"/>
              <a:t> Menschen in…</a:t>
            </a:r>
          </a:p>
          <a:p>
            <a:r>
              <a:rPr lang="en-GB" i="1" dirty="0"/>
              <a:t>People in…are (poor/rich)…than people in…</a:t>
            </a:r>
          </a:p>
          <a:p>
            <a:r>
              <a:rPr lang="en-GB" dirty="0"/>
              <a:t>Die </a:t>
            </a:r>
            <a:r>
              <a:rPr lang="en-GB" dirty="0" err="1"/>
              <a:t>Leute</a:t>
            </a:r>
            <a:r>
              <a:rPr lang="en-GB" dirty="0"/>
              <a:t> </a:t>
            </a:r>
            <a:r>
              <a:rPr lang="en-GB" dirty="0" err="1"/>
              <a:t>spenden</a:t>
            </a:r>
            <a:r>
              <a:rPr lang="en-GB" dirty="0"/>
              <a:t> </a:t>
            </a:r>
            <a:r>
              <a:rPr lang="en-GB" dirty="0" err="1"/>
              <a:t>öfter</a:t>
            </a:r>
            <a:r>
              <a:rPr lang="en-GB" dirty="0"/>
              <a:t>/</a:t>
            </a:r>
            <a:r>
              <a:rPr lang="en-GB" dirty="0" err="1"/>
              <a:t>weniger</a:t>
            </a:r>
            <a:r>
              <a:rPr lang="en-GB" dirty="0"/>
              <a:t> oft in…</a:t>
            </a:r>
            <a:r>
              <a:rPr lang="en-GB" dirty="0" err="1"/>
              <a:t>als</a:t>
            </a:r>
            <a:r>
              <a:rPr lang="en-GB" dirty="0"/>
              <a:t> in…</a:t>
            </a:r>
          </a:p>
          <a:p>
            <a:r>
              <a:rPr lang="en-GB" i="1" dirty="0"/>
              <a:t>People donate more/less frequently in …than in …</a:t>
            </a:r>
          </a:p>
          <a:p>
            <a:r>
              <a:rPr lang="en-GB" dirty="0"/>
              <a:t>Wo </a:t>
            </a:r>
            <a:r>
              <a:rPr lang="en-GB" dirty="0" err="1"/>
              <a:t>spenden</a:t>
            </a:r>
            <a:r>
              <a:rPr lang="en-GB" dirty="0"/>
              <a:t> die Menschen am </a:t>
            </a:r>
            <a:r>
              <a:rPr lang="en-GB" dirty="0" err="1"/>
              <a:t>meisten</a:t>
            </a:r>
            <a:r>
              <a:rPr lang="en-GB" dirty="0"/>
              <a:t>? </a:t>
            </a:r>
          </a:p>
          <a:p>
            <a:r>
              <a:rPr lang="en-GB" i="1" dirty="0"/>
              <a:t>Where do people donate most? </a:t>
            </a:r>
            <a:endParaRPr lang="en-GB" dirty="0"/>
          </a:p>
        </p:txBody>
      </p:sp>
      <p:sp>
        <p:nvSpPr>
          <p:cNvPr id="5" name="Slide Number Placeholder 4">
            <a:extLst>
              <a:ext uri="{FF2B5EF4-FFF2-40B4-BE49-F238E27FC236}">
                <a16:creationId xmlns:a16="http://schemas.microsoft.com/office/drawing/2014/main" id="{B122EF54-2565-4800-B773-D9AAC2605284}"/>
              </a:ext>
            </a:extLst>
          </p:cNvPr>
          <p:cNvSpPr>
            <a:spLocks noGrp="1"/>
          </p:cNvSpPr>
          <p:nvPr>
            <p:ph type="sldNum" sz="quarter" idx="12"/>
          </p:nvPr>
        </p:nvSpPr>
        <p:spPr/>
        <p:txBody>
          <a:bodyPr/>
          <a:lstStyle/>
          <a:p>
            <a:fld id="{A796FD67-0BA0-436D-B60D-4690F3A637D4}" type="slidenum">
              <a:rPr lang="en-GB" smtClean="0"/>
              <a:t>33</a:t>
            </a:fld>
            <a:endParaRPr lang="en-GB"/>
          </a:p>
        </p:txBody>
      </p:sp>
      <p:pic>
        <p:nvPicPr>
          <p:cNvPr id="6" name="Picture 5">
            <a:extLst>
              <a:ext uri="{FF2B5EF4-FFF2-40B4-BE49-F238E27FC236}">
                <a16:creationId xmlns:a16="http://schemas.microsoft.com/office/drawing/2014/main" id="{8C09A12E-C85B-4E6E-B32D-02E196787D25}"/>
              </a:ext>
            </a:extLst>
          </p:cNvPr>
          <p:cNvPicPr>
            <a:picLocks noChangeAspect="1"/>
          </p:cNvPicPr>
          <p:nvPr/>
        </p:nvPicPr>
        <p:blipFill>
          <a:blip r:embed="rId2"/>
          <a:stretch>
            <a:fillRect/>
          </a:stretch>
        </p:blipFill>
        <p:spPr>
          <a:xfrm>
            <a:off x="7400039" y="2928731"/>
            <a:ext cx="4791962" cy="3929270"/>
          </a:xfrm>
          <a:prstGeom prst="rect">
            <a:avLst/>
          </a:prstGeom>
        </p:spPr>
      </p:pic>
    </p:spTree>
    <p:extLst>
      <p:ext uri="{BB962C8B-B14F-4D97-AF65-F5344CB8AC3E}">
        <p14:creationId xmlns:p14="http://schemas.microsoft.com/office/powerpoint/2010/main" val="42000849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5" y="556953"/>
            <a:ext cx="11868780" cy="6175151"/>
          </a:xfrm>
        </p:spPr>
        <p:txBody>
          <a:bodyPr>
            <a:normAutofit/>
          </a:bodyPr>
          <a:lstStyle/>
          <a:p>
            <a:pPr marL="0" indent="0">
              <a:buNone/>
            </a:pPr>
            <a:endParaRPr lang="en-GB" i="1" dirty="0"/>
          </a:p>
          <a:p>
            <a:endParaRPr lang="en-GB" dirty="0"/>
          </a:p>
          <a:p>
            <a:endParaRPr lang="en-GB" dirty="0"/>
          </a:p>
        </p:txBody>
      </p:sp>
      <p:sp>
        <p:nvSpPr>
          <p:cNvPr id="5" name="Slide Number Placeholder 4">
            <a:extLst>
              <a:ext uri="{FF2B5EF4-FFF2-40B4-BE49-F238E27FC236}">
                <a16:creationId xmlns:a16="http://schemas.microsoft.com/office/drawing/2014/main" id="{B122EF54-2565-4800-B773-D9AAC2605284}"/>
              </a:ext>
            </a:extLst>
          </p:cNvPr>
          <p:cNvSpPr>
            <a:spLocks noGrp="1"/>
          </p:cNvSpPr>
          <p:nvPr>
            <p:ph type="sldNum" sz="quarter" idx="12"/>
          </p:nvPr>
        </p:nvSpPr>
        <p:spPr/>
        <p:txBody>
          <a:bodyPr/>
          <a:lstStyle/>
          <a:p>
            <a:fld id="{A796FD67-0BA0-436D-B60D-4690F3A637D4}" type="slidenum">
              <a:rPr lang="en-GB" smtClean="0"/>
              <a:t>34</a:t>
            </a:fld>
            <a:endParaRPr lang="en-GB"/>
          </a:p>
        </p:txBody>
      </p:sp>
      <p:pic>
        <p:nvPicPr>
          <p:cNvPr id="8" name="Picture 7">
            <a:extLst>
              <a:ext uri="{FF2B5EF4-FFF2-40B4-BE49-F238E27FC236}">
                <a16:creationId xmlns:a16="http://schemas.microsoft.com/office/drawing/2014/main" id="{67AB0BB9-90C0-4254-BC5A-9BC16E9AC6A4}"/>
              </a:ext>
            </a:extLst>
          </p:cNvPr>
          <p:cNvPicPr>
            <a:picLocks noChangeAspect="1"/>
          </p:cNvPicPr>
          <p:nvPr/>
        </p:nvPicPr>
        <p:blipFill>
          <a:blip r:embed="rId2"/>
          <a:stretch>
            <a:fillRect/>
          </a:stretch>
        </p:blipFill>
        <p:spPr>
          <a:xfrm>
            <a:off x="1915801" y="0"/>
            <a:ext cx="8360397" cy="6858000"/>
          </a:xfrm>
          <a:prstGeom prst="rect">
            <a:avLst/>
          </a:prstGeom>
        </p:spPr>
      </p:pic>
    </p:spTree>
    <p:extLst>
      <p:ext uri="{BB962C8B-B14F-4D97-AF65-F5344CB8AC3E}">
        <p14:creationId xmlns:p14="http://schemas.microsoft.com/office/powerpoint/2010/main" val="28217565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5" y="132177"/>
            <a:ext cx="8282608" cy="503927"/>
          </a:xfrm>
        </p:spPr>
        <p:txBody>
          <a:bodyPr>
            <a:normAutofit/>
          </a:bodyPr>
          <a:lstStyle/>
          <a:p>
            <a:r>
              <a:rPr lang="en-GB" sz="2800" b="1" dirty="0"/>
              <a:t>Option 3: Write a charity blog (in German!)</a:t>
            </a:r>
          </a:p>
        </p:txBody>
      </p:sp>
      <p:sp>
        <p:nvSpPr>
          <p:cNvPr id="3" name="Content Placeholder 2"/>
          <p:cNvSpPr>
            <a:spLocks noGrp="1"/>
          </p:cNvSpPr>
          <p:nvPr>
            <p:ph idx="1"/>
          </p:nvPr>
        </p:nvSpPr>
        <p:spPr>
          <a:xfrm>
            <a:off x="159025" y="821635"/>
            <a:ext cx="11807687" cy="5910469"/>
          </a:xfrm>
        </p:spPr>
        <p:txBody>
          <a:bodyPr>
            <a:normAutofit fontScale="92500" lnSpcReduction="20000"/>
          </a:bodyPr>
          <a:lstStyle/>
          <a:p>
            <a:pPr marL="0" indent="0">
              <a:buNone/>
            </a:pPr>
            <a:r>
              <a:rPr lang="en-GB" dirty="0" err="1"/>
              <a:t>Schreibt</a:t>
            </a:r>
            <a:r>
              <a:rPr lang="en-GB" dirty="0"/>
              <a:t> </a:t>
            </a:r>
            <a:r>
              <a:rPr lang="en-GB" dirty="0" err="1"/>
              <a:t>einen</a:t>
            </a:r>
            <a:r>
              <a:rPr lang="en-GB" dirty="0"/>
              <a:t> Blog </a:t>
            </a:r>
            <a:r>
              <a:rPr lang="en-GB" dirty="0" err="1"/>
              <a:t>über</a:t>
            </a:r>
            <a:r>
              <a:rPr lang="en-GB" dirty="0"/>
              <a:t> </a:t>
            </a:r>
            <a:r>
              <a:rPr lang="en-GB" dirty="0" err="1"/>
              <a:t>euer</a:t>
            </a:r>
            <a:r>
              <a:rPr lang="en-GB" dirty="0"/>
              <a:t> Engagement </a:t>
            </a:r>
            <a:r>
              <a:rPr lang="en-GB" dirty="0" err="1"/>
              <a:t>für</a:t>
            </a:r>
            <a:r>
              <a:rPr lang="en-GB" dirty="0"/>
              <a:t> </a:t>
            </a:r>
            <a:r>
              <a:rPr lang="en-GB" dirty="0" err="1"/>
              <a:t>wohltätige</a:t>
            </a:r>
            <a:r>
              <a:rPr lang="en-GB" dirty="0"/>
              <a:t> </a:t>
            </a:r>
            <a:r>
              <a:rPr lang="en-GB" dirty="0" err="1"/>
              <a:t>Zwecke</a:t>
            </a:r>
            <a:r>
              <a:rPr lang="en-GB" dirty="0"/>
              <a:t> (charitable causes). </a:t>
            </a:r>
          </a:p>
          <a:p>
            <a:pPr marL="0" indent="0">
              <a:buNone/>
            </a:pPr>
            <a:r>
              <a:rPr lang="en-GB" dirty="0" err="1"/>
              <a:t>Ziel</a:t>
            </a:r>
            <a:r>
              <a:rPr lang="en-GB" dirty="0"/>
              <a:t> des Blogs: </a:t>
            </a:r>
            <a:r>
              <a:rPr lang="en-GB" dirty="0" err="1"/>
              <a:t>Leute</a:t>
            </a:r>
            <a:r>
              <a:rPr lang="en-GB" dirty="0"/>
              <a:t> </a:t>
            </a:r>
            <a:r>
              <a:rPr lang="en-GB" dirty="0" err="1"/>
              <a:t>zum</a:t>
            </a:r>
            <a:r>
              <a:rPr lang="en-GB" dirty="0"/>
              <a:t> </a:t>
            </a:r>
            <a:r>
              <a:rPr lang="en-GB" dirty="0" err="1"/>
              <a:t>Spenden</a:t>
            </a:r>
            <a:r>
              <a:rPr lang="en-GB" dirty="0"/>
              <a:t> </a:t>
            </a:r>
            <a:r>
              <a:rPr lang="en-GB" dirty="0" err="1"/>
              <a:t>motivieren</a:t>
            </a:r>
            <a:r>
              <a:rPr lang="en-GB" dirty="0"/>
              <a:t>! </a:t>
            </a:r>
            <a:r>
              <a:rPr lang="en-GB" dirty="0" err="1"/>
              <a:t>Schreibt</a:t>
            </a:r>
            <a:r>
              <a:rPr lang="en-GB" dirty="0"/>
              <a:t> ca. 150 W</a:t>
            </a:r>
            <a:r>
              <a:rPr lang="de-DE" dirty="0"/>
              <a:t>örter.</a:t>
            </a:r>
          </a:p>
          <a:p>
            <a:pPr marL="0" indent="0">
              <a:buNone/>
            </a:pPr>
            <a:endParaRPr lang="en-GB" dirty="0"/>
          </a:p>
          <a:p>
            <a:r>
              <a:rPr lang="en-GB" dirty="0"/>
              <a:t>Ich </a:t>
            </a:r>
            <a:r>
              <a:rPr lang="en-GB" dirty="0" err="1"/>
              <a:t>mache</a:t>
            </a:r>
            <a:r>
              <a:rPr lang="en-GB" dirty="0"/>
              <a:t> </a:t>
            </a:r>
            <a:r>
              <a:rPr lang="en-GB" dirty="0" err="1"/>
              <a:t>eine</a:t>
            </a:r>
            <a:r>
              <a:rPr lang="en-GB" dirty="0"/>
              <a:t> </a:t>
            </a:r>
            <a:r>
              <a:rPr lang="en-GB" dirty="0" err="1"/>
              <a:t>Wanderung</a:t>
            </a:r>
            <a:r>
              <a:rPr lang="en-GB" dirty="0"/>
              <a:t> / </a:t>
            </a:r>
            <a:r>
              <a:rPr lang="en-GB" dirty="0" err="1"/>
              <a:t>Radfahrt</a:t>
            </a:r>
            <a:r>
              <a:rPr lang="en-GB" dirty="0"/>
              <a:t> / </a:t>
            </a:r>
            <a:r>
              <a:rPr lang="en-GB" dirty="0" err="1"/>
              <a:t>einen</a:t>
            </a:r>
            <a:r>
              <a:rPr lang="en-GB" dirty="0"/>
              <a:t> Marathon…</a:t>
            </a:r>
            <a:r>
              <a:rPr lang="en-GB" dirty="0" err="1"/>
              <a:t>für</a:t>
            </a:r>
            <a:r>
              <a:rPr lang="en-GB" dirty="0"/>
              <a:t> den/die </a:t>
            </a:r>
            <a:r>
              <a:rPr lang="en-GB" dirty="0" err="1"/>
              <a:t>folgenden</a:t>
            </a:r>
            <a:r>
              <a:rPr lang="en-GB" dirty="0"/>
              <a:t> </a:t>
            </a:r>
            <a:r>
              <a:rPr lang="en-GB" dirty="0" err="1"/>
              <a:t>wohltätige</a:t>
            </a:r>
            <a:r>
              <a:rPr lang="en-GB" dirty="0"/>
              <a:t>/n </a:t>
            </a:r>
            <a:r>
              <a:rPr lang="en-GB" dirty="0" err="1"/>
              <a:t>Zweck</a:t>
            </a:r>
            <a:r>
              <a:rPr lang="en-GB" dirty="0"/>
              <a:t>/e: …</a:t>
            </a:r>
          </a:p>
          <a:p>
            <a:r>
              <a:rPr lang="en-GB" i="1" dirty="0"/>
              <a:t>I’m doing a hike, bike ride, marathon for the following charitable cause/s: …</a:t>
            </a:r>
          </a:p>
          <a:p>
            <a:r>
              <a:rPr lang="en-GB" dirty="0"/>
              <a:t>Ich </a:t>
            </a:r>
            <a:r>
              <a:rPr lang="en-GB" dirty="0" err="1"/>
              <a:t>spende</a:t>
            </a:r>
            <a:r>
              <a:rPr lang="en-GB" dirty="0"/>
              <a:t>/ </a:t>
            </a:r>
            <a:r>
              <a:rPr lang="en-GB" dirty="0" err="1"/>
              <a:t>gebe</a:t>
            </a:r>
            <a:r>
              <a:rPr lang="en-GB" dirty="0"/>
              <a:t> </a:t>
            </a:r>
            <a:r>
              <a:rPr lang="en-GB" dirty="0" err="1"/>
              <a:t>gerne</a:t>
            </a:r>
            <a:r>
              <a:rPr lang="en-GB" dirty="0"/>
              <a:t>….</a:t>
            </a:r>
            <a:r>
              <a:rPr lang="en-GB" dirty="0" err="1"/>
              <a:t>weil</a:t>
            </a:r>
            <a:r>
              <a:rPr lang="en-GB" dirty="0"/>
              <a:t>….</a:t>
            </a:r>
          </a:p>
          <a:p>
            <a:r>
              <a:rPr lang="en-GB" i="1" dirty="0"/>
              <a:t>I </a:t>
            </a:r>
            <a:r>
              <a:rPr lang="en-GB" i="1"/>
              <a:t>donate  </a:t>
            </a:r>
            <a:r>
              <a:rPr lang="en-GB" i="1" dirty="0"/>
              <a:t>/ enjoy giving ….because….</a:t>
            </a:r>
          </a:p>
          <a:p>
            <a:r>
              <a:rPr lang="en-GB" dirty="0" err="1"/>
              <a:t>Wenn</a:t>
            </a:r>
            <a:r>
              <a:rPr lang="en-GB" dirty="0"/>
              <a:t> </a:t>
            </a:r>
            <a:r>
              <a:rPr lang="en-GB" dirty="0" err="1"/>
              <a:t>ich</a:t>
            </a:r>
            <a:r>
              <a:rPr lang="en-GB" dirty="0"/>
              <a:t> </a:t>
            </a:r>
            <a:r>
              <a:rPr lang="en-GB" dirty="0" err="1"/>
              <a:t>spende</a:t>
            </a:r>
            <a:r>
              <a:rPr lang="en-GB" dirty="0"/>
              <a:t>, </a:t>
            </a:r>
            <a:r>
              <a:rPr lang="en-GB" dirty="0" err="1"/>
              <a:t>fühle</a:t>
            </a:r>
            <a:r>
              <a:rPr lang="en-GB" dirty="0"/>
              <a:t> </a:t>
            </a:r>
            <a:r>
              <a:rPr lang="en-GB" dirty="0" err="1"/>
              <a:t>ich</a:t>
            </a:r>
            <a:r>
              <a:rPr lang="en-GB" dirty="0"/>
              <a:t> </a:t>
            </a:r>
            <a:r>
              <a:rPr lang="en-GB" dirty="0" err="1"/>
              <a:t>mich</a:t>
            </a:r>
            <a:r>
              <a:rPr lang="en-GB" dirty="0"/>
              <a:t>…gut / </a:t>
            </a:r>
            <a:r>
              <a:rPr lang="en-GB" dirty="0" err="1"/>
              <a:t>heiter</a:t>
            </a:r>
            <a:r>
              <a:rPr lang="en-GB" dirty="0"/>
              <a:t> / </a:t>
            </a:r>
            <a:r>
              <a:rPr lang="en-GB" dirty="0" err="1"/>
              <a:t>froh</a:t>
            </a:r>
            <a:r>
              <a:rPr lang="en-GB" dirty="0"/>
              <a:t> / </a:t>
            </a:r>
            <a:r>
              <a:rPr lang="en-GB" dirty="0" err="1"/>
              <a:t>glücklich</a:t>
            </a:r>
            <a:r>
              <a:rPr lang="en-GB" dirty="0"/>
              <a:t>…</a:t>
            </a:r>
          </a:p>
          <a:p>
            <a:r>
              <a:rPr lang="en-GB" i="1" dirty="0"/>
              <a:t>When I donate, I feel…</a:t>
            </a:r>
          </a:p>
          <a:p>
            <a:r>
              <a:rPr lang="en-GB" dirty="0"/>
              <a:t>Die </a:t>
            </a:r>
            <a:r>
              <a:rPr lang="en-GB" dirty="0" err="1"/>
              <a:t>Beschenkten</a:t>
            </a:r>
            <a:r>
              <a:rPr lang="en-GB" dirty="0"/>
              <a:t> </a:t>
            </a:r>
            <a:r>
              <a:rPr lang="en-GB" dirty="0" err="1"/>
              <a:t>fühlen</a:t>
            </a:r>
            <a:r>
              <a:rPr lang="en-GB" dirty="0"/>
              <a:t> </a:t>
            </a:r>
            <a:r>
              <a:rPr lang="en-GB" dirty="0" err="1"/>
              <a:t>sich</a:t>
            </a:r>
            <a:r>
              <a:rPr lang="en-GB" dirty="0"/>
              <a:t>… gut / </a:t>
            </a:r>
            <a:r>
              <a:rPr lang="en-GB" dirty="0" err="1"/>
              <a:t>heiter</a:t>
            </a:r>
            <a:r>
              <a:rPr lang="en-GB" dirty="0"/>
              <a:t> / </a:t>
            </a:r>
            <a:r>
              <a:rPr lang="en-GB" dirty="0" err="1"/>
              <a:t>froh</a:t>
            </a:r>
            <a:r>
              <a:rPr lang="en-GB" dirty="0"/>
              <a:t> / </a:t>
            </a:r>
            <a:r>
              <a:rPr lang="en-GB" dirty="0" err="1"/>
              <a:t>glücklich</a:t>
            </a:r>
            <a:r>
              <a:rPr lang="en-GB" dirty="0"/>
              <a:t>…</a:t>
            </a:r>
          </a:p>
          <a:p>
            <a:r>
              <a:rPr lang="en-GB" i="1" dirty="0"/>
              <a:t>Those who receive the gifts feel…</a:t>
            </a:r>
          </a:p>
          <a:p>
            <a:r>
              <a:rPr lang="en-GB" dirty="0" err="1"/>
              <a:t>Bitte</a:t>
            </a:r>
            <a:r>
              <a:rPr lang="en-GB" dirty="0"/>
              <a:t> </a:t>
            </a:r>
            <a:r>
              <a:rPr lang="en-GB" dirty="0" err="1"/>
              <a:t>hilf</a:t>
            </a:r>
            <a:r>
              <a:rPr lang="en-GB" dirty="0"/>
              <a:t> </a:t>
            </a:r>
            <a:r>
              <a:rPr lang="en-GB" dirty="0" err="1"/>
              <a:t>mir</a:t>
            </a:r>
            <a:r>
              <a:rPr lang="en-GB" dirty="0"/>
              <a:t> und </a:t>
            </a:r>
            <a:r>
              <a:rPr lang="en-GB" dirty="0" err="1"/>
              <a:t>spende</a:t>
            </a:r>
            <a:r>
              <a:rPr lang="en-GB" dirty="0"/>
              <a:t> </a:t>
            </a:r>
            <a:r>
              <a:rPr lang="en-GB" dirty="0" err="1"/>
              <a:t>auch</a:t>
            </a:r>
            <a:r>
              <a:rPr lang="en-GB" dirty="0"/>
              <a:t> </a:t>
            </a:r>
            <a:r>
              <a:rPr lang="en-GB" dirty="0" err="1"/>
              <a:t>für</a:t>
            </a:r>
            <a:r>
              <a:rPr lang="en-GB" dirty="0"/>
              <a:t> </a:t>
            </a:r>
            <a:r>
              <a:rPr lang="en-GB" dirty="0" err="1"/>
              <a:t>diese</a:t>
            </a:r>
            <a:r>
              <a:rPr lang="en-GB" dirty="0"/>
              <a:t>/n </a:t>
            </a:r>
            <a:r>
              <a:rPr lang="en-GB" dirty="0" err="1"/>
              <a:t>wohltätige</a:t>
            </a:r>
            <a:r>
              <a:rPr lang="en-GB" dirty="0"/>
              <a:t>/n </a:t>
            </a:r>
            <a:r>
              <a:rPr lang="en-GB" dirty="0" err="1"/>
              <a:t>Zweck</a:t>
            </a:r>
            <a:r>
              <a:rPr lang="en-GB" dirty="0"/>
              <a:t>/e!</a:t>
            </a:r>
          </a:p>
          <a:p>
            <a:r>
              <a:rPr lang="en-GB" i="1" dirty="0"/>
              <a:t>Please help me and donate for this charitable cause as well!</a:t>
            </a:r>
          </a:p>
          <a:p>
            <a:endParaRPr lang="en-GB" dirty="0"/>
          </a:p>
          <a:p>
            <a:endParaRPr lang="en-GB" dirty="0"/>
          </a:p>
        </p:txBody>
      </p:sp>
      <p:sp>
        <p:nvSpPr>
          <p:cNvPr id="4" name="Slide Number Placeholder 3">
            <a:extLst>
              <a:ext uri="{FF2B5EF4-FFF2-40B4-BE49-F238E27FC236}">
                <a16:creationId xmlns:a16="http://schemas.microsoft.com/office/drawing/2014/main" id="{B5D9E8F3-5EC9-426E-A000-4836C6731C1B}"/>
              </a:ext>
            </a:extLst>
          </p:cNvPr>
          <p:cNvSpPr>
            <a:spLocks noGrp="1"/>
          </p:cNvSpPr>
          <p:nvPr>
            <p:ph type="sldNum" sz="quarter" idx="12"/>
          </p:nvPr>
        </p:nvSpPr>
        <p:spPr/>
        <p:txBody>
          <a:bodyPr/>
          <a:lstStyle/>
          <a:p>
            <a:fld id="{A796FD67-0BA0-436D-B60D-4690F3A637D4}" type="slidenum">
              <a:rPr lang="en-GB" smtClean="0"/>
              <a:t>35</a:t>
            </a:fld>
            <a:endParaRPr lang="en-GB"/>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77726" y="3435601"/>
            <a:ext cx="2588986" cy="2569519"/>
          </a:xfrm>
          <a:prstGeom prst="rect">
            <a:avLst/>
          </a:prstGeom>
        </p:spPr>
      </p:pic>
      <p:sp>
        <p:nvSpPr>
          <p:cNvPr id="7" name="TextBox 6"/>
          <p:cNvSpPr txBox="1"/>
          <p:nvPr/>
        </p:nvSpPr>
        <p:spPr>
          <a:xfrm>
            <a:off x="9342281" y="5976197"/>
            <a:ext cx="639919" cy="261610"/>
          </a:xfrm>
          <a:prstGeom prst="rect">
            <a:avLst/>
          </a:prstGeom>
          <a:noFill/>
        </p:spPr>
        <p:txBody>
          <a:bodyPr wrap="none" rtlCol="0">
            <a:spAutoFit/>
          </a:bodyPr>
          <a:lstStyle/>
          <a:p>
            <a:r>
              <a:rPr lang="en-US" sz="1100"/>
              <a:t>Image 1</a:t>
            </a:r>
          </a:p>
        </p:txBody>
      </p:sp>
    </p:spTree>
    <p:extLst>
      <p:ext uri="{BB962C8B-B14F-4D97-AF65-F5344CB8AC3E}">
        <p14:creationId xmlns:p14="http://schemas.microsoft.com/office/powerpoint/2010/main" val="3286810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4656" y="365126"/>
            <a:ext cx="10189143" cy="385646"/>
          </a:xfrm>
        </p:spPr>
        <p:txBody>
          <a:bodyPr>
            <a:normAutofit fontScale="90000"/>
          </a:bodyPr>
          <a:lstStyle/>
          <a:p>
            <a:r>
              <a:rPr lang="en-US" dirty="0"/>
              <a:t>Attributions</a:t>
            </a:r>
          </a:p>
        </p:txBody>
      </p:sp>
      <p:sp>
        <p:nvSpPr>
          <p:cNvPr id="3" name="Content Placeholder 2"/>
          <p:cNvSpPr>
            <a:spLocks noGrp="1"/>
          </p:cNvSpPr>
          <p:nvPr>
            <p:ph idx="1"/>
          </p:nvPr>
        </p:nvSpPr>
        <p:spPr>
          <a:xfrm>
            <a:off x="838200" y="1106906"/>
            <a:ext cx="10515600" cy="5614570"/>
          </a:xfrm>
        </p:spPr>
        <p:txBody>
          <a:bodyPr>
            <a:normAutofit fontScale="47500" lnSpcReduction="20000"/>
          </a:bodyPr>
          <a:lstStyle/>
          <a:p>
            <a:pPr>
              <a:lnSpc>
                <a:spcPct val="120000"/>
              </a:lnSpc>
            </a:pPr>
            <a:r>
              <a:rPr lang="en-US" dirty="0"/>
              <a:t>The poem </a:t>
            </a:r>
            <a:r>
              <a:rPr lang="en-GB" b="1" dirty="0" err="1"/>
              <a:t>Vom</a:t>
            </a:r>
            <a:r>
              <a:rPr lang="en-GB" b="1" dirty="0"/>
              <a:t> </a:t>
            </a:r>
            <a:r>
              <a:rPr lang="en-GB" b="1" dirty="0" err="1"/>
              <a:t>Glück</a:t>
            </a:r>
            <a:r>
              <a:rPr lang="en-GB" b="1" dirty="0"/>
              <a:t> des </a:t>
            </a:r>
            <a:r>
              <a:rPr lang="en-GB" b="1" dirty="0" err="1"/>
              <a:t>Gebens</a:t>
            </a:r>
            <a:r>
              <a:rPr lang="en-GB" b="1" dirty="0"/>
              <a:t> </a:t>
            </a:r>
            <a:r>
              <a:rPr lang="en-GB" dirty="0"/>
              <a:t> is reproduced with the kind permission of </a:t>
            </a:r>
            <a:r>
              <a:rPr lang="en-GB" dirty="0" err="1"/>
              <a:t>Suhrkamp</a:t>
            </a:r>
            <a:endParaRPr lang="en-GB" dirty="0"/>
          </a:p>
          <a:p>
            <a:pPr>
              <a:lnSpc>
                <a:spcPct val="120000"/>
              </a:lnSpc>
            </a:pPr>
            <a:r>
              <a:rPr lang="en-US" dirty="0"/>
              <a:t>Image 1: </a:t>
            </a:r>
            <a:r>
              <a:rPr lang="en-GB" dirty="0"/>
              <a:t>Hands of Money by </a:t>
            </a:r>
            <a:r>
              <a:rPr lang="en-GB" u="sng" dirty="0">
                <a:hlinkClick r:id="rId2" tooltip="User:Cieresek (page does not exist)"/>
              </a:rPr>
              <a:t>Cieresek</a:t>
            </a:r>
            <a:r>
              <a:rPr lang="en-GB" u="sng" dirty="0"/>
              <a:t> </a:t>
            </a:r>
            <a:r>
              <a:rPr lang="en-GB" dirty="0"/>
              <a:t>is licensed under </a:t>
            </a:r>
            <a:r>
              <a:rPr lang="en-GB" dirty="0">
                <a:hlinkClick r:id="rId3" tooltip="w:en:Creative Commons"/>
              </a:rPr>
              <a:t>Creative Commons</a:t>
            </a:r>
            <a:r>
              <a:rPr lang="en-GB" dirty="0"/>
              <a:t> </a:t>
            </a:r>
            <a:r>
              <a:rPr lang="en-GB" u="sng" dirty="0">
                <a:hlinkClick r:id="rId4"/>
              </a:rPr>
              <a:t>Attribution-Share Alike 4.0 International</a:t>
            </a:r>
            <a:r>
              <a:rPr lang="en-GB" u="sng" dirty="0"/>
              <a:t>. </a:t>
            </a:r>
          </a:p>
          <a:p>
            <a:pPr>
              <a:lnSpc>
                <a:spcPct val="120000"/>
              </a:lnSpc>
            </a:pPr>
            <a:r>
              <a:rPr lang="en-GB" dirty="0"/>
              <a:t>Image 2: </a:t>
            </a:r>
            <a:r>
              <a:rPr lang="en-GB" dirty="0" err="1"/>
              <a:t>Bundesarchiv</a:t>
            </a:r>
            <a:r>
              <a:rPr lang="en-GB" dirty="0"/>
              <a:t> </a:t>
            </a:r>
            <a:r>
              <a:rPr lang="en-GB" dirty="0" err="1"/>
              <a:t>Bild</a:t>
            </a:r>
            <a:r>
              <a:rPr lang="en-GB" dirty="0"/>
              <a:t> 183-W0409-300, </a:t>
            </a:r>
            <a:r>
              <a:rPr lang="en-GB" dirty="0" err="1"/>
              <a:t>Bertolt</a:t>
            </a:r>
            <a:r>
              <a:rPr lang="en-GB" dirty="0"/>
              <a:t> Brecht by </a:t>
            </a:r>
            <a:r>
              <a:rPr lang="en-GB" dirty="0" err="1"/>
              <a:t>Jörg</a:t>
            </a:r>
            <a:r>
              <a:rPr lang="en-GB" dirty="0"/>
              <a:t> Kolbe (</a:t>
            </a:r>
            <a:r>
              <a:rPr lang="en-GB" u="sng" dirty="0">
                <a:hlinkClick r:id="rId5"/>
              </a:rPr>
              <a:t>German Federal Archive</a:t>
            </a:r>
            <a:r>
              <a:rPr lang="en-GB" u="sng" dirty="0"/>
              <a:t>) </a:t>
            </a:r>
            <a:r>
              <a:rPr lang="en-GB" dirty="0"/>
              <a:t>is licensed under  </a:t>
            </a:r>
            <a:r>
              <a:rPr lang="en-GB" dirty="0">
                <a:hlinkClick r:id="rId3" tooltip="w:en:Creative Commons"/>
              </a:rPr>
              <a:t>Creative Commons</a:t>
            </a:r>
            <a:r>
              <a:rPr lang="en-GB" dirty="0"/>
              <a:t> </a:t>
            </a:r>
            <a:r>
              <a:rPr lang="en-GB" u="sng" dirty="0">
                <a:hlinkClick r:id="rId6"/>
              </a:rPr>
              <a:t>Attribution-Share Alike 3.0 Germany</a:t>
            </a:r>
            <a:endParaRPr lang="en-GB" dirty="0"/>
          </a:p>
          <a:p>
            <a:pPr>
              <a:lnSpc>
                <a:spcPct val="120000"/>
              </a:lnSpc>
            </a:pPr>
            <a:r>
              <a:rPr lang="en-GB" dirty="0"/>
              <a:t>Image 3: </a:t>
            </a:r>
            <a:r>
              <a:rPr lang="en-GB" dirty="0" err="1"/>
              <a:t>Bundesarchiv</a:t>
            </a:r>
            <a:r>
              <a:rPr lang="en-GB" dirty="0"/>
              <a:t> </a:t>
            </a:r>
            <a:r>
              <a:rPr lang="en-GB" dirty="0" err="1"/>
              <a:t>Bild</a:t>
            </a:r>
            <a:r>
              <a:rPr lang="en-GB" dirty="0"/>
              <a:t> 183-24300-0049, </a:t>
            </a:r>
            <a:r>
              <a:rPr lang="en-GB" dirty="0" err="1"/>
              <a:t>Bertolt</a:t>
            </a:r>
            <a:r>
              <a:rPr lang="en-GB" dirty="0"/>
              <a:t> Brecht und Helene </a:t>
            </a:r>
            <a:r>
              <a:rPr lang="en-GB" dirty="0" err="1"/>
              <a:t>Weigel</a:t>
            </a:r>
            <a:r>
              <a:rPr lang="en-GB" dirty="0"/>
              <a:t> am 1. Mai by Horst Sturm (</a:t>
            </a:r>
            <a:r>
              <a:rPr lang="en-GB" u="sng" dirty="0">
                <a:hlinkClick r:id="rId5"/>
              </a:rPr>
              <a:t>German Federal Archive</a:t>
            </a:r>
            <a:r>
              <a:rPr lang="en-GB" u="sng" dirty="0"/>
              <a:t>)</a:t>
            </a:r>
            <a:r>
              <a:rPr lang="en-GB" dirty="0"/>
              <a:t> is licensed under </a:t>
            </a:r>
            <a:r>
              <a:rPr lang="en-GB" dirty="0">
                <a:hlinkClick r:id="rId3" tooltip="w:en:Creative Commons"/>
              </a:rPr>
              <a:t>Creative Commons</a:t>
            </a:r>
            <a:r>
              <a:rPr lang="en-GB" dirty="0"/>
              <a:t> </a:t>
            </a:r>
            <a:r>
              <a:rPr lang="en-GB" dirty="0">
                <a:hlinkClick r:id="rId6"/>
              </a:rPr>
              <a:t>Attribution-Share Alike 3.0 Germany</a:t>
            </a:r>
            <a:endParaRPr lang="en-GB" dirty="0"/>
          </a:p>
          <a:p>
            <a:pPr>
              <a:lnSpc>
                <a:spcPct val="120000"/>
              </a:lnSpc>
            </a:pPr>
            <a:r>
              <a:rPr lang="en-GB" dirty="0"/>
              <a:t>Image 4: </a:t>
            </a:r>
            <a:r>
              <a:rPr lang="en-GB" dirty="0" err="1"/>
              <a:t>Fotothek</a:t>
            </a:r>
            <a:r>
              <a:rPr lang="en-GB" dirty="0"/>
              <a:t> </a:t>
            </a:r>
            <a:r>
              <a:rPr lang="en-GB" dirty="0" err="1"/>
              <a:t>df</a:t>
            </a:r>
            <a:r>
              <a:rPr lang="en-GB" dirty="0"/>
              <a:t> roe-</a:t>
            </a:r>
            <a:r>
              <a:rPr lang="en-GB" dirty="0" err="1"/>
              <a:t>neg</a:t>
            </a:r>
            <a:r>
              <a:rPr lang="en-GB" dirty="0"/>
              <a:t> 0006098 018 </a:t>
            </a:r>
            <a:r>
              <a:rPr lang="en-GB" dirty="0" err="1"/>
              <a:t>Blick</a:t>
            </a:r>
            <a:r>
              <a:rPr lang="en-GB" dirty="0"/>
              <a:t> auf die </a:t>
            </a:r>
            <a:r>
              <a:rPr lang="en-GB" dirty="0" err="1"/>
              <a:t>Bühne</a:t>
            </a:r>
            <a:r>
              <a:rPr lang="en-GB" dirty="0"/>
              <a:t> </a:t>
            </a:r>
            <a:r>
              <a:rPr lang="en-GB" dirty="0" err="1"/>
              <a:t>mit</a:t>
            </a:r>
            <a:r>
              <a:rPr lang="en-GB" dirty="0"/>
              <a:t> den </a:t>
            </a:r>
            <a:r>
              <a:rPr lang="en-GB" dirty="0" err="1"/>
              <a:t>Kultur</a:t>
            </a:r>
            <a:r>
              <a:rPr lang="en-GB" dirty="0"/>
              <a:t>- und SED-</a:t>
            </a:r>
            <a:r>
              <a:rPr lang="en-GB" dirty="0" err="1"/>
              <a:t>Funktionären</a:t>
            </a:r>
            <a:r>
              <a:rPr lang="en-GB" dirty="0"/>
              <a:t>, </a:t>
            </a:r>
            <a:r>
              <a:rPr lang="en-GB" dirty="0" err="1"/>
              <a:t>unter</a:t>
            </a:r>
            <a:r>
              <a:rPr lang="en-GB" dirty="0"/>
              <a:t> </a:t>
            </a:r>
            <a:r>
              <a:rPr lang="en-GB" dirty="0" err="1"/>
              <a:t>anderem</a:t>
            </a:r>
            <a:r>
              <a:rPr lang="en-GB" dirty="0"/>
              <a:t> Brecht by </a:t>
            </a:r>
            <a:r>
              <a:rPr lang="en-GB" dirty="0">
                <a:hlinkClick r:id="rId7" tooltip="Commons:Deutsche Fotothek"/>
              </a:rPr>
              <a:t>Deutsche Fotothek</a:t>
            </a:r>
            <a:r>
              <a:rPr lang="en-GB" dirty="0"/>
              <a:t> is licensed under </a:t>
            </a:r>
            <a:r>
              <a:rPr lang="en-GB" dirty="0">
                <a:hlinkClick r:id="rId3" tooltip="w:en:Creative Commons"/>
              </a:rPr>
              <a:t>Creative Commons</a:t>
            </a:r>
            <a:r>
              <a:rPr lang="en-GB" dirty="0"/>
              <a:t> </a:t>
            </a:r>
            <a:r>
              <a:rPr lang="en-GB" dirty="0">
                <a:hlinkClick r:id="rId6"/>
              </a:rPr>
              <a:t>Attribution-Share Alike 3.0 Germany</a:t>
            </a:r>
            <a:endParaRPr lang="en-GB" dirty="0"/>
          </a:p>
          <a:p>
            <a:pPr>
              <a:lnSpc>
                <a:spcPct val="120000"/>
              </a:lnSpc>
            </a:pPr>
            <a:r>
              <a:rPr lang="en-GB" dirty="0"/>
              <a:t>Image 5: Workers and Volunteers helping out by </a:t>
            </a:r>
            <a:r>
              <a:rPr lang="en-GB" u="sng" dirty="0">
                <a:hlinkClick r:id="rId8" tooltip="User:Rebecamarta (page does not exist)"/>
              </a:rPr>
              <a:t>Rebecamarta</a:t>
            </a:r>
            <a:r>
              <a:rPr lang="en-GB" u="sng" dirty="0"/>
              <a:t> </a:t>
            </a:r>
            <a:r>
              <a:rPr lang="en-GB" dirty="0"/>
              <a:t>is licensed under </a:t>
            </a:r>
            <a:r>
              <a:rPr lang="en-GB" dirty="0">
                <a:hlinkClick r:id="rId3" tooltip="w:en:Creative Commons"/>
              </a:rPr>
              <a:t>Creative Commons</a:t>
            </a:r>
            <a:r>
              <a:rPr lang="en-GB" dirty="0"/>
              <a:t> </a:t>
            </a:r>
            <a:r>
              <a:rPr lang="en-GB" u="sng" dirty="0">
                <a:hlinkClick r:id="rId4"/>
              </a:rPr>
              <a:t>Attribution-Share Alike 4.0</a:t>
            </a:r>
            <a:endParaRPr lang="en-GB" u="sng" dirty="0"/>
          </a:p>
          <a:p>
            <a:pPr>
              <a:lnSpc>
                <a:spcPct val="120000"/>
              </a:lnSpc>
            </a:pPr>
            <a:r>
              <a:rPr lang="en-GB" dirty="0"/>
              <a:t>Image 6: Henna on hands by </a:t>
            </a:r>
            <a:r>
              <a:rPr lang="en-GB" u="sng" dirty="0">
                <a:hlinkClick r:id="rId9" tooltip="User:Rupika jain (page does not exist)"/>
              </a:rPr>
              <a:t>Rupika jain</a:t>
            </a:r>
            <a:r>
              <a:rPr lang="en-GB" u="sng" dirty="0"/>
              <a:t> </a:t>
            </a:r>
            <a:r>
              <a:rPr lang="en-GB" dirty="0"/>
              <a:t>is licensed under </a:t>
            </a:r>
            <a:r>
              <a:rPr lang="en-GB" dirty="0">
                <a:hlinkClick r:id="rId3" tooltip="w:en:Creative Commons"/>
              </a:rPr>
              <a:t>Creative Commons</a:t>
            </a:r>
            <a:r>
              <a:rPr lang="en-GB" dirty="0"/>
              <a:t> </a:t>
            </a:r>
            <a:r>
              <a:rPr lang="en-GB" u="sng" dirty="0">
                <a:hlinkClick r:id="rId4"/>
              </a:rPr>
              <a:t>Attribution-Share Alike 4.0 International</a:t>
            </a:r>
            <a:endParaRPr lang="en-GB" u="sng" dirty="0"/>
          </a:p>
          <a:p>
            <a:pPr>
              <a:lnSpc>
                <a:spcPct val="120000"/>
              </a:lnSpc>
            </a:pPr>
            <a:r>
              <a:rPr lang="en-GB" dirty="0"/>
              <a:t>Image 7: Condor02 ST 98 by </a:t>
            </a:r>
            <a:r>
              <a:rPr lang="en-GB" u="sng" dirty="0">
                <a:hlinkClick r:id="rId10" tooltip="User:ST"/>
              </a:rPr>
              <a:t>Ester Inbar</a:t>
            </a:r>
            <a:r>
              <a:rPr lang="en-GB" dirty="0"/>
              <a:t> is in the </a:t>
            </a:r>
            <a:r>
              <a:rPr lang="en-GB" dirty="0">
                <a:hlinkClick r:id="rId11"/>
              </a:rPr>
              <a:t>public domain</a:t>
            </a:r>
            <a:endParaRPr lang="en-GB" dirty="0"/>
          </a:p>
          <a:p>
            <a:pPr>
              <a:lnSpc>
                <a:spcPct val="120000"/>
              </a:lnSpc>
            </a:pPr>
            <a:r>
              <a:rPr lang="en-GB" dirty="0"/>
              <a:t>Image 8: King of Diamonds, from Harlequin Cards, 2nd Series by </a:t>
            </a:r>
            <a:r>
              <a:rPr lang="en-GB" u="sng" dirty="0">
                <a:hlinkClick r:id="rId12" tooltip="Creator:Kinney Brothers (page does not exist)"/>
              </a:rPr>
              <a:t>Creator:Kinney Brothers</a:t>
            </a:r>
            <a:r>
              <a:rPr lang="en-GB" u="sng" dirty="0"/>
              <a:t> </a:t>
            </a:r>
            <a:r>
              <a:rPr lang="en-GB" dirty="0"/>
              <a:t>is licensed under </a:t>
            </a:r>
            <a:r>
              <a:rPr lang="en-GB" dirty="0">
                <a:hlinkClick r:id="rId3" tooltip="w:en:Creative Commons"/>
              </a:rPr>
              <a:t>Creative Commons</a:t>
            </a:r>
            <a:r>
              <a:rPr lang="en-GB" dirty="0"/>
              <a:t> </a:t>
            </a:r>
            <a:r>
              <a:rPr lang="en-GB" u="sng" dirty="0">
                <a:hlinkClick r:id="rId13"/>
              </a:rPr>
              <a:t>CC0 1.0 Universal Public Domain Dedication</a:t>
            </a:r>
            <a:endParaRPr lang="en-GB" u="sng" dirty="0"/>
          </a:p>
          <a:p>
            <a:pPr>
              <a:lnSpc>
                <a:spcPct val="120000"/>
              </a:lnSpc>
            </a:pPr>
            <a:r>
              <a:rPr lang="en-GB" dirty="0"/>
              <a:t>Image 9: Love and Roses by </a:t>
            </a:r>
            <a:r>
              <a:rPr lang="en-GB" u="sng" dirty="0">
                <a:hlinkClick r:id="rId14" tooltip="User:PEAK99"/>
              </a:rPr>
              <a:t>PEAK99</a:t>
            </a:r>
            <a:r>
              <a:rPr lang="en-GB" u="sng" dirty="0"/>
              <a:t> </a:t>
            </a:r>
            <a:r>
              <a:rPr lang="en-GB" dirty="0"/>
              <a:t>is licensed under </a:t>
            </a:r>
            <a:r>
              <a:rPr lang="en-GB" dirty="0">
                <a:hlinkClick r:id="rId3" tooltip="w:en:Creative Commons"/>
              </a:rPr>
              <a:t>Creative Commons</a:t>
            </a:r>
            <a:r>
              <a:rPr lang="en-GB" dirty="0"/>
              <a:t> </a:t>
            </a:r>
            <a:r>
              <a:rPr lang="en-GB" u="sng" dirty="0">
                <a:hlinkClick r:id="rId4"/>
              </a:rPr>
              <a:t>Attribution-Share Alike 4.0 International</a:t>
            </a:r>
            <a:endParaRPr lang="en-GB" dirty="0"/>
          </a:p>
          <a:p>
            <a:pPr>
              <a:lnSpc>
                <a:spcPct val="120000"/>
              </a:lnSpc>
            </a:pPr>
            <a:r>
              <a:rPr lang="en-GB" dirty="0"/>
              <a:t>Image 10: Pink rose bloom of a climbing rose at </a:t>
            </a:r>
            <a:r>
              <a:rPr lang="en-GB" dirty="0" err="1"/>
              <a:t>Boreham</a:t>
            </a:r>
            <a:r>
              <a:rPr lang="en-GB" dirty="0"/>
              <a:t>, Essex, England by </a:t>
            </a:r>
            <a:r>
              <a:rPr lang="en-GB" u="sng" dirty="0">
                <a:hlinkClick r:id="rId15" tooltip="User:Acabashi"/>
              </a:rPr>
              <a:t>Acabashi</a:t>
            </a:r>
            <a:r>
              <a:rPr lang="en-GB" u="sng" dirty="0"/>
              <a:t> </a:t>
            </a:r>
            <a:r>
              <a:rPr lang="en-GB" dirty="0"/>
              <a:t>is licensed under </a:t>
            </a:r>
            <a:r>
              <a:rPr lang="en-GB" dirty="0">
                <a:hlinkClick r:id="rId3" tooltip="w:en:Creative Commons"/>
              </a:rPr>
              <a:t>Creative Commons</a:t>
            </a:r>
            <a:r>
              <a:rPr lang="en-GB" dirty="0"/>
              <a:t> </a:t>
            </a:r>
            <a:r>
              <a:rPr lang="en-GB" u="sng" dirty="0">
                <a:hlinkClick r:id="rId4"/>
              </a:rPr>
              <a:t>Attribution-Share Alike 4.0 International</a:t>
            </a:r>
            <a:r>
              <a:rPr lang="en-GB" u="sng" dirty="0"/>
              <a:t> </a:t>
            </a:r>
            <a:endParaRPr lang="en-GB" dirty="0"/>
          </a:p>
          <a:p>
            <a:pPr>
              <a:lnSpc>
                <a:spcPct val="120000"/>
              </a:lnSpc>
            </a:pPr>
            <a:r>
              <a:rPr lang="en-GB" dirty="0"/>
              <a:t>Image 11: Red rose with black background by </a:t>
            </a:r>
            <a:r>
              <a:rPr lang="en-GB" u="sng" dirty="0">
                <a:hlinkClick r:id="rId16" tooltip="User:Laitche"/>
              </a:rPr>
              <a:t>Laitche</a:t>
            </a:r>
            <a:r>
              <a:rPr lang="en-GB" u="sng" dirty="0"/>
              <a:t> </a:t>
            </a:r>
            <a:r>
              <a:rPr lang="en-GB" dirty="0"/>
              <a:t>is licensed under </a:t>
            </a:r>
            <a:r>
              <a:rPr lang="en-GB" dirty="0">
                <a:hlinkClick r:id="rId3" tooltip="w:en:Creative Commons"/>
              </a:rPr>
              <a:t>Creative Commons</a:t>
            </a:r>
            <a:r>
              <a:rPr lang="en-GB" dirty="0"/>
              <a:t> </a:t>
            </a:r>
            <a:r>
              <a:rPr lang="en-GB" u="sng" dirty="0">
                <a:hlinkClick r:id="rId4"/>
              </a:rPr>
              <a:t>Attribution-Share Alike 4.0 International</a:t>
            </a:r>
            <a:endParaRPr lang="en-GB" u="sng" dirty="0"/>
          </a:p>
          <a:p>
            <a:pPr>
              <a:lnSpc>
                <a:spcPct val="120000"/>
              </a:lnSpc>
            </a:pPr>
            <a:r>
              <a:rPr lang="en-GB" dirty="0"/>
              <a:t>Image 12: View of the Union Investment-Skyscraper at a sunny winter day by </a:t>
            </a:r>
            <a:r>
              <a:rPr lang="en-GB" dirty="0">
                <a:hlinkClick r:id="rId17" tooltip="User:JürgenMatern"/>
              </a:rPr>
              <a:t>Jürgen Matern</a:t>
            </a:r>
            <a:r>
              <a:rPr lang="en-GB" dirty="0"/>
              <a:t> is licensed under </a:t>
            </a:r>
            <a:r>
              <a:rPr lang="en-GB" dirty="0">
                <a:hlinkClick r:id="rId3" tooltip="w:en:Creative Commons"/>
              </a:rPr>
              <a:t>Creative Commons</a:t>
            </a:r>
            <a:r>
              <a:rPr lang="en-GB" dirty="0"/>
              <a:t> </a:t>
            </a:r>
            <a:r>
              <a:rPr lang="en-GB" u="sng" dirty="0">
                <a:hlinkClick r:id="rId18"/>
              </a:rPr>
              <a:t>Attribution-Share Alike 3.0 Unported</a:t>
            </a:r>
            <a:endParaRPr lang="en-GB" dirty="0"/>
          </a:p>
          <a:p>
            <a:endParaRPr lang="en-GB" dirty="0"/>
          </a:p>
          <a:p>
            <a:endParaRPr lang="en-GB" dirty="0"/>
          </a:p>
          <a:p>
            <a:endParaRPr lang="en-GB" dirty="0"/>
          </a:p>
          <a:p>
            <a:endParaRPr lang="en-GB" dirty="0"/>
          </a:p>
          <a:p>
            <a:endParaRPr lang="en-GB" dirty="0"/>
          </a:p>
          <a:p>
            <a:endParaRPr lang="en-US" dirty="0"/>
          </a:p>
        </p:txBody>
      </p:sp>
      <p:sp>
        <p:nvSpPr>
          <p:cNvPr id="4" name="Slide Number Placeholder 3"/>
          <p:cNvSpPr>
            <a:spLocks noGrp="1"/>
          </p:cNvSpPr>
          <p:nvPr>
            <p:ph type="sldNum" sz="quarter" idx="12"/>
          </p:nvPr>
        </p:nvSpPr>
        <p:spPr/>
        <p:txBody>
          <a:bodyPr/>
          <a:lstStyle/>
          <a:p>
            <a:fld id="{A796FD67-0BA0-436D-B60D-4690F3A637D4}" type="slidenum">
              <a:rPr lang="en-GB" smtClean="0"/>
              <a:t>36</a:t>
            </a:fld>
            <a:endParaRPr lang="en-GB"/>
          </a:p>
        </p:txBody>
      </p:sp>
    </p:spTree>
    <p:extLst>
      <p:ext uri="{BB962C8B-B14F-4D97-AF65-F5344CB8AC3E}">
        <p14:creationId xmlns:p14="http://schemas.microsoft.com/office/powerpoint/2010/main" val="103235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583" y="1"/>
            <a:ext cx="11380304" cy="781878"/>
          </a:xfrm>
        </p:spPr>
        <p:txBody>
          <a:bodyPr>
            <a:normAutofit/>
          </a:bodyPr>
          <a:lstStyle/>
          <a:p>
            <a:r>
              <a:rPr lang="en-GB" sz="3200" b="1" dirty="0" err="1"/>
              <a:t>Autobiographischer</a:t>
            </a:r>
            <a:r>
              <a:rPr lang="en-GB" sz="3200" b="1" dirty="0"/>
              <a:t> </a:t>
            </a:r>
            <a:r>
              <a:rPr lang="en-GB" sz="3200" b="1" dirty="0" err="1"/>
              <a:t>Hintergrund</a:t>
            </a:r>
            <a:r>
              <a:rPr lang="en-GB" sz="3200" dirty="0"/>
              <a:t>:</a:t>
            </a:r>
            <a:r>
              <a:rPr lang="en-GB" sz="3200" b="1" dirty="0"/>
              <a:t> Bert Brecht</a:t>
            </a:r>
          </a:p>
        </p:txBody>
      </p:sp>
      <p:sp>
        <p:nvSpPr>
          <p:cNvPr id="6" name="Rectangle 5"/>
          <p:cNvSpPr/>
          <p:nvPr/>
        </p:nvSpPr>
        <p:spPr>
          <a:xfrm>
            <a:off x="122583" y="781879"/>
            <a:ext cx="11781183" cy="6382004"/>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fr-FR" sz="2800" b="1" dirty="0"/>
              <a:t>1898</a:t>
            </a:r>
            <a:r>
              <a:rPr lang="fr-FR" sz="2800" dirty="0"/>
              <a:t>: Brecht </a:t>
            </a:r>
            <a:r>
              <a:rPr lang="fr-FR" sz="2800" dirty="0" err="1"/>
              <a:t>ist</a:t>
            </a:r>
            <a:r>
              <a:rPr lang="fr-FR" sz="2800" dirty="0"/>
              <a:t> in Bayern </a:t>
            </a:r>
            <a:r>
              <a:rPr lang="fr-FR" sz="2800" dirty="0" err="1"/>
              <a:t>geboren</a:t>
            </a:r>
            <a:r>
              <a:rPr lang="fr-FR" sz="2800" dirty="0"/>
              <a:t>. Seine </a:t>
            </a:r>
            <a:r>
              <a:rPr lang="fr-FR" sz="2800" dirty="0" err="1"/>
              <a:t>Eltern</a:t>
            </a:r>
            <a:r>
              <a:rPr lang="fr-FR" sz="2800" dirty="0"/>
              <a:t> </a:t>
            </a:r>
            <a:r>
              <a:rPr lang="fr-FR" sz="2800" dirty="0" err="1"/>
              <a:t>sind</a:t>
            </a:r>
            <a:r>
              <a:rPr lang="fr-FR" sz="2800" dirty="0"/>
              <a:t> </a:t>
            </a:r>
            <a:r>
              <a:rPr lang="fr-FR" sz="2800" dirty="0" err="1"/>
              <a:t>sehr</a:t>
            </a:r>
            <a:r>
              <a:rPr lang="fr-FR" sz="2800" dirty="0"/>
              <a:t> </a:t>
            </a:r>
            <a:r>
              <a:rPr lang="fr-FR" sz="2800" dirty="0" err="1"/>
              <a:t>relig</a:t>
            </a:r>
            <a:r>
              <a:rPr lang="en-GB" sz="2800" dirty="0" err="1"/>
              <a:t>ös</a:t>
            </a:r>
            <a:r>
              <a:rPr lang="en-GB" sz="2800" dirty="0"/>
              <a:t>.</a:t>
            </a:r>
          </a:p>
          <a:p>
            <a:pPr>
              <a:lnSpc>
                <a:spcPct val="107000"/>
              </a:lnSpc>
              <a:spcAft>
                <a:spcPts val="0"/>
              </a:spcAft>
            </a:pPr>
            <a:endParaRPr lang="en-GB" sz="2800" dirty="0"/>
          </a:p>
          <a:p>
            <a:pPr marL="285750" indent="-285750">
              <a:lnSpc>
                <a:spcPct val="107000"/>
              </a:lnSpc>
              <a:buFont typeface="Arial" panose="020B0604020202020204" pitchFamily="34" charset="0"/>
              <a:buChar char="•"/>
            </a:pPr>
            <a:r>
              <a:rPr lang="en-GB" sz="2800" b="1" dirty="0"/>
              <a:t>1914-1918</a:t>
            </a:r>
            <a:r>
              <a:rPr lang="en-GB" sz="2800" dirty="0"/>
              <a:t>: </a:t>
            </a:r>
            <a:r>
              <a:rPr lang="en-GB" sz="2800" dirty="0" err="1"/>
              <a:t>Viele</a:t>
            </a:r>
            <a:r>
              <a:rPr lang="en-GB" sz="2800" dirty="0"/>
              <a:t> </a:t>
            </a:r>
            <a:r>
              <a:rPr lang="en-GB" sz="2800" dirty="0" err="1"/>
              <a:t>Freunde</a:t>
            </a:r>
            <a:r>
              <a:rPr lang="en-GB" sz="2800" dirty="0"/>
              <a:t> </a:t>
            </a:r>
            <a:r>
              <a:rPr lang="en-GB" sz="2800" dirty="0" err="1"/>
              <a:t>sterben</a:t>
            </a:r>
            <a:r>
              <a:rPr lang="en-GB" sz="2800" dirty="0"/>
              <a:t> </a:t>
            </a:r>
            <a:r>
              <a:rPr lang="en-GB" sz="2800" dirty="0" err="1"/>
              <a:t>im</a:t>
            </a:r>
            <a:r>
              <a:rPr lang="en-GB" sz="2800" dirty="0"/>
              <a:t> Krieg. Brecht </a:t>
            </a:r>
            <a:r>
              <a:rPr lang="en-GB" sz="2800" dirty="0" err="1"/>
              <a:t>wird</a:t>
            </a:r>
            <a:r>
              <a:rPr lang="en-GB" sz="2800" dirty="0"/>
              <a:t> </a:t>
            </a:r>
            <a:r>
              <a:rPr lang="en-GB" sz="2800" dirty="0" err="1"/>
              <a:t>Pazifist</a:t>
            </a:r>
            <a:r>
              <a:rPr lang="en-GB" sz="2800" dirty="0"/>
              <a:t>.</a:t>
            </a:r>
          </a:p>
          <a:p>
            <a:pPr marL="285750" indent="-285750">
              <a:lnSpc>
                <a:spcPct val="107000"/>
              </a:lnSpc>
              <a:buFont typeface="Arial" panose="020B0604020202020204" pitchFamily="34" charset="0"/>
              <a:buChar char="•"/>
            </a:pPr>
            <a:endParaRPr lang="en-GB" sz="2800" dirty="0"/>
          </a:p>
          <a:p>
            <a:pPr marL="285750" indent="-285750">
              <a:lnSpc>
                <a:spcPct val="107000"/>
              </a:lnSpc>
              <a:buFont typeface="Arial" panose="020B0604020202020204" pitchFamily="34" charset="0"/>
              <a:buChar char="•"/>
            </a:pPr>
            <a:r>
              <a:rPr lang="fr-FR" sz="2800" b="1" dirty="0" err="1"/>
              <a:t>Politik</a:t>
            </a:r>
            <a:r>
              <a:rPr lang="fr-FR" sz="2800" dirty="0"/>
              <a:t>: Brecht </a:t>
            </a:r>
            <a:r>
              <a:rPr lang="fr-FR" sz="2800" dirty="0" err="1"/>
              <a:t>will</a:t>
            </a:r>
            <a:r>
              <a:rPr lang="fr-FR" sz="2800" dirty="0"/>
              <a:t> den </a:t>
            </a:r>
            <a:r>
              <a:rPr lang="fr-FR" sz="2800" dirty="0" err="1"/>
              <a:t>Armen</a:t>
            </a:r>
            <a:r>
              <a:rPr lang="fr-FR" sz="2800" dirty="0"/>
              <a:t> </a:t>
            </a:r>
            <a:r>
              <a:rPr lang="fr-FR" sz="2800" dirty="0" err="1"/>
              <a:t>helfen</a:t>
            </a:r>
            <a:r>
              <a:rPr lang="fr-FR" sz="2800" dirty="0"/>
              <a:t>. </a:t>
            </a:r>
          </a:p>
          <a:p>
            <a:pPr marL="285750" indent="-285750">
              <a:lnSpc>
                <a:spcPct val="107000"/>
              </a:lnSpc>
              <a:buFont typeface="Arial" panose="020B0604020202020204" pitchFamily="34" charset="0"/>
              <a:buChar char="•"/>
            </a:pPr>
            <a:endParaRPr lang="fr-FR" sz="2800" dirty="0"/>
          </a:p>
          <a:p>
            <a:pPr marL="285750" indent="-285750">
              <a:lnSpc>
                <a:spcPct val="107000"/>
              </a:lnSpc>
              <a:buFont typeface="Arial" panose="020B0604020202020204" pitchFamily="34" charset="0"/>
              <a:buChar char="•"/>
            </a:pPr>
            <a:r>
              <a:rPr lang="en-GB" sz="2800" b="1" dirty="0"/>
              <a:t>Liebe</a:t>
            </a:r>
            <a:r>
              <a:rPr lang="en-GB" sz="2800" dirty="0"/>
              <a:t>: Brecht </a:t>
            </a:r>
            <a:r>
              <a:rPr lang="en-GB" sz="2800" dirty="0" err="1"/>
              <a:t>heiratet</a:t>
            </a:r>
            <a:r>
              <a:rPr lang="en-GB" sz="2800" dirty="0"/>
              <a:t> 1926 Helene </a:t>
            </a:r>
            <a:r>
              <a:rPr lang="en-GB" sz="2800" dirty="0" err="1"/>
              <a:t>Weigel</a:t>
            </a:r>
            <a:r>
              <a:rPr lang="en-GB" sz="2800" dirty="0"/>
              <a:t>. Sie mag </a:t>
            </a:r>
            <a:r>
              <a:rPr lang="en-GB" sz="2800" dirty="0" err="1"/>
              <a:t>Literatur</a:t>
            </a:r>
            <a:r>
              <a:rPr lang="en-GB" sz="2800" dirty="0"/>
              <a:t> und </a:t>
            </a:r>
            <a:r>
              <a:rPr lang="en-GB" sz="2800" dirty="0" err="1"/>
              <a:t>Theater</a:t>
            </a:r>
            <a:r>
              <a:rPr lang="en-GB" sz="2800" dirty="0"/>
              <a:t>. </a:t>
            </a:r>
          </a:p>
          <a:p>
            <a:pPr marL="285750" indent="-285750">
              <a:lnSpc>
                <a:spcPct val="107000"/>
              </a:lnSpc>
              <a:buFont typeface="Arial" panose="020B0604020202020204" pitchFamily="34" charset="0"/>
              <a:buChar char="•"/>
            </a:pPr>
            <a:endParaRPr lang="en-GB" sz="2800" dirty="0"/>
          </a:p>
          <a:p>
            <a:pPr marL="285750" indent="-285750">
              <a:lnSpc>
                <a:spcPct val="107000"/>
              </a:lnSpc>
              <a:buFont typeface="Arial" panose="020B0604020202020204" pitchFamily="34" charset="0"/>
              <a:buChar char="•"/>
            </a:pPr>
            <a:r>
              <a:rPr lang="fr-FR" sz="2800" b="1" dirty="0"/>
              <a:t>1927</a:t>
            </a:r>
            <a:r>
              <a:rPr lang="fr-FR" sz="2800" dirty="0"/>
              <a:t>: Brecht </a:t>
            </a:r>
            <a:r>
              <a:rPr lang="fr-FR" sz="2800" dirty="0" err="1"/>
              <a:t>schreibt</a:t>
            </a:r>
            <a:r>
              <a:rPr lang="fr-FR" sz="2800" dirty="0"/>
              <a:t> die </a:t>
            </a:r>
            <a:r>
              <a:rPr lang="fr-FR" sz="2800" dirty="0" err="1"/>
              <a:t>Dreigroschenoper</a:t>
            </a:r>
            <a:r>
              <a:rPr lang="fr-FR" sz="2800" dirty="0"/>
              <a:t> (</a:t>
            </a:r>
            <a:r>
              <a:rPr lang="fr-FR" sz="2800" i="1" dirty="0" err="1"/>
              <a:t>Threepenny</a:t>
            </a:r>
            <a:r>
              <a:rPr lang="fr-FR" sz="2800" i="1" dirty="0"/>
              <a:t>-Opera</a:t>
            </a:r>
            <a:r>
              <a:rPr lang="fr-FR" sz="2800" dirty="0"/>
              <a:t>). Die </a:t>
            </a:r>
            <a:r>
              <a:rPr lang="fr-FR" sz="2800" dirty="0" err="1"/>
              <a:t>Oper</a:t>
            </a:r>
            <a:r>
              <a:rPr lang="fr-FR" sz="2800" dirty="0"/>
              <a:t> </a:t>
            </a:r>
            <a:r>
              <a:rPr lang="fr-FR" sz="2800" dirty="0" err="1"/>
              <a:t>ist</a:t>
            </a:r>
            <a:r>
              <a:rPr lang="fr-FR" sz="2800" dirty="0"/>
              <a:t> </a:t>
            </a:r>
            <a:r>
              <a:rPr lang="fr-FR" sz="2800" dirty="0" err="1"/>
              <a:t>ein</a:t>
            </a:r>
            <a:r>
              <a:rPr lang="fr-FR" sz="2800" dirty="0"/>
              <a:t> </a:t>
            </a:r>
            <a:r>
              <a:rPr lang="fr-FR" sz="2800" dirty="0" err="1"/>
              <a:t>echter</a:t>
            </a:r>
            <a:r>
              <a:rPr lang="fr-FR" sz="2800" dirty="0"/>
              <a:t> Hit!</a:t>
            </a:r>
          </a:p>
          <a:p>
            <a:pPr marL="285750" indent="-285750">
              <a:lnSpc>
                <a:spcPct val="107000"/>
              </a:lnSpc>
              <a:buFont typeface="Arial" panose="020B0604020202020204" pitchFamily="34" charset="0"/>
              <a:buChar char="•"/>
            </a:pPr>
            <a:r>
              <a:rPr lang="fr-FR" sz="2800" b="1" dirty="0"/>
              <a:t>1933-1945</a:t>
            </a:r>
            <a:r>
              <a:rPr lang="fr-FR" sz="2800" dirty="0"/>
              <a:t>: Brecht </a:t>
            </a:r>
            <a:r>
              <a:rPr lang="fr-FR" sz="2800" dirty="0" err="1"/>
              <a:t>ist</a:t>
            </a:r>
            <a:r>
              <a:rPr lang="fr-FR" sz="2800" dirty="0"/>
              <a:t> </a:t>
            </a:r>
            <a:r>
              <a:rPr lang="fr-FR" sz="2800" dirty="0" err="1"/>
              <a:t>politisch</a:t>
            </a:r>
            <a:r>
              <a:rPr lang="fr-FR" sz="2800" dirty="0"/>
              <a:t> links. </a:t>
            </a:r>
            <a:r>
              <a:rPr lang="en-GB" sz="2800" dirty="0"/>
              <a:t>Brecht muss </a:t>
            </a:r>
            <a:r>
              <a:rPr lang="en-GB" sz="2800" dirty="0" err="1"/>
              <a:t>emigrieren</a:t>
            </a:r>
            <a:r>
              <a:rPr lang="en-GB" sz="2800" dirty="0"/>
              <a:t>. </a:t>
            </a:r>
          </a:p>
          <a:p>
            <a:pPr>
              <a:lnSpc>
                <a:spcPct val="107000"/>
              </a:lnSpc>
            </a:pP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fr-FR" sz="2800" b="1" dirty="0" err="1"/>
              <a:t>Nach</a:t>
            </a:r>
            <a:r>
              <a:rPr lang="fr-FR" sz="2800" b="1" dirty="0"/>
              <a:t> 1945: </a:t>
            </a:r>
            <a:r>
              <a:rPr lang="fr-FR" sz="2800" dirty="0"/>
              <a:t>Brecht </a:t>
            </a:r>
            <a:r>
              <a:rPr lang="fr-FR" sz="2800" dirty="0" err="1"/>
              <a:t>geht</a:t>
            </a:r>
            <a:r>
              <a:rPr lang="fr-FR" sz="2800" dirty="0"/>
              <a:t> </a:t>
            </a:r>
            <a:r>
              <a:rPr lang="fr-FR" sz="2800" dirty="0" err="1"/>
              <a:t>nach</a:t>
            </a:r>
            <a:r>
              <a:rPr lang="fr-FR" sz="2800" dirty="0"/>
              <a:t> Ost-Berlin, ans Theater </a:t>
            </a:r>
            <a:r>
              <a:rPr lang="fr-FR" sz="2800" i="1" dirty="0"/>
              <a:t>Berliner Ensemble</a:t>
            </a:r>
            <a:r>
              <a:rPr lang="fr-FR" sz="2800" dirty="0"/>
              <a:t>.</a:t>
            </a:r>
          </a:p>
          <a:p>
            <a:pPr marL="285750" indent="-285750">
              <a:lnSpc>
                <a:spcPct val="107000"/>
              </a:lnSpc>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DFB35774-4BFB-4A9F-AB8C-704D730972A7}"/>
              </a:ext>
            </a:extLst>
          </p:cNvPr>
          <p:cNvSpPr>
            <a:spLocks noGrp="1"/>
          </p:cNvSpPr>
          <p:nvPr>
            <p:ph type="sldNum" sz="quarter" idx="12"/>
          </p:nvPr>
        </p:nvSpPr>
        <p:spPr/>
        <p:txBody>
          <a:bodyPr/>
          <a:lstStyle/>
          <a:p>
            <a:fld id="{A796FD67-0BA0-436D-B60D-4690F3A637D4}" type="slidenum">
              <a:rPr lang="en-GB" smtClean="0"/>
              <a:t>4</a:t>
            </a:fld>
            <a:endParaRPr lang="en-GB"/>
          </a:p>
        </p:txBody>
      </p:sp>
    </p:spTree>
    <p:extLst>
      <p:ext uri="{BB962C8B-B14F-4D97-AF65-F5344CB8AC3E}">
        <p14:creationId xmlns:p14="http://schemas.microsoft.com/office/powerpoint/2010/main" val="1973226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530" y="331304"/>
            <a:ext cx="11834191" cy="6321287"/>
          </a:xfrm>
        </p:spPr>
        <p:txBody>
          <a:bodyPr>
            <a:normAutofit/>
          </a:bodyPr>
          <a:lstStyle/>
          <a:p>
            <a:pPr marL="0" indent="0">
              <a:buNone/>
            </a:pPr>
            <a:r>
              <a:rPr lang="fr-FR" dirty="0"/>
              <a:t>Welche </a:t>
            </a:r>
            <a:r>
              <a:rPr lang="fr-FR" dirty="0" err="1"/>
              <a:t>Bilder</a:t>
            </a:r>
            <a:r>
              <a:rPr lang="fr-FR" dirty="0"/>
              <a:t> </a:t>
            </a:r>
            <a:r>
              <a:rPr lang="fr-FR" dirty="0" err="1"/>
              <a:t>zeigen</a:t>
            </a:r>
            <a:r>
              <a:rPr lang="fr-FR" dirty="0"/>
              <a:t> Bertolt Brecht? </a:t>
            </a:r>
            <a:r>
              <a:rPr lang="fr-FR" dirty="0" err="1"/>
              <a:t>Was</a:t>
            </a:r>
            <a:r>
              <a:rPr lang="fr-FR" dirty="0"/>
              <a:t> </a:t>
            </a:r>
            <a:r>
              <a:rPr lang="fr-FR" dirty="0" err="1"/>
              <a:t>denkt</a:t>
            </a:r>
            <a:r>
              <a:rPr lang="fr-FR" dirty="0"/>
              <a:t> </a:t>
            </a:r>
            <a:r>
              <a:rPr lang="fr-FR" dirty="0" err="1"/>
              <a:t>ihr</a:t>
            </a:r>
            <a:r>
              <a:rPr lang="fr-FR" dirty="0"/>
              <a:t>? </a:t>
            </a:r>
            <a:r>
              <a:rPr lang="fr-FR" dirty="0" err="1"/>
              <a:t>Warum</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0" indent="0">
              <a:buNone/>
            </a:pPr>
            <a:r>
              <a:rPr lang="fr-FR" dirty="0" err="1"/>
              <a:t>Bild</a:t>
            </a:r>
            <a:r>
              <a:rPr lang="fr-FR" dirty="0"/>
              <a:t> 1, 2,3:</a:t>
            </a:r>
          </a:p>
          <a:p>
            <a:pPr marL="0" indent="0">
              <a:buNone/>
            </a:pPr>
            <a:r>
              <a:rPr lang="fr-FR" dirty="0"/>
              <a:t>   </a:t>
            </a:r>
            <a:r>
              <a:rPr lang="fr-FR" dirty="0" err="1"/>
              <a:t>Ja</a:t>
            </a:r>
            <a:r>
              <a:rPr lang="fr-FR" dirty="0"/>
              <a:t> / </a:t>
            </a:r>
            <a:r>
              <a:rPr lang="fr-FR" dirty="0" err="1"/>
              <a:t>Nein</a:t>
            </a:r>
            <a:r>
              <a:rPr lang="fr-FR" dirty="0"/>
              <a:t>. Er </a:t>
            </a:r>
            <a:r>
              <a:rPr lang="fr-FR" dirty="0" err="1"/>
              <a:t>ist</a:t>
            </a:r>
            <a:r>
              <a:rPr lang="fr-FR" dirty="0"/>
              <a:t> (</a:t>
            </a:r>
            <a:r>
              <a:rPr lang="fr-FR" dirty="0" err="1"/>
              <a:t>nicht</a:t>
            </a:r>
            <a:r>
              <a:rPr lang="fr-FR" dirty="0"/>
              <a:t>) </a:t>
            </a:r>
            <a:r>
              <a:rPr lang="fr-FR" dirty="0" err="1"/>
              <a:t>nett</a:t>
            </a:r>
            <a:r>
              <a:rPr lang="fr-FR" dirty="0"/>
              <a:t> / </a:t>
            </a:r>
            <a:r>
              <a:rPr lang="fr-FR" dirty="0" err="1"/>
              <a:t>ernst</a:t>
            </a:r>
            <a:r>
              <a:rPr lang="fr-FR" dirty="0"/>
              <a:t> / </a:t>
            </a:r>
            <a:r>
              <a:rPr lang="fr-FR" dirty="0" err="1"/>
              <a:t>offen</a:t>
            </a:r>
            <a:r>
              <a:rPr lang="fr-FR" dirty="0"/>
              <a:t> / </a:t>
            </a:r>
            <a:r>
              <a:rPr lang="fr-FR" dirty="0" err="1"/>
              <a:t>freundlich</a:t>
            </a:r>
            <a:r>
              <a:rPr lang="fr-FR" dirty="0"/>
              <a:t>, </a:t>
            </a:r>
            <a:r>
              <a:rPr lang="fr-FR" dirty="0" err="1"/>
              <a:t>usw</a:t>
            </a:r>
            <a:r>
              <a:rPr lang="fr-FR" dirty="0"/>
              <a:t>.</a:t>
            </a:r>
          </a:p>
          <a:p>
            <a:pPr marL="0" indent="0">
              <a:buNone/>
            </a:pPr>
            <a:endParaRPr lang="fr-FR" dirty="0"/>
          </a:p>
        </p:txBody>
      </p:sp>
      <p:sp>
        <p:nvSpPr>
          <p:cNvPr id="10" name="TextBox 9"/>
          <p:cNvSpPr txBox="1"/>
          <p:nvPr/>
        </p:nvSpPr>
        <p:spPr>
          <a:xfrm>
            <a:off x="384312" y="969725"/>
            <a:ext cx="2132539" cy="461665"/>
          </a:xfrm>
          <a:prstGeom prst="rect">
            <a:avLst/>
          </a:prstGeom>
          <a:noFill/>
        </p:spPr>
        <p:txBody>
          <a:bodyPr wrap="square" rtlCol="0">
            <a:spAutoFit/>
          </a:bodyPr>
          <a:lstStyle/>
          <a:p>
            <a:r>
              <a:rPr lang="en-GB" sz="2400" b="1" dirty="0"/>
              <a:t>Bild 1</a:t>
            </a:r>
          </a:p>
        </p:txBody>
      </p:sp>
      <p:sp>
        <p:nvSpPr>
          <p:cNvPr id="11" name="TextBox 10"/>
          <p:cNvSpPr txBox="1"/>
          <p:nvPr/>
        </p:nvSpPr>
        <p:spPr>
          <a:xfrm>
            <a:off x="4034147" y="969724"/>
            <a:ext cx="2132539" cy="461665"/>
          </a:xfrm>
          <a:prstGeom prst="rect">
            <a:avLst/>
          </a:prstGeom>
          <a:noFill/>
        </p:spPr>
        <p:txBody>
          <a:bodyPr wrap="square" rtlCol="0">
            <a:spAutoFit/>
          </a:bodyPr>
          <a:lstStyle/>
          <a:p>
            <a:r>
              <a:rPr lang="en-GB" sz="2400" b="1" dirty="0"/>
              <a:t>Bild 2</a:t>
            </a:r>
          </a:p>
        </p:txBody>
      </p:sp>
      <p:sp>
        <p:nvSpPr>
          <p:cNvPr id="12" name="TextBox 11"/>
          <p:cNvSpPr txBox="1"/>
          <p:nvPr/>
        </p:nvSpPr>
        <p:spPr>
          <a:xfrm>
            <a:off x="8052863" y="969723"/>
            <a:ext cx="2132539" cy="461665"/>
          </a:xfrm>
          <a:prstGeom prst="rect">
            <a:avLst/>
          </a:prstGeom>
          <a:noFill/>
        </p:spPr>
        <p:txBody>
          <a:bodyPr wrap="square" rtlCol="0">
            <a:spAutoFit/>
          </a:bodyPr>
          <a:lstStyle/>
          <a:p>
            <a:r>
              <a:rPr lang="en-GB" sz="2400" b="1" dirty="0"/>
              <a:t>Bild 3</a:t>
            </a:r>
          </a:p>
        </p:txBody>
      </p:sp>
      <p:sp>
        <p:nvSpPr>
          <p:cNvPr id="2" name="Slide Number Placeholder 1">
            <a:extLst>
              <a:ext uri="{FF2B5EF4-FFF2-40B4-BE49-F238E27FC236}">
                <a16:creationId xmlns:a16="http://schemas.microsoft.com/office/drawing/2014/main" id="{5B086A30-F836-4843-8DEE-8F1F07A692B8}"/>
              </a:ext>
            </a:extLst>
          </p:cNvPr>
          <p:cNvSpPr>
            <a:spLocks noGrp="1"/>
          </p:cNvSpPr>
          <p:nvPr>
            <p:ph type="sldNum" sz="quarter" idx="12"/>
          </p:nvPr>
        </p:nvSpPr>
        <p:spPr/>
        <p:txBody>
          <a:bodyPr/>
          <a:lstStyle/>
          <a:p>
            <a:fld id="{A796FD67-0BA0-436D-B60D-4690F3A637D4}" type="slidenum">
              <a:rPr lang="en-GB" smtClean="0"/>
              <a:t>5</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4939" y="1431388"/>
            <a:ext cx="2171475" cy="3271525"/>
          </a:xfrm>
          <a:prstGeom prst="rect">
            <a:avLst/>
          </a:prstGeom>
        </p:spPr>
      </p:pic>
      <p:sp>
        <p:nvSpPr>
          <p:cNvPr id="6" name="TextBox 5"/>
          <p:cNvSpPr txBox="1"/>
          <p:nvPr/>
        </p:nvSpPr>
        <p:spPr>
          <a:xfrm>
            <a:off x="4144939" y="4702913"/>
            <a:ext cx="639919" cy="261610"/>
          </a:xfrm>
          <a:prstGeom prst="rect">
            <a:avLst/>
          </a:prstGeom>
          <a:noFill/>
        </p:spPr>
        <p:txBody>
          <a:bodyPr wrap="none" rtlCol="0">
            <a:spAutoFit/>
          </a:bodyPr>
          <a:lstStyle/>
          <a:p>
            <a:r>
              <a:rPr lang="en-US" sz="1100"/>
              <a:t>Image 3</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008" y="1431388"/>
            <a:ext cx="2257929" cy="3271525"/>
          </a:xfrm>
          <a:prstGeom prst="rect">
            <a:avLst/>
          </a:prstGeom>
        </p:spPr>
      </p:pic>
      <p:sp>
        <p:nvSpPr>
          <p:cNvPr id="13" name="TextBox 12"/>
          <p:cNvSpPr txBox="1"/>
          <p:nvPr/>
        </p:nvSpPr>
        <p:spPr>
          <a:xfrm>
            <a:off x="374555" y="4702913"/>
            <a:ext cx="639919" cy="261610"/>
          </a:xfrm>
          <a:prstGeom prst="rect">
            <a:avLst/>
          </a:prstGeom>
          <a:noFill/>
        </p:spPr>
        <p:txBody>
          <a:bodyPr wrap="none" rtlCol="0">
            <a:spAutoFit/>
          </a:bodyPr>
          <a:lstStyle/>
          <a:p>
            <a:r>
              <a:rPr lang="en-US" sz="1100"/>
              <a:t>Image 2</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2863" y="1431388"/>
            <a:ext cx="2601282" cy="3272284"/>
          </a:xfrm>
          <a:prstGeom prst="rect">
            <a:avLst/>
          </a:prstGeom>
        </p:spPr>
      </p:pic>
      <p:sp>
        <p:nvSpPr>
          <p:cNvPr id="15" name="TextBox 14"/>
          <p:cNvSpPr txBox="1"/>
          <p:nvPr/>
        </p:nvSpPr>
        <p:spPr>
          <a:xfrm>
            <a:off x="7970681" y="4702913"/>
            <a:ext cx="639919" cy="261610"/>
          </a:xfrm>
          <a:prstGeom prst="rect">
            <a:avLst/>
          </a:prstGeom>
          <a:noFill/>
        </p:spPr>
        <p:txBody>
          <a:bodyPr wrap="none" rtlCol="0">
            <a:spAutoFit/>
          </a:bodyPr>
          <a:lstStyle/>
          <a:p>
            <a:r>
              <a:rPr lang="en-US" sz="1100"/>
              <a:t>Image 4</a:t>
            </a:r>
          </a:p>
        </p:txBody>
      </p:sp>
    </p:spTree>
    <p:extLst>
      <p:ext uri="{BB962C8B-B14F-4D97-AF65-F5344CB8AC3E}">
        <p14:creationId xmlns:p14="http://schemas.microsoft.com/office/powerpoint/2010/main" val="3454585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346" y="167101"/>
            <a:ext cx="11138453" cy="919577"/>
          </a:xfrm>
        </p:spPr>
        <p:txBody>
          <a:bodyPr>
            <a:normAutofit fontScale="90000"/>
          </a:bodyPr>
          <a:lstStyle/>
          <a:p>
            <a:r>
              <a:rPr lang="en-GB" sz="3600" dirty="0" err="1"/>
              <a:t>Seht</a:t>
            </a:r>
            <a:r>
              <a:rPr lang="en-GB" sz="3600" dirty="0"/>
              <a:t> </a:t>
            </a:r>
            <a:r>
              <a:rPr lang="en-GB" sz="3600" dirty="0" err="1"/>
              <a:t>euch</a:t>
            </a:r>
            <a:r>
              <a:rPr lang="en-GB" sz="3600" dirty="0"/>
              <a:t> </a:t>
            </a:r>
            <a:r>
              <a:rPr lang="en-GB" sz="3600" dirty="0" err="1"/>
              <a:t>diese</a:t>
            </a:r>
            <a:r>
              <a:rPr lang="en-GB" sz="3600" dirty="0"/>
              <a:t> </a:t>
            </a:r>
            <a:r>
              <a:rPr lang="en-GB" sz="3600" dirty="0" err="1"/>
              <a:t>Bilder</a:t>
            </a:r>
            <a:r>
              <a:rPr lang="en-GB" sz="3600" dirty="0"/>
              <a:t> an. </a:t>
            </a:r>
            <a:br>
              <a:rPr lang="en-GB" sz="3600" dirty="0"/>
            </a:br>
            <a:endParaRPr lang="en-GB" sz="3600" b="1" dirty="0"/>
          </a:p>
        </p:txBody>
      </p:sp>
      <p:sp>
        <p:nvSpPr>
          <p:cNvPr id="3" name="Content Placeholder 2"/>
          <p:cNvSpPr>
            <a:spLocks noGrp="1"/>
          </p:cNvSpPr>
          <p:nvPr>
            <p:ph idx="1"/>
          </p:nvPr>
        </p:nvSpPr>
        <p:spPr>
          <a:xfrm>
            <a:off x="397565" y="1492664"/>
            <a:ext cx="10956235" cy="4684299"/>
          </a:xfrm>
        </p:spPr>
        <p:txBody>
          <a:bodyPr>
            <a:normAutofit lnSpcReduction="10000"/>
          </a:bodyPr>
          <a:lstStyle/>
          <a:p>
            <a:pPr marL="0" indent="0">
              <a:buNone/>
            </a:pPr>
            <a:r>
              <a:rPr lang="en-GB" dirty="0" err="1"/>
              <a:t>Worum</a:t>
            </a:r>
            <a:r>
              <a:rPr lang="en-GB" dirty="0"/>
              <a:t> </a:t>
            </a:r>
            <a:r>
              <a:rPr lang="en-GB" dirty="0" err="1"/>
              <a:t>geht</a:t>
            </a:r>
            <a:r>
              <a:rPr lang="en-GB" dirty="0"/>
              <a:t> es </a:t>
            </a:r>
            <a:r>
              <a:rPr lang="en-GB" dirty="0" err="1"/>
              <a:t>imText</a:t>
            </a:r>
            <a:r>
              <a:rPr lang="en-GB" dirty="0"/>
              <a:t>?</a:t>
            </a:r>
          </a:p>
          <a:p>
            <a:pPr marL="0" indent="0">
              <a:buNone/>
            </a:pPr>
            <a:endParaRPr lang="en-GB" dirty="0"/>
          </a:p>
          <a:p>
            <a:pPr marL="514350" indent="-514350">
              <a:buAutoNum type="alphaLcParenBoth"/>
            </a:pPr>
            <a:r>
              <a:rPr lang="en-GB" dirty="0" err="1"/>
              <a:t>Geben</a:t>
            </a:r>
            <a:endParaRPr lang="en-GB" dirty="0"/>
          </a:p>
          <a:p>
            <a:pPr marL="514350" indent="-514350">
              <a:buAutoNum type="alphaLcParenBoth"/>
            </a:pPr>
            <a:r>
              <a:rPr lang="en-GB" dirty="0"/>
              <a:t>Reisen</a:t>
            </a:r>
          </a:p>
          <a:p>
            <a:pPr marL="514350" indent="-514350">
              <a:buAutoNum type="alphaLcParenBoth"/>
            </a:pPr>
            <a:r>
              <a:rPr lang="en-GB" dirty="0"/>
              <a:t>Arbeit</a:t>
            </a:r>
          </a:p>
          <a:p>
            <a:pPr marL="514350" indent="-514350">
              <a:buAutoNum type="alphaLcParenBoth"/>
            </a:pPr>
            <a:endParaRPr lang="en-GB" dirty="0"/>
          </a:p>
          <a:p>
            <a:pPr marL="0" indent="0">
              <a:buNone/>
            </a:pPr>
            <a:r>
              <a:rPr lang="en-GB" dirty="0"/>
              <a:t>Wie </a:t>
            </a:r>
            <a:r>
              <a:rPr lang="en-GB" dirty="0" err="1"/>
              <a:t>ist</a:t>
            </a:r>
            <a:r>
              <a:rPr lang="en-GB" dirty="0"/>
              <a:t> der Text?</a:t>
            </a:r>
          </a:p>
          <a:p>
            <a:pPr marL="514350" indent="-514350">
              <a:buAutoNum type="alphaLcParenBoth"/>
            </a:pPr>
            <a:r>
              <a:rPr lang="en-GB" dirty="0" err="1"/>
              <a:t>positiv</a:t>
            </a:r>
            <a:endParaRPr lang="en-GB" dirty="0"/>
          </a:p>
          <a:p>
            <a:pPr marL="514350" indent="-514350">
              <a:buAutoNum type="alphaLcParenBoth"/>
            </a:pPr>
            <a:r>
              <a:rPr lang="en-GB" dirty="0" err="1"/>
              <a:t>traurig</a:t>
            </a:r>
            <a:endParaRPr lang="en-GB" dirty="0"/>
          </a:p>
          <a:p>
            <a:pPr marL="514350" indent="-514350">
              <a:buAutoNum type="alphaLcParenBoth"/>
            </a:pPr>
            <a:r>
              <a:rPr lang="en-GB" dirty="0" err="1"/>
              <a:t>kritisch</a:t>
            </a:r>
            <a:endParaRPr lang="en-GB" dirty="0"/>
          </a:p>
          <a:p>
            <a:pPr marL="0" indent="0">
              <a:buNone/>
            </a:pPr>
            <a:endParaRPr lang="en-GB" dirty="0"/>
          </a:p>
          <a:p>
            <a:pPr marL="0" indent="0">
              <a:buNone/>
            </a:pPr>
            <a:endParaRPr lang="en-GB" dirty="0"/>
          </a:p>
        </p:txBody>
      </p:sp>
      <p:sp>
        <p:nvSpPr>
          <p:cNvPr id="7" name="Slide Number Placeholder 6">
            <a:extLst>
              <a:ext uri="{FF2B5EF4-FFF2-40B4-BE49-F238E27FC236}">
                <a16:creationId xmlns:a16="http://schemas.microsoft.com/office/drawing/2014/main" id="{6BB386E7-143D-48FF-9721-CFE2E2046C3A}"/>
              </a:ext>
            </a:extLst>
          </p:cNvPr>
          <p:cNvSpPr>
            <a:spLocks noGrp="1"/>
          </p:cNvSpPr>
          <p:nvPr>
            <p:ph type="sldNum" sz="quarter" idx="12"/>
          </p:nvPr>
        </p:nvSpPr>
        <p:spPr/>
        <p:txBody>
          <a:bodyPr/>
          <a:lstStyle/>
          <a:p>
            <a:fld id="{A796FD67-0BA0-436D-B60D-4690F3A637D4}" type="slidenum">
              <a:rPr lang="en-GB" smtClean="0"/>
              <a:t>6</a:t>
            </a:fld>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69" y="2209132"/>
            <a:ext cx="2588986" cy="2569519"/>
          </a:xfrm>
          <a:prstGeom prst="rect">
            <a:avLst/>
          </a:prstGeom>
        </p:spPr>
      </p:pic>
      <p:sp>
        <p:nvSpPr>
          <p:cNvPr id="9" name="TextBox 8"/>
          <p:cNvSpPr txBox="1"/>
          <p:nvPr/>
        </p:nvSpPr>
        <p:spPr>
          <a:xfrm>
            <a:off x="3444869" y="4778651"/>
            <a:ext cx="639919" cy="261610"/>
          </a:xfrm>
          <a:prstGeom prst="rect">
            <a:avLst/>
          </a:prstGeom>
          <a:noFill/>
        </p:spPr>
        <p:txBody>
          <a:bodyPr wrap="none" rtlCol="0">
            <a:spAutoFit/>
          </a:bodyPr>
          <a:lstStyle/>
          <a:p>
            <a:r>
              <a:rPr lang="en-US" sz="1100"/>
              <a:t>Image 1</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7691" y="75532"/>
            <a:ext cx="2844800" cy="4267200"/>
          </a:xfrm>
          <a:prstGeom prst="rect">
            <a:avLst/>
          </a:prstGeom>
        </p:spPr>
      </p:pic>
      <p:sp>
        <p:nvSpPr>
          <p:cNvPr id="11" name="TextBox 10"/>
          <p:cNvSpPr txBox="1"/>
          <p:nvPr/>
        </p:nvSpPr>
        <p:spPr>
          <a:xfrm>
            <a:off x="6347691" y="4301621"/>
            <a:ext cx="639919" cy="261610"/>
          </a:xfrm>
          <a:prstGeom prst="rect">
            <a:avLst/>
          </a:prstGeom>
          <a:noFill/>
        </p:spPr>
        <p:txBody>
          <a:bodyPr wrap="none" rtlCol="0">
            <a:spAutoFit/>
          </a:bodyPr>
          <a:lstStyle/>
          <a:p>
            <a:r>
              <a:rPr lang="en-US" sz="1100"/>
              <a:t>Image 5</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0654" y="4432426"/>
            <a:ext cx="3119378" cy="2323937"/>
          </a:xfrm>
          <a:prstGeom prst="rect">
            <a:avLst/>
          </a:prstGeom>
        </p:spPr>
      </p:pic>
      <p:sp>
        <p:nvSpPr>
          <p:cNvPr id="13" name="TextBox 12"/>
          <p:cNvSpPr txBox="1"/>
          <p:nvPr/>
        </p:nvSpPr>
        <p:spPr>
          <a:xfrm>
            <a:off x="11195678" y="4135928"/>
            <a:ext cx="639919" cy="261610"/>
          </a:xfrm>
          <a:prstGeom prst="rect">
            <a:avLst/>
          </a:prstGeom>
          <a:noFill/>
        </p:spPr>
        <p:txBody>
          <a:bodyPr wrap="none" rtlCol="0">
            <a:spAutoFit/>
          </a:bodyPr>
          <a:lstStyle/>
          <a:p>
            <a:r>
              <a:rPr lang="en-US" sz="1100" dirty="0"/>
              <a:t>Image 6</a:t>
            </a:r>
          </a:p>
        </p:txBody>
      </p:sp>
    </p:spTree>
    <p:extLst>
      <p:ext uri="{BB962C8B-B14F-4D97-AF65-F5344CB8AC3E}">
        <p14:creationId xmlns:p14="http://schemas.microsoft.com/office/powerpoint/2010/main" val="3547444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4512559"/>
              </p:ext>
            </p:extLst>
          </p:nvPr>
        </p:nvGraphicFramePr>
        <p:xfrm>
          <a:off x="172278" y="940903"/>
          <a:ext cx="12019722" cy="5990344"/>
        </p:xfrm>
        <a:graphic>
          <a:graphicData uri="http://schemas.openxmlformats.org/drawingml/2006/table">
            <a:tbl>
              <a:tblPr firstRow="1" bandRow="1">
                <a:tableStyleId>{5940675A-B579-460E-94D1-54222C63F5DA}</a:tableStyleId>
              </a:tblPr>
              <a:tblGrid>
                <a:gridCol w="5989018">
                  <a:extLst>
                    <a:ext uri="{9D8B030D-6E8A-4147-A177-3AD203B41FA5}">
                      <a16:colId xmlns:a16="http://schemas.microsoft.com/office/drawing/2014/main" val="587014936"/>
                    </a:ext>
                  </a:extLst>
                </a:gridCol>
                <a:gridCol w="6030704">
                  <a:extLst>
                    <a:ext uri="{9D8B030D-6E8A-4147-A177-3AD203B41FA5}">
                      <a16:colId xmlns:a16="http://schemas.microsoft.com/office/drawing/2014/main" val="422596422"/>
                    </a:ext>
                  </a:extLst>
                </a:gridCol>
              </a:tblGrid>
              <a:tr h="558293">
                <a:tc>
                  <a:txBody>
                    <a:bodyPr/>
                    <a:lstStyle/>
                    <a:p>
                      <a:r>
                        <a:rPr lang="en-GB" sz="3200" dirty="0"/>
                        <a:t>DEUTSCH  </a:t>
                      </a:r>
                      <a:endParaRPr lang="en-GB" sz="3200" dirty="0">
                        <a:solidFill>
                          <a:schemeClr val="tx1"/>
                        </a:solidFill>
                      </a:endParaRPr>
                    </a:p>
                  </a:txBody>
                  <a:tcPr/>
                </a:tc>
                <a:tc>
                  <a:txBody>
                    <a:bodyPr/>
                    <a:lstStyle/>
                    <a:p>
                      <a:r>
                        <a:rPr lang="en-GB" sz="3200" dirty="0"/>
                        <a:t>ENGLISCH</a:t>
                      </a:r>
                      <a:endParaRPr lang="en-GB" sz="3200" dirty="0">
                        <a:solidFill>
                          <a:schemeClr val="tx1"/>
                        </a:solidFill>
                      </a:endParaRPr>
                    </a:p>
                  </a:txBody>
                  <a:tcPr/>
                </a:tc>
                <a:extLst>
                  <a:ext uri="{0D108BD9-81ED-4DB2-BD59-A6C34878D82A}">
                    <a16:rowId xmlns:a16="http://schemas.microsoft.com/office/drawing/2014/main" val="3989603118"/>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a:t>das </a:t>
                      </a:r>
                      <a:r>
                        <a:rPr lang="en-GB" sz="2800" kern="1200" dirty="0" err="1"/>
                        <a:t>Glück</a:t>
                      </a:r>
                      <a:endParaRPr lang="en-GB" sz="2800" kern="1200" dirty="0">
                        <a:solidFill>
                          <a:schemeClr val="dk1"/>
                        </a:solidFill>
                        <a:latin typeface="+mn-lt"/>
                        <a:ea typeface="+mn-ea"/>
                        <a:cs typeface="+mn-cs"/>
                      </a:endParaRPr>
                    </a:p>
                  </a:txBody>
                  <a:tcPr/>
                </a:tc>
                <a:tc>
                  <a:txBody>
                    <a:bodyPr/>
                    <a:lstStyle/>
                    <a:p>
                      <a:r>
                        <a:rPr lang="en-GB" sz="2800" dirty="0"/>
                        <a:t>happiness, joy</a:t>
                      </a:r>
                    </a:p>
                  </a:txBody>
                  <a:tcPr/>
                </a:tc>
                <a:extLst>
                  <a:ext uri="{0D108BD9-81ED-4DB2-BD59-A6C34878D82A}">
                    <a16:rowId xmlns:a16="http://schemas.microsoft.com/office/drawing/2014/main" val="3611783955"/>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err="1"/>
                        <a:t>weitergeben</a:t>
                      </a:r>
                      <a:endParaRPr lang="en-GB" sz="2800" kern="1200" dirty="0">
                        <a:solidFill>
                          <a:schemeClr val="dk1"/>
                        </a:solidFill>
                        <a:latin typeface="+mn-lt"/>
                        <a:ea typeface="+mn-ea"/>
                        <a:cs typeface="+mn-cs"/>
                      </a:endParaRPr>
                    </a:p>
                  </a:txBody>
                  <a:tcPr/>
                </a:tc>
                <a:tc>
                  <a:txBody>
                    <a:bodyPr/>
                    <a:lstStyle/>
                    <a:p>
                      <a:r>
                        <a:rPr lang="en-GB" sz="2800" dirty="0"/>
                        <a:t>to</a:t>
                      </a:r>
                      <a:r>
                        <a:rPr lang="en-GB" sz="2800" baseline="0" dirty="0"/>
                        <a:t> </a:t>
                      </a:r>
                      <a:r>
                        <a:rPr lang="en-GB" sz="2800" dirty="0"/>
                        <a:t>pass on</a:t>
                      </a:r>
                    </a:p>
                  </a:txBody>
                  <a:tcPr/>
                </a:tc>
                <a:extLst>
                  <a:ext uri="{0D108BD9-81ED-4DB2-BD59-A6C34878D82A}">
                    <a16:rowId xmlns:a16="http://schemas.microsoft.com/office/drawing/2014/main" val="3309358814"/>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err="1"/>
                        <a:t>spenden</a:t>
                      </a:r>
                      <a:endParaRPr lang="en-GB" sz="2800" kern="1200" dirty="0">
                        <a:solidFill>
                          <a:schemeClr val="dk1"/>
                        </a:solidFill>
                        <a:latin typeface="+mn-lt"/>
                        <a:ea typeface="+mn-ea"/>
                        <a:cs typeface="+mn-cs"/>
                      </a:endParaRPr>
                    </a:p>
                  </a:txBody>
                  <a:tcPr/>
                </a:tc>
                <a:tc>
                  <a:txBody>
                    <a:bodyPr/>
                    <a:lstStyle/>
                    <a:p>
                      <a:r>
                        <a:rPr lang="en-GB" sz="2800" dirty="0"/>
                        <a:t>to</a:t>
                      </a:r>
                      <a:r>
                        <a:rPr lang="en-GB" sz="2800" baseline="0" dirty="0"/>
                        <a:t> </a:t>
                      </a:r>
                      <a:r>
                        <a:rPr lang="en-GB" sz="2800" dirty="0"/>
                        <a:t>donate</a:t>
                      </a:r>
                    </a:p>
                  </a:txBody>
                  <a:tcPr/>
                </a:tc>
                <a:extLst>
                  <a:ext uri="{0D108BD9-81ED-4DB2-BD59-A6C34878D82A}">
                    <a16:rowId xmlns:a16="http://schemas.microsoft.com/office/drawing/2014/main" val="3555524609"/>
                  </a:ext>
                </a:extLst>
              </a:tr>
              <a:tr h="5582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err="1"/>
                        <a:t>hoch</a:t>
                      </a:r>
                      <a:r>
                        <a:rPr lang="en-GB" sz="2800" kern="1200" dirty="0"/>
                        <a:t>, </a:t>
                      </a:r>
                      <a:r>
                        <a:rPr lang="en-GB" sz="2800" kern="1200" dirty="0" err="1"/>
                        <a:t>höher</a:t>
                      </a:r>
                      <a:r>
                        <a:rPr lang="en-GB" sz="2800" kern="1200" dirty="0"/>
                        <a:t>, </a:t>
                      </a:r>
                      <a:r>
                        <a:rPr lang="en-GB" sz="2800" kern="1200" dirty="0" err="1"/>
                        <a:t>höchste</a:t>
                      </a:r>
                      <a:r>
                        <a:rPr lang="en-GB" sz="2800" kern="1200" dirty="0"/>
                        <a:t>/r/s</a:t>
                      </a:r>
                      <a:endParaRPr lang="en-GB" sz="2800" kern="1200" dirty="0">
                        <a:solidFill>
                          <a:schemeClr val="dk1"/>
                        </a:solidFill>
                        <a:latin typeface="+mn-lt"/>
                        <a:ea typeface="+mn-ea"/>
                        <a:cs typeface="+mn-cs"/>
                      </a:endParaRPr>
                    </a:p>
                  </a:txBody>
                  <a:tcPr/>
                </a:tc>
                <a:tc>
                  <a:txBody>
                    <a:bodyPr/>
                    <a:lstStyle/>
                    <a:p>
                      <a:r>
                        <a:rPr lang="en-GB" sz="2800" dirty="0"/>
                        <a:t>high, higher, highest</a:t>
                      </a:r>
                    </a:p>
                  </a:txBody>
                  <a:tcPr/>
                </a:tc>
                <a:extLst>
                  <a:ext uri="{0D108BD9-81ED-4DB2-BD59-A6C34878D82A}">
                    <a16:rowId xmlns:a16="http://schemas.microsoft.com/office/drawing/2014/main" val="2659773558"/>
                  </a:ext>
                </a:extLst>
              </a:tr>
              <a:tr h="558293">
                <a:tc>
                  <a:txBody>
                    <a:bodyPr/>
                    <a:lstStyle/>
                    <a:p>
                      <a:pPr marL="0" algn="l" defTabSz="914400" rtl="0" eaLnBrk="1" latinLnBrk="0" hangingPunct="1"/>
                      <a:r>
                        <a:rPr lang="en-GB" sz="2800" kern="1200" dirty="0" err="1"/>
                        <a:t>schwer</a:t>
                      </a:r>
                      <a:r>
                        <a:rPr lang="en-GB" sz="2800" kern="1200" dirty="0"/>
                        <a:t>, </a:t>
                      </a:r>
                      <a:r>
                        <a:rPr lang="en-GB" sz="2800" kern="1200" dirty="0" err="1"/>
                        <a:t>schwerer</a:t>
                      </a:r>
                      <a:r>
                        <a:rPr lang="en-GB" sz="2800" kern="1200" dirty="0"/>
                        <a:t>, </a:t>
                      </a:r>
                      <a:r>
                        <a:rPr lang="en-GB" sz="2800" kern="1200" dirty="0" err="1"/>
                        <a:t>schwerste</a:t>
                      </a:r>
                      <a:r>
                        <a:rPr lang="en-GB" sz="2800" kern="1200" dirty="0"/>
                        <a:t>/r/s</a:t>
                      </a:r>
                      <a:endParaRPr lang="en-GB" sz="2800" kern="1200" dirty="0">
                        <a:solidFill>
                          <a:schemeClr val="dk1"/>
                        </a:solidFill>
                        <a:latin typeface="+mn-lt"/>
                        <a:ea typeface="+mn-ea"/>
                        <a:cs typeface="+mn-cs"/>
                      </a:endParaRPr>
                    </a:p>
                  </a:txBody>
                  <a:tcPr/>
                </a:tc>
                <a:tc>
                  <a:txBody>
                    <a:bodyPr/>
                    <a:lstStyle/>
                    <a:p>
                      <a:r>
                        <a:rPr lang="en-GB" sz="2800" dirty="0"/>
                        <a:t>difficult / hard, more difficult / harder; most difficult</a:t>
                      </a:r>
                    </a:p>
                  </a:txBody>
                  <a:tcPr/>
                </a:tc>
                <a:extLst>
                  <a:ext uri="{0D108BD9-81ED-4DB2-BD59-A6C34878D82A}">
                    <a16:rowId xmlns:a16="http://schemas.microsoft.com/office/drawing/2014/main" val="503384489"/>
                  </a:ext>
                </a:extLst>
              </a:tr>
              <a:tr h="558293">
                <a:tc>
                  <a:txBody>
                    <a:bodyPr/>
                    <a:lstStyle/>
                    <a:p>
                      <a:pPr marL="0" algn="l" defTabSz="914400" rtl="0" eaLnBrk="1" latinLnBrk="0" hangingPunct="1"/>
                      <a:r>
                        <a:rPr lang="en-GB" sz="2800" kern="1200" dirty="0" err="1"/>
                        <a:t>heiter</a:t>
                      </a:r>
                      <a:endParaRPr lang="en-GB" sz="2800" kern="1200" dirty="0">
                        <a:solidFill>
                          <a:schemeClr val="dk1"/>
                        </a:solidFill>
                        <a:latin typeface="+mn-lt"/>
                        <a:ea typeface="+mn-ea"/>
                        <a:cs typeface="+mn-cs"/>
                      </a:endParaRPr>
                    </a:p>
                  </a:txBody>
                  <a:tcPr/>
                </a:tc>
                <a:tc>
                  <a:txBody>
                    <a:bodyPr/>
                    <a:lstStyle/>
                    <a:p>
                      <a:r>
                        <a:rPr lang="en-GB" sz="2800" dirty="0"/>
                        <a:t>cheerful</a:t>
                      </a:r>
                    </a:p>
                  </a:txBody>
                  <a:tcPr/>
                </a:tc>
                <a:extLst>
                  <a:ext uri="{0D108BD9-81ED-4DB2-BD59-A6C34878D82A}">
                    <a16:rowId xmlns:a16="http://schemas.microsoft.com/office/drawing/2014/main" val="1327847569"/>
                  </a:ext>
                </a:extLst>
              </a:tr>
              <a:tr h="558293">
                <a:tc>
                  <a:txBody>
                    <a:bodyPr/>
                    <a:lstStyle/>
                    <a:p>
                      <a:pPr marL="0" algn="l" defTabSz="914400" rtl="0" eaLnBrk="1" latinLnBrk="0" hangingPunct="1"/>
                      <a:r>
                        <a:rPr lang="en-GB" sz="2800" kern="1200" dirty="0" err="1"/>
                        <a:t>zeigen</a:t>
                      </a:r>
                      <a:endParaRPr lang="en-GB" sz="2800" kern="1200" dirty="0">
                        <a:solidFill>
                          <a:schemeClr val="dk1"/>
                        </a:solidFill>
                        <a:latin typeface="+mn-lt"/>
                        <a:ea typeface="+mn-ea"/>
                        <a:cs typeface="+mn-cs"/>
                      </a:endParaRPr>
                    </a:p>
                  </a:txBody>
                  <a:tcPr/>
                </a:tc>
                <a:tc>
                  <a:txBody>
                    <a:bodyPr/>
                    <a:lstStyle/>
                    <a:p>
                      <a:r>
                        <a:rPr lang="en-GB" sz="2800" dirty="0"/>
                        <a:t>show</a:t>
                      </a:r>
                    </a:p>
                  </a:txBody>
                  <a:tcPr/>
                </a:tc>
                <a:extLst>
                  <a:ext uri="{0D108BD9-81ED-4DB2-BD59-A6C34878D82A}">
                    <a16:rowId xmlns:a16="http://schemas.microsoft.com/office/drawing/2014/main" val="451205128"/>
                  </a:ext>
                </a:extLst>
              </a:tr>
              <a:tr h="558293">
                <a:tc>
                  <a:txBody>
                    <a:bodyPr/>
                    <a:lstStyle/>
                    <a:p>
                      <a:r>
                        <a:rPr lang="en-GB" sz="2800" kern="1200" dirty="0" err="1"/>
                        <a:t>wohlt</a:t>
                      </a:r>
                      <a:r>
                        <a:rPr lang="en-GB" sz="2800" dirty="0" err="1"/>
                        <a:t>ätig</a:t>
                      </a:r>
                      <a:endParaRPr lang="en-GB" sz="2800" kern="1200" dirty="0">
                        <a:solidFill>
                          <a:schemeClr val="dk1"/>
                        </a:solidFill>
                        <a:latin typeface="+mn-lt"/>
                        <a:ea typeface="+mn-ea"/>
                        <a:cs typeface="+mn-cs"/>
                      </a:endParaRPr>
                    </a:p>
                  </a:txBody>
                  <a:tcPr/>
                </a:tc>
                <a:tc>
                  <a:txBody>
                    <a:bodyPr/>
                    <a:lstStyle/>
                    <a:p>
                      <a:r>
                        <a:rPr lang="en-GB" sz="2800" dirty="0"/>
                        <a:t>charitable</a:t>
                      </a:r>
                    </a:p>
                  </a:txBody>
                  <a:tcPr/>
                </a:tc>
                <a:extLst>
                  <a:ext uri="{0D108BD9-81ED-4DB2-BD59-A6C34878D82A}">
                    <a16:rowId xmlns:a16="http://schemas.microsoft.com/office/drawing/2014/main" val="264340530"/>
                  </a:ext>
                </a:extLst>
              </a:tr>
              <a:tr h="558293">
                <a:tc>
                  <a:txBody>
                    <a:bodyPr/>
                    <a:lstStyle/>
                    <a:p>
                      <a:r>
                        <a:rPr lang="en-GB" sz="2800" dirty="0"/>
                        <a:t>der </a:t>
                      </a:r>
                      <a:r>
                        <a:rPr lang="en-GB" sz="2800" dirty="0" err="1"/>
                        <a:t>Zweck</a:t>
                      </a:r>
                      <a:endParaRPr lang="en-GB" sz="2800" dirty="0"/>
                    </a:p>
                  </a:txBody>
                  <a:tcPr/>
                </a:tc>
                <a:tc>
                  <a:txBody>
                    <a:bodyPr/>
                    <a:lstStyle/>
                    <a:p>
                      <a:r>
                        <a:rPr lang="en-GB" sz="2800" dirty="0"/>
                        <a:t>aim,</a:t>
                      </a:r>
                      <a:r>
                        <a:rPr lang="en-GB" sz="2800" baseline="0" dirty="0"/>
                        <a:t> cause, purpose, object</a:t>
                      </a:r>
                      <a:endParaRPr lang="en-GB" sz="2800" dirty="0"/>
                    </a:p>
                  </a:txBody>
                  <a:tcPr/>
                </a:tc>
                <a:extLst>
                  <a:ext uri="{0D108BD9-81ED-4DB2-BD59-A6C34878D82A}">
                    <a16:rowId xmlns:a16="http://schemas.microsoft.com/office/drawing/2014/main" val="1648926159"/>
                  </a:ext>
                </a:extLst>
              </a:tr>
            </a:tbl>
          </a:graphicData>
        </a:graphic>
      </p:graphicFrame>
      <p:sp>
        <p:nvSpPr>
          <p:cNvPr id="2" name="Rectangle 1"/>
          <p:cNvSpPr/>
          <p:nvPr/>
        </p:nvSpPr>
        <p:spPr>
          <a:xfrm>
            <a:off x="172278" y="218901"/>
            <a:ext cx="2723887" cy="523220"/>
          </a:xfrm>
          <a:prstGeom prst="rect">
            <a:avLst/>
          </a:prstGeom>
        </p:spPr>
        <p:txBody>
          <a:bodyPr wrap="none">
            <a:spAutoFit/>
          </a:bodyPr>
          <a:lstStyle/>
          <a:p>
            <a:r>
              <a:rPr lang="en-GB" sz="2800" b="1" dirty="0" err="1"/>
              <a:t>Wichtige</a:t>
            </a:r>
            <a:r>
              <a:rPr lang="en-GB" sz="2800" b="1" dirty="0"/>
              <a:t> </a:t>
            </a:r>
            <a:r>
              <a:rPr lang="en-GB" sz="2800" b="1" dirty="0" err="1"/>
              <a:t>Wörter</a:t>
            </a:r>
            <a:r>
              <a:rPr lang="en-GB" sz="2800" b="1" dirty="0"/>
              <a:t> </a:t>
            </a:r>
          </a:p>
        </p:txBody>
      </p:sp>
      <p:sp>
        <p:nvSpPr>
          <p:cNvPr id="3" name="Slide Number Placeholder 2">
            <a:extLst>
              <a:ext uri="{FF2B5EF4-FFF2-40B4-BE49-F238E27FC236}">
                <a16:creationId xmlns:a16="http://schemas.microsoft.com/office/drawing/2014/main" id="{F87C6D08-C6BF-483B-B8AC-4D85EC543224}"/>
              </a:ext>
            </a:extLst>
          </p:cNvPr>
          <p:cNvSpPr>
            <a:spLocks noGrp="1"/>
          </p:cNvSpPr>
          <p:nvPr>
            <p:ph type="sldNum" sz="quarter" idx="12"/>
          </p:nvPr>
        </p:nvSpPr>
        <p:spPr/>
        <p:txBody>
          <a:bodyPr/>
          <a:lstStyle/>
          <a:p>
            <a:fld id="{A796FD67-0BA0-436D-B60D-4690F3A637D4}" type="slidenum">
              <a:rPr lang="en-GB" smtClean="0"/>
              <a:t>7</a:t>
            </a:fld>
            <a:endParaRPr lang="en-GB"/>
          </a:p>
        </p:txBody>
      </p:sp>
    </p:spTree>
    <p:extLst>
      <p:ext uri="{BB962C8B-B14F-4D97-AF65-F5344CB8AC3E}">
        <p14:creationId xmlns:p14="http://schemas.microsoft.com/office/powerpoint/2010/main" val="4282965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1"/>
            <a:ext cx="10515600" cy="1385888"/>
          </a:xfrm>
        </p:spPr>
        <p:txBody>
          <a:bodyPr>
            <a:normAutofit fontScale="90000"/>
          </a:bodyPr>
          <a:lstStyle/>
          <a:p>
            <a:r>
              <a:rPr lang="en-GB" dirty="0"/>
              <a:t>Konstantin </a:t>
            </a:r>
            <a:r>
              <a:rPr lang="en-GB" dirty="0" err="1"/>
              <a:t>Wecker</a:t>
            </a:r>
            <a:r>
              <a:rPr lang="en-GB" dirty="0"/>
              <a:t> </a:t>
            </a:r>
            <a:r>
              <a:rPr lang="en-GB" dirty="0" err="1"/>
              <a:t>singt</a:t>
            </a:r>
            <a:r>
              <a:rPr lang="en-GB" dirty="0"/>
              <a:t> </a:t>
            </a:r>
            <a:r>
              <a:rPr lang="en-GB" dirty="0" err="1"/>
              <a:t>Brechts</a:t>
            </a:r>
            <a:r>
              <a:rPr lang="en-GB" dirty="0"/>
              <a:t> </a:t>
            </a:r>
            <a:r>
              <a:rPr lang="en-GB" dirty="0" err="1"/>
              <a:t>Gedicht</a:t>
            </a:r>
            <a:r>
              <a:rPr lang="en-GB" dirty="0"/>
              <a:t>: </a:t>
            </a:r>
            <a:r>
              <a:rPr lang="en-GB" dirty="0" err="1"/>
              <a:t>Hört</a:t>
            </a:r>
            <a:r>
              <a:rPr lang="en-GB" dirty="0"/>
              <a:t> gut </a:t>
            </a:r>
            <a:r>
              <a:rPr lang="en-GB" dirty="0" err="1"/>
              <a:t>zu</a:t>
            </a:r>
            <a:r>
              <a:rPr lang="en-GB" dirty="0"/>
              <a:t>!</a:t>
            </a:r>
            <a:br>
              <a:rPr lang="en-GB" dirty="0"/>
            </a:br>
            <a:endParaRPr lang="en-GB" b="1"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a:hlinkClick r:id="rId3"/>
              </a:rPr>
              <a:t>https://www.youtube.com/watch?v=ceqlOwvexpY</a:t>
            </a:r>
            <a:endParaRPr lang="en-GB" dirty="0"/>
          </a:p>
          <a:p>
            <a:pPr marL="0" indent="0">
              <a:buNone/>
            </a:pPr>
            <a:endParaRPr lang="en-GB" dirty="0"/>
          </a:p>
          <a:p>
            <a:pPr marL="0" indent="0">
              <a:buNone/>
            </a:pPr>
            <a:r>
              <a:rPr lang="en-GB" dirty="0" err="1"/>
              <a:t>Worum</a:t>
            </a:r>
            <a:r>
              <a:rPr lang="en-GB" dirty="0"/>
              <a:t> </a:t>
            </a:r>
            <a:r>
              <a:rPr lang="en-GB" dirty="0" err="1"/>
              <a:t>geht</a:t>
            </a:r>
            <a:r>
              <a:rPr lang="en-GB" dirty="0"/>
              <a:t> es </a:t>
            </a:r>
            <a:r>
              <a:rPr lang="en-GB" dirty="0" err="1"/>
              <a:t>imText</a:t>
            </a:r>
            <a:r>
              <a:rPr lang="en-GB" dirty="0"/>
              <a:t>?</a:t>
            </a:r>
          </a:p>
          <a:p>
            <a:pPr marL="0" indent="0">
              <a:buNone/>
            </a:pPr>
            <a:endParaRPr lang="en-GB" dirty="0"/>
          </a:p>
          <a:p>
            <a:pPr marL="514350" indent="-514350">
              <a:buAutoNum type="alphaLcParenBoth"/>
            </a:pPr>
            <a:r>
              <a:rPr lang="en-GB" dirty="0" err="1"/>
              <a:t>Geben</a:t>
            </a:r>
            <a:endParaRPr lang="en-GB" dirty="0"/>
          </a:p>
          <a:p>
            <a:pPr marL="514350" indent="-514350">
              <a:buAutoNum type="alphaLcParenBoth"/>
            </a:pPr>
            <a:r>
              <a:rPr lang="en-GB" dirty="0"/>
              <a:t>Reisen</a:t>
            </a:r>
          </a:p>
          <a:p>
            <a:pPr marL="514350" indent="-514350">
              <a:buAutoNum type="alphaLcParenBoth"/>
            </a:pPr>
            <a:r>
              <a:rPr lang="en-GB" dirty="0"/>
              <a:t>Arbeit</a:t>
            </a:r>
          </a:p>
          <a:p>
            <a:pPr marL="514350" indent="-514350">
              <a:buAutoNum type="alphaLcParenBoth"/>
            </a:pPr>
            <a:endParaRPr lang="en-GB" dirty="0"/>
          </a:p>
          <a:p>
            <a:pPr marL="0" indent="0">
              <a:buNone/>
            </a:pPr>
            <a:r>
              <a:rPr lang="en-GB" dirty="0"/>
              <a:t>Wie </a:t>
            </a:r>
            <a:r>
              <a:rPr lang="en-GB" dirty="0" err="1"/>
              <a:t>ist</a:t>
            </a:r>
            <a:r>
              <a:rPr lang="en-GB" dirty="0"/>
              <a:t> der Text?</a:t>
            </a:r>
          </a:p>
          <a:p>
            <a:pPr marL="514350" indent="-514350">
              <a:buAutoNum type="alphaLcParenBoth"/>
            </a:pPr>
            <a:r>
              <a:rPr lang="en-GB" dirty="0" err="1"/>
              <a:t>positiv</a:t>
            </a:r>
            <a:endParaRPr lang="en-GB" dirty="0"/>
          </a:p>
          <a:p>
            <a:pPr marL="514350" indent="-514350">
              <a:buAutoNum type="alphaLcParenBoth"/>
            </a:pPr>
            <a:r>
              <a:rPr lang="en-GB" dirty="0" err="1"/>
              <a:t>traurig</a:t>
            </a:r>
            <a:endParaRPr lang="en-GB" dirty="0"/>
          </a:p>
          <a:p>
            <a:pPr marL="514350" indent="-514350">
              <a:buAutoNum type="alphaLcParenBoth"/>
            </a:pPr>
            <a:r>
              <a:rPr lang="en-GB" dirty="0" err="1"/>
              <a:t>kritisch</a:t>
            </a:r>
            <a:endParaRPr lang="en-GB"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528275EC-FBF3-48ED-A57E-7BC477E1AFC8}"/>
              </a:ext>
            </a:extLst>
          </p:cNvPr>
          <p:cNvSpPr>
            <a:spLocks noGrp="1"/>
          </p:cNvSpPr>
          <p:nvPr>
            <p:ph type="sldNum" sz="quarter" idx="12"/>
          </p:nvPr>
        </p:nvSpPr>
        <p:spPr/>
        <p:txBody>
          <a:bodyPr/>
          <a:lstStyle/>
          <a:p>
            <a:fld id="{A796FD67-0BA0-436D-B60D-4690F3A637D4}" type="slidenum">
              <a:rPr lang="en-GB" smtClean="0"/>
              <a:t>8</a:t>
            </a:fld>
            <a:endParaRPr lang="en-GB"/>
          </a:p>
        </p:txBody>
      </p:sp>
    </p:spTree>
    <p:extLst>
      <p:ext uri="{BB962C8B-B14F-4D97-AF65-F5344CB8AC3E}">
        <p14:creationId xmlns:p14="http://schemas.microsoft.com/office/powerpoint/2010/main" val="2573800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83" y="1123950"/>
            <a:ext cx="5406887" cy="5502136"/>
          </a:xfrm>
        </p:spPr>
        <p:txBody>
          <a:bodyPr>
            <a:normAutofit fontScale="70000" lnSpcReduction="20000"/>
          </a:bodyPr>
          <a:lstStyle/>
          <a:p>
            <a:pPr marL="0" indent="0">
              <a:buNone/>
            </a:pPr>
            <a:r>
              <a:rPr lang="en-GB" sz="3200" b="1" dirty="0" err="1"/>
              <a:t>Vom</a:t>
            </a:r>
            <a:r>
              <a:rPr lang="en-GB" sz="3200" b="1" dirty="0"/>
              <a:t> </a:t>
            </a:r>
            <a:r>
              <a:rPr lang="en-GB" sz="3200" b="1" dirty="0" err="1"/>
              <a:t>Glück</a:t>
            </a:r>
            <a:r>
              <a:rPr lang="en-GB" sz="3200" b="1" dirty="0"/>
              <a:t> des </a:t>
            </a:r>
            <a:r>
              <a:rPr lang="en-GB" sz="3200" b="1" dirty="0" err="1"/>
              <a:t>Gebens</a:t>
            </a:r>
            <a:r>
              <a:rPr lang="en-GB" sz="3200" b="1" dirty="0"/>
              <a:t> </a:t>
            </a:r>
          </a:p>
          <a:p>
            <a:pPr marL="0" indent="0">
              <a:buNone/>
            </a:pPr>
            <a:endParaRPr lang="en-GB" sz="3200" b="1" dirty="0"/>
          </a:p>
          <a:p>
            <a:pPr marL="0" indent="0">
              <a:lnSpc>
                <a:spcPct val="160000"/>
              </a:lnSpc>
              <a:buNone/>
            </a:pPr>
            <a:r>
              <a:rPr lang="en-GB" sz="3100" dirty="0" err="1"/>
              <a:t>Höchstes</a:t>
            </a:r>
            <a:r>
              <a:rPr lang="en-GB" sz="3100" dirty="0"/>
              <a:t> (1)_____ </a:t>
            </a:r>
            <a:r>
              <a:rPr lang="en-GB" sz="3100" dirty="0" err="1"/>
              <a:t>ist</a:t>
            </a:r>
            <a:r>
              <a:rPr lang="en-GB" sz="3100" dirty="0"/>
              <a:t> </a:t>
            </a:r>
            <a:r>
              <a:rPr lang="en-GB" sz="3100" dirty="0" err="1"/>
              <a:t>doch</a:t>
            </a:r>
            <a:r>
              <a:rPr lang="en-GB" sz="3100" dirty="0"/>
              <a:t>, </a:t>
            </a:r>
            <a:r>
              <a:rPr lang="en-GB" sz="3100" dirty="0" err="1"/>
              <a:t>zu</a:t>
            </a:r>
            <a:r>
              <a:rPr lang="en-GB" sz="3100" dirty="0"/>
              <a:t> </a:t>
            </a:r>
            <a:r>
              <a:rPr lang="en-GB" sz="3100" dirty="0" err="1"/>
              <a:t>spenden</a:t>
            </a:r>
            <a:br>
              <a:rPr lang="en-GB" sz="3100" dirty="0"/>
            </a:br>
            <a:r>
              <a:rPr lang="en-GB" sz="3100" dirty="0" err="1"/>
              <a:t>Denen</a:t>
            </a:r>
            <a:r>
              <a:rPr lang="en-GB" sz="3100" dirty="0"/>
              <a:t>, die </a:t>
            </a:r>
            <a:r>
              <a:rPr lang="en-GB" sz="3100" dirty="0" err="1"/>
              <a:t>es</a:t>
            </a:r>
            <a:r>
              <a:rPr lang="en-GB" sz="3100" dirty="0"/>
              <a:t> </a:t>
            </a:r>
            <a:r>
              <a:rPr lang="en-GB" sz="3100" dirty="0" err="1"/>
              <a:t>schwerer</a:t>
            </a:r>
            <a:r>
              <a:rPr lang="en-GB" sz="3100" dirty="0"/>
              <a:t> </a:t>
            </a:r>
            <a:r>
              <a:rPr lang="en-GB" sz="3100" dirty="0" err="1"/>
              <a:t>haben</a:t>
            </a:r>
            <a:br>
              <a:rPr lang="en-GB" sz="3100" dirty="0"/>
            </a:br>
            <a:r>
              <a:rPr lang="en-GB" sz="3100" dirty="0"/>
              <a:t>Und </a:t>
            </a:r>
            <a:r>
              <a:rPr lang="en-GB" sz="3100" dirty="0" err="1"/>
              <a:t>beschwingt</a:t>
            </a:r>
            <a:r>
              <a:rPr lang="en-GB" sz="3100" dirty="0"/>
              <a:t>, </a:t>
            </a:r>
            <a:r>
              <a:rPr lang="en-GB" sz="3100" dirty="0" err="1"/>
              <a:t>mit</a:t>
            </a:r>
            <a:r>
              <a:rPr lang="en-GB" sz="3100" dirty="0"/>
              <a:t> </a:t>
            </a:r>
            <a:r>
              <a:rPr lang="en-GB" sz="3100" dirty="0" err="1"/>
              <a:t>frohen</a:t>
            </a:r>
            <a:r>
              <a:rPr lang="en-GB" sz="3100" dirty="0"/>
              <a:t> </a:t>
            </a:r>
            <a:r>
              <a:rPr lang="en-GB" sz="3100" dirty="0" err="1"/>
              <a:t>Händen</a:t>
            </a:r>
            <a:br>
              <a:rPr lang="en-GB" sz="3100" dirty="0"/>
            </a:br>
            <a:r>
              <a:rPr lang="en-GB" sz="3100" dirty="0" err="1"/>
              <a:t>Auszustreun</a:t>
            </a:r>
            <a:r>
              <a:rPr lang="en-GB" sz="3100" dirty="0"/>
              <a:t> die (2)______ </a:t>
            </a:r>
            <a:r>
              <a:rPr lang="en-GB" sz="3100" dirty="0" err="1"/>
              <a:t>Gaben</a:t>
            </a:r>
            <a:r>
              <a:rPr lang="en-GB" sz="3100" dirty="0"/>
              <a:t>.</a:t>
            </a:r>
            <a:br>
              <a:rPr lang="en-GB" sz="3100" dirty="0"/>
            </a:br>
            <a:br>
              <a:rPr lang="en-GB" sz="3100" dirty="0"/>
            </a:br>
            <a:r>
              <a:rPr lang="en-GB" sz="3100" dirty="0" err="1"/>
              <a:t>Schöner</a:t>
            </a:r>
            <a:r>
              <a:rPr lang="en-GB" sz="3100" dirty="0"/>
              <a:t> </a:t>
            </a:r>
            <a:r>
              <a:rPr lang="en-GB" sz="3100" dirty="0" err="1"/>
              <a:t>ist</a:t>
            </a:r>
            <a:r>
              <a:rPr lang="en-GB" sz="3100" dirty="0"/>
              <a:t> </a:t>
            </a:r>
            <a:r>
              <a:rPr lang="en-GB" sz="3100" dirty="0" err="1"/>
              <a:t>doch</a:t>
            </a:r>
            <a:r>
              <a:rPr lang="en-GB" sz="3100" dirty="0"/>
              <a:t> </a:t>
            </a:r>
            <a:r>
              <a:rPr lang="en-GB" sz="3100" dirty="0" err="1"/>
              <a:t>keine</a:t>
            </a:r>
            <a:r>
              <a:rPr lang="en-GB" sz="3100" dirty="0"/>
              <a:t> (3)______</a:t>
            </a:r>
            <a:br>
              <a:rPr lang="en-GB" sz="3100" dirty="0"/>
            </a:br>
            <a:r>
              <a:rPr lang="en-GB" sz="3100" dirty="0" err="1"/>
              <a:t>Als</a:t>
            </a:r>
            <a:r>
              <a:rPr lang="en-GB" sz="3100" dirty="0"/>
              <a:t> das </a:t>
            </a:r>
            <a:r>
              <a:rPr lang="en-GB" sz="3100" dirty="0" err="1"/>
              <a:t>Antlitz</a:t>
            </a:r>
            <a:r>
              <a:rPr lang="en-GB" sz="3100" dirty="0"/>
              <a:t> des </a:t>
            </a:r>
            <a:r>
              <a:rPr lang="en-GB" sz="3100" dirty="0" err="1"/>
              <a:t>Beschenkten</a:t>
            </a:r>
            <a:br>
              <a:rPr lang="en-GB" sz="3100" dirty="0"/>
            </a:br>
            <a:r>
              <a:rPr lang="en-GB" sz="3100" dirty="0" err="1"/>
              <a:t>Wenn</a:t>
            </a:r>
            <a:r>
              <a:rPr lang="en-GB" sz="3100" dirty="0"/>
              <a:t> </a:t>
            </a:r>
            <a:r>
              <a:rPr lang="en-GB" sz="3100" dirty="0" err="1"/>
              <a:t>gefüllet</a:t>
            </a:r>
            <a:r>
              <a:rPr lang="en-GB" sz="3100" dirty="0"/>
              <a:t> </a:t>
            </a:r>
            <a:r>
              <a:rPr lang="en-GB" sz="3100" dirty="0" err="1"/>
              <a:t>sich</a:t>
            </a:r>
            <a:r>
              <a:rPr lang="en-GB" sz="3100" dirty="0"/>
              <a:t>, o </a:t>
            </a:r>
            <a:r>
              <a:rPr lang="en-GB" sz="3100" dirty="0" err="1"/>
              <a:t>große</a:t>
            </a:r>
            <a:br>
              <a:rPr lang="en-GB" sz="3100" dirty="0"/>
            </a:br>
            <a:r>
              <a:rPr lang="en-GB" sz="3100" dirty="0" err="1"/>
              <a:t>Freude</a:t>
            </a:r>
            <a:r>
              <a:rPr lang="en-GB" sz="3100" dirty="0"/>
              <a:t>, seine </a:t>
            </a:r>
            <a:r>
              <a:rPr lang="en-GB" sz="3100" dirty="0" err="1"/>
              <a:t>Hände</a:t>
            </a:r>
            <a:r>
              <a:rPr lang="en-GB" sz="3100" dirty="0"/>
              <a:t> </a:t>
            </a:r>
            <a:r>
              <a:rPr lang="en-GB" sz="3100" dirty="0" err="1"/>
              <a:t>senkten</a:t>
            </a:r>
            <a:r>
              <a:rPr lang="en-GB" sz="3100" dirty="0"/>
              <a:t>.</a:t>
            </a:r>
            <a:br>
              <a:rPr lang="en-GB" sz="3200" dirty="0"/>
            </a:br>
            <a:endParaRPr lang="en-GB" dirty="0"/>
          </a:p>
        </p:txBody>
      </p:sp>
      <p:sp>
        <p:nvSpPr>
          <p:cNvPr id="5" name="Rectangle 4"/>
          <p:cNvSpPr/>
          <p:nvPr/>
        </p:nvSpPr>
        <p:spPr>
          <a:xfrm>
            <a:off x="6096000" y="1016242"/>
            <a:ext cx="6096000" cy="2456057"/>
          </a:xfrm>
          <a:prstGeom prst="rect">
            <a:avLst/>
          </a:prstGeom>
        </p:spPr>
        <p:txBody>
          <a:bodyPr>
            <a:spAutoFit/>
          </a:bodyPr>
          <a:lstStyle/>
          <a:p>
            <a:pPr>
              <a:lnSpc>
                <a:spcPct val="160000"/>
              </a:lnSpc>
            </a:pPr>
            <a:r>
              <a:rPr lang="en-GB" sz="2400" dirty="0" err="1"/>
              <a:t>Nichts</a:t>
            </a:r>
            <a:r>
              <a:rPr lang="en-GB" sz="2400" dirty="0"/>
              <a:t> </a:t>
            </a:r>
            <a:r>
              <a:rPr lang="en-GB" sz="2400" dirty="0" err="1"/>
              <a:t>macht</a:t>
            </a:r>
            <a:r>
              <a:rPr lang="en-GB" sz="2400" dirty="0"/>
              <a:t> </a:t>
            </a:r>
            <a:r>
              <a:rPr lang="en-GB" sz="2400" dirty="0" err="1"/>
              <a:t>doch</a:t>
            </a:r>
            <a:r>
              <a:rPr lang="en-GB" sz="2400" dirty="0"/>
              <a:t> so </a:t>
            </a:r>
            <a:r>
              <a:rPr lang="en-GB" sz="2400" dirty="0" err="1"/>
              <a:t>gänzlich</a:t>
            </a:r>
            <a:r>
              <a:rPr lang="en-GB" sz="2400" dirty="0"/>
              <a:t>(4) _____</a:t>
            </a:r>
            <a:br>
              <a:rPr lang="en-GB" sz="2400" dirty="0"/>
            </a:br>
            <a:r>
              <a:rPr lang="en-GB" sz="2400" dirty="0" err="1"/>
              <a:t>Als</a:t>
            </a:r>
            <a:r>
              <a:rPr lang="en-GB" sz="2400" dirty="0"/>
              <a:t> </a:t>
            </a:r>
            <a:r>
              <a:rPr lang="en-GB" sz="2400" dirty="0" err="1"/>
              <a:t>zu</a:t>
            </a:r>
            <a:r>
              <a:rPr lang="en-GB" sz="2400" dirty="0"/>
              <a:t> (5)_____ </a:t>
            </a:r>
            <a:r>
              <a:rPr lang="en-GB" sz="2400" dirty="0" err="1"/>
              <a:t>allen</a:t>
            </a:r>
            <a:r>
              <a:rPr lang="en-GB" sz="2400" dirty="0"/>
              <a:t>, </a:t>
            </a:r>
            <a:r>
              <a:rPr lang="en-GB" sz="2400" dirty="0" err="1"/>
              <a:t>allen</a:t>
            </a:r>
            <a:r>
              <a:rPr lang="en-GB" sz="2400" dirty="0"/>
              <a:t>!</a:t>
            </a:r>
            <a:br>
              <a:rPr lang="en-GB" sz="2400" dirty="0"/>
            </a:br>
            <a:r>
              <a:rPr lang="en-GB" sz="2400" dirty="0" err="1"/>
              <a:t>Geb</a:t>
            </a:r>
            <a:r>
              <a:rPr lang="en-GB" sz="2400" dirty="0"/>
              <a:t> </a:t>
            </a:r>
            <a:r>
              <a:rPr lang="en-GB" sz="2400" dirty="0" err="1"/>
              <a:t>ich</a:t>
            </a:r>
            <a:r>
              <a:rPr lang="en-GB" sz="2400" dirty="0"/>
              <a:t>, was </a:t>
            </a:r>
            <a:r>
              <a:rPr lang="en-GB" sz="2400" dirty="0" err="1"/>
              <a:t>ich</a:t>
            </a:r>
            <a:r>
              <a:rPr lang="en-GB" sz="2400" dirty="0"/>
              <a:t> </a:t>
            </a:r>
            <a:r>
              <a:rPr lang="en-GB" sz="2400" dirty="0" err="1"/>
              <a:t>hab</a:t>
            </a:r>
            <a:r>
              <a:rPr lang="en-GB" sz="2400" dirty="0"/>
              <a:t>, </a:t>
            </a:r>
            <a:r>
              <a:rPr lang="en-GB" sz="2400" dirty="0" err="1"/>
              <a:t>nicht</a:t>
            </a:r>
            <a:r>
              <a:rPr lang="en-GB" sz="2400" dirty="0"/>
              <a:t> </a:t>
            </a:r>
            <a:r>
              <a:rPr lang="en-GB" sz="2400" dirty="0" err="1"/>
              <a:t>weiter</a:t>
            </a:r>
            <a:br>
              <a:rPr lang="en-GB" sz="2400" dirty="0"/>
            </a:br>
            <a:r>
              <a:rPr lang="en-GB" sz="2400" dirty="0" err="1"/>
              <a:t>Kann</a:t>
            </a:r>
            <a:r>
              <a:rPr lang="en-GB" sz="2400" dirty="0"/>
              <a:t> </a:t>
            </a:r>
            <a:r>
              <a:rPr lang="en-GB" sz="2400" dirty="0" err="1"/>
              <a:t>es</a:t>
            </a:r>
            <a:r>
              <a:rPr lang="en-GB" sz="2400" dirty="0"/>
              <a:t> </a:t>
            </a:r>
            <a:r>
              <a:rPr lang="en-GB" sz="2400" dirty="0" err="1"/>
              <a:t>mir</a:t>
            </a:r>
            <a:r>
              <a:rPr lang="en-GB" sz="2400" dirty="0"/>
              <a:t> (6)____ </a:t>
            </a:r>
            <a:r>
              <a:rPr lang="en-GB" sz="2400" dirty="0" err="1"/>
              <a:t>nicht</a:t>
            </a:r>
            <a:r>
              <a:rPr lang="en-GB" sz="2400" dirty="0"/>
              <a:t> </a:t>
            </a:r>
            <a:r>
              <a:rPr lang="en-GB" sz="2400" dirty="0" err="1"/>
              <a:t>gefallen</a:t>
            </a:r>
            <a:r>
              <a:rPr lang="en-GB" sz="2400" dirty="0"/>
              <a:t>.</a:t>
            </a:r>
          </a:p>
        </p:txBody>
      </p:sp>
      <p:sp>
        <p:nvSpPr>
          <p:cNvPr id="7" name="Rectangle 6"/>
          <p:cNvSpPr/>
          <p:nvPr/>
        </p:nvSpPr>
        <p:spPr>
          <a:xfrm>
            <a:off x="6580958" y="3575496"/>
            <a:ext cx="4559928" cy="2677656"/>
          </a:xfrm>
          <a:prstGeom prst="rect">
            <a:avLst/>
          </a:prstGeom>
          <a:ln>
            <a:solidFill>
              <a:schemeClr val="tx1"/>
            </a:solidFill>
          </a:ln>
        </p:spPr>
        <p:txBody>
          <a:bodyPr wrap="square">
            <a:spAutoFit/>
          </a:bodyPr>
          <a:lstStyle/>
          <a:p>
            <a:r>
              <a:rPr lang="en-GB" sz="2400" b="1" u="sng" dirty="0" err="1"/>
              <a:t>Wörter</a:t>
            </a:r>
            <a:r>
              <a:rPr lang="en-GB" sz="2400" b="1" u="sng" dirty="0"/>
              <a:t>:</a:t>
            </a:r>
            <a:r>
              <a:rPr lang="en-GB" sz="2400" b="1" dirty="0"/>
              <a:t>		</a:t>
            </a:r>
            <a:r>
              <a:rPr lang="en-GB" sz="2400" b="1" dirty="0">
                <a:solidFill>
                  <a:srgbClr val="FF0000"/>
                </a:solidFill>
              </a:rPr>
              <a:t>Rose</a:t>
            </a:r>
          </a:p>
          <a:p>
            <a:endParaRPr lang="en-GB" sz="2400" b="1" dirty="0"/>
          </a:p>
          <a:p>
            <a:r>
              <a:rPr lang="en-GB" sz="2400" b="1" dirty="0" err="1">
                <a:solidFill>
                  <a:srgbClr val="FF0000"/>
                </a:solidFill>
              </a:rPr>
              <a:t>doch</a:t>
            </a:r>
            <a:endParaRPr lang="en-GB" sz="2400" b="1" dirty="0">
              <a:solidFill>
                <a:srgbClr val="FF0000"/>
              </a:solidFill>
            </a:endParaRPr>
          </a:p>
          <a:p>
            <a:r>
              <a:rPr lang="en-GB" sz="2400" b="1" dirty="0"/>
              <a:t>	</a:t>
            </a:r>
            <a:r>
              <a:rPr lang="en-GB" sz="2400" b="1" dirty="0" err="1">
                <a:solidFill>
                  <a:srgbClr val="FF0000"/>
                </a:solidFill>
              </a:rPr>
              <a:t>helfen</a:t>
            </a:r>
            <a:r>
              <a:rPr lang="en-GB" sz="2400" b="1" dirty="0"/>
              <a:t>	</a:t>
            </a:r>
          </a:p>
          <a:p>
            <a:r>
              <a:rPr lang="en-GB" sz="2400" b="1" dirty="0"/>
              <a:t>			</a:t>
            </a:r>
            <a:r>
              <a:rPr lang="en-GB" sz="2400" b="1" dirty="0" err="1">
                <a:solidFill>
                  <a:srgbClr val="FF0000"/>
                </a:solidFill>
              </a:rPr>
              <a:t>heiter</a:t>
            </a:r>
            <a:endParaRPr lang="en-GB" sz="2400" b="1" dirty="0">
              <a:solidFill>
                <a:srgbClr val="FF0000"/>
              </a:solidFill>
            </a:endParaRPr>
          </a:p>
          <a:p>
            <a:endParaRPr lang="en-GB" sz="2400" b="1" dirty="0"/>
          </a:p>
          <a:p>
            <a:r>
              <a:rPr lang="en-GB" sz="2400" b="1" dirty="0" err="1">
                <a:solidFill>
                  <a:srgbClr val="FF0000"/>
                </a:solidFill>
              </a:rPr>
              <a:t>frohen</a:t>
            </a:r>
            <a:r>
              <a:rPr lang="en-GB" sz="2400" b="1" dirty="0"/>
              <a:t>			</a:t>
            </a:r>
            <a:r>
              <a:rPr lang="en-GB" sz="2400" b="1" dirty="0" err="1">
                <a:solidFill>
                  <a:srgbClr val="FF0000"/>
                </a:solidFill>
              </a:rPr>
              <a:t>Glück</a:t>
            </a:r>
            <a:r>
              <a:rPr lang="en-GB" sz="2400" b="1" dirty="0"/>
              <a:t>	</a:t>
            </a:r>
          </a:p>
        </p:txBody>
      </p:sp>
      <p:sp>
        <p:nvSpPr>
          <p:cNvPr id="2" name="Slide Number Placeholder 1">
            <a:extLst>
              <a:ext uri="{FF2B5EF4-FFF2-40B4-BE49-F238E27FC236}">
                <a16:creationId xmlns:a16="http://schemas.microsoft.com/office/drawing/2014/main" id="{964E85A9-E733-4688-972D-68AE97D0164A}"/>
              </a:ext>
            </a:extLst>
          </p:cNvPr>
          <p:cNvSpPr>
            <a:spLocks noGrp="1"/>
          </p:cNvSpPr>
          <p:nvPr>
            <p:ph type="sldNum" sz="quarter" idx="12"/>
          </p:nvPr>
        </p:nvSpPr>
        <p:spPr/>
        <p:txBody>
          <a:bodyPr/>
          <a:lstStyle/>
          <a:p>
            <a:fld id="{A796FD67-0BA0-436D-B60D-4690F3A637D4}" type="slidenum">
              <a:rPr lang="en-GB" smtClean="0"/>
              <a:t>9</a:t>
            </a:fld>
            <a:endParaRPr lang="en-GB"/>
          </a:p>
        </p:txBody>
      </p:sp>
      <p:sp>
        <p:nvSpPr>
          <p:cNvPr id="4" name="TextBox 3">
            <a:extLst>
              <a:ext uri="{FF2B5EF4-FFF2-40B4-BE49-F238E27FC236}">
                <a16:creationId xmlns:a16="http://schemas.microsoft.com/office/drawing/2014/main" id="{5C251584-E03A-425A-AF47-024F37B37B71}"/>
              </a:ext>
            </a:extLst>
          </p:cNvPr>
          <p:cNvSpPr txBox="1"/>
          <p:nvPr/>
        </p:nvSpPr>
        <p:spPr>
          <a:xfrm>
            <a:off x="647700" y="329073"/>
            <a:ext cx="11296649" cy="461665"/>
          </a:xfrm>
          <a:prstGeom prst="rect">
            <a:avLst/>
          </a:prstGeom>
          <a:noFill/>
        </p:spPr>
        <p:txBody>
          <a:bodyPr wrap="square" rtlCol="0">
            <a:spAutoFit/>
          </a:bodyPr>
          <a:lstStyle/>
          <a:p>
            <a:r>
              <a:rPr lang="en-GB" sz="2400" b="1" dirty="0" err="1"/>
              <a:t>Hört</a:t>
            </a:r>
            <a:r>
              <a:rPr lang="en-GB" sz="2400" b="1" dirty="0"/>
              <a:t> </a:t>
            </a:r>
            <a:r>
              <a:rPr lang="en-GB" sz="2400" b="1" dirty="0" err="1"/>
              <a:t>noch</a:t>
            </a:r>
            <a:r>
              <a:rPr lang="en-GB" sz="2400" b="1" dirty="0"/>
              <a:t> </a:t>
            </a:r>
            <a:r>
              <a:rPr lang="en-GB" sz="2400" b="1" dirty="0" err="1"/>
              <a:t>einmal</a:t>
            </a:r>
            <a:r>
              <a:rPr lang="en-GB" sz="2400" b="1" dirty="0"/>
              <a:t> gut </a:t>
            </a:r>
            <a:r>
              <a:rPr lang="en-GB" sz="2400" b="1" dirty="0" err="1"/>
              <a:t>zu</a:t>
            </a:r>
            <a:r>
              <a:rPr lang="en-GB" sz="2400" b="1" dirty="0"/>
              <a:t>! </a:t>
            </a:r>
            <a:r>
              <a:rPr lang="en-GB" sz="2400" b="1" dirty="0" err="1"/>
              <a:t>Während</a:t>
            </a:r>
            <a:r>
              <a:rPr lang="en-GB" sz="2400" b="1" dirty="0"/>
              <a:t> </a:t>
            </a:r>
            <a:r>
              <a:rPr lang="en-GB" sz="2400" b="1" dirty="0" err="1"/>
              <a:t>ihr</a:t>
            </a:r>
            <a:r>
              <a:rPr lang="en-GB" sz="2400" b="1" dirty="0"/>
              <a:t> </a:t>
            </a:r>
            <a:r>
              <a:rPr lang="en-GB" sz="2400" b="1" dirty="0" err="1"/>
              <a:t>zuhört</a:t>
            </a:r>
            <a:r>
              <a:rPr lang="en-GB" sz="2400" b="1" dirty="0"/>
              <a:t>: </a:t>
            </a:r>
            <a:r>
              <a:rPr lang="en-GB" sz="2400" b="1" dirty="0" err="1"/>
              <a:t>Füllt</a:t>
            </a:r>
            <a:r>
              <a:rPr lang="en-GB" sz="2400" b="1" dirty="0"/>
              <a:t> die </a:t>
            </a:r>
            <a:r>
              <a:rPr lang="en-GB" sz="2400" b="1" dirty="0" err="1"/>
              <a:t>Lücken</a:t>
            </a:r>
            <a:r>
              <a:rPr lang="en-GB" sz="2400" b="1" dirty="0"/>
              <a:t> </a:t>
            </a:r>
            <a:r>
              <a:rPr lang="en-GB" sz="2400" b="1" dirty="0" err="1"/>
              <a:t>aus</a:t>
            </a:r>
            <a:endParaRPr lang="en-GB" sz="2400" b="1" dirty="0"/>
          </a:p>
        </p:txBody>
      </p:sp>
      <p:sp>
        <p:nvSpPr>
          <p:cNvPr id="8" name="TextBox 7">
            <a:extLst>
              <a:ext uri="{FF2B5EF4-FFF2-40B4-BE49-F238E27FC236}">
                <a16:creationId xmlns:a16="http://schemas.microsoft.com/office/drawing/2014/main" id="{D801EA7D-0609-4C47-90EB-6D00E1E5DF91}"/>
              </a:ext>
            </a:extLst>
          </p:cNvPr>
          <p:cNvSpPr txBox="1"/>
          <p:nvPr/>
        </p:nvSpPr>
        <p:spPr>
          <a:xfrm>
            <a:off x="6651924" y="6415192"/>
            <a:ext cx="4417996" cy="247440"/>
          </a:xfrm>
          <a:prstGeom prst="rect">
            <a:avLst/>
          </a:prstGeom>
          <a:noFill/>
        </p:spPr>
        <p:txBody>
          <a:bodyPr wrap="square" rtlCol="0">
            <a:spAutoFit/>
          </a:bodyPr>
          <a:lstStyle/>
          <a:p>
            <a:pPr>
              <a:lnSpc>
                <a:spcPct val="120000"/>
              </a:lnSpc>
            </a:pPr>
            <a:r>
              <a:rPr lang="en-GB" sz="900" dirty="0"/>
              <a:t>Poem reproduced with the kind permission of </a:t>
            </a:r>
            <a:r>
              <a:rPr lang="en-GB" sz="900" dirty="0" err="1"/>
              <a:t>Suhrkamp</a:t>
            </a:r>
            <a:endParaRPr lang="en-GB" sz="900" dirty="0"/>
          </a:p>
        </p:txBody>
      </p:sp>
    </p:spTree>
    <p:extLst>
      <p:ext uri="{BB962C8B-B14F-4D97-AF65-F5344CB8AC3E}">
        <p14:creationId xmlns:p14="http://schemas.microsoft.com/office/powerpoint/2010/main" val="134969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3848</Words>
  <Application>Microsoft Office PowerPoint</Application>
  <PresentationFormat>Widescreen</PresentationFormat>
  <Paragraphs>511</Paragraphs>
  <Slides>36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Vom Glück des Gebens</vt:lpstr>
      <vt:lpstr>Was lesen wir heute? Was für ein Text ist das?</vt:lpstr>
      <vt:lpstr>Wir lesen ein Gedicht von Bertolt Brecht!</vt:lpstr>
      <vt:lpstr>Autobiographischer Hintergrund: Bert Brecht</vt:lpstr>
      <vt:lpstr>PowerPoint Presentation</vt:lpstr>
      <vt:lpstr>Seht euch diese Bilder an.  </vt:lpstr>
      <vt:lpstr>PowerPoint Presentation</vt:lpstr>
      <vt:lpstr>Konstantin Wecker singt Brechts Gedicht: Hört gut zu! </vt:lpstr>
      <vt:lpstr>PowerPoint Presentation</vt:lpstr>
      <vt:lpstr>PowerPoint Presentation</vt:lpstr>
      <vt:lpstr>PowerPoint Presentation</vt:lpstr>
      <vt:lpstr>PowerPoint Presentation</vt:lpstr>
      <vt:lpstr>Die Übersetzung ist nicht komplett. Füllt die Lücken aus. Vorsicht – was will der Dichter sagen? </vt:lpstr>
      <vt:lpstr>PowerPoint Presentation</vt:lpstr>
      <vt:lpstr>PowerPoint Presentation</vt:lpstr>
      <vt:lpstr>PowerPoint Presentation</vt:lpstr>
      <vt:lpstr>PowerPoint Presentation</vt:lpstr>
      <vt:lpstr>Fragen</vt:lpstr>
      <vt:lpstr>Lest den Text still</vt:lpstr>
      <vt:lpstr>Focus on literary technique – das Enjambement</vt:lpstr>
      <vt:lpstr>Focus on literary technique – das Enjambement</vt:lpstr>
      <vt:lpstr>Focus on literary technique – die Metapher</vt:lpstr>
      <vt:lpstr>PowerPoint Presentation</vt:lpstr>
      <vt:lpstr>PowerPoint Presentation</vt:lpstr>
      <vt:lpstr>Wie findet ihr das Gedicht?</vt:lpstr>
      <vt:lpstr>Grammatik: Komparativ und Superlativ</vt:lpstr>
      <vt:lpstr>Grammatik: Komparativ und Superlativ</vt:lpstr>
      <vt:lpstr>Komparativ und Superlativ</vt:lpstr>
      <vt:lpstr>Komparativ und Superlativ</vt:lpstr>
      <vt:lpstr>Komparativ und Superlativ</vt:lpstr>
      <vt:lpstr>Expressing comparisons in German: Komparativ &amp; Superlativ</vt:lpstr>
      <vt:lpstr>Hausaufgabe</vt:lpstr>
      <vt:lpstr>Option 2: Write an article about charity (in German!)</vt:lpstr>
      <vt:lpstr>PowerPoint Presentation</vt:lpstr>
      <vt:lpstr>Option 3: Write a charity blog (in German!)</vt:lpstr>
      <vt:lpstr>Attributions</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L’homme qui te ressemble</dc:title>
  <dc:creator>Suzanne Graham</dc:creator>
  <cp:lastModifiedBy>Suzanne Graham</cp:lastModifiedBy>
  <cp:revision>555</cp:revision>
  <dcterms:created xsi:type="dcterms:W3CDTF">2017-06-02T13:28:39Z</dcterms:created>
  <dcterms:modified xsi:type="dcterms:W3CDTF">2020-01-04T12:26:52Z</dcterms:modified>
</cp:coreProperties>
</file>